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118"/>
  </p:notesMasterIdLst>
  <p:handoutMasterIdLst>
    <p:handoutMasterId r:id="rId119"/>
  </p:handoutMasterIdLst>
  <p:sldIdLst>
    <p:sldId id="257" r:id="rId3"/>
    <p:sldId id="354" r:id="rId4"/>
    <p:sldId id="922" r:id="rId5"/>
    <p:sldId id="923" r:id="rId6"/>
    <p:sldId id="476" r:id="rId7"/>
    <p:sldId id="980" r:id="rId8"/>
    <p:sldId id="981" r:id="rId9"/>
    <p:sldId id="475" r:id="rId10"/>
    <p:sldId id="932" r:id="rId11"/>
    <p:sldId id="933" r:id="rId12"/>
    <p:sldId id="830" r:id="rId13"/>
    <p:sldId id="831" r:id="rId14"/>
    <p:sldId id="925" r:id="rId15"/>
    <p:sldId id="613" r:id="rId16"/>
    <p:sldId id="982" r:id="rId17"/>
    <p:sldId id="640" r:id="rId18"/>
    <p:sldId id="970" r:id="rId19"/>
    <p:sldId id="625" r:id="rId20"/>
    <p:sldId id="626" r:id="rId21"/>
    <p:sldId id="620" r:id="rId22"/>
    <p:sldId id="621" r:id="rId23"/>
    <p:sldId id="622" r:id="rId24"/>
    <p:sldId id="623" r:id="rId25"/>
    <p:sldId id="888" r:id="rId26"/>
    <p:sldId id="972" r:id="rId27"/>
    <p:sldId id="889" r:id="rId28"/>
    <p:sldId id="974" r:id="rId29"/>
    <p:sldId id="624" r:id="rId30"/>
    <p:sldId id="926" r:id="rId31"/>
    <p:sldId id="866" r:id="rId32"/>
    <p:sldId id="614" r:id="rId33"/>
    <p:sldId id="617" r:id="rId34"/>
    <p:sldId id="808" r:id="rId35"/>
    <p:sldId id="615" r:id="rId36"/>
    <p:sldId id="811" r:id="rId37"/>
    <p:sldId id="928" r:id="rId38"/>
    <p:sldId id="929" r:id="rId39"/>
    <p:sldId id="930" r:id="rId40"/>
    <p:sldId id="978" r:id="rId41"/>
    <p:sldId id="979" r:id="rId42"/>
    <p:sldId id="983" r:id="rId43"/>
    <p:sldId id="984" r:id="rId44"/>
    <p:sldId id="945" r:id="rId45"/>
    <p:sldId id="949" r:id="rId46"/>
    <p:sldId id="674" r:id="rId47"/>
    <p:sldId id="627" r:id="rId48"/>
    <p:sldId id="629" r:id="rId49"/>
    <p:sldId id="628" r:id="rId50"/>
    <p:sldId id="950" r:id="rId51"/>
    <p:sldId id="631" r:id="rId52"/>
    <p:sldId id="632" r:id="rId53"/>
    <p:sldId id="633" r:id="rId54"/>
    <p:sldId id="917" r:id="rId55"/>
    <p:sldId id="931" r:id="rId56"/>
    <p:sldId id="934" r:id="rId57"/>
    <p:sldId id="935" r:id="rId58"/>
    <p:sldId id="936" r:id="rId59"/>
    <p:sldId id="969" r:id="rId60"/>
    <p:sldId id="959" r:id="rId61"/>
    <p:sldId id="960" r:id="rId62"/>
    <p:sldId id="961" r:id="rId63"/>
    <p:sldId id="637" r:id="rId64"/>
    <p:sldId id="638" r:id="rId65"/>
    <p:sldId id="962" r:id="rId66"/>
    <p:sldId id="667" r:id="rId67"/>
    <p:sldId id="976" r:id="rId68"/>
    <p:sldId id="669" r:id="rId69"/>
    <p:sldId id="937" r:id="rId70"/>
    <p:sldId id="670" r:id="rId71"/>
    <p:sldId id="943" r:id="rId72"/>
    <p:sldId id="944" r:id="rId73"/>
    <p:sldId id="672" r:id="rId74"/>
    <p:sldId id="671" r:id="rId75"/>
    <p:sldId id="698" r:id="rId76"/>
    <p:sldId id="812" r:id="rId77"/>
    <p:sldId id="813" r:id="rId78"/>
    <p:sldId id="702" r:id="rId79"/>
    <p:sldId id="705" r:id="rId80"/>
    <p:sldId id="764" r:id="rId81"/>
    <p:sldId id="867" r:id="rId82"/>
    <p:sldId id="868" r:id="rId83"/>
    <p:sldId id="768" r:id="rId84"/>
    <p:sldId id="938" r:id="rId85"/>
    <p:sldId id="700" r:id="rId86"/>
    <p:sldId id="713" r:id="rId87"/>
    <p:sldId id="904" r:id="rId88"/>
    <p:sldId id="939" r:id="rId89"/>
    <p:sldId id="985" r:id="rId90"/>
    <p:sldId id="905" r:id="rId91"/>
    <p:sldId id="942" r:id="rId92"/>
    <p:sldId id="914" r:id="rId93"/>
    <p:sldId id="915" r:id="rId94"/>
    <p:sldId id="921" r:id="rId95"/>
    <p:sldId id="919" r:id="rId96"/>
    <p:sldId id="920" r:id="rId97"/>
    <p:sldId id="907" r:id="rId98"/>
    <p:sldId id="909" r:id="rId99"/>
    <p:sldId id="908" r:id="rId100"/>
    <p:sldId id="911" r:id="rId101"/>
    <p:sldId id="940" r:id="rId102"/>
    <p:sldId id="941" r:id="rId103"/>
    <p:sldId id="975" r:id="rId104"/>
    <p:sldId id="912" r:id="rId105"/>
    <p:sldId id="913" r:id="rId106"/>
    <p:sldId id="706" r:id="rId107"/>
    <p:sldId id="964" r:id="rId108"/>
    <p:sldId id="968" r:id="rId109"/>
    <p:sldId id="951" r:id="rId110"/>
    <p:sldId id="957" r:id="rId111"/>
    <p:sldId id="958" r:id="rId112"/>
    <p:sldId id="953" r:id="rId113"/>
    <p:sldId id="954" r:id="rId114"/>
    <p:sldId id="955" r:id="rId115"/>
    <p:sldId id="956" r:id="rId116"/>
    <p:sldId id="414" r:id="rId11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3" pos="4581" userDrawn="1">
          <p15:clr>
            <a:srgbClr val="A4A3A4"/>
          </p15:clr>
        </p15:guide>
        <p15:guide id="14" orient="horz" pos="14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FF1F00"/>
    <a:srgbClr val="0000FF"/>
    <a:srgbClr val="FF66CC"/>
    <a:srgbClr val="231B19"/>
    <a:srgbClr val="181136"/>
    <a:srgbClr val="AFFF4F"/>
    <a:srgbClr val="FFFFFF"/>
    <a:srgbClr val="3E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2" autoAdjust="0"/>
    <p:restoredTop sz="96283" autoAdjust="0"/>
  </p:normalViewPr>
  <p:slideViewPr>
    <p:cSldViewPr snapToGrid="0" showGuides="1">
      <p:cViewPr>
        <p:scale>
          <a:sx n="100" d="100"/>
          <a:sy n="100" d="100"/>
        </p:scale>
        <p:origin x="1902" y="264"/>
      </p:cViewPr>
      <p:guideLst>
        <p:guide pos="4581"/>
        <p:guide orient="horz" pos="1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32A09C12-2F2C-42AC-89EE-D26E003A36F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79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7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Fare clic per modificare gli stili del testo dello schema</a:t>
            </a:r>
          </a:p>
          <a:p>
            <a:pPr lvl="1"/>
            <a:r>
              <a:rPr lang="en-GB" noProof="0"/>
              <a:t>Secondo livello</a:t>
            </a:r>
          </a:p>
          <a:p>
            <a:pPr lvl="2"/>
            <a:r>
              <a:rPr lang="en-GB" noProof="0"/>
              <a:t>Terzo livello</a:t>
            </a:r>
          </a:p>
          <a:p>
            <a:pPr lvl="3"/>
            <a:r>
              <a:rPr lang="en-GB" noProof="0"/>
              <a:t>Quarto livello</a:t>
            </a:r>
          </a:p>
          <a:p>
            <a:pPr lvl="4"/>
            <a:r>
              <a:rPr lang="en-GB" noProof="0"/>
              <a:t>Quinto livello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F1148EE6-4E0E-49D9-8826-366AAF64490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51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3BAADB-0D14-4328-A683-88AC30FA6452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815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77ECD-B59B-4373-8F21-7FE588C45F49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/>
              <a:t>Il gradient</a:t>
            </a:r>
            <a:r>
              <a:rPr lang="it-IT" noProof="0" dirty="0"/>
              <a:t>e</a:t>
            </a:r>
            <a:r>
              <a:rPr lang="en-GB" baseline="0" dirty="0"/>
              <a:t> </a:t>
            </a:r>
            <a:r>
              <a:rPr lang="en-GB" baseline="0" dirty="0" err="1"/>
              <a:t>isentropico</a:t>
            </a:r>
            <a:r>
              <a:rPr lang="en-GB" baseline="0" dirty="0"/>
              <a:t> è </a:t>
            </a:r>
            <a:r>
              <a:rPr lang="en-GB" baseline="0" dirty="0" err="1"/>
              <a:t>uguale</a:t>
            </a:r>
            <a:r>
              <a:rPr lang="en-GB" baseline="0" dirty="0"/>
              <a:t> al gradient </a:t>
            </a:r>
            <a:r>
              <a:rPr lang="en-GB" baseline="0" dirty="0" err="1"/>
              <a:t>adiabatico</a:t>
            </a:r>
            <a:r>
              <a:rPr lang="en-GB" baseline="0" dirty="0"/>
              <a:t> (</a:t>
            </a:r>
            <a:r>
              <a:rPr lang="en-GB" baseline="0" dirty="0" err="1"/>
              <a:t>senza</a:t>
            </a:r>
            <a:r>
              <a:rPr lang="en-GB" baseline="0" dirty="0"/>
              <a:t> </a:t>
            </a:r>
            <a:r>
              <a:rPr lang="en-GB" baseline="0" dirty="0" err="1"/>
              <a:t>scambio</a:t>
            </a:r>
            <a:r>
              <a:rPr lang="en-GB" baseline="0" dirty="0"/>
              <a:t> di </a:t>
            </a:r>
            <a:r>
              <a:rPr lang="en-GB" baseline="0" dirty="0" err="1"/>
              <a:t>calore</a:t>
            </a:r>
            <a:r>
              <a:rPr lang="en-GB" baseline="0" dirty="0"/>
              <a:t>). A </a:t>
            </a:r>
            <a:r>
              <a:rPr lang="en-GB" baseline="0" dirty="0" err="1"/>
              <a:t>differenza</a:t>
            </a:r>
            <a:r>
              <a:rPr lang="en-GB" baseline="0" dirty="0"/>
              <a:t> del G. </a:t>
            </a:r>
            <a:r>
              <a:rPr lang="en-GB" baseline="0" dirty="0" err="1"/>
              <a:t>adiabatico</a:t>
            </a:r>
            <a:r>
              <a:rPr lang="en-GB" baseline="0" dirty="0"/>
              <a:t>, </a:t>
            </a:r>
            <a:r>
              <a:rPr lang="en-GB" baseline="0" dirty="0" err="1"/>
              <a:t>che</a:t>
            </a:r>
            <a:r>
              <a:rPr lang="en-GB" baseline="0" dirty="0"/>
              <a:t> </a:t>
            </a:r>
            <a:r>
              <a:rPr lang="en-GB" baseline="0" dirty="0" err="1"/>
              <a:t>può</a:t>
            </a:r>
            <a:r>
              <a:rPr lang="en-GB" baseline="0" dirty="0"/>
              <a:t> </a:t>
            </a:r>
            <a:r>
              <a:rPr lang="en-GB" baseline="0" dirty="0" err="1"/>
              <a:t>essere</a:t>
            </a:r>
            <a:r>
              <a:rPr lang="en-GB" baseline="0" dirty="0"/>
              <a:t> </a:t>
            </a:r>
            <a:r>
              <a:rPr lang="en-GB" baseline="0" dirty="0" err="1"/>
              <a:t>reversibile</a:t>
            </a:r>
            <a:r>
              <a:rPr lang="en-GB" baseline="0" dirty="0"/>
              <a:t> o </a:t>
            </a:r>
            <a:r>
              <a:rPr lang="en-GB" baseline="0" dirty="0" err="1"/>
              <a:t>irreversibile</a:t>
            </a:r>
            <a:r>
              <a:rPr lang="en-GB" baseline="0" dirty="0"/>
              <a:t>, </a:t>
            </a:r>
            <a:r>
              <a:rPr lang="en-GB" baseline="0" dirty="0" err="1"/>
              <a:t>il</a:t>
            </a:r>
            <a:r>
              <a:rPr lang="en-GB" baseline="0" dirty="0"/>
              <a:t> G. </a:t>
            </a:r>
            <a:r>
              <a:rPr lang="en-GB" baseline="0" dirty="0" err="1"/>
              <a:t>isentropico</a:t>
            </a:r>
            <a:r>
              <a:rPr lang="en-GB" baseline="0" dirty="0"/>
              <a:t> è </a:t>
            </a:r>
            <a:r>
              <a:rPr lang="en-GB" baseline="0" dirty="0" err="1"/>
              <a:t>sempre</a:t>
            </a:r>
            <a:r>
              <a:rPr lang="en-GB" baseline="0" dirty="0"/>
              <a:t> </a:t>
            </a:r>
            <a:r>
              <a:rPr lang="en-GB" baseline="0" dirty="0" err="1"/>
              <a:t>reversibile</a:t>
            </a:r>
            <a:r>
              <a:rPr lang="en-GB" baseline="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11348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100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8416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101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48503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102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2987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103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58862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104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73604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32C732-5072-4384-BA7A-D8F66DC68883}" type="slidenum">
              <a:rPr lang="en-GB" smtClean="0"/>
              <a:pPr/>
              <a:t>105</a:t>
            </a:fld>
            <a:endParaRPr lang="en-GB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5147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32C732-5072-4384-BA7A-D8F66DC68883}" type="slidenum">
              <a:rPr lang="en-GB" smtClean="0"/>
              <a:pPr/>
              <a:t>106</a:t>
            </a:fld>
            <a:endParaRPr lang="en-GB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92304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32C732-5072-4384-BA7A-D8F66DC68883}" type="slidenum">
              <a:rPr lang="en-GB" smtClean="0"/>
              <a:pPr/>
              <a:t>107</a:t>
            </a:fld>
            <a:endParaRPr lang="en-GB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85603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94BBE9-F897-426A-B981-4592FAC306A9}" type="slidenum">
              <a:rPr lang="en-GB" smtClean="0"/>
              <a:pPr/>
              <a:t>108</a:t>
            </a:fld>
            <a:endParaRPr lang="en-GB"/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35634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94BBE9-F897-426A-B981-4592FAC306A9}" type="slidenum">
              <a:rPr lang="en-GB" smtClean="0"/>
              <a:pPr/>
              <a:t>109</a:t>
            </a:fld>
            <a:endParaRPr lang="en-GB"/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0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6F348-770D-4C65-B6A0-1C32A2DED5C0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22580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94BBE9-F897-426A-B981-4592FAC306A9}" type="slidenum">
              <a:rPr lang="en-GB" smtClean="0"/>
              <a:pPr/>
              <a:t>110</a:t>
            </a:fld>
            <a:endParaRPr lang="en-GB"/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70227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94BBE9-F897-426A-B981-4592FAC306A9}" type="slidenum">
              <a:rPr lang="en-GB" smtClean="0"/>
              <a:pPr/>
              <a:t>111</a:t>
            </a:fld>
            <a:endParaRPr lang="en-GB"/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99778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75F4F-A5AB-4E62-A63A-2369E626757C}" type="slidenum">
              <a:rPr lang="en-GB" smtClean="0"/>
              <a:pPr/>
              <a:t>112</a:t>
            </a:fld>
            <a:endParaRPr lang="en-GB"/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25420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75F4F-A5AB-4E62-A63A-2369E626757C}" type="slidenum">
              <a:rPr lang="en-GB" smtClean="0"/>
              <a:pPr/>
              <a:t>113</a:t>
            </a:fld>
            <a:endParaRPr lang="en-GB"/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31923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75F4F-A5AB-4E62-A63A-2369E626757C}" type="slidenum">
              <a:rPr lang="en-GB" smtClean="0"/>
              <a:pPr/>
              <a:t>114</a:t>
            </a:fld>
            <a:endParaRPr lang="en-GB"/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94764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CE80A-7A96-4644-A188-442D7B70D53B}" type="slidenum">
              <a:rPr lang="en-GB" smtClean="0"/>
              <a:pPr/>
              <a:t>115</a:t>
            </a:fld>
            <a:endParaRPr lang="en-GB"/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7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6F348-770D-4C65-B6A0-1C32A2DED5C0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22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BD5A4-4CB1-4D2E-A3F0-F5A51AF4377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846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BD5A4-4CB1-4D2E-A3F0-F5A51AF4377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261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BD5A4-4CB1-4D2E-A3F0-F5A51AF4377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370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FAFD03-B480-4AD3-A330-F4FF7C5C933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375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FAFD03-B480-4AD3-A330-F4FF7C5C933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469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550F3-E059-4855-B6A0-0F011058EF8B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208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B82E-E9F2-4E8E-91D1-8A31A83E8C11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92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ED7CA-6923-44DF-93B7-AA4B715574F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41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50D6A-1B7F-4EB5-83A0-73C44CDC57E9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694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D9034-2F39-46B4-A212-A291181CA7D7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61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DBAB3C-1105-40CF-9428-8F86DD09D334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200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79174-E526-49F5-8EC6-806C4AEB3E24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556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B82E-E9F2-4E8E-91D1-8A31A83E8C11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31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B82E-E9F2-4E8E-91D1-8A31A83E8C11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371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B82E-E9F2-4E8E-91D1-8A31A83E8C11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749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B82E-E9F2-4E8E-91D1-8A31A83E8C11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84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6F966-3773-4805-A8FD-132A32C483F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15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6F966-3773-4805-A8FD-132A32C483F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62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1E623-8CE5-4C73-838E-C111AAB61AC9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443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6F966-3773-4805-A8FD-132A32C483F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932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6F0381-AE78-4E91-A0E8-C5CF5DDC51AE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245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3C8453-0209-4817-949A-18AD98B22534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612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D5F12E8-BF3C-4736-B338-1C08D15AFCCE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33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0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4058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1B6E7-58FE-4173-A733-A3531BC14C7B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929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E8CC4C-E29D-455A-915D-926E888FFA3E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35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7132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E8CC4C-E29D-455A-915D-926E888FFA3E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36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3053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E8CC4C-E29D-455A-915D-926E888FFA3E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37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1986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6160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67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3CFF-F5D7-4D7C-B97E-A1665E7AF9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6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591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2744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4446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95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8428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2D822-B400-4CE0-995E-6D8B9B679F47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1749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3000F1-59AE-467C-A646-F441A33ED19F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/>
              <a:t>0.5-0.9 10^9 g = 500-900 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6556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0880E-71BA-4011-BE42-5F1414D18529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445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31EA4-581A-409C-871B-FAFF5C39A24B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8775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31EA4-581A-409C-871B-FAFF5C39A24B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003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E7DB8-4BD3-4C4D-A134-31E7FB4D4922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119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332989-3817-4C5C-AD4A-BA3B94D94279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0497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E8629-153B-4242-A5FF-263FA41D3A30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6508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9B488-62B7-447B-8A09-F5F070A8D240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9429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4445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2952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470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416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6156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6156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615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E7DB8-4BD3-4C4D-A134-31E7FB4D4922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140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6156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38A87-3249-4366-BBF3-D3BCA8D70FEE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6156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B2ECF-274B-468B-866F-E634FB13C39B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9225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89EB7-F5A3-4784-AA4B-C3CE86625F59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674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89EB7-F5A3-4784-AA4B-C3CE86625F59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8326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74B209-1218-487C-A846-3940FD7227E0}" type="slidenum">
              <a:rPr lang="en-GB" smtClean="0"/>
              <a:pPr/>
              <a:t>65</a:t>
            </a:fld>
            <a:endParaRPr lang="en-GB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911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74B209-1218-487C-A846-3940FD7227E0}" type="slidenum">
              <a:rPr lang="en-GB" smtClean="0"/>
              <a:pPr/>
              <a:t>66</a:t>
            </a:fld>
            <a:endParaRPr lang="en-GB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9566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EBA3B3-024C-4D16-9237-7009D2433D0E}" type="slidenum">
              <a:rPr lang="en-GB" smtClean="0"/>
              <a:pPr/>
              <a:t>67</a:t>
            </a:fld>
            <a:endParaRPr lang="en-GB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7742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77ECD-B59B-4373-8F21-7FE588C45F49}" type="slidenum">
              <a:rPr lang="en-GB" smtClean="0"/>
              <a:pPr/>
              <a:t>68</a:t>
            </a:fld>
            <a:endParaRPr lang="en-GB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/>
              <a:t>Il gradient</a:t>
            </a:r>
            <a:r>
              <a:rPr lang="it-IT" noProof="0" dirty="0"/>
              <a:t>e</a:t>
            </a:r>
            <a:r>
              <a:rPr lang="en-GB" baseline="0" dirty="0"/>
              <a:t> </a:t>
            </a:r>
            <a:r>
              <a:rPr lang="en-GB" baseline="0" dirty="0" err="1"/>
              <a:t>isentropico</a:t>
            </a:r>
            <a:r>
              <a:rPr lang="en-GB" baseline="0" dirty="0"/>
              <a:t> è </a:t>
            </a:r>
            <a:r>
              <a:rPr lang="en-GB" baseline="0" dirty="0" err="1"/>
              <a:t>uguale</a:t>
            </a:r>
            <a:r>
              <a:rPr lang="en-GB" baseline="0" dirty="0"/>
              <a:t> al gradient </a:t>
            </a:r>
            <a:r>
              <a:rPr lang="en-GB" baseline="0" dirty="0" err="1"/>
              <a:t>adiabatico</a:t>
            </a:r>
            <a:r>
              <a:rPr lang="en-GB" baseline="0" dirty="0"/>
              <a:t> (</a:t>
            </a:r>
            <a:r>
              <a:rPr lang="en-GB" baseline="0" dirty="0" err="1"/>
              <a:t>senza</a:t>
            </a:r>
            <a:r>
              <a:rPr lang="en-GB" baseline="0" dirty="0"/>
              <a:t> </a:t>
            </a:r>
            <a:r>
              <a:rPr lang="en-GB" baseline="0" dirty="0" err="1"/>
              <a:t>scambio</a:t>
            </a:r>
            <a:r>
              <a:rPr lang="en-GB" baseline="0" dirty="0"/>
              <a:t> di </a:t>
            </a:r>
            <a:r>
              <a:rPr lang="en-GB" baseline="0" dirty="0" err="1"/>
              <a:t>calore</a:t>
            </a:r>
            <a:r>
              <a:rPr lang="en-GB" baseline="0" dirty="0"/>
              <a:t>). A </a:t>
            </a:r>
            <a:r>
              <a:rPr lang="en-GB" baseline="0" dirty="0" err="1"/>
              <a:t>differenza</a:t>
            </a:r>
            <a:r>
              <a:rPr lang="en-GB" baseline="0" dirty="0"/>
              <a:t> del G. </a:t>
            </a:r>
            <a:r>
              <a:rPr lang="en-GB" baseline="0" dirty="0" err="1"/>
              <a:t>adiabatico</a:t>
            </a:r>
            <a:r>
              <a:rPr lang="en-GB" baseline="0" dirty="0"/>
              <a:t>, </a:t>
            </a:r>
            <a:r>
              <a:rPr lang="en-GB" baseline="0" dirty="0" err="1"/>
              <a:t>che</a:t>
            </a:r>
            <a:r>
              <a:rPr lang="en-GB" baseline="0" dirty="0"/>
              <a:t> </a:t>
            </a:r>
            <a:r>
              <a:rPr lang="en-GB" baseline="0" dirty="0" err="1"/>
              <a:t>può</a:t>
            </a:r>
            <a:r>
              <a:rPr lang="en-GB" baseline="0" dirty="0"/>
              <a:t> </a:t>
            </a:r>
            <a:r>
              <a:rPr lang="en-GB" baseline="0" dirty="0" err="1"/>
              <a:t>essere</a:t>
            </a:r>
            <a:r>
              <a:rPr lang="en-GB" baseline="0" dirty="0"/>
              <a:t> </a:t>
            </a:r>
            <a:r>
              <a:rPr lang="en-GB" baseline="0" dirty="0" err="1"/>
              <a:t>reversibile</a:t>
            </a:r>
            <a:r>
              <a:rPr lang="en-GB" baseline="0" dirty="0"/>
              <a:t> o </a:t>
            </a:r>
            <a:r>
              <a:rPr lang="en-GB" baseline="0" dirty="0" err="1"/>
              <a:t>irreversibile</a:t>
            </a:r>
            <a:r>
              <a:rPr lang="en-GB" baseline="0" dirty="0"/>
              <a:t>, </a:t>
            </a:r>
            <a:r>
              <a:rPr lang="en-GB" baseline="0" dirty="0" err="1"/>
              <a:t>il</a:t>
            </a:r>
            <a:r>
              <a:rPr lang="en-GB" baseline="0" dirty="0"/>
              <a:t> G. </a:t>
            </a:r>
            <a:r>
              <a:rPr lang="en-GB" baseline="0" dirty="0" err="1"/>
              <a:t>isentropico</a:t>
            </a:r>
            <a:r>
              <a:rPr lang="en-GB" baseline="0" dirty="0"/>
              <a:t> è </a:t>
            </a:r>
            <a:r>
              <a:rPr lang="en-GB" baseline="0" dirty="0" err="1"/>
              <a:t>sempre</a:t>
            </a:r>
            <a:r>
              <a:rPr lang="en-GB" baseline="0" dirty="0"/>
              <a:t> </a:t>
            </a:r>
            <a:r>
              <a:rPr lang="en-GB" baseline="0" dirty="0" err="1"/>
              <a:t>reversibile</a:t>
            </a:r>
            <a:r>
              <a:rPr lang="en-GB" baseline="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2235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D7429F-25BE-4E28-943A-5DE347F0DECA}" type="slidenum">
              <a:rPr lang="en-GB" smtClean="0"/>
              <a:pPr/>
              <a:t>69</a:t>
            </a:fld>
            <a:endParaRPr lang="en-GB"/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749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E7DB8-4BD3-4C4D-A134-31E7FB4D492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385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D7429F-25BE-4E28-943A-5DE347F0DECA}" type="slidenum">
              <a:rPr lang="en-GB" smtClean="0"/>
              <a:pPr/>
              <a:t>70</a:t>
            </a:fld>
            <a:endParaRPr lang="en-GB"/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2401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D7429F-25BE-4E28-943A-5DE347F0DECA}" type="slidenum">
              <a:rPr lang="en-GB" smtClean="0"/>
              <a:pPr/>
              <a:t>71</a:t>
            </a:fld>
            <a:endParaRPr lang="en-GB"/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3085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E7388-37DD-40FB-BBE8-2400BDEE2B8C}" type="slidenum">
              <a:rPr lang="en-GB" smtClean="0"/>
              <a:pPr/>
              <a:t>72</a:t>
            </a:fld>
            <a:endParaRPr lang="en-GB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5945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52DF4-310E-40B9-B4C2-3C27E61A3933}" type="slidenum">
              <a:rPr lang="en-GB" smtClean="0"/>
              <a:pPr/>
              <a:t>73</a:t>
            </a:fld>
            <a:endParaRPr lang="en-GB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7530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85352-9B5F-4F34-99D4-EE0120DD809A}" type="slidenum">
              <a:rPr lang="en-GB" smtClean="0"/>
              <a:pPr/>
              <a:t>74</a:t>
            </a:fld>
            <a:endParaRPr lang="en-GB"/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6296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C52677-2418-456F-96F6-EC110BD38AAF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75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4807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5D2C0BF-54F5-4E8F-B007-5FFD7FB0BCE1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76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6223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FFED1-E9DF-412C-8C4D-31AE22202CA5}" type="slidenum">
              <a:rPr lang="en-GB" smtClean="0"/>
              <a:pPr/>
              <a:t>77</a:t>
            </a:fld>
            <a:endParaRPr lang="en-GB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700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72793-4CA9-40D6-B380-F18560D97B3A}" type="slidenum">
              <a:rPr lang="en-GB" smtClean="0"/>
              <a:pPr/>
              <a:t>78</a:t>
            </a:fld>
            <a:endParaRPr lang="en-GB"/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358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B0AC5C-86AB-41C9-B347-4EF37C705ECF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79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22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6F348-770D-4C65-B6A0-1C32A2DED5C0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4066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B0AC5C-86AB-41C9-B347-4EF37C705ECF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80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522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B0AC5C-86AB-41C9-B347-4EF37C705ECF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81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4422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E824480-03DD-4198-A68D-55D4C9614E59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82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1745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6A7FC9-148D-4358-A0C0-684EA9804218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83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9381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2B5E0-01FE-4E6F-BD4A-ED53B59361BB}" type="slidenum">
              <a:rPr lang="en-GB" smtClean="0"/>
              <a:pPr/>
              <a:t>84</a:t>
            </a:fld>
            <a:endParaRPr lang="en-GB"/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17670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EC655-E07A-4FF1-8593-6FD4D4D7B7D5}" type="slidenum">
              <a:rPr lang="en-GB" smtClean="0"/>
              <a:pPr/>
              <a:t>85</a:t>
            </a:fld>
            <a:endParaRPr lang="en-GB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32831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86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1378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87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0493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229A9-515C-2490-6E3C-BF1C83826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>
            <a:extLst>
              <a:ext uri="{FF2B5EF4-FFF2-40B4-BE49-F238E27FC236}">
                <a16:creationId xmlns:a16="http://schemas.microsoft.com/office/drawing/2014/main" id="{5AB0439F-8E0C-2545-298E-76AE60871B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88</a:t>
            </a:fld>
            <a:endParaRPr lang="en-GB"/>
          </a:p>
        </p:txBody>
      </p:sp>
      <p:sp>
        <p:nvSpPr>
          <p:cNvPr id="324611" name="Rectangle 2">
            <a:extLst>
              <a:ext uri="{FF2B5EF4-FFF2-40B4-BE49-F238E27FC236}">
                <a16:creationId xmlns:a16="http://schemas.microsoft.com/office/drawing/2014/main" id="{AAA7A167-CA67-D7B5-D33C-DEB81F3969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>
            <a:extLst>
              <a:ext uri="{FF2B5EF4-FFF2-40B4-BE49-F238E27FC236}">
                <a16:creationId xmlns:a16="http://schemas.microsoft.com/office/drawing/2014/main" id="{A39C40C1-9508-0F54-279D-99F72AB17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9985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89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99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6F348-770D-4C65-B6A0-1C32A2DED5C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5315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90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2081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91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2368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92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338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93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338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94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3385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95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3385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96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80891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FAF4C-1CF3-4D58-945C-89FC330CC10E}" type="slidenum">
              <a:rPr lang="en-GB" smtClean="0"/>
              <a:pPr/>
              <a:t>97</a:t>
            </a:fld>
            <a:endParaRPr lang="en-GB"/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99730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98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3833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1EBDD-C655-44D1-9EF7-3A76FDE7C5E0}" type="slidenum">
              <a:rPr lang="en-GB" smtClean="0"/>
              <a:pPr/>
              <a:t>99</a:t>
            </a:fld>
            <a:endParaRPr lang="en-GB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08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28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90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isultati immagini per logo sapienza png"/>
          <p:cNvPicPr>
            <a:picLocks noChangeAspect="1" noChangeArrowheads="1"/>
          </p:cNvPicPr>
          <p:nvPr userDrawn="1"/>
        </p:nvPicPr>
        <p:blipFill>
          <a:blip r:embed="rId4" cstate="print"/>
          <a:srcRect r="73161"/>
          <a:stretch>
            <a:fillRect/>
          </a:stretch>
        </p:blipFill>
        <p:spPr bwMode="auto">
          <a:xfrm>
            <a:off x="0" y="6435524"/>
            <a:ext cx="363440" cy="422476"/>
          </a:xfrm>
          <a:prstGeom prst="rect">
            <a:avLst/>
          </a:prstGeom>
          <a:noFill/>
        </p:spPr>
      </p:pic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3629025" y="6568367"/>
            <a:ext cx="5497513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Petrologia e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Geodinamica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Michele Lustrino. Univ. La Sapienza Roma A.A. 2024/2025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CC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CC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CC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isultati immagini per logo sapienza png"/>
          <p:cNvPicPr>
            <a:picLocks noChangeAspect="1" noChangeArrowheads="1"/>
          </p:cNvPicPr>
          <p:nvPr userDrawn="1"/>
        </p:nvPicPr>
        <p:blipFill>
          <a:blip r:embed="rId4" cstate="print"/>
          <a:srcRect r="73161"/>
          <a:stretch>
            <a:fillRect/>
          </a:stretch>
        </p:blipFill>
        <p:spPr bwMode="auto">
          <a:xfrm>
            <a:off x="0" y="6435524"/>
            <a:ext cx="363440" cy="422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691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CC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CC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CC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Rectangle 6"/>
          <p:cNvSpPr>
            <a:spLocks noChangeArrowheads="1"/>
          </p:cNvSpPr>
          <p:nvPr/>
        </p:nvSpPr>
        <p:spPr bwMode="auto">
          <a:xfrm>
            <a:off x="0" y="-14287"/>
            <a:ext cx="9144000" cy="657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it-I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Petrologia e Geodinamica</a:t>
            </a:r>
            <a:br>
              <a:rPr lang="it-IT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Laurea Magistrale in</a:t>
            </a:r>
            <a:b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Geologia di Esplorazione</a:t>
            </a:r>
            <a:b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endParaRPr lang="it-IT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spcBef>
                <a:spcPts val="0"/>
              </a:spcBef>
              <a:defRPr/>
            </a:pPr>
            <a:endParaRPr lang="it-IT" sz="36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Dipartimento di Scienze della Terra</a:t>
            </a:r>
            <a:b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Università degli Studi di Roma La Sapienza</a:t>
            </a:r>
            <a:r>
              <a:rPr lang="it-IT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b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endParaRPr lang="it-IT" sz="1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Michele Lustrino</a:t>
            </a:r>
            <a:b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(michele.lustrino@uniroma1.it. Tel: 06 49914158. Stanza 114)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965962" y="0"/>
            <a:ext cx="7151051" cy="6858000"/>
            <a:chOff x="1965962" y="0"/>
            <a:chExt cx="7151051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375"/>
            <a:stretch>
              <a:fillRect/>
            </a:stretch>
          </p:blipFill>
          <p:spPr bwMode="auto">
            <a:xfrm rot="5400000">
              <a:off x="2112488" y="-146526"/>
              <a:ext cx="6858000" cy="715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CasellaDiTesto 14"/>
            <p:cNvSpPr txBox="1"/>
            <p:nvPr/>
          </p:nvSpPr>
          <p:spPr>
            <a:xfrm>
              <a:off x="2208213" y="5275199"/>
              <a:ext cx="7350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660 km</a:t>
              </a:r>
              <a:endParaRPr lang="it-IT" sz="1400" b="1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2057400" y="3571875"/>
              <a:ext cx="90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410 km</a:t>
              </a:r>
              <a:endParaRPr lang="it-IT" sz="1400" b="1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2057400" y="4396613"/>
              <a:ext cx="90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560 km</a:t>
              </a:r>
              <a:endParaRPr lang="it-IT" sz="1400" b="1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-1" y="5438775"/>
            <a:ext cx="1965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effectLst/>
                <a:latin typeface="Calibri" pitchFamily="34" charset="0"/>
              </a:rPr>
              <a:t>Stixrude</a:t>
            </a:r>
            <a:r>
              <a:rPr lang="en-US" sz="1500" dirty="0">
                <a:solidFill>
                  <a:schemeClr val="bg1"/>
                </a:solidFill>
                <a:effectLst/>
                <a:latin typeface="Calibri" pitchFamily="34" charset="0"/>
              </a:rPr>
              <a:t> and Lithgow-</a:t>
            </a:r>
            <a:r>
              <a:rPr lang="en-US" sz="1500" dirty="0" err="1">
                <a:solidFill>
                  <a:schemeClr val="bg1"/>
                </a:solidFill>
                <a:effectLst/>
                <a:latin typeface="Calibri" pitchFamily="34" charset="0"/>
              </a:rPr>
              <a:t>Bertelloni</a:t>
            </a:r>
            <a:r>
              <a:rPr lang="en-US" sz="1500" dirty="0">
                <a:solidFill>
                  <a:schemeClr val="bg1"/>
                </a:solidFill>
                <a:effectLst/>
                <a:latin typeface="Calibri" pitchFamily="34" charset="0"/>
              </a:rPr>
              <a:t>, 2011 (</a:t>
            </a:r>
            <a:r>
              <a:rPr lang="en-US" sz="15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US" sz="1500" dirty="0">
                <a:solidFill>
                  <a:schemeClr val="bg1"/>
                </a:solidFill>
                <a:effectLst/>
                <a:latin typeface="Calibri" pitchFamily="34" charset="0"/>
              </a:rPr>
              <a:t>. J. Int., 184, 1180-1213)</a:t>
            </a:r>
            <a:endParaRPr lang="it-IT" sz="1500" dirty="0"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" name="Figura a mano libera 2"/>
          <p:cNvSpPr/>
          <p:nvPr/>
        </p:nvSpPr>
        <p:spPr bwMode="auto">
          <a:xfrm>
            <a:off x="2867025" y="1314450"/>
            <a:ext cx="5305425" cy="4524375"/>
          </a:xfrm>
          <a:custGeom>
            <a:avLst/>
            <a:gdLst>
              <a:gd name="connsiteX0" fmla="*/ 0 w 5305425"/>
              <a:gd name="connsiteY0" fmla="*/ 4086225 h 4524375"/>
              <a:gd name="connsiteX1" fmla="*/ 1181100 w 5305425"/>
              <a:gd name="connsiteY1" fmla="*/ 4276725 h 4524375"/>
              <a:gd name="connsiteX2" fmla="*/ 1895475 w 5305425"/>
              <a:gd name="connsiteY2" fmla="*/ 4191000 h 4524375"/>
              <a:gd name="connsiteX3" fmla="*/ 2952750 w 5305425"/>
              <a:gd name="connsiteY3" fmla="*/ 4133850 h 4524375"/>
              <a:gd name="connsiteX4" fmla="*/ 3228975 w 5305425"/>
              <a:gd name="connsiteY4" fmla="*/ 4133850 h 4524375"/>
              <a:gd name="connsiteX5" fmla="*/ 3533775 w 5305425"/>
              <a:gd name="connsiteY5" fmla="*/ 4095750 h 4524375"/>
              <a:gd name="connsiteX6" fmla="*/ 4124325 w 5305425"/>
              <a:gd name="connsiteY6" fmla="*/ 4210050 h 4524375"/>
              <a:gd name="connsiteX7" fmla="*/ 5305425 w 5305425"/>
              <a:gd name="connsiteY7" fmla="*/ 4524375 h 4524375"/>
              <a:gd name="connsiteX8" fmla="*/ 5305425 w 5305425"/>
              <a:gd name="connsiteY8" fmla="*/ 0 h 4524375"/>
              <a:gd name="connsiteX9" fmla="*/ 9525 w 5305425"/>
              <a:gd name="connsiteY9" fmla="*/ 9525 h 4524375"/>
              <a:gd name="connsiteX10" fmla="*/ 0 w 5305425"/>
              <a:gd name="connsiteY10" fmla="*/ 4086225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05425" h="4524375">
                <a:moveTo>
                  <a:pt x="0" y="4086225"/>
                </a:moveTo>
                <a:lnTo>
                  <a:pt x="1181100" y="4276725"/>
                </a:lnTo>
                <a:lnTo>
                  <a:pt x="1895475" y="4191000"/>
                </a:lnTo>
                <a:lnTo>
                  <a:pt x="2952750" y="4133850"/>
                </a:lnTo>
                <a:lnTo>
                  <a:pt x="3228975" y="4133850"/>
                </a:lnTo>
                <a:lnTo>
                  <a:pt x="3533775" y="4095750"/>
                </a:lnTo>
                <a:lnTo>
                  <a:pt x="4124325" y="4210050"/>
                </a:lnTo>
                <a:lnTo>
                  <a:pt x="5305425" y="4524375"/>
                </a:lnTo>
                <a:lnTo>
                  <a:pt x="5305425" y="0"/>
                </a:lnTo>
                <a:lnTo>
                  <a:pt x="9525" y="9525"/>
                </a:lnTo>
                <a:lnTo>
                  <a:pt x="0" y="408622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grpSp>
        <p:nvGrpSpPr>
          <p:cNvPr id="17" name="Gruppo 9"/>
          <p:cNvGrpSpPr>
            <a:grpSpLocks/>
          </p:cNvGrpSpPr>
          <p:nvPr/>
        </p:nvGrpSpPr>
        <p:grpSpPr bwMode="auto">
          <a:xfrm>
            <a:off x="696461" y="919163"/>
            <a:ext cx="7756525" cy="5619750"/>
            <a:chOff x="1334294" y="919956"/>
            <a:chExt cx="7756525" cy="5618163"/>
          </a:xfrm>
        </p:grpSpPr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1334294" y="919956"/>
              <a:ext cx="7756525" cy="5618163"/>
              <a:chOff x="770" y="548"/>
              <a:chExt cx="4886" cy="3539"/>
            </a:xfrm>
          </p:grpSpPr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770" y="548"/>
                <a:ext cx="4886" cy="353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22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97" y="622"/>
                <a:ext cx="4446" cy="32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Figura a mano libera 19"/>
            <p:cNvSpPr/>
            <p:nvPr/>
          </p:nvSpPr>
          <p:spPr bwMode="auto">
            <a:xfrm>
              <a:off x="4941094" y="3671904"/>
              <a:ext cx="369887" cy="493573"/>
            </a:xfrm>
            <a:custGeom>
              <a:avLst/>
              <a:gdLst>
                <a:gd name="connsiteX0" fmla="*/ 52387 w 369093"/>
                <a:gd name="connsiteY0" fmla="*/ 0 h 492918"/>
                <a:gd name="connsiteX1" fmla="*/ 307181 w 369093"/>
                <a:gd name="connsiteY1" fmla="*/ 147637 h 492918"/>
                <a:gd name="connsiteX2" fmla="*/ 369093 w 369093"/>
                <a:gd name="connsiteY2" fmla="*/ 492918 h 492918"/>
                <a:gd name="connsiteX3" fmla="*/ 0 w 369093"/>
                <a:gd name="connsiteY3" fmla="*/ 290512 h 492918"/>
                <a:gd name="connsiteX4" fmla="*/ 52387 w 369093"/>
                <a:gd name="connsiteY4" fmla="*/ 0 h 4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093" h="492918">
                  <a:moveTo>
                    <a:pt x="52387" y="0"/>
                  </a:moveTo>
                  <a:lnTo>
                    <a:pt x="307181" y="147637"/>
                  </a:lnTo>
                  <a:lnTo>
                    <a:pt x="369093" y="492918"/>
                  </a:lnTo>
                  <a:lnTo>
                    <a:pt x="0" y="290512"/>
                  </a:lnTo>
                  <a:lnTo>
                    <a:pt x="52387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222169" y="2068098"/>
            <a:ext cx="1610590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GLOSS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=</a:t>
            </a:r>
          </a:p>
          <a:p>
            <a:pPr>
              <a:lnSpc>
                <a:spcPct val="90000"/>
              </a:lnSpc>
              <a:defRPr/>
            </a:pP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GLO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bal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ubducting 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ediments</a:t>
            </a:r>
          </a:p>
        </p:txBody>
      </p:sp>
      <p:sp>
        <p:nvSpPr>
          <p:cNvPr id="24" name="Freeform 12"/>
          <p:cNvSpPr>
            <a:spLocks/>
          </p:cNvSpPr>
          <p:nvPr/>
        </p:nvSpPr>
        <p:spPr bwMode="auto">
          <a:xfrm>
            <a:off x="1982336" y="2727325"/>
            <a:ext cx="4503737" cy="2393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9" y="466"/>
              </a:cxn>
              <a:cxn ang="0">
                <a:pos x="307" y="404"/>
              </a:cxn>
              <a:cxn ang="0">
                <a:pos x="485" y="490"/>
              </a:cxn>
              <a:cxn ang="0">
                <a:pos x="615" y="480"/>
              </a:cxn>
              <a:cxn ang="0">
                <a:pos x="783" y="543"/>
              </a:cxn>
              <a:cxn ang="0">
                <a:pos x="936" y="980"/>
              </a:cxn>
              <a:cxn ang="0">
                <a:pos x="1109" y="1056"/>
              </a:cxn>
              <a:cxn ang="0">
                <a:pos x="1267" y="696"/>
              </a:cxn>
              <a:cxn ang="0">
                <a:pos x="1421" y="759"/>
              </a:cxn>
              <a:cxn ang="0">
                <a:pos x="1579" y="140"/>
              </a:cxn>
              <a:cxn ang="0">
                <a:pos x="1728" y="884"/>
              </a:cxn>
              <a:cxn ang="0">
                <a:pos x="1901" y="980"/>
              </a:cxn>
              <a:cxn ang="0">
                <a:pos x="2055" y="1133"/>
              </a:cxn>
              <a:cxn ang="0">
                <a:pos x="2232" y="1028"/>
              </a:cxn>
              <a:cxn ang="0">
                <a:pos x="2381" y="1028"/>
              </a:cxn>
              <a:cxn ang="0">
                <a:pos x="2535" y="1066"/>
              </a:cxn>
              <a:cxn ang="0">
                <a:pos x="2683" y="1172"/>
              </a:cxn>
              <a:cxn ang="0">
                <a:pos x="2837" y="1508"/>
              </a:cxn>
            </a:cxnLst>
            <a:rect l="0" t="0" r="r" b="b"/>
            <a:pathLst>
              <a:path w="2837" h="1508">
                <a:moveTo>
                  <a:pt x="0" y="0"/>
                </a:moveTo>
                <a:lnTo>
                  <a:pt x="159" y="466"/>
                </a:lnTo>
                <a:lnTo>
                  <a:pt x="307" y="404"/>
                </a:lnTo>
                <a:lnTo>
                  <a:pt x="485" y="490"/>
                </a:lnTo>
                <a:lnTo>
                  <a:pt x="615" y="480"/>
                </a:lnTo>
                <a:lnTo>
                  <a:pt x="783" y="543"/>
                </a:lnTo>
                <a:lnTo>
                  <a:pt x="936" y="980"/>
                </a:lnTo>
                <a:lnTo>
                  <a:pt x="1109" y="1056"/>
                </a:lnTo>
                <a:lnTo>
                  <a:pt x="1267" y="696"/>
                </a:lnTo>
                <a:lnTo>
                  <a:pt x="1421" y="759"/>
                </a:lnTo>
                <a:lnTo>
                  <a:pt x="1579" y="140"/>
                </a:lnTo>
                <a:lnTo>
                  <a:pt x="1728" y="884"/>
                </a:lnTo>
                <a:lnTo>
                  <a:pt x="1901" y="980"/>
                </a:lnTo>
                <a:lnTo>
                  <a:pt x="2055" y="1133"/>
                </a:lnTo>
                <a:lnTo>
                  <a:pt x="2232" y="1028"/>
                </a:lnTo>
                <a:lnTo>
                  <a:pt x="2381" y="1028"/>
                </a:lnTo>
                <a:lnTo>
                  <a:pt x="2535" y="1066"/>
                </a:lnTo>
                <a:lnTo>
                  <a:pt x="2683" y="1172"/>
                </a:lnTo>
                <a:lnTo>
                  <a:pt x="2837" y="150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5" name="Freeform 13"/>
          <p:cNvSpPr>
            <a:spLocks/>
          </p:cNvSpPr>
          <p:nvPr/>
        </p:nvSpPr>
        <p:spPr bwMode="auto">
          <a:xfrm>
            <a:off x="7011536" y="4694238"/>
            <a:ext cx="487362" cy="68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43"/>
              </a:cxn>
              <a:cxn ang="0">
                <a:pos x="307" y="43"/>
              </a:cxn>
            </a:cxnLst>
            <a:rect l="0" t="0" r="r" b="b"/>
            <a:pathLst>
              <a:path w="307" h="43">
                <a:moveTo>
                  <a:pt x="0" y="0"/>
                </a:moveTo>
                <a:lnTo>
                  <a:pt x="168" y="43"/>
                </a:lnTo>
                <a:lnTo>
                  <a:pt x="307" y="43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832759" y="6198722"/>
            <a:ext cx="3630686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600" dirty="0">
                <a:solidFill>
                  <a:schemeClr val="tx1"/>
                </a:solidFill>
                <a:effectLst/>
                <a:latin typeface="Calibri" pitchFamily="34" charset="0"/>
              </a:rPr>
              <a:t>Conticelli et al., 2009 (Lithos, 107, 68-92)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687714" y="4722159"/>
            <a:ext cx="3186953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GB" b="1" dirty="0">
                <a:solidFill>
                  <a:schemeClr val="tx1"/>
                </a:solidFill>
                <a:effectLst/>
                <a:latin typeface="Calibri" pitchFamily="34" charset="0"/>
              </a:rPr>
              <a:t>Note the strong match between sediments and whole-rock lamproite compositions.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104031" y="1250390"/>
            <a:ext cx="243410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Betic Lamproites (SE Spain)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5312719" y="3027363"/>
            <a:ext cx="3600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Figura a mano libera 2"/>
          <p:cNvSpPr/>
          <p:nvPr/>
        </p:nvSpPr>
        <p:spPr bwMode="auto">
          <a:xfrm>
            <a:off x="1952173" y="1219200"/>
            <a:ext cx="5532120" cy="3878580"/>
          </a:xfrm>
          <a:custGeom>
            <a:avLst/>
            <a:gdLst>
              <a:gd name="connsiteX0" fmla="*/ 0 w 5532120"/>
              <a:gd name="connsiteY0" fmla="*/ 754380 h 3878580"/>
              <a:gd name="connsiteX1" fmla="*/ 259080 w 5532120"/>
              <a:gd name="connsiteY1" fmla="*/ 1348740 h 3878580"/>
              <a:gd name="connsiteX2" fmla="*/ 518160 w 5532120"/>
              <a:gd name="connsiteY2" fmla="*/ 1851660 h 3878580"/>
              <a:gd name="connsiteX3" fmla="*/ 800100 w 5532120"/>
              <a:gd name="connsiteY3" fmla="*/ 1165860 h 3878580"/>
              <a:gd name="connsiteX4" fmla="*/ 1021080 w 5532120"/>
              <a:gd name="connsiteY4" fmla="*/ 1242060 h 3878580"/>
              <a:gd name="connsiteX5" fmla="*/ 1280160 w 5532120"/>
              <a:gd name="connsiteY5" fmla="*/ 2095500 h 3878580"/>
              <a:gd name="connsiteX6" fmla="*/ 1524000 w 5532120"/>
              <a:gd name="connsiteY6" fmla="*/ 2453640 h 3878580"/>
              <a:gd name="connsiteX7" fmla="*/ 1775460 w 5532120"/>
              <a:gd name="connsiteY7" fmla="*/ 2606040 h 3878580"/>
              <a:gd name="connsiteX8" fmla="*/ 2034540 w 5532120"/>
              <a:gd name="connsiteY8" fmla="*/ 2156460 h 3878580"/>
              <a:gd name="connsiteX9" fmla="*/ 2263140 w 5532120"/>
              <a:gd name="connsiteY9" fmla="*/ 2125980 h 3878580"/>
              <a:gd name="connsiteX10" fmla="*/ 2522220 w 5532120"/>
              <a:gd name="connsiteY10" fmla="*/ 1470660 h 3878580"/>
              <a:gd name="connsiteX11" fmla="*/ 2758440 w 5532120"/>
              <a:gd name="connsiteY11" fmla="*/ 2194560 h 3878580"/>
              <a:gd name="connsiteX12" fmla="*/ 3017520 w 5532120"/>
              <a:gd name="connsiteY12" fmla="*/ 2880360 h 3878580"/>
              <a:gd name="connsiteX13" fmla="*/ 3276600 w 5532120"/>
              <a:gd name="connsiteY13" fmla="*/ 2804160 h 3878580"/>
              <a:gd name="connsiteX14" fmla="*/ 3528060 w 5532120"/>
              <a:gd name="connsiteY14" fmla="*/ 2476500 h 3878580"/>
              <a:gd name="connsiteX15" fmla="*/ 3779520 w 5532120"/>
              <a:gd name="connsiteY15" fmla="*/ 2491740 h 3878580"/>
              <a:gd name="connsiteX16" fmla="*/ 4000500 w 5532120"/>
              <a:gd name="connsiteY16" fmla="*/ 2476500 h 3878580"/>
              <a:gd name="connsiteX17" fmla="*/ 4274820 w 5532120"/>
              <a:gd name="connsiteY17" fmla="*/ 2880360 h 3878580"/>
              <a:gd name="connsiteX18" fmla="*/ 4526280 w 5532120"/>
              <a:gd name="connsiteY18" fmla="*/ 3566160 h 3878580"/>
              <a:gd name="connsiteX19" fmla="*/ 4777740 w 5532120"/>
              <a:gd name="connsiteY19" fmla="*/ 3200400 h 3878580"/>
              <a:gd name="connsiteX20" fmla="*/ 5013960 w 5532120"/>
              <a:gd name="connsiteY20" fmla="*/ 3642360 h 3878580"/>
              <a:gd name="connsiteX21" fmla="*/ 5280660 w 5532120"/>
              <a:gd name="connsiteY21" fmla="*/ 3878580 h 3878580"/>
              <a:gd name="connsiteX22" fmla="*/ 5532120 w 5532120"/>
              <a:gd name="connsiteY22" fmla="*/ 3848100 h 3878580"/>
              <a:gd name="connsiteX23" fmla="*/ 5532120 w 5532120"/>
              <a:gd name="connsiteY23" fmla="*/ 3566160 h 3878580"/>
              <a:gd name="connsiteX24" fmla="*/ 5280660 w 5532120"/>
              <a:gd name="connsiteY24" fmla="*/ 3550920 h 3878580"/>
              <a:gd name="connsiteX25" fmla="*/ 5021580 w 5532120"/>
              <a:gd name="connsiteY25" fmla="*/ 3383280 h 3878580"/>
              <a:gd name="connsiteX26" fmla="*/ 4770120 w 5532120"/>
              <a:gd name="connsiteY26" fmla="*/ 2979420 h 3878580"/>
              <a:gd name="connsiteX27" fmla="*/ 4526280 w 5532120"/>
              <a:gd name="connsiteY27" fmla="*/ 3406140 h 3878580"/>
              <a:gd name="connsiteX28" fmla="*/ 4267200 w 5532120"/>
              <a:gd name="connsiteY28" fmla="*/ 2644140 h 3878580"/>
              <a:gd name="connsiteX29" fmla="*/ 4023360 w 5532120"/>
              <a:gd name="connsiteY29" fmla="*/ 2293620 h 3878580"/>
              <a:gd name="connsiteX30" fmla="*/ 3764280 w 5532120"/>
              <a:gd name="connsiteY30" fmla="*/ 2301240 h 3878580"/>
              <a:gd name="connsiteX31" fmla="*/ 3505200 w 5532120"/>
              <a:gd name="connsiteY31" fmla="*/ 2217420 h 3878580"/>
              <a:gd name="connsiteX32" fmla="*/ 3268980 w 5532120"/>
              <a:gd name="connsiteY32" fmla="*/ 2423160 h 3878580"/>
              <a:gd name="connsiteX33" fmla="*/ 3032760 w 5532120"/>
              <a:gd name="connsiteY33" fmla="*/ 2484120 h 3878580"/>
              <a:gd name="connsiteX34" fmla="*/ 2781300 w 5532120"/>
              <a:gd name="connsiteY34" fmla="*/ 1958340 h 3878580"/>
              <a:gd name="connsiteX35" fmla="*/ 2522220 w 5532120"/>
              <a:gd name="connsiteY35" fmla="*/ 541020 h 3878580"/>
              <a:gd name="connsiteX36" fmla="*/ 2263140 w 5532120"/>
              <a:gd name="connsiteY36" fmla="*/ 1882140 h 3878580"/>
              <a:gd name="connsiteX37" fmla="*/ 2019300 w 5532120"/>
              <a:gd name="connsiteY37" fmla="*/ 1912620 h 3878580"/>
              <a:gd name="connsiteX38" fmla="*/ 1767840 w 5532120"/>
              <a:gd name="connsiteY38" fmla="*/ 2301240 h 3878580"/>
              <a:gd name="connsiteX39" fmla="*/ 1524000 w 5532120"/>
              <a:gd name="connsiteY39" fmla="*/ 2148840 h 3878580"/>
              <a:gd name="connsiteX40" fmla="*/ 1280160 w 5532120"/>
              <a:gd name="connsiteY40" fmla="*/ 1645920 h 3878580"/>
              <a:gd name="connsiteX41" fmla="*/ 1028700 w 5532120"/>
              <a:gd name="connsiteY41" fmla="*/ 891540 h 3878580"/>
              <a:gd name="connsiteX42" fmla="*/ 769620 w 5532120"/>
              <a:gd name="connsiteY42" fmla="*/ 914400 h 3878580"/>
              <a:gd name="connsiteX43" fmla="*/ 518160 w 5532120"/>
              <a:gd name="connsiteY43" fmla="*/ 1379220 h 3878580"/>
              <a:gd name="connsiteX44" fmla="*/ 266700 w 5532120"/>
              <a:gd name="connsiteY44" fmla="*/ 914400 h 3878580"/>
              <a:gd name="connsiteX45" fmla="*/ 15240 w 5532120"/>
              <a:gd name="connsiteY45" fmla="*/ 0 h 3878580"/>
              <a:gd name="connsiteX46" fmla="*/ 15240 w 5532120"/>
              <a:gd name="connsiteY46" fmla="*/ 0 h 3878580"/>
              <a:gd name="connsiteX47" fmla="*/ 0 w 5532120"/>
              <a:gd name="connsiteY47" fmla="*/ 754380 h 387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32120" h="3878580">
                <a:moveTo>
                  <a:pt x="0" y="754380"/>
                </a:moveTo>
                <a:lnTo>
                  <a:pt x="259080" y="1348740"/>
                </a:lnTo>
                <a:lnTo>
                  <a:pt x="518160" y="1851660"/>
                </a:lnTo>
                <a:lnTo>
                  <a:pt x="800100" y="1165860"/>
                </a:lnTo>
                <a:lnTo>
                  <a:pt x="1021080" y="1242060"/>
                </a:lnTo>
                <a:lnTo>
                  <a:pt x="1280160" y="2095500"/>
                </a:lnTo>
                <a:lnTo>
                  <a:pt x="1524000" y="2453640"/>
                </a:lnTo>
                <a:lnTo>
                  <a:pt x="1775460" y="2606040"/>
                </a:lnTo>
                <a:lnTo>
                  <a:pt x="2034540" y="2156460"/>
                </a:lnTo>
                <a:lnTo>
                  <a:pt x="2263140" y="2125980"/>
                </a:lnTo>
                <a:lnTo>
                  <a:pt x="2522220" y="1470660"/>
                </a:lnTo>
                <a:lnTo>
                  <a:pt x="2758440" y="2194560"/>
                </a:lnTo>
                <a:lnTo>
                  <a:pt x="3017520" y="2880360"/>
                </a:lnTo>
                <a:lnTo>
                  <a:pt x="3276600" y="2804160"/>
                </a:lnTo>
                <a:lnTo>
                  <a:pt x="3528060" y="2476500"/>
                </a:lnTo>
                <a:lnTo>
                  <a:pt x="3779520" y="2491740"/>
                </a:lnTo>
                <a:lnTo>
                  <a:pt x="4000500" y="2476500"/>
                </a:lnTo>
                <a:lnTo>
                  <a:pt x="4274820" y="2880360"/>
                </a:lnTo>
                <a:lnTo>
                  <a:pt x="4526280" y="3566160"/>
                </a:lnTo>
                <a:lnTo>
                  <a:pt x="4777740" y="3200400"/>
                </a:lnTo>
                <a:lnTo>
                  <a:pt x="5013960" y="3642360"/>
                </a:lnTo>
                <a:lnTo>
                  <a:pt x="5280660" y="3878580"/>
                </a:lnTo>
                <a:lnTo>
                  <a:pt x="5532120" y="3848100"/>
                </a:lnTo>
                <a:lnTo>
                  <a:pt x="5532120" y="3566160"/>
                </a:lnTo>
                <a:lnTo>
                  <a:pt x="5280660" y="3550920"/>
                </a:lnTo>
                <a:lnTo>
                  <a:pt x="5021580" y="3383280"/>
                </a:lnTo>
                <a:lnTo>
                  <a:pt x="4770120" y="2979420"/>
                </a:lnTo>
                <a:lnTo>
                  <a:pt x="4526280" y="3406140"/>
                </a:lnTo>
                <a:lnTo>
                  <a:pt x="4267200" y="2644140"/>
                </a:lnTo>
                <a:lnTo>
                  <a:pt x="4023360" y="2293620"/>
                </a:lnTo>
                <a:lnTo>
                  <a:pt x="3764280" y="2301240"/>
                </a:lnTo>
                <a:lnTo>
                  <a:pt x="3505200" y="2217420"/>
                </a:lnTo>
                <a:lnTo>
                  <a:pt x="3268980" y="2423160"/>
                </a:lnTo>
                <a:lnTo>
                  <a:pt x="3032760" y="2484120"/>
                </a:lnTo>
                <a:lnTo>
                  <a:pt x="2781300" y="1958340"/>
                </a:lnTo>
                <a:lnTo>
                  <a:pt x="2522220" y="541020"/>
                </a:lnTo>
                <a:lnTo>
                  <a:pt x="2263140" y="1882140"/>
                </a:lnTo>
                <a:lnTo>
                  <a:pt x="2019300" y="1912620"/>
                </a:lnTo>
                <a:lnTo>
                  <a:pt x="1767840" y="2301240"/>
                </a:lnTo>
                <a:lnTo>
                  <a:pt x="1524000" y="2148840"/>
                </a:lnTo>
                <a:lnTo>
                  <a:pt x="1280160" y="1645920"/>
                </a:lnTo>
                <a:lnTo>
                  <a:pt x="1028700" y="891540"/>
                </a:lnTo>
                <a:lnTo>
                  <a:pt x="769620" y="914400"/>
                </a:lnTo>
                <a:lnTo>
                  <a:pt x="518160" y="1379220"/>
                </a:lnTo>
                <a:lnTo>
                  <a:pt x="266700" y="914400"/>
                </a:lnTo>
                <a:lnTo>
                  <a:pt x="15240" y="0"/>
                </a:lnTo>
                <a:lnTo>
                  <a:pt x="15240" y="0"/>
                </a:lnTo>
                <a:lnTo>
                  <a:pt x="0" y="754380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28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  <p:bldP spid="26" grpId="0"/>
      <p:bldP spid="27" grpId="0"/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696461" y="919163"/>
            <a:ext cx="7756525" cy="5619750"/>
            <a:chOff x="696461" y="919163"/>
            <a:chExt cx="7756525" cy="5619750"/>
          </a:xfrm>
        </p:grpSpPr>
        <p:grpSp>
          <p:nvGrpSpPr>
            <p:cNvPr id="17" name="Gruppo 9"/>
            <p:cNvGrpSpPr>
              <a:grpSpLocks/>
            </p:cNvGrpSpPr>
            <p:nvPr/>
          </p:nvGrpSpPr>
          <p:grpSpPr bwMode="auto">
            <a:xfrm>
              <a:off x="696461" y="919163"/>
              <a:ext cx="7756525" cy="5619750"/>
              <a:chOff x="1334294" y="919956"/>
              <a:chExt cx="7756525" cy="5618163"/>
            </a:xfrm>
          </p:grpSpPr>
          <p:grpSp>
            <p:nvGrpSpPr>
              <p:cNvPr id="18" name="Group 9"/>
              <p:cNvGrpSpPr>
                <a:grpSpLocks/>
              </p:cNvGrpSpPr>
              <p:nvPr/>
            </p:nvGrpSpPr>
            <p:grpSpPr bwMode="auto">
              <a:xfrm>
                <a:off x="1334294" y="919956"/>
                <a:ext cx="7756525" cy="5618163"/>
                <a:chOff x="770" y="548"/>
                <a:chExt cx="4886" cy="3539"/>
              </a:xfrm>
            </p:grpSpPr>
            <p:sp>
              <p:nvSpPr>
                <p:cNvPr id="21" name="Rectangle 6"/>
                <p:cNvSpPr>
                  <a:spLocks noChangeArrowheads="1"/>
                </p:cNvSpPr>
                <p:nvPr/>
              </p:nvSpPr>
              <p:spPr bwMode="auto">
                <a:xfrm>
                  <a:off x="770" y="548"/>
                  <a:ext cx="4886" cy="35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pic>
              <p:nvPicPr>
                <p:cNvPr id="22" name="Picture 8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97" y="622"/>
                  <a:ext cx="4446" cy="324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0" name="Figura a mano libera 19"/>
              <p:cNvSpPr/>
              <p:nvPr/>
            </p:nvSpPr>
            <p:spPr bwMode="auto">
              <a:xfrm>
                <a:off x="4941094" y="3671904"/>
                <a:ext cx="369887" cy="493573"/>
              </a:xfrm>
              <a:custGeom>
                <a:avLst/>
                <a:gdLst>
                  <a:gd name="connsiteX0" fmla="*/ 52387 w 369093"/>
                  <a:gd name="connsiteY0" fmla="*/ 0 h 492918"/>
                  <a:gd name="connsiteX1" fmla="*/ 307181 w 369093"/>
                  <a:gd name="connsiteY1" fmla="*/ 147637 h 492918"/>
                  <a:gd name="connsiteX2" fmla="*/ 369093 w 369093"/>
                  <a:gd name="connsiteY2" fmla="*/ 492918 h 492918"/>
                  <a:gd name="connsiteX3" fmla="*/ 0 w 369093"/>
                  <a:gd name="connsiteY3" fmla="*/ 290512 h 492918"/>
                  <a:gd name="connsiteX4" fmla="*/ 52387 w 369093"/>
                  <a:gd name="connsiteY4" fmla="*/ 0 h 49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093" h="492918">
                    <a:moveTo>
                      <a:pt x="52387" y="0"/>
                    </a:moveTo>
                    <a:lnTo>
                      <a:pt x="307181" y="147637"/>
                    </a:lnTo>
                    <a:lnTo>
                      <a:pt x="369093" y="492918"/>
                    </a:lnTo>
                    <a:lnTo>
                      <a:pt x="0" y="290512"/>
                    </a:lnTo>
                    <a:lnTo>
                      <a:pt x="5238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3222169" y="2068098"/>
              <a:ext cx="1610590" cy="9787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GB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GLOSS</a:t>
              </a:r>
              <a:r>
                <a:rPr lang="en-GB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 =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GLO</a:t>
              </a:r>
              <a:r>
                <a:rPr lang="en-GB" sz="16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bal</a:t>
              </a:r>
              <a:r>
                <a:rPr lang="en-GB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</a:t>
              </a:r>
              <a:r>
                <a:rPr lang="en-GB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ubducting </a:t>
              </a:r>
              <a:r>
                <a:rPr lang="en-GB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</a:t>
              </a:r>
              <a:r>
                <a:rPr lang="en-GB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ediments</a:t>
              </a: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1982336" y="2727325"/>
              <a:ext cx="4503737" cy="23939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466"/>
                </a:cxn>
                <a:cxn ang="0">
                  <a:pos x="307" y="404"/>
                </a:cxn>
                <a:cxn ang="0">
                  <a:pos x="485" y="490"/>
                </a:cxn>
                <a:cxn ang="0">
                  <a:pos x="615" y="480"/>
                </a:cxn>
                <a:cxn ang="0">
                  <a:pos x="783" y="543"/>
                </a:cxn>
                <a:cxn ang="0">
                  <a:pos x="936" y="980"/>
                </a:cxn>
                <a:cxn ang="0">
                  <a:pos x="1109" y="1056"/>
                </a:cxn>
                <a:cxn ang="0">
                  <a:pos x="1267" y="696"/>
                </a:cxn>
                <a:cxn ang="0">
                  <a:pos x="1421" y="759"/>
                </a:cxn>
                <a:cxn ang="0">
                  <a:pos x="1579" y="140"/>
                </a:cxn>
                <a:cxn ang="0">
                  <a:pos x="1728" y="884"/>
                </a:cxn>
                <a:cxn ang="0">
                  <a:pos x="1901" y="980"/>
                </a:cxn>
                <a:cxn ang="0">
                  <a:pos x="2055" y="1133"/>
                </a:cxn>
                <a:cxn ang="0">
                  <a:pos x="2232" y="1028"/>
                </a:cxn>
                <a:cxn ang="0">
                  <a:pos x="2381" y="1028"/>
                </a:cxn>
                <a:cxn ang="0">
                  <a:pos x="2535" y="1066"/>
                </a:cxn>
                <a:cxn ang="0">
                  <a:pos x="2683" y="1172"/>
                </a:cxn>
                <a:cxn ang="0">
                  <a:pos x="2837" y="1508"/>
                </a:cxn>
              </a:cxnLst>
              <a:rect l="0" t="0" r="r" b="b"/>
              <a:pathLst>
                <a:path w="2837" h="1508">
                  <a:moveTo>
                    <a:pt x="0" y="0"/>
                  </a:moveTo>
                  <a:lnTo>
                    <a:pt x="159" y="466"/>
                  </a:lnTo>
                  <a:lnTo>
                    <a:pt x="307" y="404"/>
                  </a:lnTo>
                  <a:lnTo>
                    <a:pt x="485" y="490"/>
                  </a:lnTo>
                  <a:lnTo>
                    <a:pt x="615" y="480"/>
                  </a:lnTo>
                  <a:lnTo>
                    <a:pt x="783" y="543"/>
                  </a:lnTo>
                  <a:lnTo>
                    <a:pt x="936" y="980"/>
                  </a:lnTo>
                  <a:lnTo>
                    <a:pt x="1109" y="1056"/>
                  </a:lnTo>
                  <a:lnTo>
                    <a:pt x="1267" y="696"/>
                  </a:lnTo>
                  <a:lnTo>
                    <a:pt x="1421" y="759"/>
                  </a:lnTo>
                  <a:lnTo>
                    <a:pt x="1579" y="140"/>
                  </a:lnTo>
                  <a:lnTo>
                    <a:pt x="1728" y="884"/>
                  </a:lnTo>
                  <a:lnTo>
                    <a:pt x="1901" y="980"/>
                  </a:lnTo>
                  <a:lnTo>
                    <a:pt x="2055" y="1133"/>
                  </a:lnTo>
                  <a:lnTo>
                    <a:pt x="2232" y="1028"/>
                  </a:lnTo>
                  <a:lnTo>
                    <a:pt x="2381" y="1028"/>
                  </a:lnTo>
                  <a:lnTo>
                    <a:pt x="2535" y="1066"/>
                  </a:lnTo>
                  <a:lnTo>
                    <a:pt x="2683" y="1172"/>
                  </a:lnTo>
                  <a:lnTo>
                    <a:pt x="2837" y="150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7011536" y="4694238"/>
              <a:ext cx="487362" cy="682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43"/>
                </a:cxn>
                <a:cxn ang="0">
                  <a:pos x="307" y="43"/>
                </a:cxn>
              </a:cxnLst>
              <a:rect l="0" t="0" r="r" b="b"/>
              <a:pathLst>
                <a:path w="307" h="43">
                  <a:moveTo>
                    <a:pt x="0" y="0"/>
                  </a:moveTo>
                  <a:lnTo>
                    <a:pt x="168" y="43"/>
                  </a:lnTo>
                  <a:lnTo>
                    <a:pt x="307" y="43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687714" y="4722159"/>
              <a:ext cx="3186953" cy="7848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  <a:defRPr/>
              </a:pPr>
              <a:r>
                <a:rPr lang="en-GB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Note the strong match between sediments and whole-rock lamproite compositions.</a:t>
              </a:r>
            </a:p>
          </p:txBody>
        </p: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2104031" y="1250390"/>
              <a:ext cx="2434106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Betic Lamproites (SE Spain)</a:t>
              </a:r>
            </a:p>
          </p:txBody>
        </p:sp>
        <p:cxnSp>
          <p:nvCxnSpPr>
            <p:cNvPr id="5" name="Connettore 1 4"/>
            <p:cNvCxnSpPr/>
            <p:nvPr/>
          </p:nvCxnSpPr>
          <p:spPr bwMode="auto">
            <a:xfrm>
              <a:off x="5312719" y="3027363"/>
              <a:ext cx="360000" cy="0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689995" y="1346861"/>
            <a:ext cx="2950984" cy="1754326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effectLst/>
                <a:latin typeface="Calibri" pitchFamily="34" charset="0"/>
              </a:rPr>
              <a:t>What is important is not the absolute content of a given element, but, rather, the interelemental fractionation (e.g., the HFSE/LILE ratios or Ce/Pb or Nb/U ratios)</a:t>
            </a:r>
          </a:p>
        </p:txBody>
      </p:sp>
      <p:sp>
        <p:nvSpPr>
          <p:cNvPr id="28" name="Figura a mano libera 27"/>
          <p:cNvSpPr/>
          <p:nvPr/>
        </p:nvSpPr>
        <p:spPr bwMode="auto">
          <a:xfrm>
            <a:off x="1952173" y="1219200"/>
            <a:ext cx="5532120" cy="3878580"/>
          </a:xfrm>
          <a:custGeom>
            <a:avLst/>
            <a:gdLst>
              <a:gd name="connsiteX0" fmla="*/ 0 w 5532120"/>
              <a:gd name="connsiteY0" fmla="*/ 754380 h 3878580"/>
              <a:gd name="connsiteX1" fmla="*/ 259080 w 5532120"/>
              <a:gd name="connsiteY1" fmla="*/ 1348740 h 3878580"/>
              <a:gd name="connsiteX2" fmla="*/ 518160 w 5532120"/>
              <a:gd name="connsiteY2" fmla="*/ 1851660 h 3878580"/>
              <a:gd name="connsiteX3" fmla="*/ 800100 w 5532120"/>
              <a:gd name="connsiteY3" fmla="*/ 1165860 h 3878580"/>
              <a:gd name="connsiteX4" fmla="*/ 1021080 w 5532120"/>
              <a:gd name="connsiteY4" fmla="*/ 1242060 h 3878580"/>
              <a:gd name="connsiteX5" fmla="*/ 1280160 w 5532120"/>
              <a:gd name="connsiteY5" fmla="*/ 2095500 h 3878580"/>
              <a:gd name="connsiteX6" fmla="*/ 1524000 w 5532120"/>
              <a:gd name="connsiteY6" fmla="*/ 2453640 h 3878580"/>
              <a:gd name="connsiteX7" fmla="*/ 1775460 w 5532120"/>
              <a:gd name="connsiteY7" fmla="*/ 2606040 h 3878580"/>
              <a:gd name="connsiteX8" fmla="*/ 2034540 w 5532120"/>
              <a:gd name="connsiteY8" fmla="*/ 2156460 h 3878580"/>
              <a:gd name="connsiteX9" fmla="*/ 2263140 w 5532120"/>
              <a:gd name="connsiteY9" fmla="*/ 2125980 h 3878580"/>
              <a:gd name="connsiteX10" fmla="*/ 2522220 w 5532120"/>
              <a:gd name="connsiteY10" fmla="*/ 1470660 h 3878580"/>
              <a:gd name="connsiteX11" fmla="*/ 2758440 w 5532120"/>
              <a:gd name="connsiteY11" fmla="*/ 2194560 h 3878580"/>
              <a:gd name="connsiteX12" fmla="*/ 3017520 w 5532120"/>
              <a:gd name="connsiteY12" fmla="*/ 2880360 h 3878580"/>
              <a:gd name="connsiteX13" fmla="*/ 3276600 w 5532120"/>
              <a:gd name="connsiteY13" fmla="*/ 2804160 h 3878580"/>
              <a:gd name="connsiteX14" fmla="*/ 3528060 w 5532120"/>
              <a:gd name="connsiteY14" fmla="*/ 2476500 h 3878580"/>
              <a:gd name="connsiteX15" fmla="*/ 3779520 w 5532120"/>
              <a:gd name="connsiteY15" fmla="*/ 2491740 h 3878580"/>
              <a:gd name="connsiteX16" fmla="*/ 4000500 w 5532120"/>
              <a:gd name="connsiteY16" fmla="*/ 2476500 h 3878580"/>
              <a:gd name="connsiteX17" fmla="*/ 4274820 w 5532120"/>
              <a:gd name="connsiteY17" fmla="*/ 2880360 h 3878580"/>
              <a:gd name="connsiteX18" fmla="*/ 4526280 w 5532120"/>
              <a:gd name="connsiteY18" fmla="*/ 3566160 h 3878580"/>
              <a:gd name="connsiteX19" fmla="*/ 4777740 w 5532120"/>
              <a:gd name="connsiteY19" fmla="*/ 3200400 h 3878580"/>
              <a:gd name="connsiteX20" fmla="*/ 5013960 w 5532120"/>
              <a:gd name="connsiteY20" fmla="*/ 3642360 h 3878580"/>
              <a:gd name="connsiteX21" fmla="*/ 5280660 w 5532120"/>
              <a:gd name="connsiteY21" fmla="*/ 3878580 h 3878580"/>
              <a:gd name="connsiteX22" fmla="*/ 5532120 w 5532120"/>
              <a:gd name="connsiteY22" fmla="*/ 3848100 h 3878580"/>
              <a:gd name="connsiteX23" fmla="*/ 5532120 w 5532120"/>
              <a:gd name="connsiteY23" fmla="*/ 3566160 h 3878580"/>
              <a:gd name="connsiteX24" fmla="*/ 5280660 w 5532120"/>
              <a:gd name="connsiteY24" fmla="*/ 3550920 h 3878580"/>
              <a:gd name="connsiteX25" fmla="*/ 5021580 w 5532120"/>
              <a:gd name="connsiteY25" fmla="*/ 3383280 h 3878580"/>
              <a:gd name="connsiteX26" fmla="*/ 4770120 w 5532120"/>
              <a:gd name="connsiteY26" fmla="*/ 2979420 h 3878580"/>
              <a:gd name="connsiteX27" fmla="*/ 4526280 w 5532120"/>
              <a:gd name="connsiteY27" fmla="*/ 3406140 h 3878580"/>
              <a:gd name="connsiteX28" fmla="*/ 4267200 w 5532120"/>
              <a:gd name="connsiteY28" fmla="*/ 2644140 h 3878580"/>
              <a:gd name="connsiteX29" fmla="*/ 4023360 w 5532120"/>
              <a:gd name="connsiteY29" fmla="*/ 2293620 h 3878580"/>
              <a:gd name="connsiteX30" fmla="*/ 3764280 w 5532120"/>
              <a:gd name="connsiteY30" fmla="*/ 2301240 h 3878580"/>
              <a:gd name="connsiteX31" fmla="*/ 3505200 w 5532120"/>
              <a:gd name="connsiteY31" fmla="*/ 2217420 h 3878580"/>
              <a:gd name="connsiteX32" fmla="*/ 3268980 w 5532120"/>
              <a:gd name="connsiteY32" fmla="*/ 2423160 h 3878580"/>
              <a:gd name="connsiteX33" fmla="*/ 3032760 w 5532120"/>
              <a:gd name="connsiteY33" fmla="*/ 2484120 h 3878580"/>
              <a:gd name="connsiteX34" fmla="*/ 2781300 w 5532120"/>
              <a:gd name="connsiteY34" fmla="*/ 1958340 h 3878580"/>
              <a:gd name="connsiteX35" fmla="*/ 2522220 w 5532120"/>
              <a:gd name="connsiteY35" fmla="*/ 541020 h 3878580"/>
              <a:gd name="connsiteX36" fmla="*/ 2263140 w 5532120"/>
              <a:gd name="connsiteY36" fmla="*/ 1882140 h 3878580"/>
              <a:gd name="connsiteX37" fmla="*/ 2019300 w 5532120"/>
              <a:gd name="connsiteY37" fmla="*/ 1912620 h 3878580"/>
              <a:gd name="connsiteX38" fmla="*/ 1767840 w 5532120"/>
              <a:gd name="connsiteY38" fmla="*/ 2301240 h 3878580"/>
              <a:gd name="connsiteX39" fmla="*/ 1524000 w 5532120"/>
              <a:gd name="connsiteY39" fmla="*/ 2148840 h 3878580"/>
              <a:gd name="connsiteX40" fmla="*/ 1280160 w 5532120"/>
              <a:gd name="connsiteY40" fmla="*/ 1645920 h 3878580"/>
              <a:gd name="connsiteX41" fmla="*/ 1028700 w 5532120"/>
              <a:gd name="connsiteY41" fmla="*/ 891540 h 3878580"/>
              <a:gd name="connsiteX42" fmla="*/ 769620 w 5532120"/>
              <a:gd name="connsiteY42" fmla="*/ 914400 h 3878580"/>
              <a:gd name="connsiteX43" fmla="*/ 518160 w 5532120"/>
              <a:gd name="connsiteY43" fmla="*/ 1379220 h 3878580"/>
              <a:gd name="connsiteX44" fmla="*/ 266700 w 5532120"/>
              <a:gd name="connsiteY44" fmla="*/ 914400 h 3878580"/>
              <a:gd name="connsiteX45" fmla="*/ 15240 w 5532120"/>
              <a:gd name="connsiteY45" fmla="*/ 0 h 3878580"/>
              <a:gd name="connsiteX46" fmla="*/ 15240 w 5532120"/>
              <a:gd name="connsiteY46" fmla="*/ 0 h 3878580"/>
              <a:gd name="connsiteX47" fmla="*/ 0 w 5532120"/>
              <a:gd name="connsiteY47" fmla="*/ 754380 h 387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32120" h="3878580">
                <a:moveTo>
                  <a:pt x="0" y="754380"/>
                </a:moveTo>
                <a:lnTo>
                  <a:pt x="259080" y="1348740"/>
                </a:lnTo>
                <a:lnTo>
                  <a:pt x="518160" y="1851660"/>
                </a:lnTo>
                <a:lnTo>
                  <a:pt x="800100" y="1165860"/>
                </a:lnTo>
                <a:lnTo>
                  <a:pt x="1021080" y="1242060"/>
                </a:lnTo>
                <a:lnTo>
                  <a:pt x="1280160" y="2095500"/>
                </a:lnTo>
                <a:lnTo>
                  <a:pt x="1524000" y="2453640"/>
                </a:lnTo>
                <a:lnTo>
                  <a:pt x="1775460" y="2606040"/>
                </a:lnTo>
                <a:lnTo>
                  <a:pt x="2034540" y="2156460"/>
                </a:lnTo>
                <a:lnTo>
                  <a:pt x="2263140" y="2125980"/>
                </a:lnTo>
                <a:lnTo>
                  <a:pt x="2522220" y="1470660"/>
                </a:lnTo>
                <a:lnTo>
                  <a:pt x="2758440" y="2194560"/>
                </a:lnTo>
                <a:lnTo>
                  <a:pt x="3017520" y="2880360"/>
                </a:lnTo>
                <a:lnTo>
                  <a:pt x="3276600" y="2804160"/>
                </a:lnTo>
                <a:lnTo>
                  <a:pt x="3528060" y="2476500"/>
                </a:lnTo>
                <a:lnTo>
                  <a:pt x="3779520" y="2491740"/>
                </a:lnTo>
                <a:lnTo>
                  <a:pt x="4000500" y="2476500"/>
                </a:lnTo>
                <a:lnTo>
                  <a:pt x="4274820" y="2880360"/>
                </a:lnTo>
                <a:lnTo>
                  <a:pt x="4526280" y="3566160"/>
                </a:lnTo>
                <a:lnTo>
                  <a:pt x="4777740" y="3200400"/>
                </a:lnTo>
                <a:lnTo>
                  <a:pt x="5013960" y="3642360"/>
                </a:lnTo>
                <a:lnTo>
                  <a:pt x="5280660" y="3878580"/>
                </a:lnTo>
                <a:lnTo>
                  <a:pt x="5532120" y="3848100"/>
                </a:lnTo>
                <a:lnTo>
                  <a:pt x="5532120" y="3566160"/>
                </a:lnTo>
                <a:lnTo>
                  <a:pt x="5280660" y="3550920"/>
                </a:lnTo>
                <a:lnTo>
                  <a:pt x="5021580" y="3383280"/>
                </a:lnTo>
                <a:lnTo>
                  <a:pt x="4770120" y="2979420"/>
                </a:lnTo>
                <a:lnTo>
                  <a:pt x="4526280" y="3406140"/>
                </a:lnTo>
                <a:lnTo>
                  <a:pt x="4267200" y="2644140"/>
                </a:lnTo>
                <a:lnTo>
                  <a:pt x="4023360" y="2293620"/>
                </a:lnTo>
                <a:lnTo>
                  <a:pt x="3764280" y="2301240"/>
                </a:lnTo>
                <a:lnTo>
                  <a:pt x="3505200" y="2217420"/>
                </a:lnTo>
                <a:lnTo>
                  <a:pt x="3268980" y="2423160"/>
                </a:lnTo>
                <a:lnTo>
                  <a:pt x="3032760" y="2484120"/>
                </a:lnTo>
                <a:lnTo>
                  <a:pt x="2781300" y="1958340"/>
                </a:lnTo>
                <a:lnTo>
                  <a:pt x="2522220" y="541020"/>
                </a:lnTo>
                <a:lnTo>
                  <a:pt x="2263140" y="1882140"/>
                </a:lnTo>
                <a:lnTo>
                  <a:pt x="2019300" y="1912620"/>
                </a:lnTo>
                <a:lnTo>
                  <a:pt x="1767840" y="2301240"/>
                </a:lnTo>
                <a:lnTo>
                  <a:pt x="1524000" y="2148840"/>
                </a:lnTo>
                <a:lnTo>
                  <a:pt x="1280160" y="1645920"/>
                </a:lnTo>
                <a:lnTo>
                  <a:pt x="1028700" y="891540"/>
                </a:lnTo>
                <a:lnTo>
                  <a:pt x="769620" y="914400"/>
                </a:lnTo>
                <a:lnTo>
                  <a:pt x="518160" y="1379220"/>
                </a:lnTo>
                <a:lnTo>
                  <a:pt x="266700" y="914400"/>
                </a:lnTo>
                <a:lnTo>
                  <a:pt x="15240" y="0"/>
                </a:lnTo>
                <a:lnTo>
                  <a:pt x="15240" y="0"/>
                </a:lnTo>
                <a:lnTo>
                  <a:pt x="0" y="754380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4832759" y="6198722"/>
            <a:ext cx="3630686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600" dirty="0">
                <a:solidFill>
                  <a:schemeClr val="tx1"/>
                </a:solidFill>
                <a:effectLst/>
                <a:latin typeface="Calibri" pitchFamily="34" charset="0"/>
              </a:rPr>
              <a:t>Conticelli et al., 2009 (Lithos, 107, 68-92)</a:t>
            </a:r>
          </a:p>
        </p:txBody>
      </p:sp>
    </p:spTree>
    <p:extLst>
      <p:ext uri="{BB962C8B-B14F-4D97-AF65-F5344CB8AC3E}">
        <p14:creationId xmlns:p14="http://schemas.microsoft.com/office/powerpoint/2010/main" val="870258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923403" y="1034664"/>
            <a:ext cx="7478169" cy="5574397"/>
            <a:chOff x="923403" y="1034664"/>
            <a:chExt cx="7478169" cy="557439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403" y="1034664"/>
              <a:ext cx="7478169" cy="5525271"/>
            </a:xfrm>
            <a:prstGeom prst="rect">
              <a:avLst/>
            </a:prstGeom>
          </p:spPr>
        </p:pic>
        <p:sp>
          <p:nvSpPr>
            <p:cNvPr id="4" name="CasellaDiTesto 3"/>
            <p:cNvSpPr txBox="1"/>
            <p:nvPr/>
          </p:nvSpPr>
          <p:spPr>
            <a:xfrm>
              <a:off x="1993900" y="1287876"/>
              <a:ext cx="6159500" cy="4882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72000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Two types of Cretaceous diorites of Tibet</a:t>
              </a:r>
            </a:p>
          </p:txBody>
        </p:sp>
        <p:sp>
          <p:nvSpPr>
            <p:cNvPr id="30" name="Text Box 3"/>
            <p:cNvSpPr txBox="1">
              <a:spLocks noChangeArrowheads="1"/>
            </p:cNvSpPr>
            <p:nvPr/>
          </p:nvSpPr>
          <p:spPr bwMode="auto">
            <a:xfrm>
              <a:off x="923403" y="6332062"/>
              <a:ext cx="3630686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Hao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et al., 2024 (Chem. Geol., 650, 121920)</a:t>
              </a:r>
            </a:p>
          </p:txBody>
        </p:sp>
        <p:sp>
          <p:nvSpPr>
            <p:cNvPr id="6" name="Rettangolo 5"/>
            <p:cNvSpPr/>
            <p:nvPr/>
          </p:nvSpPr>
          <p:spPr bwMode="auto">
            <a:xfrm>
              <a:off x="5892800" y="1854200"/>
              <a:ext cx="1803400" cy="774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776788" y="1854200"/>
            <a:ext cx="3414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same common features of subduction-related melts are observed (LILE enrichment, HFSE depletion, Pb strong enrichment)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848795-3962-7692-EA9C-A568B7F7E99B}"/>
              </a:ext>
            </a:extLst>
          </p:cNvPr>
          <p:cNvSpPr txBox="1"/>
          <p:nvPr/>
        </p:nvSpPr>
        <p:spPr>
          <a:xfrm>
            <a:off x="1812282" y="1624887"/>
            <a:ext cx="2855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Pb easily transferred in the fluid phase released from slabs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96916862-DA25-E326-92C5-178C1BC1DBE1}"/>
              </a:ext>
            </a:extLst>
          </p:cNvPr>
          <p:cNvSpPr/>
          <p:nvPr/>
        </p:nvSpPr>
        <p:spPr bwMode="auto">
          <a:xfrm>
            <a:off x="4465468" y="2166081"/>
            <a:ext cx="239698" cy="163121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17591D-E473-09B5-1FF1-A2757F8CC477}"/>
              </a:ext>
            </a:extLst>
          </p:cNvPr>
          <p:cNvSpPr txBox="1"/>
          <p:nvPr/>
        </p:nvSpPr>
        <p:spPr>
          <a:xfrm>
            <a:off x="2130515" y="4973019"/>
            <a:ext cx="5850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66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Nb-Ta not transferred in the fluid phase. These elements will be transferred to the OIB mantle sources at higher temperature regimes once reached the mantle transition zone.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85388260-6D6F-A86B-57EA-9FF4625BF533}"/>
              </a:ext>
            </a:extLst>
          </p:cNvPr>
          <p:cNvSpPr/>
          <p:nvPr/>
        </p:nvSpPr>
        <p:spPr bwMode="auto">
          <a:xfrm>
            <a:off x="3222101" y="3752117"/>
            <a:ext cx="550908" cy="1154020"/>
          </a:xfrm>
          <a:prstGeom prst="roundRect">
            <a:avLst/>
          </a:prstGeom>
          <a:noFill/>
          <a:ln w="28575" cap="flat" cmpd="sng" algn="ctr">
            <a:solidFill>
              <a:srgbClr val="FF66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08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9" grpId="0"/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746" y="4124103"/>
            <a:ext cx="8734425" cy="2295525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295403" y="116121"/>
            <a:ext cx="6553200" cy="3612469"/>
            <a:chOff x="2413000" y="928920"/>
            <a:chExt cx="6553200" cy="361246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 cstate="print"/>
            <a:srcRect t="3622" b="77714"/>
            <a:stretch/>
          </p:blipFill>
          <p:spPr>
            <a:xfrm>
              <a:off x="2413000" y="928920"/>
              <a:ext cx="6553200" cy="972457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4" cstate="print"/>
            <a:srcRect t="38609" b="49412"/>
            <a:stretch/>
          </p:blipFill>
          <p:spPr>
            <a:xfrm>
              <a:off x="2413000" y="1886866"/>
              <a:ext cx="6553200" cy="624111"/>
            </a:xfrm>
            <a:prstGeom prst="rect">
              <a:avLst/>
            </a:prstGeom>
          </p:spPr>
        </p:pic>
        <p:pic>
          <p:nvPicPr>
            <p:cNvPr id="28" name="Immagine 27"/>
            <p:cNvPicPr>
              <a:picLocks noChangeAspect="1"/>
            </p:cNvPicPr>
            <p:nvPr/>
          </p:nvPicPr>
          <p:blipFill rotWithShape="1">
            <a:blip r:embed="rId4" cstate="print"/>
            <a:srcRect t="52816"/>
            <a:stretch/>
          </p:blipFill>
          <p:spPr>
            <a:xfrm>
              <a:off x="2413000" y="2438406"/>
              <a:ext cx="6553200" cy="2102983"/>
            </a:xfrm>
            <a:prstGeom prst="rect">
              <a:avLst/>
            </a:prstGeom>
          </p:spPr>
        </p:pic>
      </p:grpSp>
      <p:sp>
        <p:nvSpPr>
          <p:cNvPr id="29" name="CasellaDiTesto 28"/>
          <p:cNvSpPr txBox="1"/>
          <p:nvPr/>
        </p:nvSpPr>
        <p:spPr>
          <a:xfrm>
            <a:off x="1778002" y="3711802"/>
            <a:ext cx="558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Jackson et al., 2008 (</a:t>
            </a:r>
            <a:r>
              <a:rPr lang="it-IT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G3, 9, 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doi:10.1029/2007GC001876)</a:t>
            </a:r>
            <a:endParaRPr lang="it-IT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Connettore 1 29"/>
          <p:cNvCxnSpPr/>
          <p:nvPr/>
        </p:nvCxnSpPr>
        <p:spPr bwMode="auto">
          <a:xfrm>
            <a:off x="596900" y="4388758"/>
            <a:ext cx="8208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uppo 6"/>
          <p:cNvGrpSpPr/>
          <p:nvPr/>
        </p:nvGrpSpPr>
        <p:grpSpPr>
          <a:xfrm>
            <a:off x="304800" y="4388758"/>
            <a:ext cx="7543803" cy="234042"/>
            <a:chOff x="304800" y="4388758"/>
            <a:chExt cx="7543803" cy="234042"/>
          </a:xfrm>
        </p:grpSpPr>
        <p:cxnSp>
          <p:nvCxnSpPr>
            <p:cNvPr id="31" name="Connettore 1 30"/>
            <p:cNvCxnSpPr/>
            <p:nvPr/>
          </p:nvCxnSpPr>
          <p:spPr bwMode="auto">
            <a:xfrm>
              <a:off x="304800" y="4617358"/>
              <a:ext cx="6480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Rettangolo arrotondato 5"/>
            <p:cNvSpPr/>
            <p:nvPr/>
          </p:nvSpPr>
          <p:spPr bwMode="auto">
            <a:xfrm>
              <a:off x="6775450" y="4388758"/>
              <a:ext cx="1073153" cy="234042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487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733" y="208869"/>
            <a:ext cx="8172450" cy="33051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10973" y="3514044"/>
            <a:ext cx="412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Peters and Day (2014),</a:t>
            </a:r>
            <a:r>
              <a:rPr lang="it-IT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G3,15, 4424–4444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483732" y="4483100"/>
            <a:ext cx="8205211" cy="1729014"/>
            <a:chOff x="483732" y="4483100"/>
            <a:chExt cx="8205211" cy="1729014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 cstate="print"/>
            <a:srcRect t="20930"/>
            <a:stretch/>
          </p:blipFill>
          <p:spPr>
            <a:xfrm>
              <a:off x="483732" y="4483100"/>
              <a:ext cx="8205211" cy="1729014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 bwMode="auto">
            <a:xfrm>
              <a:off x="483733" y="4508500"/>
              <a:ext cx="4862967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4" name="Rettangolo 13"/>
            <p:cNvSpPr/>
            <p:nvPr/>
          </p:nvSpPr>
          <p:spPr bwMode="auto">
            <a:xfrm>
              <a:off x="2680833" y="5892801"/>
              <a:ext cx="5802767" cy="2910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cxnSp>
        <p:nvCxnSpPr>
          <p:cNvPr id="11" name="Connettore 1 10"/>
          <p:cNvCxnSpPr/>
          <p:nvPr/>
        </p:nvCxnSpPr>
        <p:spPr bwMode="auto">
          <a:xfrm>
            <a:off x="2870200" y="5194300"/>
            <a:ext cx="52705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0285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2700" y="538163"/>
            <a:ext cx="4938713" cy="6319837"/>
            <a:chOff x="640" y="339"/>
            <a:chExt cx="3111" cy="3981"/>
          </a:xfrm>
        </p:grpSpPr>
        <p:sp>
          <p:nvSpPr>
            <p:cNvPr id="1236013" name="Rectangle 45"/>
            <p:cNvSpPr>
              <a:spLocks noChangeArrowheads="1"/>
            </p:cNvSpPr>
            <p:nvPr/>
          </p:nvSpPr>
          <p:spPr bwMode="auto">
            <a:xfrm>
              <a:off x="644" y="339"/>
              <a:ext cx="3107" cy="398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pic>
          <p:nvPicPr>
            <p:cNvPr id="159753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4092" t="3674" r="2965"/>
            <a:stretch>
              <a:fillRect/>
            </a:stretch>
          </p:blipFill>
          <p:spPr bwMode="auto">
            <a:xfrm>
              <a:off x="640" y="2428"/>
              <a:ext cx="3111" cy="18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59754" name="Picture 44"/>
            <p:cNvPicPr>
              <a:picLocks noChangeAspect="1" noChangeArrowheads="1"/>
            </p:cNvPicPr>
            <p:nvPr/>
          </p:nvPicPr>
          <p:blipFill>
            <a:blip r:embed="rId4" cstate="print"/>
            <a:srcRect l="2110" t="2028" r="2887"/>
            <a:stretch>
              <a:fillRect/>
            </a:stretch>
          </p:blipFill>
          <p:spPr bwMode="auto">
            <a:xfrm>
              <a:off x="669" y="354"/>
              <a:ext cx="3061" cy="20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236014" name="Text Box 46"/>
          <p:cNvSpPr txBox="1">
            <a:spLocks noChangeArrowheads="1"/>
          </p:cNvSpPr>
          <p:nvPr/>
        </p:nvSpPr>
        <p:spPr bwMode="auto">
          <a:xfrm>
            <a:off x="4976813" y="527050"/>
            <a:ext cx="4167187" cy="14219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Percentage of each element in arc-magmas derived from subducting oceanic crust and sediment.</a:t>
            </a:r>
          </a:p>
        </p:txBody>
      </p:sp>
      <p:sp>
        <p:nvSpPr>
          <p:cNvPr id="1236016" name="Text Box 48"/>
          <p:cNvSpPr txBox="1">
            <a:spLocks noChangeArrowheads="1"/>
          </p:cNvSpPr>
          <p:nvPr/>
        </p:nvSpPr>
        <p:spPr bwMode="auto">
          <a:xfrm>
            <a:off x="5238750" y="1938338"/>
            <a:ext cx="3905250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do these two diagrams indicate?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LILE, LREE and Pb in arc-magmas in many natural cases derive mostly from the subducting slab;</a:t>
            </a:r>
          </a:p>
        </p:txBody>
      </p:sp>
      <p:sp>
        <p:nvSpPr>
          <p:cNvPr id="1236017" name="Text Box 49"/>
          <p:cNvSpPr txBox="1">
            <a:spLocks noChangeArrowheads="1"/>
          </p:cNvSpPr>
          <p:nvPr/>
        </p:nvSpPr>
        <p:spPr bwMode="auto">
          <a:xfrm>
            <a:off x="5173663" y="6353175"/>
            <a:ext cx="38084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Porter and White, 2009 (Geochem. </a:t>
            </a:r>
            <a:r>
              <a:rPr lang="en-GB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Geophys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</a:t>
            </a:r>
            <a:r>
              <a:rPr lang="en-GB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Geosyst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., 10, doi:10.1029/2009GC002656)</a:t>
            </a: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5238750" y="4891088"/>
            <a:ext cx="3905250" cy="14219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Subducting slab (altered oceanic crust + sediments) are chemically very different from MORB.</a:t>
            </a:r>
          </a:p>
        </p:txBody>
      </p:sp>
      <p:sp>
        <p:nvSpPr>
          <p:cNvPr id="13" name="Freccia a destra 12"/>
          <p:cNvSpPr/>
          <p:nvPr/>
        </p:nvSpPr>
        <p:spPr bwMode="auto">
          <a:xfrm rot="12723304">
            <a:off x="4305299" y="3048000"/>
            <a:ext cx="904875" cy="352425"/>
          </a:xfrm>
          <a:prstGeom prst="rightArrow">
            <a:avLst>
              <a:gd name="adj1" fmla="val 50000"/>
              <a:gd name="adj2" fmla="val 87838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Freccia a destra 13"/>
          <p:cNvSpPr/>
          <p:nvPr/>
        </p:nvSpPr>
        <p:spPr bwMode="auto">
          <a:xfrm rot="10499027">
            <a:off x="4305300" y="5543550"/>
            <a:ext cx="904875" cy="352425"/>
          </a:xfrm>
          <a:prstGeom prst="rightArrow">
            <a:avLst>
              <a:gd name="adj1" fmla="val 50000"/>
              <a:gd name="adj2" fmla="val 87838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4" name="Connettore 1 3"/>
          <p:cNvCxnSpPr/>
          <p:nvPr/>
        </p:nvCxnSpPr>
        <p:spPr bwMode="auto">
          <a:xfrm flipV="1">
            <a:off x="222250" y="5099050"/>
            <a:ext cx="0" cy="119491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487817" y="5968785"/>
            <a:ext cx="2483984" cy="5355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sz="1600" b="1" dirty="0">
                <a:solidFill>
                  <a:schemeClr val="tx1"/>
                </a:solidFill>
                <a:effectLst/>
                <a:latin typeface="Calibri" pitchFamily="34" charset="0"/>
              </a:rPr>
              <a:t>What do the negative HFSE anomaly in IAB indicate?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36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6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6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014" grpId="0"/>
      <p:bldP spid="1236016" grpId="0" build="p"/>
      <p:bldP spid="1236017" grpId="0"/>
      <p:bldP spid="12" grpId="0" build="p"/>
      <p:bldP spid="13" grpId="0" animBg="1"/>
      <p:bldP spid="14" grpId="0" animBg="1"/>
      <p:bldP spid="15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 cstate="print"/>
          <a:srcRect l="2662"/>
          <a:stretch/>
        </p:blipFill>
        <p:spPr>
          <a:xfrm>
            <a:off x="43545" y="1025543"/>
            <a:ext cx="7543252" cy="4450080"/>
          </a:xfrm>
          <a:prstGeom prst="rect">
            <a:avLst/>
          </a:prstGeom>
        </p:spPr>
      </p:pic>
      <p:sp>
        <p:nvSpPr>
          <p:cNvPr id="123597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36017" name="Text Box 49"/>
          <p:cNvSpPr txBox="1">
            <a:spLocks noChangeArrowheads="1"/>
          </p:cNvSpPr>
          <p:nvPr/>
        </p:nvSpPr>
        <p:spPr bwMode="auto">
          <a:xfrm>
            <a:off x="6315075" y="6543937"/>
            <a:ext cx="283482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rPr>
              <a:t>Castillo, 2023 (Chem. Geol., 256, 105834)</a:t>
            </a: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130629" y="5474643"/>
            <a:ext cx="888274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rPr>
              <a:t>Primitive arc magmas are selectively enriched in </a:t>
            </a:r>
            <a:r>
              <a:rPr lang="en-GB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rPr>
              <a:t>the most incompatible elements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rPr>
              <a:t> (those characterized by the lowest ionic potential, i.e., more soluble in "hot water released from the metamorphic dehydration reactions of a subducting slab).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2656113" y="2152642"/>
            <a:ext cx="2982688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000" b="1" dirty="0">
                <a:solidFill>
                  <a:srgbClr val="0000FF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REE are almost immobile in fluids released by the subducting slab.</a:t>
            </a:r>
          </a:p>
        </p:txBody>
      </p:sp>
      <p:sp>
        <p:nvSpPr>
          <p:cNvPr id="4" name="Rettangolo 3"/>
          <p:cNvSpPr/>
          <p:nvPr/>
        </p:nvSpPr>
        <p:spPr bwMode="auto">
          <a:xfrm>
            <a:off x="2440788" y="3178101"/>
            <a:ext cx="3426612" cy="1025912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1046886" y="3824870"/>
            <a:ext cx="634504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1080339" y="1234729"/>
            <a:ext cx="62892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Average primitive arc magmas (Mg#&gt;60)</a:t>
            </a:r>
          </a:p>
        </p:txBody>
      </p:sp>
      <p:sp>
        <p:nvSpPr>
          <p:cNvPr id="30" name="Rettangolo 29"/>
          <p:cNvSpPr/>
          <p:nvPr/>
        </p:nvSpPr>
        <p:spPr bwMode="auto">
          <a:xfrm>
            <a:off x="6248400" y="2937932"/>
            <a:ext cx="892892" cy="106680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1" name="Text Box 49"/>
          <p:cNvSpPr txBox="1">
            <a:spLocks noChangeArrowheads="1"/>
          </p:cNvSpPr>
          <p:nvPr/>
        </p:nvSpPr>
        <p:spPr bwMode="auto">
          <a:xfrm>
            <a:off x="5977468" y="1717205"/>
            <a:ext cx="1543114" cy="5640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ct val="50000"/>
              </a:spcBef>
              <a:defRPr/>
            </a:pPr>
            <a:r>
              <a:rPr lang="en-GB" sz="2000" b="1" dirty="0">
                <a:solidFill>
                  <a:srgbClr val="FF0000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HFSE enrichment?</a:t>
            </a:r>
          </a:p>
        </p:txBody>
      </p:sp>
      <p:sp>
        <p:nvSpPr>
          <p:cNvPr id="32" name="Rettangolo 31"/>
          <p:cNvSpPr/>
          <p:nvPr/>
        </p:nvSpPr>
        <p:spPr bwMode="auto">
          <a:xfrm>
            <a:off x="1101844" y="1625070"/>
            <a:ext cx="1258090" cy="1894642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Text Box 49"/>
          <p:cNvSpPr txBox="1">
            <a:spLocks noChangeArrowheads="1"/>
          </p:cNvSpPr>
          <p:nvPr/>
        </p:nvSpPr>
        <p:spPr bwMode="auto">
          <a:xfrm>
            <a:off x="7532914" y="1608364"/>
            <a:ext cx="1611086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b="1" dirty="0">
                <a:solidFill>
                  <a:srgbClr val="FF0000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Partial melting of HFSE-rich sediments (because HFSE have a high </a:t>
            </a:r>
            <a:r>
              <a:rPr lang="en-GB" b="1" dirty="0" err="1">
                <a:solidFill>
                  <a:srgbClr val="FF0000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i.p</a:t>
            </a:r>
            <a:r>
              <a:rPr lang="en-GB" b="1" dirty="0">
                <a:solidFill>
                  <a:srgbClr val="FF0000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. and are not mobilized in "hot water" released from the slab.</a:t>
            </a:r>
          </a:p>
        </p:txBody>
      </p:sp>
      <p:sp>
        <p:nvSpPr>
          <p:cNvPr id="15" name="Rettangolo 14"/>
          <p:cNvSpPr/>
          <p:nvPr/>
        </p:nvSpPr>
        <p:spPr bwMode="auto">
          <a:xfrm>
            <a:off x="5892799" y="2175404"/>
            <a:ext cx="344867" cy="1262061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5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017" grpId="0"/>
      <p:bldP spid="19" grpId="0"/>
      <p:bldP spid="23" grpId="0"/>
      <p:bldP spid="4" grpId="0" animBg="1"/>
      <p:bldP spid="30" grpId="0" animBg="1"/>
      <p:bldP spid="31" grpId="0"/>
      <p:bldP spid="32" grpId="0" animBg="1"/>
      <p:bldP spid="33" grpId="0"/>
      <p:bldP spid="1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/>
          <p:cNvGrpSpPr/>
          <p:nvPr/>
        </p:nvGrpSpPr>
        <p:grpSpPr>
          <a:xfrm>
            <a:off x="43545" y="1025543"/>
            <a:ext cx="8969826" cy="5464763"/>
            <a:chOff x="43545" y="1025543"/>
            <a:chExt cx="8969826" cy="5464763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3" cstate="print"/>
            <a:srcRect l="2662"/>
            <a:stretch/>
          </p:blipFill>
          <p:spPr>
            <a:xfrm>
              <a:off x="43545" y="1025543"/>
              <a:ext cx="7543252" cy="4450080"/>
            </a:xfrm>
            <a:prstGeom prst="rect">
              <a:avLst/>
            </a:prstGeom>
          </p:spPr>
        </p:pic>
        <p:sp>
          <p:nvSpPr>
            <p:cNvPr id="17" name="Text Box 49"/>
            <p:cNvSpPr txBox="1">
              <a:spLocks noChangeArrowheads="1"/>
            </p:cNvSpPr>
            <p:nvPr/>
          </p:nvSpPr>
          <p:spPr bwMode="auto">
            <a:xfrm>
              <a:off x="130629" y="5474643"/>
              <a:ext cx="8882742" cy="10156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Calibri" panose="020F0502020204030204" pitchFamily="34" charset="0"/>
                </a:rPr>
                <a:t>Primitive arc magmas are selectively enriched in </a:t>
              </a:r>
              <a:r>
                <a:rPr lang="en-GB" sz="2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Calibri" panose="020F0502020204030204" pitchFamily="34" charset="0"/>
                </a:rPr>
                <a:t>the most incompatible elements</a:t>
              </a:r>
              <a:r>
                <a:rPr lang="en-GB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Calibri" panose="020F0502020204030204" pitchFamily="34" charset="0"/>
                </a:rPr>
                <a:t> (those characterized by the lowest ionic potential, i.e., more soluble in "hot water released from the metamorphic dehydration reactions of a subducting slab).</a:t>
              </a:r>
            </a:p>
          </p:txBody>
        </p:sp>
        <p:sp>
          <p:nvSpPr>
            <p:cNvPr id="18" name="Text Box 49"/>
            <p:cNvSpPr txBox="1">
              <a:spLocks noChangeArrowheads="1"/>
            </p:cNvSpPr>
            <p:nvPr/>
          </p:nvSpPr>
          <p:spPr bwMode="auto">
            <a:xfrm>
              <a:off x="2656113" y="2152642"/>
              <a:ext cx="2982688" cy="10156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000" b="1" dirty="0">
                  <a:solidFill>
                    <a:srgbClr val="0000FF"/>
                  </a:solidFill>
                  <a:effectLst/>
                  <a:latin typeface="Calibri" pitchFamily="34" charset="0"/>
                  <a:cs typeface="Calibri" panose="020F0502020204030204" pitchFamily="34" charset="0"/>
                </a:rPr>
                <a:t>REE are almost immobile in fluids released by the subducting slab.</a:t>
              </a:r>
            </a:p>
          </p:txBody>
        </p:sp>
        <p:sp>
          <p:nvSpPr>
            <p:cNvPr id="20" name="Rettangolo 19"/>
            <p:cNvSpPr/>
            <p:nvPr/>
          </p:nvSpPr>
          <p:spPr bwMode="auto">
            <a:xfrm>
              <a:off x="2440788" y="3178101"/>
              <a:ext cx="3426612" cy="1025912"/>
            </a:xfrm>
            <a:prstGeom prst="rect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73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21" name="Connettore 1 20"/>
            <p:cNvCxnSpPr/>
            <p:nvPr/>
          </p:nvCxnSpPr>
          <p:spPr bwMode="auto">
            <a:xfrm>
              <a:off x="1046886" y="3824870"/>
              <a:ext cx="6345043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 Box 49"/>
            <p:cNvSpPr txBox="1">
              <a:spLocks noChangeArrowheads="1"/>
            </p:cNvSpPr>
            <p:nvPr/>
          </p:nvSpPr>
          <p:spPr bwMode="auto">
            <a:xfrm>
              <a:off x="1080339" y="1234729"/>
              <a:ext cx="6289287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  <a:cs typeface="Calibri" panose="020F0502020204030204" pitchFamily="34" charset="0"/>
                </a:rPr>
                <a:t>Average primitive arc magmas (Mg#&gt;60)</a:t>
              </a:r>
            </a:p>
          </p:txBody>
        </p:sp>
        <p:sp>
          <p:nvSpPr>
            <p:cNvPr id="24" name="Rettangolo 23"/>
            <p:cNvSpPr/>
            <p:nvPr/>
          </p:nvSpPr>
          <p:spPr bwMode="auto">
            <a:xfrm>
              <a:off x="6248400" y="2937932"/>
              <a:ext cx="892892" cy="1066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73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5" name="Text Box 49"/>
            <p:cNvSpPr txBox="1">
              <a:spLocks noChangeArrowheads="1"/>
            </p:cNvSpPr>
            <p:nvPr/>
          </p:nvSpPr>
          <p:spPr bwMode="auto">
            <a:xfrm>
              <a:off x="5977468" y="1717205"/>
              <a:ext cx="1543114" cy="5640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50000"/>
                </a:spcBef>
                <a:defRPr/>
              </a:pPr>
              <a:r>
                <a:rPr lang="en-GB" sz="2000" b="1" dirty="0">
                  <a:solidFill>
                    <a:srgbClr val="FF0000"/>
                  </a:solidFill>
                  <a:effectLst/>
                  <a:latin typeface="Calibri" pitchFamily="34" charset="0"/>
                  <a:cs typeface="Calibri" panose="020F0502020204030204" pitchFamily="34" charset="0"/>
                </a:rPr>
                <a:t>HFSE enrichment?</a:t>
              </a:r>
            </a:p>
          </p:txBody>
        </p:sp>
        <p:sp>
          <p:nvSpPr>
            <p:cNvPr id="26" name="Rettangolo 25"/>
            <p:cNvSpPr/>
            <p:nvPr/>
          </p:nvSpPr>
          <p:spPr bwMode="auto">
            <a:xfrm>
              <a:off x="1101844" y="1625070"/>
              <a:ext cx="1258090" cy="1894642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73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" name="Rettangolo 27"/>
            <p:cNvSpPr/>
            <p:nvPr/>
          </p:nvSpPr>
          <p:spPr bwMode="auto">
            <a:xfrm>
              <a:off x="5892799" y="2175404"/>
              <a:ext cx="344867" cy="1262061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73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23597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print"/>
          <a:srcRect l="1406" b="1203"/>
          <a:stretch/>
        </p:blipFill>
        <p:spPr>
          <a:xfrm>
            <a:off x="2163989" y="504161"/>
            <a:ext cx="5281385" cy="43245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 Box 49"/>
          <p:cNvSpPr txBox="1">
            <a:spLocks noChangeArrowheads="1"/>
          </p:cNvSpPr>
          <p:nvPr/>
        </p:nvSpPr>
        <p:spPr bwMode="auto">
          <a:xfrm>
            <a:off x="7532914" y="1608364"/>
            <a:ext cx="1611086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b="1" dirty="0">
                <a:solidFill>
                  <a:srgbClr val="FF0000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Partial melting of HFSE-rich sediments (because HFSE have a high </a:t>
            </a:r>
            <a:r>
              <a:rPr lang="en-GB" b="1" dirty="0" err="1">
                <a:solidFill>
                  <a:srgbClr val="FF0000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i.p</a:t>
            </a:r>
            <a:r>
              <a:rPr lang="en-GB" b="1" dirty="0">
                <a:solidFill>
                  <a:srgbClr val="FF0000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. and are not mobilized in "hot water" released from the slab.</a:t>
            </a:r>
          </a:p>
        </p:txBody>
      </p:sp>
      <p:sp>
        <p:nvSpPr>
          <p:cNvPr id="2" name="Text Box 49">
            <a:extLst>
              <a:ext uri="{FF2B5EF4-FFF2-40B4-BE49-F238E27FC236}">
                <a16:creationId xmlns:a16="http://schemas.microsoft.com/office/drawing/2014/main" id="{E1AC399F-DC74-647F-DDEE-EE8D3B4BC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075" y="6543937"/>
            <a:ext cx="283482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rPr>
              <a:t>Castillo, 2023 (Chem. Geol., 256, 105834)</a:t>
            </a:r>
          </a:p>
        </p:txBody>
      </p:sp>
    </p:spTree>
    <p:extLst>
      <p:ext uri="{BB962C8B-B14F-4D97-AF65-F5344CB8AC3E}">
        <p14:creationId xmlns:p14="http://schemas.microsoft.com/office/powerpoint/2010/main" val="3088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340" name="Text Box 132"/>
          <p:cNvSpPr txBox="1">
            <a:spLocks noChangeArrowheads="1"/>
          </p:cNvSpPr>
          <p:nvPr/>
        </p:nvSpPr>
        <p:spPr bwMode="auto">
          <a:xfrm>
            <a:off x="1" y="7938"/>
            <a:ext cx="914400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Intra-REE fractionation during magma evolution</a:t>
            </a:r>
          </a:p>
        </p:txBody>
      </p:sp>
      <p:sp>
        <p:nvSpPr>
          <p:cNvPr id="114" name="Text Box 129"/>
          <p:cNvSpPr txBox="1">
            <a:spLocks noChangeArrowheads="1"/>
          </p:cNvSpPr>
          <p:nvPr/>
        </p:nvSpPr>
        <p:spPr bwMode="auto">
          <a:xfrm>
            <a:off x="1000125" y="623888"/>
            <a:ext cx="7143750" cy="9643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 can assume different geochemical behaviour compared to the other REE.</a:t>
            </a:r>
          </a:p>
        </p:txBody>
      </p:sp>
      <p:sp>
        <p:nvSpPr>
          <p:cNvPr id="73" name="Text Box 129"/>
          <p:cNvSpPr txBox="1">
            <a:spLocks noChangeArrowheads="1"/>
          </p:cNvSpPr>
          <p:nvPr/>
        </p:nvSpPr>
        <p:spPr bwMode="auto">
          <a:xfrm>
            <a:off x="285749" y="1650296"/>
            <a:ext cx="8572502" cy="45550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All REE are 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+3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Only Eu can have </a:t>
            </a:r>
            <a:r>
              <a:rPr lang="en-GB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also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 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+2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charge at reasonable upper mantle (low) </a:t>
            </a:r>
            <a:r>
              <a:rPr lang="en-GB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conditions.</a:t>
            </a:r>
          </a:p>
          <a:p>
            <a:pPr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non completely oxidized conditions (e.g., typical upper mantle lithologies) a substantial portion of Eu is Eu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2+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  <a:p>
            <a:pPr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2+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shares many geochemical similarities with Sr.</a:t>
            </a:r>
          </a:p>
          <a:p>
            <a:pPr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Sr is geochemically similar to Ca (roughly similar ionic size and the same charge).</a:t>
            </a:r>
          </a:p>
          <a:p>
            <a:pPr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Under not strongly oxidized conditions, Eu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2+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can be hosted within Ca-rich plagioclase.</a:t>
            </a:r>
          </a:p>
          <a:p>
            <a:pPr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This process leads to a decoupling of Eu from the rest of the REE.</a:t>
            </a:r>
          </a:p>
        </p:txBody>
      </p:sp>
    </p:spTree>
    <p:extLst>
      <p:ext uri="{BB962C8B-B14F-4D97-AF65-F5344CB8AC3E}">
        <p14:creationId xmlns:p14="http://schemas.microsoft.com/office/powerpoint/2010/main" val="5503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4340" grpId="0"/>
      <p:bldP spid="114" grpId="0"/>
      <p:bldP spid="7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340" name="Text Box 132"/>
          <p:cNvSpPr txBox="1">
            <a:spLocks noChangeArrowheads="1"/>
          </p:cNvSpPr>
          <p:nvPr/>
        </p:nvSpPr>
        <p:spPr bwMode="auto">
          <a:xfrm>
            <a:off x="1" y="7938"/>
            <a:ext cx="914400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Intra-REE fractionation during magma evolution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1" y="2264333"/>
            <a:ext cx="5905500" cy="4593667"/>
          </a:xfrm>
          <a:prstGeom prst="rect">
            <a:avLst/>
          </a:prstGeom>
        </p:spPr>
      </p:pic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576263" y="6327775"/>
            <a:ext cx="25606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Burnham et al., 2015 (Chem. Geol., 411, 148-159)</a:t>
            </a:r>
          </a:p>
        </p:txBody>
      </p:sp>
      <p:sp>
        <p:nvSpPr>
          <p:cNvPr id="9" name="Text Box 129"/>
          <p:cNvSpPr txBox="1">
            <a:spLocks noChangeArrowheads="1"/>
          </p:cNvSpPr>
          <p:nvPr/>
        </p:nvSpPr>
        <p:spPr bwMode="auto">
          <a:xfrm>
            <a:off x="4173539" y="2291646"/>
            <a:ext cx="202406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0000FF"/>
                </a:solidFill>
                <a:effectLst/>
                <a:latin typeface="Calibri" pitchFamily="34" charset="0"/>
              </a:rPr>
              <a:t>Iron-</a:t>
            </a:r>
            <a:r>
              <a:rPr lang="en-GB" b="1" dirty="0" err="1">
                <a:solidFill>
                  <a:srgbClr val="0000FF"/>
                </a:solidFill>
                <a:effectLst/>
                <a:latin typeface="Calibri" pitchFamily="34" charset="0"/>
              </a:rPr>
              <a:t>Wustite</a:t>
            </a:r>
            <a:r>
              <a:rPr lang="en-GB" b="1" dirty="0">
                <a:solidFill>
                  <a:srgbClr val="0000FF"/>
                </a:solidFill>
                <a:effectLst/>
                <a:latin typeface="Calibri" pitchFamily="34" charset="0"/>
              </a:rPr>
              <a:t> buffer (IW) @ 1400 °C</a:t>
            </a:r>
          </a:p>
        </p:txBody>
      </p:sp>
      <p:sp>
        <p:nvSpPr>
          <p:cNvPr id="10" name="Text Box 129"/>
          <p:cNvSpPr txBox="1">
            <a:spLocks noChangeArrowheads="1"/>
          </p:cNvSpPr>
          <p:nvPr/>
        </p:nvSpPr>
        <p:spPr bwMode="auto">
          <a:xfrm>
            <a:off x="7404100" y="4793546"/>
            <a:ext cx="1752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  <a:effectLst/>
                <a:latin typeface="Calibri" pitchFamily="34" charset="0"/>
              </a:rPr>
              <a:t>Quartz-Fayalite-Magnetite (QFM) buffer   @ 1400 °C</a:t>
            </a:r>
          </a:p>
        </p:txBody>
      </p:sp>
      <p:cxnSp>
        <p:nvCxnSpPr>
          <p:cNvPr id="4" name="Connettore 1 3"/>
          <p:cNvCxnSpPr/>
          <p:nvPr/>
        </p:nvCxnSpPr>
        <p:spPr bwMode="auto">
          <a:xfrm>
            <a:off x="6705600" y="2286000"/>
            <a:ext cx="0" cy="372110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/>
          <p:cNvCxnSpPr/>
          <p:nvPr/>
        </p:nvCxnSpPr>
        <p:spPr bwMode="auto">
          <a:xfrm>
            <a:off x="7454900" y="2286000"/>
            <a:ext cx="0" cy="37211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4173539" y="2926646"/>
            <a:ext cx="202406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00B0F0"/>
                </a:solidFill>
                <a:effectLst/>
                <a:latin typeface="Calibri" pitchFamily="34" charset="0"/>
              </a:rPr>
              <a:t>Iron-</a:t>
            </a:r>
            <a:r>
              <a:rPr lang="en-GB" b="1" dirty="0" err="1">
                <a:solidFill>
                  <a:srgbClr val="00B0F0"/>
                </a:solidFill>
                <a:effectLst/>
                <a:latin typeface="Calibri" pitchFamily="34" charset="0"/>
              </a:rPr>
              <a:t>Wustite</a:t>
            </a:r>
            <a:r>
              <a:rPr lang="en-GB" b="1" dirty="0">
                <a:solidFill>
                  <a:srgbClr val="00B0F0"/>
                </a:solidFill>
                <a:effectLst/>
                <a:latin typeface="Calibri" pitchFamily="34" charset="0"/>
              </a:rPr>
              <a:t> buffer (IW) @ 1200 °C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6184900" y="2286000"/>
            <a:ext cx="0" cy="3721100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129"/>
          <p:cNvSpPr txBox="1">
            <a:spLocks noChangeArrowheads="1"/>
          </p:cNvSpPr>
          <p:nvPr/>
        </p:nvSpPr>
        <p:spPr bwMode="auto">
          <a:xfrm>
            <a:off x="7404100" y="3536246"/>
            <a:ext cx="1752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66CC"/>
                </a:solidFill>
                <a:effectLst/>
                <a:latin typeface="Calibri" pitchFamily="34" charset="0"/>
              </a:rPr>
              <a:t>Quartz-Fayalite-Magnetite (QFM) buffer   @ 1200 °C</a:t>
            </a:r>
          </a:p>
        </p:txBody>
      </p:sp>
      <p:cxnSp>
        <p:nvCxnSpPr>
          <p:cNvPr id="17" name="Connettore 1 16"/>
          <p:cNvCxnSpPr/>
          <p:nvPr/>
        </p:nvCxnSpPr>
        <p:spPr bwMode="auto">
          <a:xfrm>
            <a:off x="7023100" y="2286000"/>
            <a:ext cx="0" cy="3721100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" y="1990490"/>
            <a:ext cx="4052495" cy="2857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Connettore 1 26"/>
          <p:cNvCxnSpPr/>
          <p:nvPr/>
        </p:nvCxnSpPr>
        <p:spPr bwMode="auto">
          <a:xfrm>
            <a:off x="3246437" y="2133600"/>
            <a:ext cx="0" cy="217800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ttore 1 27"/>
          <p:cNvCxnSpPr/>
          <p:nvPr/>
        </p:nvCxnSpPr>
        <p:spPr bwMode="auto">
          <a:xfrm>
            <a:off x="1955799" y="2133600"/>
            <a:ext cx="0" cy="217800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ttore 2 19"/>
          <p:cNvCxnSpPr/>
          <p:nvPr/>
        </p:nvCxnSpPr>
        <p:spPr bwMode="auto">
          <a:xfrm flipH="1">
            <a:off x="668867" y="3183467"/>
            <a:ext cx="2573866" cy="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ttore 2 20"/>
          <p:cNvCxnSpPr/>
          <p:nvPr/>
        </p:nvCxnSpPr>
        <p:spPr bwMode="auto">
          <a:xfrm flipH="1">
            <a:off x="668867" y="2548467"/>
            <a:ext cx="2573866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onnettore 2 21"/>
          <p:cNvCxnSpPr/>
          <p:nvPr/>
        </p:nvCxnSpPr>
        <p:spPr bwMode="auto">
          <a:xfrm flipH="1">
            <a:off x="668867" y="3589867"/>
            <a:ext cx="1296000" cy="0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ttore 2 22"/>
          <p:cNvCxnSpPr/>
          <p:nvPr/>
        </p:nvCxnSpPr>
        <p:spPr bwMode="auto">
          <a:xfrm flipH="1">
            <a:off x="668867" y="2946401"/>
            <a:ext cx="1296000" cy="0"/>
          </a:xfrm>
          <a:prstGeom prst="straightConnector1">
            <a:avLst/>
          </a:prstGeom>
          <a:noFill/>
          <a:ln w="19050" cap="flat" cmpd="sng" algn="ctr">
            <a:solidFill>
              <a:srgbClr val="FF66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 Box 129">
            <a:extLst>
              <a:ext uri="{FF2B5EF4-FFF2-40B4-BE49-F238E27FC236}">
                <a16:creationId xmlns:a16="http://schemas.microsoft.com/office/drawing/2014/main" id="{82941899-8D9B-81D6-3A4F-EEE5E1598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623888"/>
            <a:ext cx="7143750" cy="9643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 can assume different geochemical behaviour compared to the other REE.</a:t>
            </a:r>
          </a:p>
        </p:txBody>
      </p:sp>
    </p:spTree>
    <p:extLst>
      <p:ext uri="{BB962C8B-B14F-4D97-AF65-F5344CB8AC3E}">
        <p14:creationId xmlns:p14="http://schemas.microsoft.com/office/powerpoint/2010/main" val="138109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91667"/>
          <a:stretch>
            <a:fillRect/>
          </a:stretch>
        </p:blipFill>
        <p:spPr bwMode="auto">
          <a:xfrm>
            <a:off x="160460" y="187569"/>
            <a:ext cx="8817168" cy="43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4572" r="4099"/>
          <a:stretch>
            <a:fillRect/>
          </a:stretch>
        </p:blipFill>
        <p:spPr bwMode="auto">
          <a:xfrm>
            <a:off x="164123" y="613752"/>
            <a:ext cx="8815754" cy="337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arrotondato 4"/>
          <p:cNvSpPr/>
          <p:nvPr/>
        </p:nvSpPr>
        <p:spPr bwMode="auto">
          <a:xfrm>
            <a:off x="390144" y="633984"/>
            <a:ext cx="674727" cy="3108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 Box 217"/>
          <p:cNvSpPr txBox="1">
            <a:spLocks noChangeArrowheads="1"/>
          </p:cNvSpPr>
          <p:nvPr/>
        </p:nvSpPr>
        <p:spPr bwMode="auto">
          <a:xfrm>
            <a:off x="390144" y="6273225"/>
            <a:ext cx="258528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Faccenda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2014 (Tectonophysics, 614, 1-30)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5849257" y="870857"/>
            <a:ext cx="1103086" cy="3040743"/>
          </a:xfrm>
          <a:prstGeom prst="roundRect">
            <a:avLst/>
          </a:prstGeom>
          <a:noFill/>
          <a:ln w="28575" cap="flat" cmpd="sng" algn="ctr">
            <a:solidFill>
              <a:srgbClr val="009CE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Text Box 217"/>
          <p:cNvSpPr txBox="1">
            <a:spLocks noChangeArrowheads="1"/>
          </p:cNvSpPr>
          <p:nvPr/>
        </p:nvSpPr>
        <p:spPr bwMode="auto">
          <a:xfrm>
            <a:off x="4385208" y="3995615"/>
            <a:ext cx="396050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Density range: 2.6-3.8 g/cm</a:t>
            </a:r>
            <a:r>
              <a:rPr lang="en-GB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 Box 217"/>
          <p:cNvSpPr txBox="1">
            <a:spLocks noChangeArrowheads="1"/>
          </p:cNvSpPr>
          <p:nvPr/>
        </p:nvSpPr>
        <p:spPr bwMode="auto">
          <a:xfrm>
            <a:off x="11558" y="5798457"/>
            <a:ext cx="62876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is the density of the lower mantle?</a:t>
            </a:r>
          </a:p>
        </p:txBody>
      </p:sp>
      <p:sp>
        <p:nvSpPr>
          <p:cNvPr id="13" name="Text Box 217"/>
          <p:cNvSpPr txBox="1">
            <a:spLocks noChangeArrowheads="1"/>
          </p:cNvSpPr>
          <p:nvPr/>
        </p:nvSpPr>
        <p:spPr bwMode="auto">
          <a:xfrm>
            <a:off x="6809350" y="5919281"/>
            <a:ext cx="23346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&gt;3.9 g/cm</a:t>
            </a:r>
            <a:r>
              <a:rPr lang="en-GB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340" name="Text Box 132"/>
          <p:cNvSpPr txBox="1">
            <a:spLocks noChangeArrowheads="1"/>
          </p:cNvSpPr>
          <p:nvPr/>
        </p:nvSpPr>
        <p:spPr bwMode="auto">
          <a:xfrm>
            <a:off x="1" y="7938"/>
            <a:ext cx="914400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Intra-REE fractionation during magma evolution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1" y="2264333"/>
            <a:ext cx="5905500" cy="4593667"/>
          </a:xfrm>
          <a:prstGeom prst="rect">
            <a:avLst/>
          </a:prstGeom>
        </p:spPr>
      </p:pic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576263" y="6327775"/>
            <a:ext cx="25606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Burnham et al., 2015 (Chem. Geol., 411, 148-159)</a:t>
            </a:r>
          </a:p>
        </p:txBody>
      </p:sp>
      <p:sp>
        <p:nvSpPr>
          <p:cNvPr id="10" name="Text Box 129"/>
          <p:cNvSpPr txBox="1">
            <a:spLocks noChangeArrowheads="1"/>
          </p:cNvSpPr>
          <p:nvPr/>
        </p:nvSpPr>
        <p:spPr bwMode="auto">
          <a:xfrm>
            <a:off x="7404100" y="4793546"/>
            <a:ext cx="1752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  <a:effectLst/>
                <a:latin typeface="Calibri" pitchFamily="34" charset="0"/>
              </a:rPr>
              <a:t>Quartz-Fayalite-Magnetite (QFM) buffer   @ 1400 °C</a:t>
            </a:r>
          </a:p>
        </p:txBody>
      </p:sp>
      <p:cxnSp>
        <p:nvCxnSpPr>
          <p:cNvPr id="4" name="Connettore 1 3"/>
          <p:cNvCxnSpPr/>
          <p:nvPr/>
        </p:nvCxnSpPr>
        <p:spPr bwMode="auto">
          <a:xfrm>
            <a:off x="6705600" y="2286000"/>
            <a:ext cx="0" cy="372110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/>
          <p:cNvCxnSpPr/>
          <p:nvPr/>
        </p:nvCxnSpPr>
        <p:spPr bwMode="auto">
          <a:xfrm>
            <a:off x="7454900" y="2286000"/>
            <a:ext cx="0" cy="37211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4173539" y="2926646"/>
            <a:ext cx="202406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00B0F0"/>
                </a:solidFill>
                <a:effectLst/>
                <a:latin typeface="Calibri" pitchFamily="34" charset="0"/>
              </a:rPr>
              <a:t>Iron-</a:t>
            </a:r>
            <a:r>
              <a:rPr lang="en-GB" b="1" dirty="0" err="1">
                <a:solidFill>
                  <a:srgbClr val="00B0F0"/>
                </a:solidFill>
                <a:effectLst/>
                <a:latin typeface="Calibri" pitchFamily="34" charset="0"/>
              </a:rPr>
              <a:t>Wustite</a:t>
            </a:r>
            <a:r>
              <a:rPr lang="en-GB" b="1" dirty="0">
                <a:solidFill>
                  <a:srgbClr val="00B0F0"/>
                </a:solidFill>
                <a:effectLst/>
                <a:latin typeface="Calibri" pitchFamily="34" charset="0"/>
              </a:rPr>
              <a:t> buffer (IW) @ 1200 °C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6184900" y="2286000"/>
            <a:ext cx="0" cy="3721100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129"/>
          <p:cNvSpPr txBox="1">
            <a:spLocks noChangeArrowheads="1"/>
          </p:cNvSpPr>
          <p:nvPr/>
        </p:nvSpPr>
        <p:spPr bwMode="auto">
          <a:xfrm>
            <a:off x="7404100" y="3536246"/>
            <a:ext cx="1752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66CC"/>
                </a:solidFill>
                <a:effectLst/>
                <a:latin typeface="Calibri" pitchFamily="34" charset="0"/>
              </a:rPr>
              <a:t>Quartz-Fayalite-Magnetite (QFM) buffer   @ 1200 °C</a:t>
            </a:r>
          </a:p>
        </p:txBody>
      </p:sp>
      <p:cxnSp>
        <p:nvCxnSpPr>
          <p:cNvPr id="17" name="Connettore 1 16"/>
          <p:cNvCxnSpPr/>
          <p:nvPr/>
        </p:nvCxnSpPr>
        <p:spPr bwMode="auto">
          <a:xfrm>
            <a:off x="7023100" y="2286000"/>
            <a:ext cx="0" cy="3721100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 Box 129"/>
          <p:cNvSpPr txBox="1">
            <a:spLocks noChangeArrowheads="1"/>
          </p:cNvSpPr>
          <p:nvPr/>
        </p:nvSpPr>
        <p:spPr bwMode="auto">
          <a:xfrm>
            <a:off x="279400" y="1440746"/>
            <a:ext cx="8585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3+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can range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from ~10 to ~90%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of the Eu depending on the melt composition and oxygen fugacity.</a:t>
            </a:r>
          </a:p>
        </p:txBody>
      </p:sp>
      <p:sp>
        <p:nvSpPr>
          <p:cNvPr id="5" name="Figura a mano libera 4"/>
          <p:cNvSpPr/>
          <p:nvPr/>
        </p:nvSpPr>
        <p:spPr bwMode="auto">
          <a:xfrm>
            <a:off x="2349500" y="3911600"/>
            <a:ext cx="4178300" cy="736600"/>
          </a:xfrm>
          <a:custGeom>
            <a:avLst/>
            <a:gdLst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654300 w 4737100"/>
              <a:gd name="connsiteY2" fmla="*/ 355600 h 736600"/>
              <a:gd name="connsiteX3" fmla="*/ 0 w 4737100"/>
              <a:gd name="connsiteY3" fmla="*/ 0 h 736600"/>
              <a:gd name="connsiteX4" fmla="*/ 0 w 4737100"/>
              <a:gd name="connsiteY4" fmla="*/ 0 h 736600"/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247900 w 4737100"/>
              <a:gd name="connsiteY2" fmla="*/ 609600 h 736600"/>
              <a:gd name="connsiteX3" fmla="*/ 0 w 4737100"/>
              <a:gd name="connsiteY3" fmla="*/ 0 h 736600"/>
              <a:gd name="connsiteX4" fmla="*/ 0 w 4737100"/>
              <a:gd name="connsiteY4" fmla="*/ 0 h 736600"/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247900 w 4737100"/>
              <a:gd name="connsiteY2" fmla="*/ 609600 h 736600"/>
              <a:gd name="connsiteX3" fmla="*/ 0 w 4737100"/>
              <a:gd name="connsiteY3" fmla="*/ 0 h 736600"/>
              <a:gd name="connsiteX4" fmla="*/ 0 w 4737100"/>
              <a:gd name="connsiteY4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100" h="736600">
                <a:moveTo>
                  <a:pt x="4737100" y="736600"/>
                </a:moveTo>
                <a:cubicBezTo>
                  <a:pt x="4224866" y="457200"/>
                  <a:pt x="3780367" y="135467"/>
                  <a:pt x="3365500" y="114300"/>
                </a:cubicBezTo>
                <a:cubicBezTo>
                  <a:pt x="2950633" y="93133"/>
                  <a:pt x="2808817" y="628650"/>
                  <a:pt x="2247900" y="609600"/>
                </a:cubicBezTo>
                <a:cubicBezTo>
                  <a:pt x="1686983" y="590550"/>
                  <a:pt x="920750" y="482600"/>
                  <a:pt x="0" y="0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Figura a mano libera 20"/>
          <p:cNvSpPr/>
          <p:nvPr/>
        </p:nvSpPr>
        <p:spPr bwMode="auto">
          <a:xfrm>
            <a:off x="2362200" y="3378200"/>
            <a:ext cx="4178300" cy="736600"/>
          </a:xfrm>
          <a:custGeom>
            <a:avLst/>
            <a:gdLst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654300 w 4737100"/>
              <a:gd name="connsiteY2" fmla="*/ 355600 h 736600"/>
              <a:gd name="connsiteX3" fmla="*/ 0 w 4737100"/>
              <a:gd name="connsiteY3" fmla="*/ 0 h 736600"/>
              <a:gd name="connsiteX4" fmla="*/ 0 w 4737100"/>
              <a:gd name="connsiteY4" fmla="*/ 0 h 736600"/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247900 w 4737100"/>
              <a:gd name="connsiteY2" fmla="*/ 609600 h 736600"/>
              <a:gd name="connsiteX3" fmla="*/ 0 w 4737100"/>
              <a:gd name="connsiteY3" fmla="*/ 0 h 736600"/>
              <a:gd name="connsiteX4" fmla="*/ 0 w 4737100"/>
              <a:gd name="connsiteY4" fmla="*/ 0 h 736600"/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247900 w 4737100"/>
              <a:gd name="connsiteY2" fmla="*/ 609600 h 736600"/>
              <a:gd name="connsiteX3" fmla="*/ 0 w 4737100"/>
              <a:gd name="connsiteY3" fmla="*/ 0 h 736600"/>
              <a:gd name="connsiteX4" fmla="*/ 0 w 4737100"/>
              <a:gd name="connsiteY4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100" h="736600">
                <a:moveTo>
                  <a:pt x="4737100" y="736600"/>
                </a:moveTo>
                <a:cubicBezTo>
                  <a:pt x="4224866" y="457200"/>
                  <a:pt x="3780367" y="135467"/>
                  <a:pt x="3365500" y="114300"/>
                </a:cubicBezTo>
                <a:cubicBezTo>
                  <a:pt x="2950633" y="93133"/>
                  <a:pt x="2808817" y="628650"/>
                  <a:pt x="2247900" y="609600"/>
                </a:cubicBezTo>
                <a:cubicBezTo>
                  <a:pt x="1686983" y="590550"/>
                  <a:pt x="920750" y="482600"/>
                  <a:pt x="0" y="0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Figura a mano libera 21"/>
          <p:cNvSpPr/>
          <p:nvPr/>
        </p:nvSpPr>
        <p:spPr bwMode="auto">
          <a:xfrm>
            <a:off x="2222500" y="4470400"/>
            <a:ext cx="4178300" cy="736600"/>
          </a:xfrm>
          <a:custGeom>
            <a:avLst/>
            <a:gdLst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654300 w 4737100"/>
              <a:gd name="connsiteY2" fmla="*/ 355600 h 736600"/>
              <a:gd name="connsiteX3" fmla="*/ 0 w 4737100"/>
              <a:gd name="connsiteY3" fmla="*/ 0 h 736600"/>
              <a:gd name="connsiteX4" fmla="*/ 0 w 4737100"/>
              <a:gd name="connsiteY4" fmla="*/ 0 h 736600"/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247900 w 4737100"/>
              <a:gd name="connsiteY2" fmla="*/ 609600 h 736600"/>
              <a:gd name="connsiteX3" fmla="*/ 0 w 4737100"/>
              <a:gd name="connsiteY3" fmla="*/ 0 h 736600"/>
              <a:gd name="connsiteX4" fmla="*/ 0 w 4737100"/>
              <a:gd name="connsiteY4" fmla="*/ 0 h 736600"/>
              <a:gd name="connsiteX0" fmla="*/ 4737100 w 4737100"/>
              <a:gd name="connsiteY0" fmla="*/ 736600 h 736600"/>
              <a:gd name="connsiteX1" fmla="*/ 3365500 w 4737100"/>
              <a:gd name="connsiteY1" fmla="*/ 114300 h 736600"/>
              <a:gd name="connsiteX2" fmla="*/ 2247900 w 4737100"/>
              <a:gd name="connsiteY2" fmla="*/ 609600 h 736600"/>
              <a:gd name="connsiteX3" fmla="*/ 0 w 4737100"/>
              <a:gd name="connsiteY3" fmla="*/ 0 h 736600"/>
              <a:gd name="connsiteX4" fmla="*/ 0 w 4737100"/>
              <a:gd name="connsiteY4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100" h="736600">
                <a:moveTo>
                  <a:pt x="4737100" y="736600"/>
                </a:moveTo>
                <a:cubicBezTo>
                  <a:pt x="4224866" y="457200"/>
                  <a:pt x="3780367" y="135467"/>
                  <a:pt x="3365500" y="114300"/>
                </a:cubicBezTo>
                <a:cubicBezTo>
                  <a:pt x="2950633" y="93133"/>
                  <a:pt x="2808817" y="628650"/>
                  <a:pt x="2247900" y="609600"/>
                </a:cubicBezTo>
                <a:cubicBezTo>
                  <a:pt x="1686983" y="590550"/>
                  <a:pt x="920750" y="482600"/>
                  <a:pt x="0" y="0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Text Box 129"/>
          <p:cNvSpPr txBox="1">
            <a:spLocks noChangeArrowheads="1"/>
          </p:cNvSpPr>
          <p:nvPr/>
        </p:nvSpPr>
        <p:spPr bwMode="auto">
          <a:xfrm>
            <a:off x="0" y="3567996"/>
            <a:ext cx="27717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Anorthite-Diopside eutectic</a:t>
            </a:r>
          </a:p>
        </p:txBody>
      </p:sp>
      <p:sp>
        <p:nvSpPr>
          <p:cNvPr id="24" name="Text Box 129"/>
          <p:cNvSpPr txBox="1">
            <a:spLocks noChangeArrowheads="1"/>
          </p:cNvSpPr>
          <p:nvPr/>
        </p:nvSpPr>
        <p:spPr bwMode="auto">
          <a:xfrm>
            <a:off x="0" y="2828221"/>
            <a:ext cx="27717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Anorthite-Diopside eutectic + Wollastonite</a:t>
            </a:r>
          </a:p>
        </p:txBody>
      </p:sp>
      <p:sp>
        <p:nvSpPr>
          <p:cNvPr id="25" name="Text Box 129"/>
          <p:cNvSpPr txBox="1">
            <a:spLocks noChangeArrowheads="1"/>
          </p:cNvSpPr>
          <p:nvPr/>
        </p:nvSpPr>
        <p:spPr bwMode="auto">
          <a:xfrm>
            <a:off x="0" y="4114800"/>
            <a:ext cx="27717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Anorthite-Diopside eutectic + Quartz</a:t>
            </a:r>
          </a:p>
        </p:txBody>
      </p:sp>
      <p:cxnSp>
        <p:nvCxnSpPr>
          <p:cNvPr id="27" name="Connettore 2 26"/>
          <p:cNvCxnSpPr/>
          <p:nvPr/>
        </p:nvCxnSpPr>
        <p:spPr bwMode="auto">
          <a:xfrm flipH="1">
            <a:off x="4207907" y="5452534"/>
            <a:ext cx="1980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9900">
                <a:alpha val="40000"/>
              </a:srgbClr>
            </a:glow>
          </a:effectLst>
        </p:spPr>
      </p:cxnSp>
      <p:sp>
        <p:nvSpPr>
          <p:cNvPr id="28" name="Text Box 129"/>
          <p:cNvSpPr txBox="1">
            <a:spLocks noChangeArrowheads="1"/>
          </p:cNvSpPr>
          <p:nvPr/>
        </p:nvSpPr>
        <p:spPr bwMode="auto">
          <a:xfrm>
            <a:off x="3318405" y="5271911"/>
            <a:ext cx="89799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9900"/>
                </a:solidFill>
                <a:effectLst/>
                <a:latin typeface="Calibri" pitchFamily="34" charset="0"/>
              </a:rPr>
              <a:t>~10%</a:t>
            </a:r>
          </a:p>
        </p:txBody>
      </p:sp>
      <p:cxnSp>
        <p:nvCxnSpPr>
          <p:cNvPr id="29" name="Connettore 2 28"/>
          <p:cNvCxnSpPr/>
          <p:nvPr/>
        </p:nvCxnSpPr>
        <p:spPr bwMode="auto">
          <a:xfrm flipH="1">
            <a:off x="4207907" y="2760133"/>
            <a:ext cx="3240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9900">
                <a:alpha val="40000"/>
              </a:srgbClr>
            </a:glow>
          </a:effectLst>
        </p:spPr>
      </p:cxnSp>
      <p:sp>
        <p:nvSpPr>
          <p:cNvPr id="9" name="Text Box 129"/>
          <p:cNvSpPr txBox="1">
            <a:spLocks noChangeArrowheads="1"/>
          </p:cNvSpPr>
          <p:nvPr/>
        </p:nvSpPr>
        <p:spPr bwMode="auto">
          <a:xfrm>
            <a:off x="4173539" y="2291646"/>
            <a:ext cx="202406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0000FF"/>
                </a:solidFill>
                <a:effectLst/>
                <a:latin typeface="Calibri" pitchFamily="34" charset="0"/>
              </a:rPr>
              <a:t>Iron-</a:t>
            </a:r>
            <a:r>
              <a:rPr lang="en-GB" b="1" dirty="0" err="1">
                <a:solidFill>
                  <a:srgbClr val="0000FF"/>
                </a:solidFill>
                <a:effectLst/>
                <a:latin typeface="Calibri" pitchFamily="34" charset="0"/>
              </a:rPr>
              <a:t>Wustite</a:t>
            </a:r>
            <a:r>
              <a:rPr lang="en-GB" b="1" dirty="0">
                <a:solidFill>
                  <a:srgbClr val="0000FF"/>
                </a:solidFill>
                <a:effectLst/>
                <a:latin typeface="Calibri" pitchFamily="34" charset="0"/>
              </a:rPr>
              <a:t> buffer (IW) @ 1400 °C</a:t>
            </a:r>
          </a:p>
        </p:txBody>
      </p:sp>
      <p:sp>
        <p:nvSpPr>
          <p:cNvPr id="30" name="Text Box 129"/>
          <p:cNvSpPr txBox="1">
            <a:spLocks noChangeArrowheads="1"/>
          </p:cNvSpPr>
          <p:nvPr/>
        </p:nvSpPr>
        <p:spPr bwMode="auto">
          <a:xfrm>
            <a:off x="3318405" y="2579510"/>
            <a:ext cx="89799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9900"/>
                </a:solidFill>
                <a:effectLst/>
                <a:latin typeface="Calibri" pitchFamily="34" charset="0"/>
              </a:rPr>
              <a:t>~90%</a:t>
            </a:r>
          </a:p>
        </p:txBody>
      </p:sp>
      <p:sp>
        <p:nvSpPr>
          <p:cNvPr id="3" name="Text Box 129">
            <a:extLst>
              <a:ext uri="{FF2B5EF4-FFF2-40B4-BE49-F238E27FC236}">
                <a16:creationId xmlns:a16="http://schemas.microsoft.com/office/drawing/2014/main" id="{9CDF3592-AFA7-F7A7-E587-AAB1E0862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623888"/>
            <a:ext cx="7143750" cy="9643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 can assume different geochemical behaviour compared to the other REE.</a:t>
            </a:r>
          </a:p>
        </p:txBody>
      </p:sp>
    </p:spTree>
    <p:extLst>
      <p:ext uri="{BB962C8B-B14F-4D97-AF65-F5344CB8AC3E}">
        <p14:creationId xmlns:p14="http://schemas.microsoft.com/office/powerpoint/2010/main" val="35934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21" grpId="0" animBg="1"/>
      <p:bldP spid="22" grpId="0" animBg="1"/>
      <p:bldP spid="23" grpId="0"/>
      <p:bldP spid="24" grpId="0"/>
      <p:bldP spid="25" grpId="0"/>
      <p:bldP spid="28" grpId="0"/>
      <p:bldP spid="3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ttangolo 185"/>
          <p:cNvSpPr/>
          <p:nvPr/>
        </p:nvSpPr>
        <p:spPr bwMode="auto">
          <a:xfrm>
            <a:off x="0" y="635453"/>
            <a:ext cx="9144000" cy="7742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374337" name="Text Box 129"/>
          <p:cNvSpPr txBox="1">
            <a:spLocks noChangeArrowheads="1"/>
          </p:cNvSpPr>
          <p:nvPr/>
        </p:nvSpPr>
        <p:spPr bwMode="auto">
          <a:xfrm>
            <a:off x="5391148" y="1430110"/>
            <a:ext cx="2309816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Eu/Eu*?</a:t>
            </a:r>
          </a:p>
        </p:txBody>
      </p:sp>
      <p:grpSp>
        <p:nvGrpSpPr>
          <p:cNvPr id="2" name="Gruppo 203"/>
          <p:cNvGrpSpPr>
            <a:grpSpLocks/>
          </p:cNvGrpSpPr>
          <p:nvPr/>
        </p:nvGrpSpPr>
        <p:grpSpPr bwMode="auto">
          <a:xfrm>
            <a:off x="3962400" y="2650898"/>
            <a:ext cx="5049835" cy="3594100"/>
            <a:chOff x="3962401" y="3249930"/>
            <a:chExt cx="5050556" cy="3593783"/>
          </a:xfrm>
        </p:grpSpPr>
        <p:sp>
          <p:nvSpPr>
            <p:cNvPr id="391174" name="Rectangle 6"/>
            <p:cNvSpPr>
              <a:spLocks noChangeArrowheads="1"/>
            </p:cNvSpPr>
            <p:nvPr/>
          </p:nvSpPr>
          <p:spPr bwMode="auto">
            <a:xfrm>
              <a:off x="3962401" y="3511844"/>
              <a:ext cx="5020395" cy="333186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75" name="Freeform 7"/>
            <p:cNvSpPr>
              <a:spLocks noEditPoints="1"/>
            </p:cNvSpPr>
            <p:nvPr/>
          </p:nvSpPr>
          <p:spPr bwMode="auto">
            <a:xfrm>
              <a:off x="4738800" y="3719789"/>
              <a:ext cx="4105864" cy="2438185"/>
            </a:xfrm>
            <a:custGeom>
              <a:avLst/>
              <a:gdLst/>
              <a:ahLst/>
              <a:cxnLst>
                <a:cxn ang="0">
                  <a:pos x="2586" y="1530"/>
                </a:cxn>
                <a:cxn ang="0">
                  <a:pos x="0" y="1536"/>
                </a:cxn>
                <a:cxn ang="0">
                  <a:pos x="0" y="1428"/>
                </a:cxn>
                <a:cxn ang="0">
                  <a:pos x="2586" y="1434"/>
                </a:cxn>
                <a:cxn ang="0">
                  <a:pos x="0" y="1428"/>
                </a:cxn>
                <a:cxn ang="0">
                  <a:pos x="2586" y="1356"/>
                </a:cxn>
                <a:cxn ang="0">
                  <a:pos x="0" y="1362"/>
                </a:cxn>
                <a:cxn ang="0">
                  <a:pos x="0" y="1302"/>
                </a:cxn>
                <a:cxn ang="0">
                  <a:pos x="2586" y="1308"/>
                </a:cxn>
                <a:cxn ang="0">
                  <a:pos x="0" y="1302"/>
                </a:cxn>
                <a:cxn ang="0">
                  <a:pos x="2586" y="1254"/>
                </a:cxn>
                <a:cxn ang="0">
                  <a:pos x="0" y="1260"/>
                </a:cxn>
                <a:cxn ang="0">
                  <a:pos x="0" y="1218"/>
                </a:cxn>
                <a:cxn ang="0">
                  <a:pos x="2586" y="1224"/>
                </a:cxn>
                <a:cxn ang="0">
                  <a:pos x="0" y="1218"/>
                </a:cxn>
                <a:cxn ang="0">
                  <a:pos x="2586" y="1182"/>
                </a:cxn>
                <a:cxn ang="0">
                  <a:pos x="0" y="1188"/>
                </a:cxn>
                <a:cxn ang="0">
                  <a:pos x="0" y="1152"/>
                </a:cxn>
                <a:cxn ang="0">
                  <a:pos x="2586" y="1158"/>
                </a:cxn>
                <a:cxn ang="0">
                  <a:pos x="0" y="1152"/>
                </a:cxn>
                <a:cxn ang="0">
                  <a:pos x="2586" y="954"/>
                </a:cxn>
                <a:cxn ang="0">
                  <a:pos x="0" y="960"/>
                </a:cxn>
                <a:cxn ang="0">
                  <a:pos x="0" y="852"/>
                </a:cxn>
                <a:cxn ang="0">
                  <a:pos x="2586" y="858"/>
                </a:cxn>
                <a:cxn ang="0">
                  <a:pos x="0" y="852"/>
                </a:cxn>
                <a:cxn ang="0">
                  <a:pos x="2586" y="780"/>
                </a:cxn>
                <a:cxn ang="0">
                  <a:pos x="0" y="786"/>
                </a:cxn>
                <a:cxn ang="0">
                  <a:pos x="0" y="726"/>
                </a:cxn>
                <a:cxn ang="0">
                  <a:pos x="2586" y="732"/>
                </a:cxn>
                <a:cxn ang="0">
                  <a:pos x="0" y="726"/>
                </a:cxn>
                <a:cxn ang="0">
                  <a:pos x="2586" y="678"/>
                </a:cxn>
                <a:cxn ang="0">
                  <a:pos x="0" y="684"/>
                </a:cxn>
                <a:cxn ang="0">
                  <a:pos x="0" y="642"/>
                </a:cxn>
                <a:cxn ang="0">
                  <a:pos x="2586" y="648"/>
                </a:cxn>
                <a:cxn ang="0">
                  <a:pos x="0" y="642"/>
                </a:cxn>
                <a:cxn ang="0">
                  <a:pos x="2586" y="606"/>
                </a:cxn>
                <a:cxn ang="0">
                  <a:pos x="0" y="612"/>
                </a:cxn>
                <a:cxn ang="0">
                  <a:pos x="0" y="576"/>
                </a:cxn>
                <a:cxn ang="0">
                  <a:pos x="2586" y="582"/>
                </a:cxn>
                <a:cxn ang="0">
                  <a:pos x="0" y="576"/>
                </a:cxn>
                <a:cxn ang="0">
                  <a:pos x="2586" y="378"/>
                </a:cxn>
                <a:cxn ang="0">
                  <a:pos x="0" y="384"/>
                </a:cxn>
                <a:cxn ang="0">
                  <a:pos x="0" y="276"/>
                </a:cxn>
                <a:cxn ang="0">
                  <a:pos x="2586" y="282"/>
                </a:cxn>
                <a:cxn ang="0">
                  <a:pos x="0" y="276"/>
                </a:cxn>
                <a:cxn ang="0">
                  <a:pos x="2586" y="204"/>
                </a:cxn>
                <a:cxn ang="0">
                  <a:pos x="0" y="210"/>
                </a:cxn>
                <a:cxn ang="0">
                  <a:pos x="0" y="150"/>
                </a:cxn>
                <a:cxn ang="0">
                  <a:pos x="2586" y="156"/>
                </a:cxn>
                <a:cxn ang="0">
                  <a:pos x="0" y="150"/>
                </a:cxn>
                <a:cxn ang="0">
                  <a:pos x="2586" y="102"/>
                </a:cxn>
                <a:cxn ang="0">
                  <a:pos x="0" y="108"/>
                </a:cxn>
                <a:cxn ang="0">
                  <a:pos x="0" y="60"/>
                </a:cxn>
                <a:cxn ang="0">
                  <a:pos x="2586" y="66"/>
                </a:cxn>
                <a:cxn ang="0">
                  <a:pos x="0" y="60"/>
                </a:cxn>
                <a:cxn ang="0">
                  <a:pos x="2586" y="30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2586" y="6"/>
                </a:cxn>
                <a:cxn ang="0">
                  <a:pos x="0" y="0"/>
                </a:cxn>
              </a:cxnLst>
              <a:rect l="0" t="0" r="r" b="b"/>
              <a:pathLst>
                <a:path w="2586" h="1536">
                  <a:moveTo>
                    <a:pt x="0" y="1530"/>
                  </a:moveTo>
                  <a:lnTo>
                    <a:pt x="2586" y="1530"/>
                  </a:lnTo>
                  <a:lnTo>
                    <a:pt x="2586" y="1536"/>
                  </a:lnTo>
                  <a:lnTo>
                    <a:pt x="0" y="1536"/>
                  </a:lnTo>
                  <a:lnTo>
                    <a:pt x="0" y="1530"/>
                  </a:lnTo>
                  <a:close/>
                  <a:moveTo>
                    <a:pt x="0" y="1428"/>
                  </a:moveTo>
                  <a:lnTo>
                    <a:pt x="2586" y="1428"/>
                  </a:lnTo>
                  <a:lnTo>
                    <a:pt x="2586" y="1434"/>
                  </a:lnTo>
                  <a:lnTo>
                    <a:pt x="0" y="1434"/>
                  </a:lnTo>
                  <a:lnTo>
                    <a:pt x="0" y="1428"/>
                  </a:lnTo>
                  <a:close/>
                  <a:moveTo>
                    <a:pt x="0" y="1356"/>
                  </a:moveTo>
                  <a:lnTo>
                    <a:pt x="2586" y="1356"/>
                  </a:lnTo>
                  <a:lnTo>
                    <a:pt x="2586" y="1362"/>
                  </a:lnTo>
                  <a:lnTo>
                    <a:pt x="0" y="1362"/>
                  </a:lnTo>
                  <a:lnTo>
                    <a:pt x="0" y="1356"/>
                  </a:lnTo>
                  <a:close/>
                  <a:moveTo>
                    <a:pt x="0" y="1302"/>
                  </a:moveTo>
                  <a:lnTo>
                    <a:pt x="2586" y="1302"/>
                  </a:lnTo>
                  <a:lnTo>
                    <a:pt x="2586" y="1308"/>
                  </a:lnTo>
                  <a:lnTo>
                    <a:pt x="0" y="1308"/>
                  </a:lnTo>
                  <a:lnTo>
                    <a:pt x="0" y="1302"/>
                  </a:lnTo>
                  <a:close/>
                  <a:moveTo>
                    <a:pt x="0" y="1254"/>
                  </a:moveTo>
                  <a:lnTo>
                    <a:pt x="2586" y="1254"/>
                  </a:lnTo>
                  <a:lnTo>
                    <a:pt x="2586" y="1260"/>
                  </a:lnTo>
                  <a:lnTo>
                    <a:pt x="0" y="1260"/>
                  </a:lnTo>
                  <a:lnTo>
                    <a:pt x="0" y="1254"/>
                  </a:lnTo>
                  <a:close/>
                  <a:moveTo>
                    <a:pt x="0" y="1218"/>
                  </a:moveTo>
                  <a:lnTo>
                    <a:pt x="2586" y="1218"/>
                  </a:lnTo>
                  <a:lnTo>
                    <a:pt x="2586" y="1224"/>
                  </a:lnTo>
                  <a:lnTo>
                    <a:pt x="0" y="1224"/>
                  </a:lnTo>
                  <a:lnTo>
                    <a:pt x="0" y="1218"/>
                  </a:lnTo>
                  <a:close/>
                  <a:moveTo>
                    <a:pt x="0" y="1182"/>
                  </a:moveTo>
                  <a:lnTo>
                    <a:pt x="2586" y="1182"/>
                  </a:lnTo>
                  <a:lnTo>
                    <a:pt x="2586" y="1188"/>
                  </a:lnTo>
                  <a:lnTo>
                    <a:pt x="0" y="1188"/>
                  </a:lnTo>
                  <a:lnTo>
                    <a:pt x="0" y="1182"/>
                  </a:lnTo>
                  <a:close/>
                  <a:moveTo>
                    <a:pt x="0" y="1152"/>
                  </a:moveTo>
                  <a:lnTo>
                    <a:pt x="2586" y="1152"/>
                  </a:lnTo>
                  <a:lnTo>
                    <a:pt x="2586" y="1158"/>
                  </a:lnTo>
                  <a:lnTo>
                    <a:pt x="0" y="1158"/>
                  </a:lnTo>
                  <a:lnTo>
                    <a:pt x="0" y="1152"/>
                  </a:lnTo>
                  <a:close/>
                  <a:moveTo>
                    <a:pt x="0" y="954"/>
                  </a:moveTo>
                  <a:lnTo>
                    <a:pt x="2586" y="954"/>
                  </a:lnTo>
                  <a:lnTo>
                    <a:pt x="2586" y="960"/>
                  </a:lnTo>
                  <a:lnTo>
                    <a:pt x="0" y="960"/>
                  </a:lnTo>
                  <a:lnTo>
                    <a:pt x="0" y="954"/>
                  </a:lnTo>
                  <a:close/>
                  <a:moveTo>
                    <a:pt x="0" y="852"/>
                  </a:moveTo>
                  <a:lnTo>
                    <a:pt x="2586" y="852"/>
                  </a:lnTo>
                  <a:lnTo>
                    <a:pt x="2586" y="858"/>
                  </a:lnTo>
                  <a:lnTo>
                    <a:pt x="0" y="858"/>
                  </a:lnTo>
                  <a:lnTo>
                    <a:pt x="0" y="852"/>
                  </a:lnTo>
                  <a:close/>
                  <a:moveTo>
                    <a:pt x="0" y="780"/>
                  </a:moveTo>
                  <a:lnTo>
                    <a:pt x="2586" y="780"/>
                  </a:lnTo>
                  <a:lnTo>
                    <a:pt x="2586" y="786"/>
                  </a:lnTo>
                  <a:lnTo>
                    <a:pt x="0" y="786"/>
                  </a:lnTo>
                  <a:lnTo>
                    <a:pt x="0" y="780"/>
                  </a:lnTo>
                  <a:close/>
                  <a:moveTo>
                    <a:pt x="0" y="726"/>
                  </a:moveTo>
                  <a:lnTo>
                    <a:pt x="2586" y="726"/>
                  </a:lnTo>
                  <a:lnTo>
                    <a:pt x="2586" y="732"/>
                  </a:lnTo>
                  <a:lnTo>
                    <a:pt x="0" y="732"/>
                  </a:lnTo>
                  <a:lnTo>
                    <a:pt x="0" y="726"/>
                  </a:lnTo>
                  <a:close/>
                  <a:moveTo>
                    <a:pt x="0" y="678"/>
                  </a:moveTo>
                  <a:lnTo>
                    <a:pt x="2586" y="678"/>
                  </a:lnTo>
                  <a:lnTo>
                    <a:pt x="2586" y="684"/>
                  </a:lnTo>
                  <a:lnTo>
                    <a:pt x="0" y="684"/>
                  </a:lnTo>
                  <a:lnTo>
                    <a:pt x="0" y="678"/>
                  </a:lnTo>
                  <a:close/>
                  <a:moveTo>
                    <a:pt x="0" y="642"/>
                  </a:moveTo>
                  <a:lnTo>
                    <a:pt x="2586" y="642"/>
                  </a:lnTo>
                  <a:lnTo>
                    <a:pt x="2586" y="648"/>
                  </a:lnTo>
                  <a:lnTo>
                    <a:pt x="0" y="648"/>
                  </a:lnTo>
                  <a:lnTo>
                    <a:pt x="0" y="642"/>
                  </a:lnTo>
                  <a:close/>
                  <a:moveTo>
                    <a:pt x="0" y="606"/>
                  </a:moveTo>
                  <a:lnTo>
                    <a:pt x="2586" y="606"/>
                  </a:lnTo>
                  <a:lnTo>
                    <a:pt x="2586" y="612"/>
                  </a:lnTo>
                  <a:lnTo>
                    <a:pt x="0" y="612"/>
                  </a:lnTo>
                  <a:lnTo>
                    <a:pt x="0" y="606"/>
                  </a:lnTo>
                  <a:close/>
                  <a:moveTo>
                    <a:pt x="0" y="576"/>
                  </a:moveTo>
                  <a:lnTo>
                    <a:pt x="2586" y="576"/>
                  </a:lnTo>
                  <a:lnTo>
                    <a:pt x="2586" y="582"/>
                  </a:lnTo>
                  <a:lnTo>
                    <a:pt x="0" y="582"/>
                  </a:lnTo>
                  <a:lnTo>
                    <a:pt x="0" y="576"/>
                  </a:lnTo>
                  <a:close/>
                  <a:moveTo>
                    <a:pt x="0" y="378"/>
                  </a:moveTo>
                  <a:lnTo>
                    <a:pt x="2586" y="378"/>
                  </a:lnTo>
                  <a:lnTo>
                    <a:pt x="2586" y="384"/>
                  </a:lnTo>
                  <a:lnTo>
                    <a:pt x="0" y="384"/>
                  </a:lnTo>
                  <a:lnTo>
                    <a:pt x="0" y="378"/>
                  </a:lnTo>
                  <a:close/>
                  <a:moveTo>
                    <a:pt x="0" y="276"/>
                  </a:moveTo>
                  <a:lnTo>
                    <a:pt x="2586" y="276"/>
                  </a:lnTo>
                  <a:lnTo>
                    <a:pt x="2586" y="282"/>
                  </a:lnTo>
                  <a:lnTo>
                    <a:pt x="0" y="282"/>
                  </a:lnTo>
                  <a:lnTo>
                    <a:pt x="0" y="276"/>
                  </a:lnTo>
                  <a:close/>
                  <a:moveTo>
                    <a:pt x="0" y="204"/>
                  </a:moveTo>
                  <a:lnTo>
                    <a:pt x="2586" y="204"/>
                  </a:lnTo>
                  <a:lnTo>
                    <a:pt x="2586" y="210"/>
                  </a:lnTo>
                  <a:lnTo>
                    <a:pt x="0" y="210"/>
                  </a:lnTo>
                  <a:lnTo>
                    <a:pt x="0" y="204"/>
                  </a:lnTo>
                  <a:close/>
                  <a:moveTo>
                    <a:pt x="0" y="150"/>
                  </a:moveTo>
                  <a:lnTo>
                    <a:pt x="2586" y="150"/>
                  </a:lnTo>
                  <a:lnTo>
                    <a:pt x="2586" y="156"/>
                  </a:lnTo>
                  <a:lnTo>
                    <a:pt x="0" y="156"/>
                  </a:lnTo>
                  <a:lnTo>
                    <a:pt x="0" y="150"/>
                  </a:lnTo>
                  <a:close/>
                  <a:moveTo>
                    <a:pt x="0" y="102"/>
                  </a:moveTo>
                  <a:lnTo>
                    <a:pt x="2586" y="102"/>
                  </a:lnTo>
                  <a:lnTo>
                    <a:pt x="2586" y="108"/>
                  </a:lnTo>
                  <a:lnTo>
                    <a:pt x="0" y="108"/>
                  </a:lnTo>
                  <a:lnTo>
                    <a:pt x="0" y="102"/>
                  </a:lnTo>
                  <a:close/>
                  <a:moveTo>
                    <a:pt x="0" y="60"/>
                  </a:moveTo>
                  <a:lnTo>
                    <a:pt x="2586" y="60"/>
                  </a:lnTo>
                  <a:lnTo>
                    <a:pt x="2586" y="66"/>
                  </a:lnTo>
                  <a:lnTo>
                    <a:pt x="0" y="66"/>
                  </a:lnTo>
                  <a:lnTo>
                    <a:pt x="0" y="60"/>
                  </a:lnTo>
                  <a:close/>
                  <a:moveTo>
                    <a:pt x="0" y="30"/>
                  </a:moveTo>
                  <a:lnTo>
                    <a:pt x="2586" y="30"/>
                  </a:lnTo>
                  <a:lnTo>
                    <a:pt x="2586" y="36"/>
                  </a:lnTo>
                  <a:lnTo>
                    <a:pt x="0" y="36"/>
                  </a:lnTo>
                  <a:lnTo>
                    <a:pt x="0" y="30"/>
                  </a:lnTo>
                  <a:close/>
                  <a:moveTo>
                    <a:pt x="0" y="0"/>
                  </a:moveTo>
                  <a:lnTo>
                    <a:pt x="2586" y="0"/>
                  </a:lnTo>
                  <a:lnTo>
                    <a:pt x="258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76" name="Freeform 8"/>
            <p:cNvSpPr>
              <a:spLocks noEditPoints="1"/>
            </p:cNvSpPr>
            <p:nvPr/>
          </p:nvSpPr>
          <p:spPr bwMode="auto">
            <a:xfrm>
              <a:off x="4738800" y="3681692"/>
              <a:ext cx="4105864" cy="1838163"/>
            </a:xfrm>
            <a:custGeom>
              <a:avLst/>
              <a:gdLst/>
              <a:ahLst/>
              <a:cxnLst>
                <a:cxn ang="0">
                  <a:pos x="0" y="1152"/>
                </a:cxn>
                <a:cxn ang="0">
                  <a:pos x="2586" y="1152"/>
                </a:cxn>
                <a:cxn ang="0">
                  <a:pos x="2586" y="1158"/>
                </a:cxn>
                <a:cxn ang="0">
                  <a:pos x="0" y="1158"/>
                </a:cxn>
                <a:cxn ang="0">
                  <a:pos x="0" y="1152"/>
                </a:cxn>
                <a:cxn ang="0">
                  <a:pos x="0" y="576"/>
                </a:cxn>
                <a:cxn ang="0">
                  <a:pos x="2586" y="576"/>
                </a:cxn>
                <a:cxn ang="0">
                  <a:pos x="2586" y="582"/>
                </a:cxn>
                <a:cxn ang="0">
                  <a:pos x="0" y="582"/>
                </a:cxn>
                <a:cxn ang="0">
                  <a:pos x="0" y="576"/>
                </a:cxn>
                <a:cxn ang="0">
                  <a:pos x="0" y="0"/>
                </a:cxn>
                <a:cxn ang="0">
                  <a:pos x="2586" y="0"/>
                </a:cxn>
                <a:cxn ang="0">
                  <a:pos x="2586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w="2586" h="1158">
                  <a:moveTo>
                    <a:pt x="0" y="1152"/>
                  </a:moveTo>
                  <a:lnTo>
                    <a:pt x="2586" y="1152"/>
                  </a:lnTo>
                  <a:lnTo>
                    <a:pt x="2586" y="1158"/>
                  </a:lnTo>
                  <a:lnTo>
                    <a:pt x="0" y="1158"/>
                  </a:lnTo>
                  <a:lnTo>
                    <a:pt x="0" y="1152"/>
                  </a:lnTo>
                  <a:close/>
                  <a:moveTo>
                    <a:pt x="0" y="576"/>
                  </a:moveTo>
                  <a:lnTo>
                    <a:pt x="2586" y="576"/>
                  </a:lnTo>
                  <a:lnTo>
                    <a:pt x="2586" y="582"/>
                  </a:lnTo>
                  <a:lnTo>
                    <a:pt x="0" y="582"/>
                  </a:lnTo>
                  <a:lnTo>
                    <a:pt x="0" y="576"/>
                  </a:lnTo>
                  <a:close/>
                  <a:moveTo>
                    <a:pt x="0" y="0"/>
                  </a:moveTo>
                  <a:lnTo>
                    <a:pt x="2586" y="0"/>
                  </a:lnTo>
                  <a:lnTo>
                    <a:pt x="258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77" name="Freeform 9"/>
            <p:cNvSpPr>
              <a:spLocks noEditPoints="1"/>
            </p:cNvSpPr>
            <p:nvPr/>
          </p:nvSpPr>
          <p:spPr bwMode="auto">
            <a:xfrm>
              <a:off x="4734037" y="3681692"/>
              <a:ext cx="4115390" cy="275248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6904" y="0"/>
                </a:cxn>
                <a:cxn ang="0">
                  <a:pos x="6912" y="8"/>
                </a:cxn>
                <a:cxn ang="0">
                  <a:pos x="6912" y="4616"/>
                </a:cxn>
                <a:cxn ang="0">
                  <a:pos x="6904" y="4624"/>
                </a:cxn>
                <a:cxn ang="0">
                  <a:pos x="8" y="4624"/>
                </a:cxn>
                <a:cxn ang="0">
                  <a:pos x="0" y="4616"/>
                </a:cxn>
                <a:cxn ang="0">
                  <a:pos x="0" y="8"/>
                </a:cxn>
                <a:cxn ang="0">
                  <a:pos x="16" y="4616"/>
                </a:cxn>
                <a:cxn ang="0">
                  <a:pos x="8" y="4608"/>
                </a:cxn>
                <a:cxn ang="0">
                  <a:pos x="6904" y="4608"/>
                </a:cxn>
                <a:cxn ang="0">
                  <a:pos x="6896" y="4616"/>
                </a:cxn>
                <a:cxn ang="0">
                  <a:pos x="6896" y="8"/>
                </a:cxn>
                <a:cxn ang="0">
                  <a:pos x="6904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4616"/>
                </a:cxn>
              </a:cxnLst>
              <a:rect l="0" t="0" r="r" b="b"/>
              <a:pathLst>
                <a:path w="6912" h="4624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6904" y="0"/>
                  </a:lnTo>
                  <a:cubicBezTo>
                    <a:pt x="6909" y="0"/>
                    <a:pt x="6912" y="4"/>
                    <a:pt x="6912" y="8"/>
                  </a:cubicBezTo>
                  <a:lnTo>
                    <a:pt x="6912" y="4616"/>
                  </a:lnTo>
                  <a:cubicBezTo>
                    <a:pt x="6912" y="4621"/>
                    <a:pt x="6909" y="4624"/>
                    <a:pt x="6904" y="4624"/>
                  </a:cubicBezTo>
                  <a:lnTo>
                    <a:pt x="8" y="4624"/>
                  </a:lnTo>
                  <a:cubicBezTo>
                    <a:pt x="4" y="4624"/>
                    <a:pt x="0" y="4621"/>
                    <a:pt x="0" y="4616"/>
                  </a:cubicBezTo>
                  <a:lnTo>
                    <a:pt x="0" y="8"/>
                  </a:lnTo>
                  <a:close/>
                  <a:moveTo>
                    <a:pt x="16" y="4616"/>
                  </a:moveTo>
                  <a:lnTo>
                    <a:pt x="8" y="4608"/>
                  </a:lnTo>
                  <a:lnTo>
                    <a:pt x="6904" y="4608"/>
                  </a:lnTo>
                  <a:lnTo>
                    <a:pt x="6896" y="4616"/>
                  </a:lnTo>
                  <a:lnTo>
                    <a:pt x="6896" y="8"/>
                  </a:lnTo>
                  <a:lnTo>
                    <a:pt x="6904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4616"/>
                  </a:lnTo>
                  <a:close/>
                </a:path>
              </a:pathLst>
            </a:custGeom>
            <a:solidFill>
              <a:srgbClr val="808080"/>
            </a:solidFill>
            <a:ln w="6" cap="flat">
              <a:solidFill>
                <a:srgbClr val="80808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78" name="Freeform 10"/>
            <p:cNvSpPr>
              <a:spLocks/>
            </p:cNvSpPr>
            <p:nvPr/>
          </p:nvSpPr>
          <p:spPr bwMode="auto">
            <a:xfrm>
              <a:off x="4734037" y="3686453"/>
              <a:ext cx="19053" cy="2742958"/>
            </a:xfrm>
            <a:custGeom>
              <a:avLst/>
              <a:gdLst/>
              <a:ahLst/>
              <a:cxnLst>
                <a:cxn ang="0">
                  <a:pos x="0" y="1728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6" y="1728"/>
                </a:cxn>
                <a:cxn ang="0">
                  <a:pos x="0" y="1728"/>
                </a:cxn>
              </a:cxnLst>
              <a:rect l="0" t="0" r="r" b="b"/>
              <a:pathLst>
                <a:path w="12" h="1728">
                  <a:moveTo>
                    <a:pt x="0" y="1728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6" y="1728"/>
                  </a:lnTo>
                  <a:lnTo>
                    <a:pt x="0" y="1728"/>
                  </a:ln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79" name="Freeform 11"/>
            <p:cNvSpPr>
              <a:spLocks noEditPoints="1"/>
            </p:cNvSpPr>
            <p:nvPr/>
          </p:nvSpPr>
          <p:spPr bwMode="auto">
            <a:xfrm>
              <a:off x="4738800" y="3681692"/>
              <a:ext cx="38105" cy="2752482"/>
            </a:xfrm>
            <a:custGeom>
              <a:avLst/>
              <a:gdLst/>
              <a:ahLst/>
              <a:cxnLst>
                <a:cxn ang="0">
                  <a:pos x="18" y="1734"/>
                </a:cxn>
                <a:cxn ang="0">
                  <a:pos x="0" y="1554"/>
                </a:cxn>
                <a:cxn ang="0">
                  <a:pos x="0" y="1560"/>
                </a:cxn>
                <a:cxn ang="0">
                  <a:pos x="18" y="1452"/>
                </a:cxn>
                <a:cxn ang="0">
                  <a:pos x="0" y="1452"/>
                </a:cxn>
                <a:cxn ang="0">
                  <a:pos x="18" y="1386"/>
                </a:cxn>
                <a:cxn ang="0">
                  <a:pos x="0" y="1326"/>
                </a:cxn>
                <a:cxn ang="0">
                  <a:pos x="0" y="1332"/>
                </a:cxn>
                <a:cxn ang="0">
                  <a:pos x="18" y="1278"/>
                </a:cxn>
                <a:cxn ang="0">
                  <a:pos x="0" y="1278"/>
                </a:cxn>
                <a:cxn ang="0">
                  <a:pos x="18" y="1248"/>
                </a:cxn>
                <a:cxn ang="0">
                  <a:pos x="0" y="1206"/>
                </a:cxn>
                <a:cxn ang="0">
                  <a:pos x="0" y="1212"/>
                </a:cxn>
                <a:cxn ang="0">
                  <a:pos x="18" y="1176"/>
                </a:cxn>
                <a:cxn ang="0">
                  <a:pos x="0" y="1176"/>
                </a:cxn>
                <a:cxn ang="0">
                  <a:pos x="18" y="1158"/>
                </a:cxn>
                <a:cxn ang="0">
                  <a:pos x="0" y="978"/>
                </a:cxn>
                <a:cxn ang="0">
                  <a:pos x="0" y="984"/>
                </a:cxn>
                <a:cxn ang="0">
                  <a:pos x="18" y="876"/>
                </a:cxn>
                <a:cxn ang="0">
                  <a:pos x="0" y="876"/>
                </a:cxn>
                <a:cxn ang="0">
                  <a:pos x="18" y="810"/>
                </a:cxn>
                <a:cxn ang="0">
                  <a:pos x="0" y="750"/>
                </a:cxn>
                <a:cxn ang="0">
                  <a:pos x="0" y="756"/>
                </a:cxn>
                <a:cxn ang="0">
                  <a:pos x="18" y="702"/>
                </a:cxn>
                <a:cxn ang="0">
                  <a:pos x="0" y="702"/>
                </a:cxn>
                <a:cxn ang="0">
                  <a:pos x="18" y="672"/>
                </a:cxn>
                <a:cxn ang="0">
                  <a:pos x="0" y="630"/>
                </a:cxn>
                <a:cxn ang="0">
                  <a:pos x="0" y="636"/>
                </a:cxn>
                <a:cxn ang="0">
                  <a:pos x="18" y="600"/>
                </a:cxn>
                <a:cxn ang="0">
                  <a:pos x="0" y="600"/>
                </a:cxn>
                <a:cxn ang="0">
                  <a:pos x="18" y="582"/>
                </a:cxn>
                <a:cxn ang="0">
                  <a:pos x="0" y="402"/>
                </a:cxn>
                <a:cxn ang="0">
                  <a:pos x="0" y="408"/>
                </a:cxn>
                <a:cxn ang="0">
                  <a:pos x="18" y="300"/>
                </a:cxn>
                <a:cxn ang="0">
                  <a:pos x="0" y="300"/>
                </a:cxn>
                <a:cxn ang="0">
                  <a:pos x="18" y="234"/>
                </a:cxn>
                <a:cxn ang="0">
                  <a:pos x="0" y="174"/>
                </a:cxn>
                <a:cxn ang="0">
                  <a:pos x="0" y="180"/>
                </a:cxn>
                <a:cxn ang="0">
                  <a:pos x="18" y="126"/>
                </a:cxn>
                <a:cxn ang="0">
                  <a:pos x="0" y="126"/>
                </a:cxn>
                <a:cxn ang="0">
                  <a:pos x="18" y="96"/>
                </a:cxn>
                <a:cxn ang="0">
                  <a:pos x="0" y="54"/>
                </a:cxn>
                <a:cxn ang="0">
                  <a:pos x="0" y="60"/>
                </a:cxn>
                <a:cxn ang="0">
                  <a:pos x="18" y="24"/>
                </a:cxn>
                <a:cxn ang="0">
                  <a:pos x="0" y="24"/>
                </a:cxn>
                <a:cxn ang="0">
                  <a:pos x="18" y="6"/>
                </a:cxn>
                <a:cxn ang="0">
                  <a:pos x="0" y="1728"/>
                </a:cxn>
                <a:cxn ang="0">
                  <a:pos x="0" y="1734"/>
                </a:cxn>
                <a:cxn ang="0">
                  <a:pos x="24" y="1152"/>
                </a:cxn>
                <a:cxn ang="0">
                  <a:pos x="0" y="1152"/>
                </a:cxn>
                <a:cxn ang="0">
                  <a:pos x="24" y="582"/>
                </a:cxn>
                <a:cxn ang="0">
                  <a:pos x="0" y="0"/>
                </a:cxn>
                <a:cxn ang="0">
                  <a:pos x="0" y="6"/>
                </a:cxn>
              </a:cxnLst>
              <a:rect l="0" t="0" r="r" b="b"/>
              <a:pathLst>
                <a:path w="24" h="1734">
                  <a:moveTo>
                    <a:pt x="0" y="1728"/>
                  </a:moveTo>
                  <a:lnTo>
                    <a:pt x="18" y="1728"/>
                  </a:lnTo>
                  <a:lnTo>
                    <a:pt x="18" y="1734"/>
                  </a:lnTo>
                  <a:lnTo>
                    <a:pt x="0" y="1734"/>
                  </a:lnTo>
                  <a:lnTo>
                    <a:pt x="0" y="1728"/>
                  </a:lnTo>
                  <a:close/>
                  <a:moveTo>
                    <a:pt x="0" y="1554"/>
                  </a:moveTo>
                  <a:lnTo>
                    <a:pt x="18" y="1554"/>
                  </a:lnTo>
                  <a:lnTo>
                    <a:pt x="18" y="1560"/>
                  </a:lnTo>
                  <a:lnTo>
                    <a:pt x="0" y="1560"/>
                  </a:lnTo>
                  <a:lnTo>
                    <a:pt x="0" y="1554"/>
                  </a:lnTo>
                  <a:close/>
                  <a:moveTo>
                    <a:pt x="0" y="1452"/>
                  </a:moveTo>
                  <a:lnTo>
                    <a:pt x="18" y="1452"/>
                  </a:lnTo>
                  <a:lnTo>
                    <a:pt x="18" y="1458"/>
                  </a:lnTo>
                  <a:lnTo>
                    <a:pt x="0" y="1458"/>
                  </a:lnTo>
                  <a:lnTo>
                    <a:pt x="0" y="1452"/>
                  </a:lnTo>
                  <a:close/>
                  <a:moveTo>
                    <a:pt x="0" y="1380"/>
                  </a:moveTo>
                  <a:lnTo>
                    <a:pt x="18" y="1380"/>
                  </a:lnTo>
                  <a:lnTo>
                    <a:pt x="18" y="1386"/>
                  </a:lnTo>
                  <a:lnTo>
                    <a:pt x="0" y="1386"/>
                  </a:lnTo>
                  <a:lnTo>
                    <a:pt x="0" y="1380"/>
                  </a:lnTo>
                  <a:close/>
                  <a:moveTo>
                    <a:pt x="0" y="1326"/>
                  </a:moveTo>
                  <a:lnTo>
                    <a:pt x="18" y="1326"/>
                  </a:lnTo>
                  <a:lnTo>
                    <a:pt x="18" y="1332"/>
                  </a:lnTo>
                  <a:lnTo>
                    <a:pt x="0" y="1332"/>
                  </a:lnTo>
                  <a:lnTo>
                    <a:pt x="0" y="1326"/>
                  </a:lnTo>
                  <a:close/>
                  <a:moveTo>
                    <a:pt x="0" y="1278"/>
                  </a:moveTo>
                  <a:lnTo>
                    <a:pt x="18" y="1278"/>
                  </a:lnTo>
                  <a:lnTo>
                    <a:pt x="18" y="1284"/>
                  </a:lnTo>
                  <a:lnTo>
                    <a:pt x="0" y="1284"/>
                  </a:lnTo>
                  <a:lnTo>
                    <a:pt x="0" y="1278"/>
                  </a:lnTo>
                  <a:close/>
                  <a:moveTo>
                    <a:pt x="0" y="1242"/>
                  </a:moveTo>
                  <a:lnTo>
                    <a:pt x="18" y="1242"/>
                  </a:lnTo>
                  <a:lnTo>
                    <a:pt x="18" y="1248"/>
                  </a:lnTo>
                  <a:lnTo>
                    <a:pt x="0" y="1248"/>
                  </a:lnTo>
                  <a:lnTo>
                    <a:pt x="0" y="1242"/>
                  </a:lnTo>
                  <a:close/>
                  <a:moveTo>
                    <a:pt x="0" y="1206"/>
                  </a:moveTo>
                  <a:lnTo>
                    <a:pt x="18" y="1206"/>
                  </a:lnTo>
                  <a:lnTo>
                    <a:pt x="18" y="1212"/>
                  </a:lnTo>
                  <a:lnTo>
                    <a:pt x="0" y="1212"/>
                  </a:lnTo>
                  <a:lnTo>
                    <a:pt x="0" y="1206"/>
                  </a:lnTo>
                  <a:close/>
                  <a:moveTo>
                    <a:pt x="0" y="1176"/>
                  </a:moveTo>
                  <a:lnTo>
                    <a:pt x="18" y="1176"/>
                  </a:lnTo>
                  <a:lnTo>
                    <a:pt x="18" y="1182"/>
                  </a:lnTo>
                  <a:lnTo>
                    <a:pt x="0" y="1182"/>
                  </a:lnTo>
                  <a:lnTo>
                    <a:pt x="0" y="1176"/>
                  </a:lnTo>
                  <a:close/>
                  <a:moveTo>
                    <a:pt x="0" y="1152"/>
                  </a:moveTo>
                  <a:lnTo>
                    <a:pt x="18" y="1152"/>
                  </a:lnTo>
                  <a:lnTo>
                    <a:pt x="18" y="1158"/>
                  </a:lnTo>
                  <a:lnTo>
                    <a:pt x="0" y="1158"/>
                  </a:lnTo>
                  <a:lnTo>
                    <a:pt x="0" y="1152"/>
                  </a:lnTo>
                  <a:close/>
                  <a:moveTo>
                    <a:pt x="0" y="978"/>
                  </a:moveTo>
                  <a:lnTo>
                    <a:pt x="18" y="978"/>
                  </a:lnTo>
                  <a:lnTo>
                    <a:pt x="18" y="984"/>
                  </a:lnTo>
                  <a:lnTo>
                    <a:pt x="0" y="984"/>
                  </a:lnTo>
                  <a:lnTo>
                    <a:pt x="0" y="978"/>
                  </a:lnTo>
                  <a:close/>
                  <a:moveTo>
                    <a:pt x="0" y="876"/>
                  </a:moveTo>
                  <a:lnTo>
                    <a:pt x="18" y="876"/>
                  </a:lnTo>
                  <a:lnTo>
                    <a:pt x="18" y="882"/>
                  </a:lnTo>
                  <a:lnTo>
                    <a:pt x="0" y="882"/>
                  </a:lnTo>
                  <a:lnTo>
                    <a:pt x="0" y="876"/>
                  </a:lnTo>
                  <a:close/>
                  <a:moveTo>
                    <a:pt x="0" y="804"/>
                  </a:moveTo>
                  <a:lnTo>
                    <a:pt x="18" y="804"/>
                  </a:lnTo>
                  <a:lnTo>
                    <a:pt x="18" y="810"/>
                  </a:lnTo>
                  <a:lnTo>
                    <a:pt x="0" y="810"/>
                  </a:lnTo>
                  <a:lnTo>
                    <a:pt x="0" y="804"/>
                  </a:lnTo>
                  <a:close/>
                  <a:moveTo>
                    <a:pt x="0" y="750"/>
                  </a:moveTo>
                  <a:lnTo>
                    <a:pt x="18" y="750"/>
                  </a:lnTo>
                  <a:lnTo>
                    <a:pt x="18" y="756"/>
                  </a:lnTo>
                  <a:lnTo>
                    <a:pt x="0" y="756"/>
                  </a:lnTo>
                  <a:lnTo>
                    <a:pt x="0" y="750"/>
                  </a:lnTo>
                  <a:close/>
                  <a:moveTo>
                    <a:pt x="0" y="702"/>
                  </a:moveTo>
                  <a:lnTo>
                    <a:pt x="18" y="702"/>
                  </a:lnTo>
                  <a:lnTo>
                    <a:pt x="18" y="708"/>
                  </a:lnTo>
                  <a:lnTo>
                    <a:pt x="0" y="708"/>
                  </a:lnTo>
                  <a:lnTo>
                    <a:pt x="0" y="702"/>
                  </a:lnTo>
                  <a:close/>
                  <a:moveTo>
                    <a:pt x="0" y="666"/>
                  </a:moveTo>
                  <a:lnTo>
                    <a:pt x="18" y="666"/>
                  </a:lnTo>
                  <a:lnTo>
                    <a:pt x="18" y="672"/>
                  </a:lnTo>
                  <a:lnTo>
                    <a:pt x="0" y="672"/>
                  </a:lnTo>
                  <a:lnTo>
                    <a:pt x="0" y="666"/>
                  </a:lnTo>
                  <a:close/>
                  <a:moveTo>
                    <a:pt x="0" y="630"/>
                  </a:moveTo>
                  <a:lnTo>
                    <a:pt x="18" y="630"/>
                  </a:lnTo>
                  <a:lnTo>
                    <a:pt x="18" y="636"/>
                  </a:lnTo>
                  <a:lnTo>
                    <a:pt x="0" y="636"/>
                  </a:lnTo>
                  <a:lnTo>
                    <a:pt x="0" y="630"/>
                  </a:lnTo>
                  <a:close/>
                  <a:moveTo>
                    <a:pt x="0" y="600"/>
                  </a:moveTo>
                  <a:lnTo>
                    <a:pt x="18" y="600"/>
                  </a:lnTo>
                  <a:lnTo>
                    <a:pt x="18" y="606"/>
                  </a:lnTo>
                  <a:lnTo>
                    <a:pt x="0" y="606"/>
                  </a:lnTo>
                  <a:lnTo>
                    <a:pt x="0" y="600"/>
                  </a:lnTo>
                  <a:close/>
                  <a:moveTo>
                    <a:pt x="0" y="576"/>
                  </a:moveTo>
                  <a:lnTo>
                    <a:pt x="18" y="576"/>
                  </a:lnTo>
                  <a:lnTo>
                    <a:pt x="18" y="582"/>
                  </a:lnTo>
                  <a:lnTo>
                    <a:pt x="0" y="582"/>
                  </a:lnTo>
                  <a:lnTo>
                    <a:pt x="0" y="576"/>
                  </a:lnTo>
                  <a:close/>
                  <a:moveTo>
                    <a:pt x="0" y="402"/>
                  </a:moveTo>
                  <a:lnTo>
                    <a:pt x="18" y="402"/>
                  </a:lnTo>
                  <a:lnTo>
                    <a:pt x="18" y="408"/>
                  </a:lnTo>
                  <a:lnTo>
                    <a:pt x="0" y="408"/>
                  </a:lnTo>
                  <a:lnTo>
                    <a:pt x="0" y="402"/>
                  </a:lnTo>
                  <a:close/>
                  <a:moveTo>
                    <a:pt x="0" y="300"/>
                  </a:moveTo>
                  <a:lnTo>
                    <a:pt x="18" y="300"/>
                  </a:lnTo>
                  <a:lnTo>
                    <a:pt x="18" y="306"/>
                  </a:lnTo>
                  <a:lnTo>
                    <a:pt x="0" y="306"/>
                  </a:lnTo>
                  <a:lnTo>
                    <a:pt x="0" y="300"/>
                  </a:lnTo>
                  <a:close/>
                  <a:moveTo>
                    <a:pt x="0" y="228"/>
                  </a:moveTo>
                  <a:lnTo>
                    <a:pt x="18" y="228"/>
                  </a:lnTo>
                  <a:lnTo>
                    <a:pt x="18" y="234"/>
                  </a:lnTo>
                  <a:lnTo>
                    <a:pt x="0" y="234"/>
                  </a:lnTo>
                  <a:lnTo>
                    <a:pt x="0" y="228"/>
                  </a:lnTo>
                  <a:close/>
                  <a:moveTo>
                    <a:pt x="0" y="174"/>
                  </a:moveTo>
                  <a:lnTo>
                    <a:pt x="18" y="174"/>
                  </a:lnTo>
                  <a:lnTo>
                    <a:pt x="18" y="180"/>
                  </a:lnTo>
                  <a:lnTo>
                    <a:pt x="0" y="180"/>
                  </a:lnTo>
                  <a:lnTo>
                    <a:pt x="0" y="174"/>
                  </a:lnTo>
                  <a:close/>
                  <a:moveTo>
                    <a:pt x="0" y="126"/>
                  </a:moveTo>
                  <a:lnTo>
                    <a:pt x="18" y="126"/>
                  </a:lnTo>
                  <a:lnTo>
                    <a:pt x="18" y="132"/>
                  </a:lnTo>
                  <a:lnTo>
                    <a:pt x="0" y="132"/>
                  </a:lnTo>
                  <a:lnTo>
                    <a:pt x="0" y="126"/>
                  </a:lnTo>
                  <a:close/>
                  <a:moveTo>
                    <a:pt x="0" y="90"/>
                  </a:moveTo>
                  <a:lnTo>
                    <a:pt x="18" y="90"/>
                  </a:lnTo>
                  <a:lnTo>
                    <a:pt x="18" y="96"/>
                  </a:lnTo>
                  <a:lnTo>
                    <a:pt x="0" y="96"/>
                  </a:lnTo>
                  <a:lnTo>
                    <a:pt x="0" y="90"/>
                  </a:lnTo>
                  <a:close/>
                  <a:moveTo>
                    <a:pt x="0" y="54"/>
                  </a:moveTo>
                  <a:lnTo>
                    <a:pt x="18" y="54"/>
                  </a:lnTo>
                  <a:lnTo>
                    <a:pt x="18" y="60"/>
                  </a:lnTo>
                  <a:lnTo>
                    <a:pt x="0" y="60"/>
                  </a:lnTo>
                  <a:lnTo>
                    <a:pt x="0" y="54"/>
                  </a:lnTo>
                  <a:close/>
                  <a:moveTo>
                    <a:pt x="0" y="24"/>
                  </a:moveTo>
                  <a:lnTo>
                    <a:pt x="18" y="24"/>
                  </a:lnTo>
                  <a:lnTo>
                    <a:pt x="18" y="30"/>
                  </a:lnTo>
                  <a:lnTo>
                    <a:pt x="0" y="30"/>
                  </a:lnTo>
                  <a:lnTo>
                    <a:pt x="0" y="24"/>
                  </a:lnTo>
                  <a:close/>
                  <a:moveTo>
                    <a:pt x="0" y="0"/>
                  </a:move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0" y="1728"/>
                  </a:moveTo>
                  <a:lnTo>
                    <a:pt x="24" y="1728"/>
                  </a:lnTo>
                  <a:lnTo>
                    <a:pt x="24" y="1734"/>
                  </a:lnTo>
                  <a:lnTo>
                    <a:pt x="0" y="1734"/>
                  </a:lnTo>
                  <a:lnTo>
                    <a:pt x="0" y="1728"/>
                  </a:lnTo>
                  <a:close/>
                  <a:moveTo>
                    <a:pt x="0" y="1152"/>
                  </a:moveTo>
                  <a:lnTo>
                    <a:pt x="24" y="1152"/>
                  </a:lnTo>
                  <a:lnTo>
                    <a:pt x="24" y="1158"/>
                  </a:lnTo>
                  <a:lnTo>
                    <a:pt x="0" y="1158"/>
                  </a:lnTo>
                  <a:lnTo>
                    <a:pt x="0" y="1152"/>
                  </a:lnTo>
                  <a:close/>
                  <a:moveTo>
                    <a:pt x="0" y="576"/>
                  </a:moveTo>
                  <a:lnTo>
                    <a:pt x="24" y="576"/>
                  </a:lnTo>
                  <a:lnTo>
                    <a:pt x="24" y="582"/>
                  </a:lnTo>
                  <a:lnTo>
                    <a:pt x="0" y="582"/>
                  </a:lnTo>
                  <a:lnTo>
                    <a:pt x="0" y="576"/>
                  </a:lnTo>
                  <a:close/>
                  <a:moveTo>
                    <a:pt x="0" y="0"/>
                  </a:moveTo>
                  <a:lnTo>
                    <a:pt x="24" y="0"/>
                  </a:lnTo>
                  <a:lnTo>
                    <a:pt x="24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1" name="Freeform 13"/>
            <p:cNvSpPr>
              <a:spLocks noEditPoints="1"/>
            </p:cNvSpPr>
            <p:nvPr/>
          </p:nvSpPr>
          <p:spPr bwMode="auto">
            <a:xfrm>
              <a:off x="4897567" y="6429412"/>
              <a:ext cx="4115390" cy="28572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198" y="18"/>
                </a:cxn>
                <a:cxn ang="0">
                  <a:pos x="204" y="0"/>
                </a:cxn>
                <a:cxn ang="0">
                  <a:pos x="402" y="18"/>
                </a:cxn>
                <a:cxn ang="0">
                  <a:pos x="396" y="0"/>
                </a:cxn>
                <a:cxn ang="0">
                  <a:pos x="600" y="0"/>
                </a:cxn>
                <a:cxn ang="0">
                  <a:pos x="594" y="18"/>
                </a:cxn>
                <a:cxn ang="0">
                  <a:pos x="600" y="0"/>
                </a:cxn>
                <a:cxn ang="0">
                  <a:pos x="804" y="18"/>
                </a:cxn>
                <a:cxn ang="0">
                  <a:pos x="798" y="0"/>
                </a:cxn>
                <a:cxn ang="0">
                  <a:pos x="1002" y="0"/>
                </a:cxn>
                <a:cxn ang="0">
                  <a:pos x="996" y="18"/>
                </a:cxn>
                <a:cxn ang="0">
                  <a:pos x="1002" y="0"/>
                </a:cxn>
                <a:cxn ang="0">
                  <a:pos x="1200" y="18"/>
                </a:cxn>
                <a:cxn ang="0">
                  <a:pos x="1194" y="0"/>
                </a:cxn>
                <a:cxn ang="0">
                  <a:pos x="1398" y="0"/>
                </a:cxn>
                <a:cxn ang="0">
                  <a:pos x="1392" y="18"/>
                </a:cxn>
                <a:cxn ang="0">
                  <a:pos x="1398" y="0"/>
                </a:cxn>
                <a:cxn ang="0">
                  <a:pos x="1596" y="18"/>
                </a:cxn>
                <a:cxn ang="0">
                  <a:pos x="1590" y="0"/>
                </a:cxn>
                <a:cxn ang="0">
                  <a:pos x="1794" y="0"/>
                </a:cxn>
                <a:cxn ang="0">
                  <a:pos x="1788" y="18"/>
                </a:cxn>
                <a:cxn ang="0">
                  <a:pos x="1794" y="0"/>
                </a:cxn>
                <a:cxn ang="0">
                  <a:pos x="1998" y="18"/>
                </a:cxn>
                <a:cxn ang="0">
                  <a:pos x="1992" y="0"/>
                </a:cxn>
                <a:cxn ang="0">
                  <a:pos x="2196" y="0"/>
                </a:cxn>
                <a:cxn ang="0">
                  <a:pos x="2190" y="18"/>
                </a:cxn>
                <a:cxn ang="0">
                  <a:pos x="2196" y="0"/>
                </a:cxn>
                <a:cxn ang="0">
                  <a:pos x="2394" y="18"/>
                </a:cxn>
                <a:cxn ang="0">
                  <a:pos x="2388" y="0"/>
                </a:cxn>
                <a:cxn ang="0">
                  <a:pos x="2592" y="0"/>
                </a:cxn>
                <a:cxn ang="0">
                  <a:pos x="2586" y="18"/>
                </a:cxn>
                <a:cxn ang="0">
                  <a:pos x="2592" y="0"/>
                </a:cxn>
              </a:cxnLst>
              <a:rect l="0" t="0" r="r" b="b"/>
              <a:pathLst>
                <a:path w="2592" h="18">
                  <a:moveTo>
                    <a:pt x="6" y="0"/>
                  </a:moveTo>
                  <a:lnTo>
                    <a:pt x="6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204" y="0"/>
                  </a:moveTo>
                  <a:lnTo>
                    <a:pt x="204" y="18"/>
                  </a:lnTo>
                  <a:lnTo>
                    <a:pt x="198" y="18"/>
                  </a:lnTo>
                  <a:lnTo>
                    <a:pt x="198" y="0"/>
                  </a:lnTo>
                  <a:lnTo>
                    <a:pt x="204" y="0"/>
                  </a:lnTo>
                  <a:close/>
                  <a:moveTo>
                    <a:pt x="402" y="0"/>
                  </a:moveTo>
                  <a:lnTo>
                    <a:pt x="402" y="18"/>
                  </a:lnTo>
                  <a:lnTo>
                    <a:pt x="396" y="18"/>
                  </a:lnTo>
                  <a:lnTo>
                    <a:pt x="396" y="0"/>
                  </a:lnTo>
                  <a:lnTo>
                    <a:pt x="402" y="0"/>
                  </a:lnTo>
                  <a:close/>
                  <a:moveTo>
                    <a:pt x="600" y="0"/>
                  </a:moveTo>
                  <a:lnTo>
                    <a:pt x="600" y="18"/>
                  </a:lnTo>
                  <a:lnTo>
                    <a:pt x="594" y="18"/>
                  </a:lnTo>
                  <a:lnTo>
                    <a:pt x="594" y="0"/>
                  </a:lnTo>
                  <a:lnTo>
                    <a:pt x="600" y="0"/>
                  </a:lnTo>
                  <a:close/>
                  <a:moveTo>
                    <a:pt x="804" y="0"/>
                  </a:moveTo>
                  <a:lnTo>
                    <a:pt x="804" y="18"/>
                  </a:lnTo>
                  <a:lnTo>
                    <a:pt x="798" y="18"/>
                  </a:lnTo>
                  <a:lnTo>
                    <a:pt x="798" y="0"/>
                  </a:lnTo>
                  <a:lnTo>
                    <a:pt x="804" y="0"/>
                  </a:lnTo>
                  <a:close/>
                  <a:moveTo>
                    <a:pt x="1002" y="0"/>
                  </a:moveTo>
                  <a:lnTo>
                    <a:pt x="1002" y="18"/>
                  </a:lnTo>
                  <a:lnTo>
                    <a:pt x="996" y="18"/>
                  </a:lnTo>
                  <a:lnTo>
                    <a:pt x="996" y="0"/>
                  </a:lnTo>
                  <a:lnTo>
                    <a:pt x="1002" y="0"/>
                  </a:lnTo>
                  <a:close/>
                  <a:moveTo>
                    <a:pt x="1200" y="0"/>
                  </a:moveTo>
                  <a:lnTo>
                    <a:pt x="1200" y="18"/>
                  </a:lnTo>
                  <a:lnTo>
                    <a:pt x="1194" y="18"/>
                  </a:lnTo>
                  <a:lnTo>
                    <a:pt x="1194" y="0"/>
                  </a:lnTo>
                  <a:lnTo>
                    <a:pt x="1200" y="0"/>
                  </a:lnTo>
                  <a:close/>
                  <a:moveTo>
                    <a:pt x="1398" y="0"/>
                  </a:moveTo>
                  <a:lnTo>
                    <a:pt x="1398" y="18"/>
                  </a:lnTo>
                  <a:lnTo>
                    <a:pt x="1392" y="18"/>
                  </a:lnTo>
                  <a:lnTo>
                    <a:pt x="1392" y="0"/>
                  </a:lnTo>
                  <a:lnTo>
                    <a:pt x="1398" y="0"/>
                  </a:lnTo>
                  <a:close/>
                  <a:moveTo>
                    <a:pt x="1596" y="0"/>
                  </a:moveTo>
                  <a:lnTo>
                    <a:pt x="1596" y="18"/>
                  </a:lnTo>
                  <a:lnTo>
                    <a:pt x="1590" y="18"/>
                  </a:lnTo>
                  <a:lnTo>
                    <a:pt x="1590" y="0"/>
                  </a:lnTo>
                  <a:lnTo>
                    <a:pt x="1596" y="0"/>
                  </a:lnTo>
                  <a:close/>
                  <a:moveTo>
                    <a:pt x="1794" y="0"/>
                  </a:moveTo>
                  <a:lnTo>
                    <a:pt x="1794" y="18"/>
                  </a:lnTo>
                  <a:lnTo>
                    <a:pt x="1788" y="18"/>
                  </a:lnTo>
                  <a:lnTo>
                    <a:pt x="1788" y="0"/>
                  </a:lnTo>
                  <a:lnTo>
                    <a:pt x="1794" y="0"/>
                  </a:lnTo>
                  <a:close/>
                  <a:moveTo>
                    <a:pt x="1998" y="0"/>
                  </a:moveTo>
                  <a:lnTo>
                    <a:pt x="1998" y="18"/>
                  </a:lnTo>
                  <a:lnTo>
                    <a:pt x="1992" y="18"/>
                  </a:lnTo>
                  <a:lnTo>
                    <a:pt x="1992" y="0"/>
                  </a:lnTo>
                  <a:lnTo>
                    <a:pt x="1998" y="0"/>
                  </a:lnTo>
                  <a:close/>
                  <a:moveTo>
                    <a:pt x="2196" y="0"/>
                  </a:moveTo>
                  <a:lnTo>
                    <a:pt x="2196" y="18"/>
                  </a:lnTo>
                  <a:lnTo>
                    <a:pt x="2190" y="18"/>
                  </a:lnTo>
                  <a:lnTo>
                    <a:pt x="2190" y="0"/>
                  </a:lnTo>
                  <a:lnTo>
                    <a:pt x="2196" y="0"/>
                  </a:lnTo>
                  <a:close/>
                  <a:moveTo>
                    <a:pt x="2394" y="0"/>
                  </a:moveTo>
                  <a:lnTo>
                    <a:pt x="2394" y="18"/>
                  </a:lnTo>
                  <a:lnTo>
                    <a:pt x="2388" y="18"/>
                  </a:lnTo>
                  <a:lnTo>
                    <a:pt x="2388" y="0"/>
                  </a:lnTo>
                  <a:lnTo>
                    <a:pt x="2394" y="0"/>
                  </a:lnTo>
                  <a:close/>
                  <a:moveTo>
                    <a:pt x="2592" y="0"/>
                  </a:moveTo>
                  <a:lnTo>
                    <a:pt x="2592" y="18"/>
                  </a:lnTo>
                  <a:lnTo>
                    <a:pt x="2586" y="18"/>
                  </a:lnTo>
                  <a:lnTo>
                    <a:pt x="2586" y="0"/>
                  </a:lnTo>
                  <a:lnTo>
                    <a:pt x="2592" y="0"/>
                  </a:ln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2" name="Freeform 14"/>
            <p:cNvSpPr>
              <a:spLocks/>
            </p:cNvSpPr>
            <p:nvPr/>
          </p:nvSpPr>
          <p:spPr bwMode="auto">
            <a:xfrm>
              <a:off x="4895985" y="4338859"/>
              <a:ext cx="323896" cy="114290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540" y="178"/>
                </a:cxn>
                <a:cxn ang="0">
                  <a:pos x="545" y="188"/>
                </a:cxn>
                <a:cxn ang="0">
                  <a:pos x="535" y="193"/>
                </a:cxn>
                <a:cxn ang="0">
                  <a:pos x="7" y="17"/>
                </a:cxn>
                <a:cxn ang="0">
                  <a:pos x="2" y="7"/>
                </a:cxn>
                <a:cxn ang="0">
                  <a:pos x="12" y="2"/>
                </a:cxn>
              </a:cxnLst>
              <a:rect l="0" t="0" r="r" b="b"/>
              <a:pathLst>
                <a:path w="546" h="194">
                  <a:moveTo>
                    <a:pt x="12" y="2"/>
                  </a:moveTo>
                  <a:lnTo>
                    <a:pt x="540" y="178"/>
                  </a:lnTo>
                  <a:cubicBezTo>
                    <a:pt x="544" y="179"/>
                    <a:pt x="546" y="184"/>
                    <a:pt x="545" y="188"/>
                  </a:cubicBezTo>
                  <a:cubicBezTo>
                    <a:pt x="544" y="192"/>
                    <a:pt x="539" y="194"/>
                    <a:pt x="535" y="193"/>
                  </a:cubicBezTo>
                  <a:lnTo>
                    <a:pt x="7" y="17"/>
                  </a:lnTo>
                  <a:cubicBezTo>
                    <a:pt x="3" y="16"/>
                    <a:pt x="0" y="11"/>
                    <a:pt x="2" y="7"/>
                  </a:cubicBezTo>
                  <a:cubicBezTo>
                    <a:pt x="3" y="3"/>
                    <a:pt x="8" y="0"/>
                    <a:pt x="12" y="2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3" name="Freeform 15"/>
            <p:cNvSpPr>
              <a:spLocks/>
            </p:cNvSpPr>
            <p:nvPr/>
          </p:nvSpPr>
          <p:spPr bwMode="auto">
            <a:xfrm>
              <a:off x="5210355" y="4443625"/>
              <a:ext cx="323896" cy="123814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540" y="194"/>
                </a:cxn>
                <a:cxn ang="0">
                  <a:pos x="545" y="204"/>
                </a:cxn>
                <a:cxn ang="0">
                  <a:pos x="535" y="209"/>
                </a:cxn>
                <a:cxn ang="0">
                  <a:pos x="7" y="17"/>
                </a:cxn>
                <a:cxn ang="0">
                  <a:pos x="2" y="7"/>
                </a:cxn>
                <a:cxn ang="0">
                  <a:pos x="12" y="2"/>
                </a:cxn>
              </a:cxnLst>
              <a:rect l="0" t="0" r="r" b="b"/>
              <a:pathLst>
                <a:path w="546" h="210">
                  <a:moveTo>
                    <a:pt x="12" y="2"/>
                  </a:moveTo>
                  <a:lnTo>
                    <a:pt x="540" y="194"/>
                  </a:lnTo>
                  <a:cubicBezTo>
                    <a:pt x="544" y="195"/>
                    <a:pt x="546" y="200"/>
                    <a:pt x="545" y="204"/>
                  </a:cubicBezTo>
                  <a:cubicBezTo>
                    <a:pt x="543" y="208"/>
                    <a:pt x="539" y="210"/>
                    <a:pt x="535" y="209"/>
                  </a:cubicBezTo>
                  <a:lnTo>
                    <a:pt x="7" y="17"/>
                  </a:lnTo>
                  <a:cubicBezTo>
                    <a:pt x="3" y="15"/>
                    <a:pt x="0" y="11"/>
                    <a:pt x="2" y="7"/>
                  </a:cubicBezTo>
                  <a:cubicBezTo>
                    <a:pt x="3" y="3"/>
                    <a:pt x="8" y="0"/>
                    <a:pt x="12" y="2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4" name="Freeform 16"/>
            <p:cNvSpPr>
              <a:spLocks/>
            </p:cNvSpPr>
            <p:nvPr/>
          </p:nvSpPr>
          <p:spPr bwMode="auto">
            <a:xfrm>
              <a:off x="5524725" y="4557915"/>
              <a:ext cx="333423" cy="123814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556" y="194"/>
                </a:cxn>
                <a:cxn ang="0">
                  <a:pos x="561" y="204"/>
                </a:cxn>
                <a:cxn ang="0">
                  <a:pos x="551" y="209"/>
                </a:cxn>
                <a:cxn ang="0">
                  <a:pos x="7" y="17"/>
                </a:cxn>
                <a:cxn ang="0">
                  <a:pos x="2" y="7"/>
                </a:cxn>
                <a:cxn ang="0">
                  <a:pos x="12" y="2"/>
                </a:cxn>
              </a:cxnLst>
              <a:rect l="0" t="0" r="r" b="b"/>
              <a:pathLst>
                <a:path w="562" h="210">
                  <a:moveTo>
                    <a:pt x="12" y="2"/>
                  </a:moveTo>
                  <a:lnTo>
                    <a:pt x="556" y="194"/>
                  </a:lnTo>
                  <a:cubicBezTo>
                    <a:pt x="560" y="195"/>
                    <a:pt x="562" y="200"/>
                    <a:pt x="561" y="204"/>
                  </a:cubicBezTo>
                  <a:cubicBezTo>
                    <a:pt x="560" y="208"/>
                    <a:pt x="555" y="210"/>
                    <a:pt x="551" y="209"/>
                  </a:cubicBezTo>
                  <a:lnTo>
                    <a:pt x="7" y="17"/>
                  </a:lnTo>
                  <a:cubicBezTo>
                    <a:pt x="3" y="16"/>
                    <a:pt x="0" y="11"/>
                    <a:pt x="2" y="7"/>
                  </a:cubicBezTo>
                  <a:cubicBezTo>
                    <a:pt x="3" y="3"/>
                    <a:pt x="8" y="0"/>
                    <a:pt x="12" y="2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5" name="Freeform 17"/>
            <p:cNvSpPr>
              <a:spLocks/>
            </p:cNvSpPr>
            <p:nvPr/>
          </p:nvSpPr>
          <p:spPr bwMode="auto">
            <a:xfrm>
              <a:off x="5848621" y="4672205"/>
              <a:ext cx="325485" cy="211118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542" y="339"/>
                </a:cxn>
                <a:cxn ang="0">
                  <a:pos x="544" y="350"/>
                </a:cxn>
                <a:cxn ang="0">
                  <a:pos x="533" y="352"/>
                </a:cxn>
                <a:cxn ang="0">
                  <a:pos x="5" y="16"/>
                </a:cxn>
                <a:cxn ang="0">
                  <a:pos x="3" y="5"/>
                </a:cxn>
                <a:cxn ang="0">
                  <a:pos x="14" y="3"/>
                </a:cxn>
              </a:cxnLst>
              <a:rect l="0" t="0" r="r" b="b"/>
              <a:pathLst>
                <a:path w="547" h="355">
                  <a:moveTo>
                    <a:pt x="14" y="3"/>
                  </a:moveTo>
                  <a:lnTo>
                    <a:pt x="542" y="339"/>
                  </a:lnTo>
                  <a:cubicBezTo>
                    <a:pt x="545" y="341"/>
                    <a:pt x="547" y="346"/>
                    <a:pt x="544" y="350"/>
                  </a:cubicBezTo>
                  <a:cubicBezTo>
                    <a:pt x="542" y="353"/>
                    <a:pt x="537" y="355"/>
                    <a:pt x="533" y="352"/>
                  </a:cubicBezTo>
                  <a:lnTo>
                    <a:pt x="5" y="16"/>
                  </a:lnTo>
                  <a:cubicBezTo>
                    <a:pt x="1" y="14"/>
                    <a:pt x="0" y="9"/>
                    <a:pt x="3" y="5"/>
                  </a:cubicBezTo>
                  <a:cubicBezTo>
                    <a:pt x="5" y="1"/>
                    <a:pt x="10" y="0"/>
                    <a:pt x="14" y="3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6" name="Freeform 18"/>
            <p:cNvSpPr>
              <a:spLocks/>
            </p:cNvSpPr>
            <p:nvPr/>
          </p:nvSpPr>
          <p:spPr bwMode="auto">
            <a:xfrm>
              <a:off x="6162992" y="4872212"/>
              <a:ext cx="325485" cy="515891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544" y="853"/>
                </a:cxn>
                <a:cxn ang="0">
                  <a:pos x="542" y="864"/>
                </a:cxn>
                <a:cxn ang="0">
                  <a:pos x="531" y="862"/>
                </a:cxn>
                <a:cxn ang="0">
                  <a:pos x="3" y="14"/>
                </a:cxn>
                <a:cxn ang="0">
                  <a:pos x="5" y="3"/>
                </a:cxn>
                <a:cxn ang="0">
                  <a:pos x="16" y="5"/>
                </a:cxn>
              </a:cxnLst>
              <a:rect l="0" t="0" r="r" b="b"/>
              <a:pathLst>
                <a:path w="547" h="867">
                  <a:moveTo>
                    <a:pt x="16" y="5"/>
                  </a:moveTo>
                  <a:lnTo>
                    <a:pt x="544" y="853"/>
                  </a:lnTo>
                  <a:cubicBezTo>
                    <a:pt x="547" y="857"/>
                    <a:pt x="545" y="862"/>
                    <a:pt x="542" y="864"/>
                  </a:cubicBezTo>
                  <a:cubicBezTo>
                    <a:pt x="538" y="867"/>
                    <a:pt x="533" y="865"/>
                    <a:pt x="531" y="862"/>
                  </a:cubicBezTo>
                  <a:lnTo>
                    <a:pt x="3" y="14"/>
                  </a:lnTo>
                  <a:cubicBezTo>
                    <a:pt x="0" y="10"/>
                    <a:pt x="1" y="5"/>
                    <a:pt x="5" y="3"/>
                  </a:cubicBezTo>
                  <a:cubicBezTo>
                    <a:pt x="9" y="0"/>
                    <a:pt x="14" y="1"/>
                    <a:pt x="16" y="5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7" name="Freeform 19"/>
            <p:cNvSpPr>
              <a:spLocks/>
            </p:cNvSpPr>
            <p:nvPr/>
          </p:nvSpPr>
          <p:spPr bwMode="auto">
            <a:xfrm>
              <a:off x="6477362" y="5062695"/>
              <a:ext cx="323896" cy="323821"/>
            </a:xfrm>
            <a:custGeom>
              <a:avLst/>
              <a:gdLst/>
              <a:ahLst/>
              <a:cxnLst>
                <a:cxn ang="0">
                  <a:pos x="3" y="531"/>
                </a:cxn>
                <a:cxn ang="0">
                  <a:pos x="531" y="3"/>
                </a:cxn>
                <a:cxn ang="0">
                  <a:pos x="542" y="3"/>
                </a:cxn>
                <a:cxn ang="0">
                  <a:pos x="542" y="14"/>
                </a:cxn>
                <a:cxn ang="0">
                  <a:pos x="14" y="542"/>
                </a:cxn>
                <a:cxn ang="0">
                  <a:pos x="3" y="542"/>
                </a:cxn>
                <a:cxn ang="0">
                  <a:pos x="3" y="531"/>
                </a:cxn>
              </a:cxnLst>
              <a:rect l="0" t="0" r="r" b="b"/>
              <a:pathLst>
                <a:path w="545" h="545">
                  <a:moveTo>
                    <a:pt x="3" y="531"/>
                  </a:moveTo>
                  <a:lnTo>
                    <a:pt x="531" y="3"/>
                  </a:lnTo>
                  <a:cubicBezTo>
                    <a:pt x="534" y="0"/>
                    <a:pt x="539" y="0"/>
                    <a:pt x="542" y="3"/>
                  </a:cubicBezTo>
                  <a:cubicBezTo>
                    <a:pt x="545" y="6"/>
                    <a:pt x="545" y="11"/>
                    <a:pt x="542" y="14"/>
                  </a:cubicBezTo>
                  <a:lnTo>
                    <a:pt x="14" y="542"/>
                  </a:lnTo>
                  <a:cubicBezTo>
                    <a:pt x="11" y="545"/>
                    <a:pt x="6" y="545"/>
                    <a:pt x="3" y="542"/>
                  </a:cubicBezTo>
                  <a:cubicBezTo>
                    <a:pt x="0" y="539"/>
                    <a:pt x="0" y="534"/>
                    <a:pt x="3" y="531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8" name="Freeform 20"/>
            <p:cNvSpPr>
              <a:spLocks/>
            </p:cNvSpPr>
            <p:nvPr/>
          </p:nvSpPr>
          <p:spPr bwMode="auto">
            <a:xfrm>
              <a:off x="6791732" y="5062695"/>
              <a:ext cx="323896" cy="66669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538" y="97"/>
                </a:cxn>
                <a:cxn ang="0">
                  <a:pos x="544" y="106"/>
                </a:cxn>
                <a:cxn ang="0">
                  <a:pos x="535" y="112"/>
                </a:cxn>
                <a:cxn ang="0">
                  <a:pos x="7" y="16"/>
                </a:cxn>
                <a:cxn ang="0">
                  <a:pos x="1" y="7"/>
                </a:cxn>
                <a:cxn ang="0">
                  <a:pos x="10" y="1"/>
                </a:cxn>
              </a:cxnLst>
              <a:rect l="0" t="0" r="r" b="b"/>
              <a:pathLst>
                <a:path w="545" h="113">
                  <a:moveTo>
                    <a:pt x="10" y="1"/>
                  </a:moveTo>
                  <a:lnTo>
                    <a:pt x="538" y="97"/>
                  </a:lnTo>
                  <a:cubicBezTo>
                    <a:pt x="542" y="97"/>
                    <a:pt x="545" y="102"/>
                    <a:pt x="544" y="106"/>
                  </a:cubicBezTo>
                  <a:cubicBezTo>
                    <a:pt x="544" y="110"/>
                    <a:pt x="539" y="113"/>
                    <a:pt x="535" y="112"/>
                  </a:cubicBezTo>
                  <a:lnTo>
                    <a:pt x="7" y="16"/>
                  </a:lnTo>
                  <a:cubicBezTo>
                    <a:pt x="3" y="16"/>
                    <a:pt x="0" y="11"/>
                    <a:pt x="1" y="7"/>
                  </a:cubicBezTo>
                  <a:cubicBezTo>
                    <a:pt x="1" y="3"/>
                    <a:pt x="6" y="0"/>
                    <a:pt x="10" y="1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89" name="Freeform 21"/>
            <p:cNvSpPr>
              <a:spLocks/>
            </p:cNvSpPr>
            <p:nvPr/>
          </p:nvSpPr>
          <p:spPr bwMode="auto">
            <a:xfrm>
              <a:off x="7106102" y="5119840"/>
              <a:ext cx="323896" cy="85717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538" y="129"/>
                </a:cxn>
                <a:cxn ang="0">
                  <a:pos x="544" y="138"/>
                </a:cxn>
                <a:cxn ang="0">
                  <a:pos x="535" y="144"/>
                </a:cxn>
                <a:cxn ang="0">
                  <a:pos x="7" y="16"/>
                </a:cxn>
                <a:cxn ang="0">
                  <a:pos x="1" y="7"/>
                </a:cxn>
                <a:cxn ang="0">
                  <a:pos x="10" y="1"/>
                </a:cxn>
              </a:cxnLst>
              <a:rect l="0" t="0" r="r" b="b"/>
              <a:pathLst>
                <a:path w="545" h="145">
                  <a:moveTo>
                    <a:pt x="10" y="1"/>
                  </a:moveTo>
                  <a:lnTo>
                    <a:pt x="538" y="129"/>
                  </a:lnTo>
                  <a:cubicBezTo>
                    <a:pt x="543" y="130"/>
                    <a:pt x="545" y="134"/>
                    <a:pt x="544" y="138"/>
                  </a:cubicBezTo>
                  <a:cubicBezTo>
                    <a:pt x="543" y="143"/>
                    <a:pt x="539" y="145"/>
                    <a:pt x="535" y="144"/>
                  </a:cubicBezTo>
                  <a:lnTo>
                    <a:pt x="7" y="16"/>
                  </a:lnTo>
                  <a:cubicBezTo>
                    <a:pt x="2" y="15"/>
                    <a:pt x="0" y="11"/>
                    <a:pt x="1" y="7"/>
                  </a:cubicBezTo>
                  <a:cubicBezTo>
                    <a:pt x="2" y="2"/>
                    <a:pt x="6" y="0"/>
                    <a:pt x="10" y="1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90" name="Freeform 22"/>
            <p:cNvSpPr>
              <a:spLocks/>
            </p:cNvSpPr>
            <p:nvPr/>
          </p:nvSpPr>
          <p:spPr bwMode="auto">
            <a:xfrm>
              <a:off x="7420472" y="5196033"/>
              <a:ext cx="323896" cy="3809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537" y="49"/>
                </a:cxn>
                <a:cxn ang="0">
                  <a:pos x="544" y="57"/>
                </a:cxn>
                <a:cxn ang="0">
                  <a:pos x="536" y="64"/>
                </a:cxn>
                <a:cxn ang="0">
                  <a:pos x="8" y="16"/>
                </a:cxn>
                <a:cxn ang="0">
                  <a:pos x="1" y="8"/>
                </a:cxn>
                <a:cxn ang="0">
                  <a:pos x="9" y="1"/>
                </a:cxn>
              </a:cxnLst>
              <a:rect l="0" t="0" r="r" b="b"/>
              <a:pathLst>
                <a:path w="545" h="65">
                  <a:moveTo>
                    <a:pt x="9" y="1"/>
                  </a:moveTo>
                  <a:lnTo>
                    <a:pt x="537" y="49"/>
                  </a:lnTo>
                  <a:cubicBezTo>
                    <a:pt x="542" y="49"/>
                    <a:pt x="545" y="53"/>
                    <a:pt x="544" y="57"/>
                  </a:cubicBezTo>
                  <a:cubicBezTo>
                    <a:pt x="544" y="62"/>
                    <a:pt x="540" y="65"/>
                    <a:pt x="536" y="64"/>
                  </a:cubicBezTo>
                  <a:lnTo>
                    <a:pt x="8" y="16"/>
                  </a:lnTo>
                  <a:cubicBezTo>
                    <a:pt x="3" y="16"/>
                    <a:pt x="0" y="12"/>
                    <a:pt x="1" y="8"/>
                  </a:cubicBezTo>
                  <a:cubicBezTo>
                    <a:pt x="1" y="3"/>
                    <a:pt x="5" y="0"/>
                    <a:pt x="9" y="1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91" name="Freeform 23"/>
            <p:cNvSpPr>
              <a:spLocks/>
            </p:cNvSpPr>
            <p:nvPr/>
          </p:nvSpPr>
          <p:spPr bwMode="auto">
            <a:xfrm>
              <a:off x="7734842" y="5224606"/>
              <a:ext cx="333423" cy="2857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553" y="32"/>
                </a:cxn>
                <a:cxn ang="0">
                  <a:pos x="560" y="41"/>
                </a:cxn>
                <a:cxn ang="0">
                  <a:pos x="552" y="48"/>
                </a:cxn>
                <a:cxn ang="0">
                  <a:pos x="8" y="16"/>
                </a:cxn>
                <a:cxn ang="0">
                  <a:pos x="0" y="8"/>
                </a:cxn>
                <a:cxn ang="0">
                  <a:pos x="9" y="0"/>
                </a:cxn>
              </a:cxnLst>
              <a:rect l="0" t="0" r="r" b="b"/>
              <a:pathLst>
                <a:path w="561" h="49">
                  <a:moveTo>
                    <a:pt x="9" y="0"/>
                  </a:moveTo>
                  <a:lnTo>
                    <a:pt x="553" y="32"/>
                  </a:lnTo>
                  <a:cubicBezTo>
                    <a:pt x="557" y="33"/>
                    <a:pt x="561" y="37"/>
                    <a:pt x="560" y="41"/>
                  </a:cubicBezTo>
                  <a:cubicBezTo>
                    <a:pt x="560" y="45"/>
                    <a:pt x="556" y="49"/>
                    <a:pt x="552" y="48"/>
                  </a:cubicBezTo>
                  <a:lnTo>
                    <a:pt x="8" y="16"/>
                  </a:lnTo>
                  <a:cubicBezTo>
                    <a:pt x="4" y="16"/>
                    <a:pt x="0" y="12"/>
                    <a:pt x="0" y="8"/>
                  </a:cubicBezTo>
                  <a:cubicBezTo>
                    <a:pt x="1" y="4"/>
                    <a:pt x="5" y="0"/>
                    <a:pt x="9" y="0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92" name="Freeform 24"/>
            <p:cNvSpPr>
              <a:spLocks/>
            </p:cNvSpPr>
            <p:nvPr/>
          </p:nvSpPr>
          <p:spPr bwMode="auto">
            <a:xfrm>
              <a:off x="8058738" y="5243654"/>
              <a:ext cx="323896" cy="1904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537" y="16"/>
                </a:cxn>
                <a:cxn ang="0">
                  <a:pos x="544" y="25"/>
                </a:cxn>
                <a:cxn ang="0">
                  <a:pos x="536" y="32"/>
                </a:cxn>
                <a:cxn ang="0">
                  <a:pos x="8" y="16"/>
                </a:cxn>
                <a:cxn ang="0">
                  <a:pos x="0" y="8"/>
                </a:cxn>
                <a:cxn ang="0">
                  <a:pos x="9" y="0"/>
                </a:cxn>
              </a:cxnLst>
              <a:rect l="0" t="0" r="r" b="b"/>
              <a:pathLst>
                <a:path w="545" h="33">
                  <a:moveTo>
                    <a:pt x="9" y="0"/>
                  </a:moveTo>
                  <a:lnTo>
                    <a:pt x="537" y="16"/>
                  </a:lnTo>
                  <a:cubicBezTo>
                    <a:pt x="541" y="17"/>
                    <a:pt x="545" y="20"/>
                    <a:pt x="544" y="25"/>
                  </a:cubicBezTo>
                  <a:cubicBezTo>
                    <a:pt x="544" y="29"/>
                    <a:pt x="541" y="33"/>
                    <a:pt x="536" y="32"/>
                  </a:cubicBezTo>
                  <a:lnTo>
                    <a:pt x="8" y="16"/>
                  </a:lnTo>
                  <a:cubicBezTo>
                    <a:pt x="4" y="16"/>
                    <a:pt x="0" y="13"/>
                    <a:pt x="0" y="8"/>
                  </a:cubicBezTo>
                  <a:cubicBezTo>
                    <a:pt x="1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93" name="Freeform 25"/>
            <p:cNvSpPr>
              <a:spLocks/>
            </p:cNvSpPr>
            <p:nvPr/>
          </p:nvSpPr>
          <p:spPr bwMode="auto">
            <a:xfrm>
              <a:off x="8373108" y="5253178"/>
              <a:ext cx="323896" cy="2857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537" y="32"/>
                </a:cxn>
                <a:cxn ang="0">
                  <a:pos x="544" y="41"/>
                </a:cxn>
                <a:cxn ang="0">
                  <a:pos x="536" y="48"/>
                </a:cxn>
                <a:cxn ang="0">
                  <a:pos x="8" y="16"/>
                </a:cxn>
                <a:cxn ang="0">
                  <a:pos x="0" y="8"/>
                </a:cxn>
                <a:cxn ang="0">
                  <a:pos x="9" y="0"/>
                </a:cxn>
              </a:cxnLst>
              <a:rect l="0" t="0" r="r" b="b"/>
              <a:pathLst>
                <a:path w="545" h="49">
                  <a:moveTo>
                    <a:pt x="9" y="0"/>
                  </a:moveTo>
                  <a:lnTo>
                    <a:pt x="537" y="32"/>
                  </a:lnTo>
                  <a:cubicBezTo>
                    <a:pt x="541" y="33"/>
                    <a:pt x="545" y="37"/>
                    <a:pt x="544" y="41"/>
                  </a:cubicBezTo>
                  <a:cubicBezTo>
                    <a:pt x="544" y="45"/>
                    <a:pt x="540" y="49"/>
                    <a:pt x="536" y="48"/>
                  </a:cubicBezTo>
                  <a:lnTo>
                    <a:pt x="8" y="16"/>
                  </a:lnTo>
                  <a:cubicBezTo>
                    <a:pt x="4" y="16"/>
                    <a:pt x="0" y="12"/>
                    <a:pt x="0" y="8"/>
                  </a:cubicBezTo>
                  <a:cubicBezTo>
                    <a:pt x="1" y="4"/>
                    <a:pt x="5" y="0"/>
                    <a:pt x="9" y="0"/>
                  </a:cubicBezTo>
                  <a:close/>
                </a:path>
              </a:pathLst>
            </a:custGeom>
            <a:solidFill>
              <a:srgbClr val="000000"/>
            </a:solidFill>
            <a:ln w="6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94" name="Rectangle 26"/>
            <p:cNvSpPr>
              <a:spLocks noChangeAspect="1" noChangeArrowheads="1"/>
            </p:cNvSpPr>
            <p:nvPr/>
          </p:nvSpPr>
          <p:spPr bwMode="auto">
            <a:xfrm>
              <a:off x="4862643" y="4296001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96" name="Rectangle 28"/>
            <p:cNvSpPr>
              <a:spLocks noChangeAspect="1" noChangeArrowheads="1"/>
            </p:cNvSpPr>
            <p:nvPr/>
          </p:nvSpPr>
          <p:spPr bwMode="auto">
            <a:xfrm>
              <a:off x="5177013" y="4393624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198" name="Rectangle 30"/>
            <p:cNvSpPr>
              <a:spLocks noChangeAspect="1" noChangeArrowheads="1"/>
            </p:cNvSpPr>
            <p:nvPr/>
          </p:nvSpPr>
          <p:spPr bwMode="auto">
            <a:xfrm>
              <a:off x="5491383" y="4503152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200" name="Rectangle 32"/>
            <p:cNvSpPr>
              <a:spLocks noChangeAspect="1" noChangeArrowheads="1"/>
            </p:cNvSpPr>
            <p:nvPr/>
          </p:nvSpPr>
          <p:spPr bwMode="auto">
            <a:xfrm>
              <a:off x="5815280" y="4638869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208" name="Rectangle 40"/>
            <p:cNvSpPr>
              <a:spLocks noChangeAspect="1" noChangeArrowheads="1"/>
            </p:cNvSpPr>
            <p:nvPr/>
          </p:nvSpPr>
          <p:spPr bwMode="auto">
            <a:xfrm>
              <a:off x="7062302" y="5043647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210" name="Rectangle 42"/>
            <p:cNvSpPr>
              <a:spLocks noChangeAspect="1" noChangeArrowheads="1"/>
            </p:cNvSpPr>
            <p:nvPr/>
          </p:nvSpPr>
          <p:spPr bwMode="auto">
            <a:xfrm>
              <a:off x="7387130" y="5117463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212" name="Rectangle 44"/>
            <p:cNvSpPr>
              <a:spLocks noChangeAspect="1" noChangeArrowheads="1"/>
            </p:cNvSpPr>
            <p:nvPr/>
          </p:nvSpPr>
          <p:spPr bwMode="auto">
            <a:xfrm>
              <a:off x="7701500" y="5153178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214" name="Rectangle 46"/>
            <p:cNvSpPr>
              <a:spLocks noChangeAspect="1" noChangeArrowheads="1"/>
            </p:cNvSpPr>
            <p:nvPr/>
          </p:nvSpPr>
          <p:spPr bwMode="auto">
            <a:xfrm>
              <a:off x="8025397" y="5167464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216" name="Rectangle 48"/>
            <p:cNvSpPr>
              <a:spLocks noChangeAspect="1" noChangeArrowheads="1"/>
            </p:cNvSpPr>
            <p:nvPr/>
          </p:nvSpPr>
          <p:spPr bwMode="auto">
            <a:xfrm>
              <a:off x="8339767" y="5191268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218" name="Rectangle 50"/>
            <p:cNvSpPr>
              <a:spLocks noChangeAspect="1" noChangeArrowheads="1"/>
            </p:cNvSpPr>
            <p:nvPr/>
          </p:nvSpPr>
          <p:spPr bwMode="auto">
            <a:xfrm>
              <a:off x="8654137" y="5191267"/>
              <a:ext cx="152422" cy="1523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91220" name="Rectangle 52"/>
            <p:cNvSpPr>
              <a:spLocks noChangeArrowheads="1"/>
            </p:cNvSpPr>
            <p:nvPr/>
          </p:nvSpPr>
          <p:spPr bwMode="auto">
            <a:xfrm>
              <a:off x="4600101" y="5991300"/>
              <a:ext cx="117037" cy="67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000000"/>
                  </a:solidFill>
                  <a:effectLst/>
                  <a:latin typeface="Calibri" pitchFamily="34" charset="0"/>
                </a:rPr>
                <a:t>1</a:t>
              </a:r>
              <a:endParaRPr lang="en-GB" sz="4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1" name="Rectangle 53"/>
            <p:cNvSpPr>
              <a:spLocks noChangeArrowheads="1"/>
            </p:cNvSpPr>
            <p:nvPr/>
          </p:nvSpPr>
          <p:spPr bwMode="auto">
            <a:xfrm>
              <a:off x="4457434" y="5067457"/>
              <a:ext cx="234072" cy="67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000000"/>
                  </a:solidFill>
                  <a:effectLst/>
                  <a:latin typeface="Calibri" pitchFamily="34" charset="0"/>
                </a:rPr>
                <a:t>10</a:t>
              </a:r>
              <a:endParaRPr lang="en-GB" sz="4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2" name="Rectangle 54"/>
            <p:cNvSpPr>
              <a:spLocks noChangeArrowheads="1"/>
            </p:cNvSpPr>
            <p:nvPr/>
          </p:nvSpPr>
          <p:spPr bwMode="auto">
            <a:xfrm>
              <a:off x="4358430" y="4153137"/>
              <a:ext cx="351107" cy="67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000000"/>
                  </a:solidFill>
                  <a:effectLst/>
                  <a:latin typeface="Calibri" pitchFamily="34" charset="0"/>
                </a:rPr>
                <a:t>100</a:t>
              </a:r>
              <a:endParaRPr lang="en-GB" sz="4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3" name="Rectangle 55"/>
            <p:cNvSpPr>
              <a:spLocks noChangeArrowheads="1"/>
            </p:cNvSpPr>
            <p:nvPr/>
          </p:nvSpPr>
          <p:spPr bwMode="auto">
            <a:xfrm>
              <a:off x="4238784" y="3249930"/>
              <a:ext cx="468144" cy="67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000000"/>
                  </a:solidFill>
                  <a:effectLst/>
                  <a:latin typeface="Calibri" pitchFamily="34" charset="0"/>
                </a:rPr>
                <a:t>1000</a:t>
              </a:r>
              <a:endParaRPr lang="en-GB" sz="4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4" name="Rectangle 56"/>
            <p:cNvSpPr>
              <a:spLocks noChangeArrowheads="1"/>
            </p:cNvSpPr>
            <p:nvPr/>
          </p:nvSpPr>
          <p:spPr bwMode="auto">
            <a:xfrm>
              <a:off x="4774427" y="6540527"/>
              <a:ext cx="18437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La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5" name="Rectangle 57"/>
            <p:cNvSpPr>
              <a:spLocks noChangeArrowheads="1"/>
            </p:cNvSpPr>
            <p:nvPr/>
          </p:nvSpPr>
          <p:spPr bwMode="auto">
            <a:xfrm>
              <a:off x="5083902" y="6540527"/>
              <a:ext cx="211626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Ce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6" name="Rectangle 58"/>
            <p:cNvSpPr>
              <a:spLocks noChangeArrowheads="1"/>
            </p:cNvSpPr>
            <p:nvPr/>
          </p:nvSpPr>
          <p:spPr bwMode="auto">
            <a:xfrm>
              <a:off x="5407961" y="6540527"/>
              <a:ext cx="177960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Pr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7" name="Rectangle 59"/>
            <p:cNvSpPr>
              <a:spLocks noChangeArrowheads="1"/>
            </p:cNvSpPr>
            <p:nvPr/>
          </p:nvSpPr>
          <p:spPr bwMode="auto">
            <a:xfrm>
              <a:off x="5701389" y="6540527"/>
              <a:ext cx="240484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Nd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8" name="Rectangle 60"/>
            <p:cNvSpPr>
              <a:spLocks noChangeArrowheads="1"/>
            </p:cNvSpPr>
            <p:nvPr/>
          </p:nvSpPr>
          <p:spPr bwMode="auto">
            <a:xfrm>
              <a:off x="6022817" y="6540527"/>
              <a:ext cx="25812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Sm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29" name="Rectangle 61"/>
            <p:cNvSpPr>
              <a:spLocks noChangeArrowheads="1"/>
            </p:cNvSpPr>
            <p:nvPr/>
          </p:nvSpPr>
          <p:spPr bwMode="auto">
            <a:xfrm>
              <a:off x="6353305" y="6540527"/>
              <a:ext cx="208420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000000"/>
                  </a:solidFill>
                  <a:effectLst/>
                  <a:latin typeface="Calibri" pitchFamily="34" charset="0"/>
                </a:rPr>
                <a:t>Eu</a:t>
              </a:r>
              <a:endParaRPr lang="en-GB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30" name="Rectangle 62"/>
            <p:cNvSpPr>
              <a:spLocks noChangeArrowheads="1"/>
            </p:cNvSpPr>
            <p:nvPr/>
          </p:nvSpPr>
          <p:spPr bwMode="auto">
            <a:xfrm>
              <a:off x="6657217" y="6540527"/>
              <a:ext cx="237278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Gd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31" name="Rectangle 63"/>
            <p:cNvSpPr>
              <a:spLocks noChangeArrowheads="1"/>
            </p:cNvSpPr>
            <p:nvPr/>
          </p:nvSpPr>
          <p:spPr bwMode="auto">
            <a:xfrm>
              <a:off x="6980465" y="6540527"/>
              <a:ext cx="206818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Tb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32" name="Rectangle 64"/>
            <p:cNvSpPr>
              <a:spLocks noChangeArrowheads="1"/>
            </p:cNvSpPr>
            <p:nvPr/>
          </p:nvSpPr>
          <p:spPr bwMode="auto">
            <a:xfrm>
              <a:off x="7295569" y="6540527"/>
              <a:ext cx="219642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Dy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33" name="Rectangle 65"/>
            <p:cNvSpPr>
              <a:spLocks noChangeArrowheads="1"/>
            </p:cNvSpPr>
            <p:nvPr/>
          </p:nvSpPr>
          <p:spPr bwMode="auto">
            <a:xfrm>
              <a:off x="7597151" y="6540527"/>
              <a:ext cx="237278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Ho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34" name="Rectangle 66"/>
            <p:cNvSpPr>
              <a:spLocks noChangeArrowheads="1"/>
            </p:cNvSpPr>
            <p:nvPr/>
          </p:nvSpPr>
          <p:spPr bwMode="auto">
            <a:xfrm>
              <a:off x="7936441" y="6540527"/>
              <a:ext cx="173149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Er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35" name="Rectangle 67"/>
            <p:cNvSpPr>
              <a:spLocks noChangeArrowheads="1"/>
            </p:cNvSpPr>
            <p:nvPr/>
          </p:nvSpPr>
          <p:spPr bwMode="auto">
            <a:xfrm>
              <a:off x="8248266" y="6540527"/>
              <a:ext cx="206817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Yb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36" name="Rectangle 68"/>
            <p:cNvSpPr>
              <a:spLocks noChangeArrowheads="1"/>
            </p:cNvSpPr>
            <p:nvPr/>
          </p:nvSpPr>
          <p:spPr bwMode="auto">
            <a:xfrm>
              <a:off x="8559524" y="6540527"/>
              <a:ext cx="19399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000000"/>
                  </a:solidFill>
                  <a:effectLst/>
                  <a:latin typeface="Calibri" pitchFamily="34" charset="0"/>
                </a:rPr>
                <a:t>Lu</a:t>
              </a:r>
              <a:endParaRPr lang="en-GB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91237" name="Rectangle 69"/>
            <p:cNvSpPr>
              <a:spLocks noChangeArrowheads="1"/>
            </p:cNvSpPr>
            <p:nvPr/>
          </p:nvSpPr>
          <p:spPr bwMode="auto">
            <a:xfrm rot="16200000">
              <a:off x="3079906" y="5039912"/>
              <a:ext cx="2220668" cy="369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sz="2400">
                  <a:solidFill>
                    <a:srgbClr val="000000"/>
                  </a:solidFill>
                  <a:effectLst/>
                  <a:latin typeface="Calibri" pitchFamily="34" charset="0"/>
                </a:rPr>
                <a:t>sample/chondrite</a:t>
              </a:r>
              <a:endParaRPr lang="en-GB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graphicFrame>
        <p:nvGraphicFramePr>
          <p:cNvPr id="185" name="Tabella 1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480174"/>
              </p:ext>
            </p:extLst>
          </p:nvPr>
        </p:nvGraphicFramePr>
        <p:xfrm>
          <a:off x="77788" y="648153"/>
          <a:ext cx="8999039" cy="731520"/>
        </p:xfrm>
        <a:graphic>
          <a:graphicData uri="http://schemas.openxmlformats.org/drawingml/2006/table">
            <a:tbl>
              <a:tblPr/>
              <a:tblGrid>
                <a:gridCol w="1154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18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74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REE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La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Pr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Sm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Eu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Gd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Tb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Dy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Ho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Er        </a:t>
                      </a:r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Tm</a:t>
                      </a:r>
                      <a:endParaRPr lang="it-IT" sz="1600" b="0" i="0" u="none" strike="noStrike" dirty="0"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Yb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Lu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Sample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10.4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6.3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5.6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1.16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3.2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3.24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CI</a:t>
                      </a:r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 Chondrite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0.635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0.480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0.156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0.026   </a:t>
                      </a:r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0.026</a:t>
                      </a:r>
                      <a:endParaRPr lang="it-IT" sz="1600" b="0" i="0" u="none" strike="noStrike" dirty="0"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0.166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Text Box 129"/>
          <p:cNvSpPr txBox="1">
            <a:spLocks noChangeArrowheads="1"/>
          </p:cNvSpPr>
          <p:nvPr/>
        </p:nvSpPr>
        <p:spPr bwMode="auto">
          <a:xfrm>
            <a:off x="279400" y="2223860"/>
            <a:ext cx="35353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Eu / CI chondrite</a:t>
            </a:r>
          </a:p>
        </p:txBody>
      </p:sp>
      <p:sp>
        <p:nvSpPr>
          <p:cNvPr id="189" name="Text Box 129"/>
          <p:cNvSpPr txBox="1">
            <a:spLocks noChangeArrowheads="1"/>
          </p:cNvSpPr>
          <p:nvPr/>
        </p:nvSpPr>
        <p:spPr bwMode="auto">
          <a:xfrm>
            <a:off x="279400" y="2692173"/>
            <a:ext cx="31432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0.81/0.059</a:t>
            </a:r>
          </a:p>
        </p:txBody>
      </p:sp>
      <p:grpSp>
        <p:nvGrpSpPr>
          <p:cNvPr id="3" name="Gruppo 192"/>
          <p:cNvGrpSpPr>
            <a:grpSpLocks/>
          </p:cNvGrpSpPr>
          <p:nvPr/>
        </p:nvGrpSpPr>
        <p:grpSpPr bwMode="auto">
          <a:xfrm>
            <a:off x="322295" y="3293835"/>
            <a:ext cx="3625818" cy="668338"/>
            <a:chOff x="0" y="4527400"/>
            <a:chExt cx="3947532" cy="669073"/>
          </a:xfrm>
        </p:grpSpPr>
        <p:sp>
          <p:nvSpPr>
            <p:cNvPr id="188" name="Text Box 129"/>
            <p:cNvSpPr txBox="1">
              <a:spLocks noChangeArrowheads="1"/>
            </p:cNvSpPr>
            <p:nvPr/>
          </p:nvSpPr>
          <p:spPr bwMode="auto">
            <a:xfrm>
              <a:off x="0" y="4630701"/>
              <a:ext cx="3947532" cy="5228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GB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Eu* </a:t>
              </a: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 </a:t>
              </a:r>
              <a:r>
                <a:rPr lang="en-GB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=     Sm/CI * </a:t>
              </a:r>
              <a:r>
                <a:rPr lang="en-GB" sz="2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Gd</a:t>
              </a:r>
              <a:r>
                <a:rPr lang="en-GB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/CI </a:t>
              </a:r>
            </a:p>
          </p:txBody>
        </p:sp>
        <p:sp>
          <p:nvSpPr>
            <p:cNvPr id="191" name="Figura a mano libera 190"/>
            <p:cNvSpPr/>
            <p:nvPr/>
          </p:nvSpPr>
          <p:spPr bwMode="auto">
            <a:xfrm>
              <a:off x="829253" y="4527400"/>
              <a:ext cx="3051614" cy="669073"/>
            </a:xfrm>
            <a:custGeom>
              <a:avLst/>
              <a:gdLst>
                <a:gd name="connsiteX0" fmla="*/ 0 w 3055434"/>
                <a:gd name="connsiteY0" fmla="*/ 144966 h 669073"/>
                <a:gd name="connsiteX1" fmla="*/ 223025 w 3055434"/>
                <a:gd name="connsiteY1" fmla="*/ 167268 h 669073"/>
                <a:gd name="connsiteX2" fmla="*/ 323386 w 3055434"/>
                <a:gd name="connsiteY2" fmla="*/ 669073 h 669073"/>
                <a:gd name="connsiteX3" fmla="*/ 446049 w 3055434"/>
                <a:gd name="connsiteY3" fmla="*/ 0 h 669073"/>
                <a:gd name="connsiteX4" fmla="*/ 3055434 w 3055434"/>
                <a:gd name="connsiteY4" fmla="*/ 0 h 669073"/>
                <a:gd name="connsiteX0" fmla="*/ 0 w 3055434"/>
                <a:gd name="connsiteY0" fmla="*/ 169900 h 669073"/>
                <a:gd name="connsiteX1" fmla="*/ 223025 w 3055434"/>
                <a:gd name="connsiteY1" fmla="*/ 167268 h 669073"/>
                <a:gd name="connsiteX2" fmla="*/ 323386 w 3055434"/>
                <a:gd name="connsiteY2" fmla="*/ 669073 h 669073"/>
                <a:gd name="connsiteX3" fmla="*/ 446049 w 3055434"/>
                <a:gd name="connsiteY3" fmla="*/ 0 h 669073"/>
                <a:gd name="connsiteX4" fmla="*/ 3055434 w 3055434"/>
                <a:gd name="connsiteY4" fmla="*/ 0 h 669073"/>
                <a:gd name="connsiteX0" fmla="*/ 0 w 3051560"/>
                <a:gd name="connsiteY0" fmla="*/ 166338 h 669073"/>
                <a:gd name="connsiteX1" fmla="*/ 219151 w 3051560"/>
                <a:gd name="connsiteY1" fmla="*/ 167268 h 669073"/>
                <a:gd name="connsiteX2" fmla="*/ 319512 w 3051560"/>
                <a:gd name="connsiteY2" fmla="*/ 669073 h 669073"/>
                <a:gd name="connsiteX3" fmla="*/ 442175 w 3051560"/>
                <a:gd name="connsiteY3" fmla="*/ 0 h 669073"/>
                <a:gd name="connsiteX4" fmla="*/ 3051560 w 3051560"/>
                <a:gd name="connsiteY4" fmla="*/ 0 h 66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1560" h="669073">
                  <a:moveTo>
                    <a:pt x="0" y="166338"/>
                  </a:moveTo>
                  <a:lnTo>
                    <a:pt x="219151" y="167268"/>
                  </a:lnTo>
                  <a:lnTo>
                    <a:pt x="319512" y="669073"/>
                  </a:lnTo>
                  <a:lnTo>
                    <a:pt x="442175" y="0"/>
                  </a:lnTo>
                  <a:lnTo>
                    <a:pt x="3051560" y="0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" name="Gruppo 193"/>
          <p:cNvGrpSpPr>
            <a:grpSpLocks/>
          </p:cNvGrpSpPr>
          <p:nvPr/>
        </p:nvGrpSpPr>
        <p:grpSpPr bwMode="auto">
          <a:xfrm>
            <a:off x="322294" y="4028848"/>
            <a:ext cx="3830605" cy="668337"/>
            <a:chOff x="-1" y="5263188"/>
            <a:chExt cx="4170489" cy="669073"/>
          </a:xfrm>
        </p:grpSpPr>
        <p:sp>
          <p:nvSpPr>
            <p:cNvPr id="190" name="Text Box 129"/>
            <p:cNvSpPr txBox="1">
              <a:spLocks noChangeArrowheads="1"/>
            </p:cNvSpPr>
            <p:nvPr/>
          </p:nvSpPr>
          <p:spPr bwMode="auto">
            <a:xfrm>
              <a:off x="-1" y="5329933"/>
              <a:ext cx="4170489" cy="5237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GB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Eu* </a:t>
              </a: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 </a:t>
              </a:r>
              <a:r>
                <a:rPr lang="en-GB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=   </a:t>
              </a:r>
              <a:r>
                <a:rPr lang="en-GB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7.5/0.156 * 6.3/0.212</a:t>
              </a:r>
            </a:p>
          </p:txBody>
        </p:sp>
        <p:sp>
          <p:nvSpPr>
            <p:cNvPr id="192" name="Figura a mano libera 191"/>
            <p:cNvSpPr/>
            <p:nvPr/>
          </p:nvSpPr>
          <p:spPr bwMode="auto">
            <a:xfrm>
              <a:off x="837000" y="5263188"/>
              <a:ext cx="3043867" cy="669073"/>
            </a:xfrm>
            <a:custGeom>
              <a:avLst/>
              <a:gdLst>
                <a:gd name="connsiteX0" fmla="*/ 0 w 3055434"/>
                <a:gd name="connsiteY0" fmla="*/ 144966 h 669073"/>
                <a:gd name="connsiteX1" fmla="*/ 223025 w 3055434"/>
                <a:gd name="connsiteY1" fmla="*/ 167268 h 669073"/>
                <a:gd name="connsiteX2" fmla="*/ 323386 w 3055434"/>
                <a:gd name="connsiteY2" fmla="*/ 669073 h 669073"/>
                <a:gd name="connsiteX3" fmla="*/ 446049 w 3055434"/>
                <a:gd name="connsiteY3" fmla="*/ 0 h 669073"/>
                <a:gd name="connsiteX4" fmla="*/ 3055434 w 3055434"/>
                <a:gd name="connsiteY4" fmla="*/ 0 h 669073"/>
                <a:gd name="connsiteX0" fmla="*/ 0 w 3043813"/>
                <a:gd name="connsiteY0" fmla="*/ 166337 h 669073"/>
                <a:gd name="connsiteX1" fmla="*/ 211404 w 3043813"/>
                <a:gd name="connsiteY1" fmla="*/ 167268 h 669073"/>
                <a:gd name="connsiteX2" fmla="*/ 311765 w 3043813"/>
                <a:gd name="connsiteY2" fmla="*/ 669073 h 669073"/>
                <a:gd name="connsiteX3" fmla="*/ 434428 w 3043813"/>
                <a:gd name="connsiteY3" fmla="*/ 0 h 669073"/>
                <a:gd name="connsiteX4" fmla="*/ 3043813 w 3043813"/>
                <a:gd name="connsiteY4" fmla="*/ 0 h 66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3813" h="669073">
                  <a:moveTo>
                    <a:pt x="0" y="166337"/>
                  </a:moveTo>
                  <a:lnTo>
                    <a:pt x="211404" y="167268"/>
                  </a:lnTo>
                  <a:lnTo>
                    <a:pt x="311765" y="669073"/>
                  </a:lnTo>
                  <a:lnTo>
                    <a:pt x="434428" y="0"/>
                  </a:lnTo>
                  <a:lnTo>
                    <a:pt x="3043813" y="0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dirty="0">
                <a:latin typeface="Calibri" pitchFamily="34" charset="0"/>
              </a:endParaRPr>
            </a:p>
          </p:txBody>
        </p:sp>
      </p:grpSp>
      <p:sp>
        <p:nvSpPr>
          <p:cNvPr id="195" name="Text Box 129"/>
          <p:cNvSpPr txBox="1">
            <a:spLocks noChangeArrowheads="1"/>
          </p:cNvSpPr>
          <p:nvPr/>
        </p:nvSpPr>
        <p:spPr bwMode="auto">
          <a:xfrm>
            <a:off x="279400" y="4800373"/>
            <a:ext cx="3143250" cy="522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Eu/Eu*</a:t>
            </a:r>
            <a:r>
              <a:rPr lang="en-GB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13.5/38.7 </a:t>
            </a:r>
          </a:p>
        </p:txBody>
      </p:sp>
      <p:sp>
        <p:nvSpPr>
          <p:cNvPr id="196" name="Text Box 129"/>
          <p:cNvSpPr txBox="1">
            <a:spLocks noChangeArrowheads="1"/>
          </p:cNvSpPr>
          <p:nvPr/>
        </p:nvSpPr>
        <p:spPr bwMode="auto">
          <a:xfrm>
            <a:off x="279400" y="5362348"/>
            <a:ext cx="3143250" cy="522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Eu/Eu*</a:t>
            </a:r>
            <a:r>
              <a:rPr lang="en-GB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0.34</a:t>
            </a:r>
          </a:p>
        </p:txBody>
      </p:sp>
      <p:cxnSp>
        <p:nvCxnSpPr>
          <p:cNvPr id="198" name="Connettore 1 197"/>
          <p:cNvCxnSpPr>
            <a:cxnSpLocks noChangeShapeType="1"/>
          </p:cNvCxnSpPr>
          <p:nvPr/>
        </p:nvCxnSpPr>
        <p:spPr bwMode="auto">
          <a:xfrm rot="16200000" flipV="1">
            <a:off x="5981696" y="5319484"/>
            <a:ext cx="9969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03" name="Text Box 129"/>
          <p:cNvSpPr txBox="1">
            <a:spLocks noChangeArrowheads="1"/>
          </p:cNvSpPr>
          <p:nvPr/>
        </p:nvSpPr>
        <p:spPr bwMode="auto">
          <a:xfrm>
            <a:off x="4258215" y="4614641"/>
            <a:ext cx="59067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13.5</a:t>
            </a:r>
          </a:p>
        </p:txBody>
      </p:sp>
      <p:cxnSp>
        <p:nvCxnSpPr>
          <p:cNvPr id="202" name="Connettore 1 201"/>
          <p:cNvCxnSpPr>
            <a:cxnSpLocks noChangeShapeType="1"/>
          </p:cNvCxnSpPr>
          <p:nvPr/>
        </p:nvCxnSpPr>
        <p:spPr bwMode="auto">
          <a:xfrm>
            <a:off x="4706941" y="4804182"/>
            <a:ext cx="17640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75" name="Text Box 132"/>
          <p:cNvSpPr txBox="1">
            <a:spLocks noChangeArrowheads="1"/>
          </p:cNvSpPr>
          <p:nvPr/>
        </p:nvSpPr>
        <p:spPr bwMode="auto">
          <a:xfrm>
            <a:off x="1" y="7938"/>
            <a:ext cx="914400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Intra-REE fractionation during magma evolution</a:t>
            </a:r>
          </a:p>
        </p:txBody>
      </p:sp>
      <p:sp>
        <p:nvSpPr>
          <p:cNvPr id="70" name="Text Box 129"/>
          <p:cNvSpPr txBox="1">
            <a:spLocks noChangeArrowheads="1"/>
          </p:cNvSpPr>
          <p:nvPr/>
        </p:nvSpPr>
        <p:spPr bwMode="auto">
          <a:xfrm>
            <a:off x="720953" y="1851327"/>
            <a:ext cx="1090092" cy="512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GB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 in the sample</a:t>
            </a:r>
          </a:p>
        </p:txBody>
      </p:sp>
      <p:sp>
        <p:nvSpPr>
          <p:cNvPr id="71" name="Text Box 129"/>
          <p:cNvSpPr txBox="1">
            <a:spLocks noChangeArrowheads="1"/>
          </p:cNvSpPr>
          <p:nvPr/>
        </p:nvSpPr>
        <p:spPr bwMode="auto">
          <a:xfrm>
            <a:off x="1676869" y="1851327"/>
            <a:ext cx="2526361" cy="512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GB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 in Ivuna-type carbonaceous chondrites</a:t>
            </a:r>
          </a:p>
        </p:txBody>
      </p:sp>
      <p:sp>
        <p:nvSpPr>
          <p:cNvPr id="72" name="Text Box 129"/>
          <p:cNvSpPr txBox="1">
            <a:spLocks noChangeArrowheads="1"/>
          </p:cNvSpPr>
          <p:nvPr/>
        </p:nvSpPr>
        <p:spPr bwMode="auto">
          <a:xfrm>
            <a:off x="2641600" y="2692173"/>
            <a:ext cx="1253067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13.5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024F748-317C-1186-30EE-C3746A1AFEB5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>
            <a:off x="6242845" y="4283642"/>
            <a:ext cx="479428" cy="18018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476ECA0F-8FDF-E9EF-13AE-B11C0E5B4544}"/>
              </a:ext>
            </a:extLst>
          </p:cNvPr>
          <p:cNvGrpSpPr/>
          <p:nvPr/>
        </p:nvGrpSpPr>
        <p:grpSpPr>
          <a:xfrm>
            <a:off x="6085683" y="4197123"/>
            <a:ext cx="788990" cy="673100"/>
            <a:chOff x="6085683" y="4197123"/>
            <a:chExt cx="788990" cy="673100"/>
          </a:xfrm>
        </p:grpSpPr>
        <p:sp>
          <p:nvSpPr>
            <p:cNvPr id="10" name="Rectangle 34"/>
            <p:cNvSpPr>
              <a:spLocks noChangeAspect="1" noChangeArrowheads="1"/>
            </p:cNvSpPr>
            <p:nvPr/>
          </p:nvSpPr>
          <p:spPr bwMode="auto">
            <a:xfrm>
              <a:off x="6085683" y="4197123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" name="Rectangle 38"/>
            <p:cNvSpPr>
              <a:spLocks noChangeAspect="1" noChangeArrowheads="1"/>
            </p:cNvSpPr>
            <p:nvPr/>
          </p:nvSpPr>
          <p:spPr bwMode="auto">
            <a:xfrm>
              <a:off x="6722273" y="4387623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" name="Rectangle 40">
              <a:extLst>
                <a:ext uri="{FF2B5EF4-FFF2-40B4-BE49-F238E27FC236}">
                  <a16:creationId xmlns:a16="http://schemas.microsoft.com/office/drawing/2014/main" id="{B61C0953-4374-0BDB-D5D3-CF0159570D8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06647" y="4717823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6" name="Text Box 129">
            <a:extLst>
              <a:ext uri="{FF2B5EF4-FFF2-40B4-BE49-F238E27FC236}">
                <a16:creationId xmlns:a16="http://schemas.microsoft.com/office/drawing/2014/main" id="{FF72827B-52E6-DB21-DA4E-8CCFBAE3D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084" y="2955189"/>
            <a:ext cx="2700656" cy="116955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Eu/Eu* ratio measures the vertical difference from the straight line connecting Sm with Gd in terms of excess or deficiency in theorical Eu  in the sample.</a:t>
            </a:r>
          </a:p>
        </p:txBody>
      </p:sp>
    </p:spTree>
    <p:extLst>
      <p:ext uri="{BB962C8B-B14F-4D97-AF65-F5344CB8AC3E}">
        <p14:creationId xmlns:p14="http://schemas.microsoft.com/office/powerpoint/2010/main" val="31415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374337" grpId="0"/>
      <p:bldP spid="187" grpId="0"/>
      <p:bldP spid="189" grpId="0"/>
      <p:bldP spid="195" grpId="0"/>
      <p:bldP spid="196" grpId="0"/>
      <p:bldP spid="203" grpId="0"/>
      <p:bldP spid="70" grpId="0"/>
      <p:bldP spid="71" grpId="0"/>
      <p:bldP spid="72" grpId="0"/>
      <p:bldP spid="1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Box 129"/>
          <p:cNvSpPr txBox="1">
            <a:spLocks noChangeArrowheads="1"/>
          </p:cNvSpPr>
          <p:nvPr/>
        </p:nvSpPr>
        <p:spPr bwMode="auto">
          <a:xfrm>
            <a:off x="0" y="1949450"/>
            <a:ext cx="9143999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Eu/Eu* ratios can be positive or negative.</a:t>
            </a:r>
          </a:p>
        </p:txBody>
      </p:sp>
      <p:sp>
        <p:nvSpPr>
          <p:cNvPr id="74" name="Text Box 129"/>
          <p:cNvSpPr txBox="1">
            <a:spLocks noChangeArrowheads="1"/>
          </p:cNvSpPr>
          <p:nvPr/>
        </p:nvSpPr>
        <p:spPr bwMode="auto">
          <a:xfrm>
            <a:off x="1" y="2478088"/>
            <a:ext cx="9076826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Positive Eu/Eu*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are classically related to the presence of cumulus plagioclase in the igneous rock (a common Sr-Eu-rich phase).</a:t>
            </a:r>
          </a:p>
        </p:txBody>
      </p:sp>
      <p:sp>
        <p:nvSpPr>
          <p:cNvPr id="75" name="Text Box 129"/>
          <p:cNvSpPr txBox="1">
            <a:spLocks noChangeArrowheads="1"/>
          </p:cNvSpPr>
          <p:nvPr/>
        </p:nvSpPr>
        <p:spPr bwMode="auto">
          <a:xfrm>
            <a:off x="1" y="3303782"/>
            <a:ext cx="9076826" cy="3545586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Negative Eu/Eu*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are classically related to the fractionation of feldspars (characterized by high </a:t>
            </a:r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Kd</a:t>
            </a:r>
            <a:r>
              <a:rPr lang="en-GB" sz="2400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compared with other REE).</a:t>
            </a:r>
          </a:p>
          <a:p>
            <a:pPr algn="l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Removal of plagioclase depletes residual melts in Eu more than Sm and Gd.</a:t>
            </a:r>
          </a:p>
          <a:p>
            <a:pPr algn="l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some cases (such as the Italian potassic-ultrapotassic rocks) the negative Eu/Eu* cannot be related to plagioclase fractionation (because there are no plagioclase phenocrysts).</a:t>
            </a:r>
          </a:p>
          <a:p>
            <a:pPr algn="l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For the Italian case recycling of crustal lithologies (characterised by negative Eu/Eu*) has been proposed.</a:t>
            </a:r>
          </a:p>
        </p:txBody>
      </p:sp>
      <p:sp>
        <p:nvSpPr>
          <p:cNvPr id="11" name="Text Box 132"/>
          <p:cNvSpPr txBox="1">
            <a:spLocks noChangeArrowheads="1"/>
          </p:cNvSpPr>
          <p:nvPr/>
        </p:nvSpPr>
        <p:spPr bwMode="auto">
          <a:xfrm>
            <a:off x="1" y="7938"/>
            <a:ext cx="914400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Intra-REE fractionation during magma evolution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0" y="635453"/>
            <a:ext cx="9144000" cy="7742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480174"/>
              </p:ext>
            </p:extLst>
          </p:nvPr>
        </p:nvGraphicFramePr>
        <p:xfrm>
          <a:off x="77788" y="648153"/>
          <a:ext cx="8999039" cy="731520"/>
        </p:xfrm>
        <a:graphic>
          <a:graphicData uri="http://schemas.openxmlformats.org/drawingml/2006/table">
            <a:tbl>
              <a:tblPr/>
              <a:tblGrid>
                <a:gridCol w="1154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18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74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REE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La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Pr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Sm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Eu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Gd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Tb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Dy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Ho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Er        </a:t>
                      </a:r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Tm</a:t>
                      </a:r>
                      <a:endParaRPr lang="it-IT" sz="1600" b="0" i="0" u="none" strike="noStrike" dirty="0"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Yb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Lu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Sample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10.4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6.3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5.6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1.16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3.2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3.24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CI</a:t>
                      </a:r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 Chondrite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0.635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0.480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0.156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0.026   </a:t>
                      </a:r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0.026</a:t>
                      </a:r>
                      <a:endParaRPr lang="it-IT" sz="1600" b="0" i="0" u="none" strike="noStrike" dirty="0"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0.166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Box 129">
            <a:extLst>
              <a:ext uri="{FF2B5EF4-FFF2-40B4-BE49-F238E27FC236}">
                <a16:creationId xmlns:a16="http://schemas.microsoft.com/office/drawing/2014/main" id="{E8D28901-F7F6-BB76-F921-1E2D201AE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48" y="1430110"/>
            <a:ext cx="2309816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Eu/Eu*?</a:t>
            </a:r>
          </a:p>
        </p:txBody>
      </p:sp>
    </p:spTree>
    <p:extLst>
      <p:ext uri="{BB962C8B-B14F-4D97-AF65-F5344CB8AC3E}">
        <p14:creationId xmlns:p14="http://schemas.microsoft.com/office/powerpoint/2010/main" val="13385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2"/>
          <p:cNvSpPr txBox="1">
            <a:spLocks noChangeArrowheads="1"/>
          </p:cNvSpPr>
          <p:nvPr/>
        </p:nvSpPr>
        <p:spPr bwMode="auto">
          <a:xfrm>
            <a:off x="1" y="7938"/>
            <a:ext cx="914400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Intra-REE fractionation during magma evolution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55000"/>
            <a:ext cx="3898899" cy="5403000"/>
          </a:xfrm>
          <a:prstGeom prst="rect">
            <a:avLst/>
          </a:prstGeom>
        </p:spPr>
      </p:pic>
      <p:sp>
        <p:nvSpPr>
          <p:cNvPr id="17" name="Text Box 129"/>
          <p:cNvSpPr txBox="1">
            <a:spLocks noChangeArrowheads="1"/>
          </p:cNvSpPr>
          <p:nvPr/>
        </p:nvSpPr>
        <p:spPr bwMode="auto">
          <a:xfrm>
            <a:off x="3898899" y="1628775"/>
            <a:ext cx="52451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Feldspars are the only minerals with strongly positive Eu/Eu* ratios.</a:t>
            </a:r>
          </a:p>
        </p:txBody>
      </p:sp>
      <p:sp>
        <p:nvSpPr>
          <p:cNvPr id="18" name="Text Box 129"/>
          <p:cNvSpPr txBox="1">
            <a:spLocks noChangeArrowheads="1"/>
          </p:cNvSpPr>
          <p:nvPr/>
        </p:nvSpPr>
        <p:spPr bwMode="auto">
          <a:xfrm>
            <a:off x="3898899" y="2629482"/>
            <a:ext cx="52451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Substantial removal of alkali feldspars can strongly influence the REE content (and, in particular, Eu/Eu* ratios) of residual melts.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963078" y="6423660"/>
            <a:ext cx="438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effectLst/>
                <a:latin typeface="Calibri" pitchFamily="34" charset="0"/>
              </a:rPr>
              <a:t>Shuai</a:t>
            </a:r>
            <a:r>
              <a:rPr lang="en-GB" sz="1600" dirty="0">
                <a:solidFill>
                  <a:schemeClr val="bg1"/>
                </a:solidFill>
                <a:effectLst/>
                <a:latin typeface="Calibri" pitchFamily="34" charset="0"/>
              </a:rPr>
              <a:t> et al., 2021 (Lithos, 384-385, 105968)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0" y="635453"/>
            <a:ext cx="9144000" cy="7742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480174"/>
              </p:ext>
            </p:extLst>
          </p:nvPr>
        </p:nvGraphicFramePr>
        <p:xfrm>
          <a:off x="77788" y="648153"/>
          <a:ext cx="8999039" cy="731520"/>
        </p:xfrm>
        <a:graphic>
          <a:graphicData uri="http://schemas.openxmlformats.org/drawingml/2006/table">
            <a:tbl>
              <a:tblPr/>
              <a:tblGrid>
                <a:gridCol w="1154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18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74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REE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La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Pr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Sm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Eu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Gd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Tb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Dy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Ho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Er        </a:t>
                      </a:r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Tm</a:t>
                      </a:r>
                      <a:endParaRPr lang="it-IT" sz="1600" b="0" i="0" u="none" strike="noStrike" dirty="0"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Yb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Lu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Sample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10.4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6.3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5.6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1.16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3.2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3.24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CI</a:t>
                      </a:r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 Chondrite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0.635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0.480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0.156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0.026   </a:t>
                      </a:r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0.026</a:t>
                      </a:r>
                      <a:endParaRPr lang="it-IT" sz="1600" b="0" i="0" u="none" strike="noStrike" dirty="0"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0.166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FB9C0ED6-EA68-4EB9-B30A-5E9191CE7725}"/>
              </a:ext>
            </a:extLst>
          </p:cNvPr>
          <p:cNvSpPr/>
          <p:nvPr/>
        </p:nvSpPr>
        <p:spPr bwMode="auto">
          <a:xfrm>
            <a:off x="852488" y="4476750"/>
            <a:ext cx="2776537" cy="1647825"/>
          </a:xfrm>
          <a:custGeom>
            <a:avLst/>
            <a:gdLst>
              <a:gd name="connsiteX0" fmla="*/ 0 w 2776537"/>
              <a:gd name="connsiteY0" fmla="*/ 1133475 h 1647825"/>
              <a:gd name="connsiteX1" fmla="*/ 209550 w 2776537"/>
              <a:gd name="connsiteY1" fmla="*/ 1319213 h 1647825"/>
              <a:gd name="connsiteX2" fmla="*/ 400050 w 2776537"/>
              <a:gd name="connsiteY2" fmla="*/ 1262063 h 1647825"/>
              <a:gd name="connsiteX3" fmla="*/ 595312 w 2776537"/>
              <a:gd name="connsiteY3" fmla="*/ 1262063 h 1647825"/>
              <a:gd name="connsiteX4" fmla="*/ 1000125 w 2776537"/>
              <a:gd name="connsiteY4" fmla="*/ 1366838 h 1647825"/>
              <a:gd name="connsiteX5" fmla="*/ 1200150 w 2776537"/>
              <a:gd name="connsiteY5" fmla="*/ 0 h 1647825"/>
              <a:gd name="connsiteX6" fmla="*/ 1409700 w 2776537"/>
              <a:gd name="connsiteY6" fmla="*/ 1404938 h 1647825"/>
              <a:gd name="connsiteX7" fmla="*/ 1781175 w 2776537"/>
              <a:gd name="connsiteY7" fmla="*/ 1524000 h 1647825"/>
              <a:gd name="connsiteX8" fmla="*/ 1985962 w 2776537"/>
              <a:gd name="connsiteY8" fmla="*/ 1519238 h 1647825"/>
              <a:gd name="connsiteX9" fmla="*/ 2181225 w 2776537"/>
              <a:gd name="connsiteY9" fmla="*/ 1519238 h 1647825"/>
              <a:gd name="connsiteX10" fmla="*/ 2566987 w 2776537"/>
              <a:gd name="connsiteY10" fmla="*/ 1647825 h 1647825"/>
              <a:gd name="connsiteX11" fmla="*/ 2776537 w 2776537"/>
              <a:gd name="connsiteY11" fmla="*/ 1590675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76537" h="1647825">
                <a:moveTo>
                  <a:pt x="0" y="1133475"/>
                </a:moveTo>
                <a:lnTo>
                  <a:pt x="209550" y="1319213"/>
                </a:lnTo>
                <a:lnTo>
                  <a:pt x="400050" y="1262063"/>
                </a:lnTo>
                <a:lnTo>
                  <a:pt x="595312" y="1262063"/>
                </a:lnTo>
                <a:lnTo>
                  <a:pt x="1000125" y="1366838"/>
                </a:lnTo>
                <a:lnTo>
                  <a:pt x="1200150" y="0"/>
                </a:lnTo>
                <a:lnTo>
                  <a:pt x="1409700" y="1404938"/>
                </a:lnTo>
                <a:lnTo>
                  <a:pt x="1781175" y="1524000"/>
                </a:lnTo>
                <a:lnTo>
                  <a:pt x="1985962" y="1519238"/>
                </a:lnTo>
                <a:lnTo>
                  <a:pt x="2181225" y="1519238"/>
                </a:lnTo>
                <a:lnTo>
                  <a:pt x="2566987" y="1647825"/>
                </a:lnTo>
                <a:lnTo>
                  <a:pt x="2776537" y="1590675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B4E0AFCF-3A02-3CA6-6909-07843E42E1E9}"/>
              </a:ext>
            </a:extLst>
          </p:cNvPr>
          <p:cNvSpPr/>
          <p:nvPr/>
        </p:nvSpPr>
        <p:spPr bwMode="auto">
          <a:xfrm>
            <a:off x="842963" y="4348163"/>
            <a:ext cx="2781300" cy="1319212"/>
          </a:xfrm>
          <a:custGeom>
            <a:avLst/>
            <a:gdLst>
              <a:gd name="connsiteX0" fmla="*/ 0 w 2781300"/>
              <a:gd name="connsiteY0" fmla="*/ 519112 h 1319212"/>
              <a:gd name="connsiteX1" fmla="*/ 219075 w 2781300"/>
              <a:gd name="connsiteY1" fmla="*/ 652462 h 1319212"/>
              <a:gd name="connsiteX2" fmla="*/ 400050 w 2781300"/>
              <a:gd name="connsiteY2" fmla="*/ 661987 h 1319212"/>
              <a:gd name="connsiteX3" fmla="*/ 604837 w 2781300"/>
              <a:gd name="connsiteY3" fmla="*/ 671512 h 1319212"/>
              <a:gd name="connsiteX4" fmla="*/ 1009650 w 2781300"/>
              <a:gd name="connsiteY4" fmla="*/ 781050 h 1319212"/>
              <a:gd name="connsiteX5" fmla="*/ 1214437 w 2781300"/>
              <a:gd name="connsiteY5" fmla="*/ 0 h 1319212"/>
              <a:gd name="connsiteX6" fmla="*/ 1409700 w 2781300"/>
              <a:gd name="connsiteY6" fmla="*/ 881062 h 1319212"/>
              <a:gd name="connsiteX7" fmla="*/ 1790700 w 2781300"/>
              <a:gd name="connsiteY7" fmla="*/ 1052512 h 1319212"/>
              <a:gd name="connsiteX8" fmla="*/ 1990725 w 2781300"/>
              <a:gd name="connsiteY8" fmla="*/ 1114425 h 1319212"/>
              <a:gd name="connsiteX9" fmla="*/ 2190750 w 2781300"/>
              <a:gd name="connsiteY9" fmla="*/ 1123950 h 1319212"/>
              <a:gd name="connsiteX10" fmla="*/ 2581275 w 2781300"/>
              <a:gd name="connsiteY10" fmla="*/ 1214437 h 1319212"/>
              <a:gd name="connsiteX11" fmla="*/ 2781300 w 2781300"/>
              <a:gd name="connsiteY11" fmla="*/ 1319212 h 131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1300" h="1319212">
                <a:moveTo>
                  <a:pt x="0" y="519112"/>
                </a:moveTo>
                <a:lnTo>
                  <a:pt x="219075" y="652462"/>
                </a:lnTo>
                <a:lnTo>
                  <a:pt x="400050" y="661987"/>
                </a:lnTo>
                <a:lnTo>
                  <a:pt x="604837" y="671512"/>
                </a:lnTo>
                <a:lnTo>
                  <a:pt x="1009650" y="781050"/>
                </a:lnTo>
                <a:lnTo>
                  <a:pt x="1214437" y="0"/>
                </a:lnTo>
                <a:lnTo>
                  <a:pt x="1409700" y="881062"/>
                </a:lnTo>
                <a:lnTo>
                  <a:pt x="1790700" y="1052512"/>
                </a:lnTo>
                <a:lnTo>
                  <a:pt x="1990725" y="1114425"/>
                </a:lnTo>
                <a:lnTo>
                  <a:pt x="2190750" y="1123950"/>
                </a:lnTo>
                <a:lnTo>
                  <a:pt x="2581275" y="1214437"/>
                </a:lnTo>
                <a:lnTo>
                  <a:pt x="2781300" y="1319212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129">
            <a:extLst>
              <a:ext uri="{FF2B5EF4-FFF2-40B4-BE49-F238E27FC236}">
                <a16:creationId xmlns:a16="http://schemas.microsoft.com/office/drawing/2014/main" id="{82410866-5641-6B67-FDA6-536238DC6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99" y="4368852"/>
            <a:ext cx="52451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Upper crustal (evolved) rocks are characterised by negative Eu/Eu* ratios.</a:t>
            </a:r>
          </a:p>
        </p:txBody>
      </p:sp>
      <p:sp>
        <p:nvSpPr>
          <p:cNvPr id="6" name="Text Box 129">
            <a:extLst>
              <a:ext uri="{FF2B5EF4-FFF2-40B4-BE49-F238E27FC236}">
                <a16:creationId xmlns:a16="http://schemas.microsoft.com/office/drawing/2014/main" id="{CBFF59CE-EE13-26A7-69CB-89143817A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99" y="5418860"/>
            <a:ext cx="52451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Recycling of this material would imprint a negative Eu/Eu* in the mantle sources.</a:t>
            </a:r>
          </a:p>
        </p:txBody>
      </p:sp>
    </p:spTree>
    <p:extLst>
      <p:ext uri="{BB962C8B-B14F-4D97-AF65-F5344CB8AC3E}">
        <p14:creationId xmlns:p14="http://schemas.microsoft.com/office/powerpoint/2010/main" val="7205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3" grpId="0" animBg="1"/>
      <p:bldP spid="4" grpId="0" animBg="1"/>
      <p:bldP spid="5" grpId="0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2"/>
          <p:cNvSpPr txBox="1">
            <a:spLocks noChangeArrowheads="1"/>
          </p:cNvSpPr>
          <p:nvPr/>
        </p:nvSpPr>
        <p:spPr bwMode="auto">
          <a:xfrm>
            <a:off x="1" y="7938"/>
            <a:ext cx="914400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Intra-REE fractionation during magma evolution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55000"/>
            <a:ext cx="3898899" cy="54030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3963078" y="6423660"/>
            <a:ext cx="438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effectLst/>
                <a:latin typeface="Calibri" pitchFamily="34" charset="0"/>
              </a:rPr>
              <a:t>Shuai</a:t>
            </a:r>
            <a:r>
              <a:rPr lang="en-GB" sz="1600" dirty="0">
                <a:solidFill>
                  <a:schemeClr val="bg1"/>
                </a:solidFill>
                <a:effectLst/>
                <a:latin typeface="Calibri" pitchFamily="34" charset="0"/>
              </a:rPr>
              <a:t> et al., 2021 (Lithos, 384-385, 105968)</a:t>
            </a:r>
          </a:p>
        </p:txBody>
      </p:sp>
      <p:sp>
        <p:nvSpPr>
          <p:cNvPr id="3" name="Rettangolo 2"/>
          <p:cNvSpPr/>
          <p:nvPr/>
        </p:nvSpPr>
        <p:spPr bwMode="auto">
          <a:xfrm>
            <a:off x="0" y="1494291"/>
            <a:ext cx="3963078" cy="536370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483813"/>
            <a:ext cx="3896204" cy="2757987"/>
          </a:xfrm>
          <a:prstGeom prst="rect">
            <a:avLst/>
          </a:prstGeom>
        </p:spPr>
      </p:pic>
      <p:sp>
        <p:nvSpPr>
          <p:cNvPr id="12" name="Text Box 129"/>
          <p:cNvSpPr txBox="1">
            <a:spLocks noChangeArrowheads="1"/>
          </p:cNvSpPr>
          <p:nvPr/>
        </p:nvSpPr>
        <p:spPr bwMode="auto">
          <a:xfrm>
            <a:off x="0" y="4253230"/>
            <a:ext cx="3896205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Valle Chico (Uruguay)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rhyolites</a:t>
            </a:r>
            <a:endParaRPr lang="it-IT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(open squares) and granites (filled diamonds) compared with coeval rhyolites from SE Uruguay (Lavalleja Series; dark grey field).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3963078" y="6235700"/>
            <a:ext cx="4177622" cy="622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83240" y="6234738"/>
            <a:ext cx="3712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/>
                <a:latin typeface="Calibri" pitchFamily="34" charset="0"/>
              </a:rPr>
              <a:t>Lustrino et al., 2005 (Lithos, 82, 407-434)</a:t>
            </a:r>
          </a:p>
        </p:txBody>
      </p:sp>
      <p:sp>
        <p:nvSpPr>
          <p:cNvPr id="15" name="Rettangolo 14"/>
          <p:cNvSpPr/>
          <p:nvPr/>
        </p:nvSpPr>
        <p:spPr bwMode="auto">
          <a:xfrm>
            <a:off x="0" y="635453"/>
            <a:ext cx="9144000" cy="7742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480174"/>
              </p:ext>
            </p:extLst>
          </p:nvPr>
        </p:nvGraphicFramePr>
        <p:xfrm>
          <a:off x="77788" y="648153"/>
          <a:ext cx="8999039" cy="731520"/>
        </p:xfrm>
        <a:graphic>
          <a:graphicData uri="http://schemas.openxmlformats.org/drawingml/2006/table">
            <a:tbl>
              <a:tblPr/>
              <a:tblGrid>
                <a:gridCol w="1154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18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74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REE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La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Pr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Sm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Eu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Gd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Tb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Dy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Ho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Er        </a:t>
                      </a:r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Tm</a:t>
                      </a:r>
                      <a:endParaRPr lang="it-IT" sz="1600" b="0" i="0" u="none" strike="noStrike" dirty="0"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Yb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Lu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Sample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10.4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6.3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5.6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1.16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3.2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3.24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latin typeface="Calibri" pitchFamily="34" charset="0"/>
                        </a:rPr>
                        <a:t>0.46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68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CI</a:t>
                      </a:r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 Chondrite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0.635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0.480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0.156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0.259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0.026   </a:t>
                      </a:r>
                      <a:r>
                        <a:rPr lang="it-IT" sz="1600" b="0" i="0" u="none" strike="noStrike" dirty="0" err="1">
                          <a:latin typeface="Calibri" pitchFamily="34" charset="0"/>
                        </a:rPr>
                        <a:t>0.026</a:t>
                      </a:r>
                      <a:endParaRPr lang="it-IT" sz="1600" b="0" i="0" u="none" strike="noStrike" dirty="0"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0.166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latin typeface="Calibri" pitchFamily="34" charset="0"/>
                        </a:rPr>
                        <a:t>0.025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 Box 129">
            <a:extLst>
              <a:ext uri="{FF2B5EF4-FFF2-40B4-BE49-F238E27FC236}">
                <a16:creationId xmlns:a16="http://schemas.microsoft.com/office/drawing/2014/main" id="{513875DB-5AED-5615-46FF-F279E148F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99" y="1628775"/>
            <a:ext cx="52451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Feldspars are the only minerals with strongly positive Eu/Eu* ratios.</a:t>
            </a:r>
          </a:p>
        </p:txBody>
      </p:sp>
      <p:sp>
        <p:nvSpPr>
          <p:cNvPr id="7" name="Text Box 129">
            <a:extLst>
              <a:ext uri="{FF2B5EF4-FFF2-40B4-BE49-F238E27FC236}">
                <a16:creationId xmlns:a16="http://schemas.microsoft.com/office/drawing/2014/main" id="{2C94D350-60A0-6DE8-20FF-95716211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99" y="2629482"/>
            <a:ext cx="52451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Substantial removal of alkali feldspars can strongly influence the REE content (and, in particular, Eu/Eu* ratios) of residual melts.</a:t>
            </a:r>
          </a:p>
        </p:txBody>
      </p:sp>
      <p:sp>
        <p:nvSpPr>
          <p:cNvPr id="8" name="Text Box 129">
            <a:extLst>
              <a:ext uri="{FF2B5EF4-FFF2-40B4-BE49-F238E27FC236}">
                <a16:creationId xmlns:a16="http://schemas.microsoft.com/office/drawing/2014/main" id="{54A2792F-22BF-5BFE-5220-433102AB9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99" y="4368852"/>
            <a:ext cx="52451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Upper crustal (evolved) rocks are characterised by negative Eu/Eu* ratios.</a:t>
            </a:r>
          </a:p>
        </p:txBody>
      </p:sp>
      <p:sp>
        <p:nvSpPr>
          <p:cNvPr id="9" name="Text Box 129">
            <a:extLst>
              <a:ext uri="{FF2B5EF4-FFF2-40B4-BE49-F238E27FC236}">
                <a16:creationId xmlns:a16="http://schemas.microsoft.com/office/drawing/2014/main" id="{ABB7B1D6-3C25-FFFF-7E37-0F3BF4E8E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899" y="5418860"/>
            <a:ext cx="52451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Recycling of this material would imprint a negative Eu/Eu* in the mantle sources.</a:t>
            </a:r>
          </a:p>
        </p:txBody>
      </p:sp>
    </p:spTree>
    <p:extLst>
      <p:ext uri="{BB962C8B-B14F-4D97-AF65-F5344CB8AC3E}">
        <p14:creationId xmlns:p14="http://schemas.microsoft.com/office/powerpoint/2010/main" val="83854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5" grpId="0" animBg="1"/>
      <p:bldP spid="1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2" name="Rectangle 4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Credits: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060700" y="6014132"/>
            <a:ext cx="60832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 algn="r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You can use this material for scientific and non-scientific      purposes. Please quote and acknowledge the source of data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00" y="305615"/>
            <a:ext cx="6184900" cy="65710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5725" indent="-85725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Barklage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et al. (2015)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Geochem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Geophys.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Geosyst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., 16, 681-704</a:t>
            </a:r>
          </a:p>
          <a:p>
            <a:pPr marL="85725" indent="-85725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Burnham et al. (2015) Chem. Geol., 411, 248-259</a:t>
            </a:r>
          </a:p>
          <a:p>
            <a:pPr marL="85725" indent="-85725">
              <a:defRPr/>
            </a:pPr>
            <a:r>
              <a: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rPr>
              <a:t>Castillo (2023) Chem. Geol., 256, </a:t>
            </a:r>
            <a:r>
              <a:rPr lang="it-IT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rPr>
              <a:t>105834</a:t>
            </a:r>
            <a:endParaRPr lang="en-GB" sz="1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  <a:p>
            <a:pPr marL="85725" indent="-85725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Chapman et al. (2021) Lithos,398-399, 106307</a:t>
            </a:r>
          </a:p>
          <a:p>
            <a:pPr marL="85725" indent="-85725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Conticelli et al (2009) Lithos, 107, 68-92</a:t>
            </a:r>
          </a:p>
          <a:p>
            <a:pPr marL="85725" indent="-85725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Faccenda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(2014) Tectonophysics, 614, 1-30</a:t>
            </a:r>
          </a:p>
          <a:p>
            <a:pPr marL="85725" indent="-85725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Faccenna et al. (2012)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Res. Lett., 39, L03305</a:t>
            </a:r>
          </a:p>
          <a:p>
            <a:pPr marL="85725" indent="-85725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Frost (2008) Elements, 4, 171-176</a:t>
            </a:r>
          </a:p>
          <a:p>
            <a:pPr marL="85725" indent="-85725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Fumagalli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and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Poli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(2005) J. Petrol., 46, 555-578</a:t>
            </a:r>
          </a:p>
          <a:p>
            <a:pPr marL="85725" indent="-85725">
              <a:defRPr/>
            </a:pPr>
            <a:r>
              <a:rPr lang="en-GB" sz="10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Gianni and </a:t>
            </a:r>
            <a:r>
              <a:rPr lang="en-GB" sz="1000" dirty="0" err="1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Pérez</a:t>
            </a:r>
            <a:r>
              <a:rPr lang="en-GB" sz="10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Lujian</a:t>
            </a:r>
            <a:r>
              <a:rPr lang="en-GB" sz="10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 (2021) </a:t>
            </a:r>
            <a:r>
              <a:rPr lang="it-IT" sz="1000" dirty="0" err="1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Earth-Sci</a:t>
            </a:r>
            <a:r>
              <a:rPr lang="it-IT" sz="10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. Rev., 218, 103676</a:t>
            </a:r>
          </a:p>
          <a:p>
            <a:pPr marL="85725" indent="-85725" eaLnBrk="0" hangingPunct="0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Gies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(2024) Geochem.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Geosyst</a:t>
            </a:r>
            <a:r>
              <a:rPr lang="en-GB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25, e2024GC011507</a:t>
            </a:r>
          </a:p>
          <a:p>
            <a:pPr marL="85725" indent="-85725" eaLnBrk="0" hangingPunct="0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Goes et al. (2017) Geosphere, 13, 3 </a:t>
            </a: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doi:10.1130/GES01476.1</a:t>
            </a:r>
          </a:p>
          <a:p>
            <a:pPr marL="85725" indent="-85725" eaLnBrk="0" hangingPunct="0">
              <a:defRPr/>
            </a:pPr>
            <a:r>
              <a:rPr lang="it-IT" sz="1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Hao</a:t>
            </a: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(2024) </a:t>
            </a:r>
            <a:r>
              <a:rPr lang="it-IT" sz="1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Geol</a:t>
            </a: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., 650, 121920</a:t>
            </a:r>
          </a:p>
          <a:p>
            <a:pPr marL="85725" indent="-85725" eaLnBrk="0" hangingPunct="0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Katz et al. (2003)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Geochem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Geophys.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Geosyst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., doi: 10.1029/2002GC00043</a:t>
            </a:r>
          </a:p>
          <a:p>
            <a:pPr marL="179388" indent="-179388" eaLnBrk="0" hangingPunct="0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Kearey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et al. (2008) Global Tectonics. Wiley-Blackwell Publ. 482 pp.</a:t>
            </a:r>
          </a:p>
          <a:p>
            <a:pPr marL="179388" indent="-179388" eaLnBrk="0" hangingPunct="0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Kimura et al. (2009) Geochem.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Geosyst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., 10, doi:10.1029/2008GC002217</a:t>
            </a:r>
          </a:p>
          <a:p>
            <a:pPr marL="179388" indent="-179388" eaLnBrk="0" hangingPunct="0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Jackson et al (2008) Geochem.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Geosyst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., </a:t>
            </a: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9, doi:10.1029/2007GC001876</a:t>
            </a:r>
            <a:endParaRPr lang="en-GB" sz="1000" dirty="0"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179388" indent="-179388" eaLnBrk="0" hangingPunct="0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Ivanov et al. (2015) GSA-AGU Spec. Paper 514</a:t>
            </a:r>
          </a:p>
          <a:p>
            <a:pPr marL="179388" indent="-179388" eaLnBrk="0" hangingPunct="0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Iwamori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(2004) Earth Planet. Sci. Lett., 227, 57-71</a:t>
            </a:r>
          </a:p>
          <a:p>
            <a:pPr marL="179388" indent="-179388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Litasov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and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Ohtani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(2003) Phys. Chem. Mineral., 30, 147-156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Lustrino et al. (2005) Lithos, 82, 407-434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Mandler and Grove (2016) Contrib. Mineral. Petrol., 171, 68 DOI 10.1007/s00410-016-1281-5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Maury and Pallares (2024) J. South Am. Earth Sci., 144, 105037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Mitchell et al. (2020) </a:t>
            </a:r>
            <a:r>
              <a:rPr lang="it-IT" sz="1000" dirty="0" err="1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Geosci</a:t>
            </a:r>
            <a:r>
              <a:rPr lang="it-IT" sz="1000" dirty="0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. Front., 11, 1253-1256</a:t>
            </a:r>
            <a:endParaRPr lang="en-GB" sz="1000" dirty="0">
              <a:solidFill>
                <a:schemeClr val="bg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  <a:p>
            <a:pPr marL="179388" indent="-179388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Niida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and Green (1999) Contrib. Mineral. Petrol., 135, 18-40</a:t>
            </a:r>
          </a:p>
          <a:p>
            <a:pPr marL="179388" indent="-179388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Niu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(2020) J. Asian Earth Sci., 194, 104367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Peters and Day (2014) Geochem.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Geosyst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., 15, 4424-4444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Petersen et al. (2021) Geochem. Geophys. Geosyst., </a:t>
            </a: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22, e2021GC00973</a:t>
            </a:r>
            <a:endParaRPr lang="en-GB" sz="1000" dirty="0"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Porter and White (2009) Geochem.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Geosyst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., 10, doi:10.1029/2009GC002656</a:t>
            </a:r>
          </a:p>
          <a:p>
            <a:pPr marL="179388" indent="-179388">
              <a:defRPr/>
            </a:pPr>
            <a:r>
              <a:rPr lang="en-GB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Putak</a:t>
            </a:r>
            <a:r>
              <a: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Juricek</a:t>
            </a:r>
            <a:r>
              <a: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Keppler</a:t>
            </a:r>
            <a:r>
              <a: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(2023) Earth Planet. Sci. Lett., 608, 118082</a:t>
            </a:r>
          </a:p>
          <a:p>
            <a:pPr marL="179388" indent="-179388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Riguzzi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et al (2010) Tectonophysics, 484, 60-73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Schmidt and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Poli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(1998) Earth Planet. Sci. Lett., 163, 361-379</a:t>
            </a:r>
          </a:p>
          <a:p>
            <a:pPr marL="179388" indent="-179388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Shuai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et al. (2021) Lithos, 384-385, 105968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Stern (2002) Rev.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., 40, doi:10.1029/2001RG000108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Syracuse and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Abers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(2006) Geochem.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Geosyst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., 7, doi:10.1029/2005GC001045</a:t>
            </a:r>
          </a:p>
          <a:p>
            <a:pPr marL="179388" indent="-179388">
              <a:defRPr/>
            </a:pPr>
            <a:r>
              <a:rPr lang="en-US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Stixrude</a:t>
            </a:r>
            <a:r>
              <a:rPr lang="en-US" sz="1000" dirty="0">
                <a:solidFill>
                  <a:schemeClr val="bg1"/>
                </a:solidFill>
                <a:effectLst/>
                <a:latin typeface="Calibri" pitchFamily="34" charset="0"/>
              </a:rPr>
              <a:t> and Lithgow-</a:t>
            </a:r>
            <a:r>
              <a:rPr lang="en-US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Bertelloni</a:t>
            </a:r>
            <a:r>
              <a:rPr lang="en-US" sz="1000" dirty="0">
                <a:solidFill>
                  <a:schemeClr val="bg1"/>
                </a:solidFill>
                <a:effectLst/>
                <a:latin typeface="Calibri" pitchFamily="34" charset="0"/>
              </a:rPr>
              <a:t> (2011) </a:t>
            </a:r>
            <a:r>
              <a:rPr lang="en-US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US" sz="1000" dirty="0">
                <a:solidFill>
                  <a:schemeClr val="bg1"/>
                </a:solidFill>
                <a:effectLst/>
                <a:latin typeface="Calibri" pitchFamily="34" charset="0"/>
              </a:rPr>
              <a:t>. J. Int., 184, 1180-1213</a:t>
            </a:r>
            <a:endParaRPr lang="en-GB" sz="1000" dirty="0"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179388" indent="-179388">
              <a:defRPr/>
            </a:pP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Torsvik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 (2019) Tectonophysics, 760, 297-313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Tucker et al. (2019)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Geochim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Cosmochim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Acta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, 254, 156-172</a:t>
            </a: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Xu et al. (2019) Lithos, 324-325, 152-164</a:t>
            </a:r>
          </a:p>
          <a:p>
            <a:pPr marL="179388" indent="-179388">
              <a:defRPr/>
            </a:pP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it-IT" sz="1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Keken</a:t>
            </a: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(2011) J. </a:t>
            </a:r>
            <a:r>
              <a:rPr lang="it-IT" sz="1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it-I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Res., 116, B1401</a:t>
            </a:r>
            <a:endParaRPr lang="en-GB" sz="1000" dirty="0"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179388" indent="-179388">
              <a:defRPr/>
            </a:pP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Zheng (2019) </a:t>
            </a:r>
            <a:r>
              <a:rPr lang="en-GB" sz="1000" dirty="0" err="1">
                <a:solidFill>
                  <a:schemeClr val="bg1"/>
                </a:solidFill>
                <a:effectLst/>
                <a:latin typeface="Calibri" pitchFamily="34" charset="0"/>
              </a:rPr>
              <a:t>Geosci</a:t>
            </a:r>
            <a:r>
              <a:rPr lang="en-GB" sz="1000" dirty="0">
                <a:solidFill>
                  <a:schemeClr val="bg1"/>
                </a:solidFill>
                <a:effectLst/>
                <a:latin typeface="Calibri" pitchFamily="34" charset="0"/>
              </a:rPr>
              <a:t>. Front., 10, 1223-1254)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2" grpId="0"/>
      <p:bldP spid="5" grpId="0" autoUpdateAnimBg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91667"/>
          <a:stretch>
            <a:fillRect/>
          </a:stretch>
        </p:blipFill>
        <p:spPr bwMode="auto">
          <a:xfrm>
            <a:off x="160460" y="187569"/>
            <a:ext cx="8817168" cy="43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o 6"/>
          <p:cNvGrpSpPr/>
          <p:nvPr/>
        </p:nvGrpSpPr>
        <p:grpSpPr>
          <a:xfrm>
            <a:off x="163830" y="613506"/>
            <a:ext cx="8816047" cy="3532366"/>
            <a:chOff x="163830" y="613506"/>
            <a:chExt cx="8816047" cy="3532366"/>
          </a:xfrm>
        </p:grpSpPr>
        <p:sp>
          <p:nvSpPr>
            <p:cNvPr id="5" name="Rettangolo 4"/>
            <p:cNvSpPr/>
            <p:nvPr/>
          </p:nvSpPr>
          <p:spPr bwMode="auto">
            <a:xfrm>
              <a:off x="163830" y="2371462"/>
              <a:ext cx="8815577" cy="5787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827" r="4001" b="55576"/>
            <a:stretch/>
          </p:blipFill>
          <p:spPr bwMode="auto">
            <a:xfrm>
              <a:off x="164123" y="613506"/>
              <a:ext cx="8815754" cy="1454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15780B-8C79-9E47-1794-DF7924E8B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4827" t="63397" r="4001" b="282"/>
            <a:stretch/>
          </p:blipFill>
          <p:spPr bwMode="auto">
            <a:xfrm>
              <a:off x="164123" y="2956264"/>
              <a:ext cx="8815754" cy="1189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Rettangolo arrotondato 3"/>
          <p:cNvSpPr/>
          <p:nvPr/>
        </p:nvSpPr>
        <p:spPr bwMode="auto">
          <a:xfrm>
            <a:off x="390144" y="633984"/>
            <a:ext cx="1045117" cy="3108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 Box 217"/>
          <p:cNvSpPr txBox="1">
            <a:spLocks noChangeArrowheads="1"/>
          </p:cNvSpPr>
          <p:nvPr/>
        </p:nvSpPr>
        <p:spPr bwMode="auto">
          <a:xfrm>
            <a:off x="366347" y="2337611"/>
            <a:ext cx="7925397" cy="3847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Pargasite	          	      </a:t>
            </a:r>
            <a:r>
              <a:rPr lang="en-GB" sz="14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NaCa</a:t>
            </a:r>
            <a:r>
              <a:rPr lang="en-GB" sz="1900" baseline="-250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900" dirty="0" err="1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Mg,Fe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900" baseline="-250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GB" sz="1900" baseline="-250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GB" sz="1900" baseline="-250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900" baseline="-250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(OH)</a:t>
            </a:r>
            <a:r>
              <a:rPr lang="en-GB" sz="1900" baseline="-250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3.2	           </a:t>
            </a:r>
            <a:r>
              <a:rPr lang="en-GB" sz="2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>
                <a:solidFill>
                  <a:srgbClr val="231B1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2</a:t>
            </a:r>
            <a:endParaRPr lang="en-GB" sz="1900" baseline="-25000" dirty="0">
              <a:solidFill>
                <a:srgbClr val="231B1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217"/>
          <p:cNvSpPr txBox="1">
            <a:spLocks noChangeArrowheads="1"/>
          </p:cNvSpPr>
          <p:nvPr/>
        </p:nvSpPr>
        <p:spPr bwMode="auto">
          <a:xfrm>
            <a:off x="4385208" y="4325815"/>
            <a:ext cx="396050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Density range: 2.6-3.5 g/cm</a:t>
            </a:r>
            <a:r>
              <a:rPr lang="en-GB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 Box 217"/>
          <p:cNvSpPr txBox="1">
            <a:spLocks noChangeArrowheads="1"/>
          </p:cNvSpPr>
          <p:nvPr/>
        </p:nvSpPr>
        <p:spPr bwMode="auto">
          <a:xfrm>
            <a:off x="11558" y="5798457"/>
            <a:ext cx="62876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is the density of the lower mantle?</a:t>
            </a:r>
          </a:p>
        </p:txBody>
      </p:sp>
      <p:sp>
        <p:nvSpPr>
          <p:cNvPr id="15" name="Text Box 217"/>
          <p:cNvSpPr txBox="1">
            <a:spLocks noChangeArrowheads="1"/>
          </p:cNvSpPr>
          <p:nvPr/>
        </p:nvSpPr>
        <p:spPr bwMode="auto">
          <a:xfrm>
            <a:off x="6809350" y="5919281"/>
            <a:ext cx="23346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&gt;3.9 g/cm</a:t>
            </a:r>
            <a:r>
              <a:rPr lang="en-GB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6" name="Text Box 217"/>
          <p:cNvSpPr txBox="1">
            <a:spLocks noChangeArrowheads="1"/>
          </p:cNvSpPr>
          <p:nvPr/>
        </p:nvSpPr>
        <p:spPr bwMode="auto">
          <a:xfrm>
            <a:off x="11558" y="4762376"/>
            <a:ext cx="913244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Is it possible for a subducting slab (sediments + basalt + peridotite) to pierce the base of the Transition Zone Mantle?</a:t>
            </a:r>
          </a:p>
        </p:txBody>
      </p:sp>
      <p:sp>
        <p:nvSpPr>
          <p:cNvPr id="17" name="Text Box 217"/>
          <p:cNvSpPr txBox="1">
            <a:spLocks noChangeArrowheads="1"/>
          </p:cNvSpPr>
          <p:nvPr/>
        </p:nvSpPr>
        <p:spPr bwMode="auto">
          <a:xfrm>
            <a:off x="390144" y="6273225"/>
            <a:ext cx="258528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Faccenda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2014 (Tectonophysics, 614, 1-30)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93F3B81-F33D-56E9-DE56-77914632B6CF}"/>
              </a:ext>
            </a:extLst>
          </p:cNvPr>
          <p:cNvGrpSpPr/>
          <p:nvPr/>
        </p:nvGrpSpPr>
        <p:grpSpPr>
          <a:xfrm>
            <a:off x="163830" y="2068497"/>
            <a:ext cx="8816047" cy="2201662"/>
            <a:chOff x="163830" y="150920"/>
            <a:chExt cx="8816047" cy="2201662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ADF2C13-E90A-87C1-BDC6-B1BA67259400}"/>
                </a:ext>
              </a:extLst>
            </p:cNvPr>
            <p:cNvSpPr/>
            <p:nvPr/>
          </p:nvSpPr>
          <p:spPr bwMode="auto">
            <a:xfrm>
              <a:off x="163830" y="2211664"/>
              <a:ext cx="8815577" cy="1409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230D3CF-1511-A214-E0C0-2E8E75F66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4827" t="45780" r="4001" b="46089"/>
            <a:stretch/>
          </p:blipFill>
          <p:spPr bwMode="auto">
            <a:xfrm>
              <a:off x="164123" y="772357"/>
              <a:ext cx="8815754" cy="26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F347093-0B9D-19EB-6A2C-3B2F0102A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4827" t="54182" r="4001" b="36331"/>
            <a:stretch/>
          </p:blipFill>
          <p:spPr bwMode="auto">
            <a:xfrm>
              <a:off x="164123" y="150920"/>
              <a:ext cx="8815754" cy="31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ttangolo arrotondato 11"/>
          <p:cNvSpPr/>
          <p:nvPr/>
        </p:nvSpPr>
        <p:spPr bwMode="auto">
          <a:xfrm>
            <a:off x="5849257" y="883557"/>
            <a:ext cx="1103086" cy="3282043"/>
          </a:xfrm>
          <a:prstGeom prst="roundRect">
            <a:avLst/>
          </a:prstGeom>
          <a:noFill/>
          <a:ln w="28575" cap="flat" cmpd="sng" algn="ctr">
            <a:solidFill>
              <a:srgbClr val="009CE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ttangolo arrotondato 7">
            <a:extLst>
              <a:ext uri="{FF2B5EF4-FFF2-40B4-BE49-F238E27FC236}">
                <a16:creationId xmlns:a16="http://schemas.microsoft.com/office/drawing/2014/main" id="{1D365AF3-D836-DB01-DA56-B2157212CEF5}"/>
              </a:ext>
            </a:extLst>
          </p:cNvPr>
          <p:cNvSpPr/>
          <p:nvPr/>
        </p:nvSpPr>
        <p:spPr bwMode="auto">
          <a:xfrm>
            <a:off x="390142" y="2643758"/>
            <a:ext cx="2429257" cy="1518667"/>
          </a:xfrm>
          <a:prstGeom prst="roundRect">
            <a:avLst>
              <a:gd name="adj" fmla="val 7886"/>
            </a:avLst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Text Box 217">
            <a:extLst>
              <a:ext uri="{FF2B5EF4-FFF2-40B4-BE49-F238E27FC236}">
                <a16:creationId xmlns:a16="http://schemas.microsoft.com/office/drawing/2014/main" id="{92BC6EA5-AE59-C197-5E0E-ADB7840D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153" y="2730088"/>
            <a:ext cx="126986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i="1" dirty="0">
                <a:solidFill>
                  <a:schemeClr val="tx1"/>
                </a:solidFill>
                <a:effectLst/>
                <a:latin typeface="Calibri" pitchFamily="34" charset="0"/>
              </a:rPr>
              <a:t>Only in laboratory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  <p:bldP spid="16" grpId="0"/>
      <p:bldP spid="12" grpId="0" animBg="1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035485" name="Text Box 221"/>
          <p:cNvSpPr txBox="1">
            <a:spLocks noChangeArrowheads="1"/>
          </p:cNvSpPr>
          <p:nvPr/>
        </p:nvSpPr>
        <p:spPr bwMode="auto">
          <a:xfrm>
            <a:off x="342900" y="606425"/>
            <a:ext cx="8458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principal hydrous phases in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O-saturated peridotite to 8 GPa 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035486" name="Text Box 222"/>
          <p:cNvSpPr txBox="1">
            <a:spLocks noChangeArrowheads="1"/>
          </p:cNvSpPr>
          <p:nvPr/>
        </p:nvSpPr>
        <p:spPr bwMode="auto">
          <a:xfrm>
            <a:off x="5754688" y="5070475"/>
            <a:ext cx="3389312" cy="1314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‘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’</a:t>
            </a:r>
            <a:r>
              <a:rPr lang="en-GB" sz="1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phase A,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amphibole,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chlorite,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cpx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clinopyroxene,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gar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garnet,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olivine,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opx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orthopyroxene,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serpentine,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sp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spinel,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tc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talc.</a:t>
            </a:r>
          </a:p>
        </p:txBody>
      </p:sp>
      <p:grpSp>
        <p:nvGrpSpPr>
          <p:cNvPr id="2" name="Group 345"/>
          <p:cNvGrpSpPr>
            <a:grpSpLocks/>
          </p:cNvGrpSpPr>
          <p:nvPr/>
        </p:nvGrpSpPr>
        <p:grpSpPr bwMode="auto">
          <a:xfrm>
            <a:off x="39688" y="1947863"/>
            <a:ext cx="5735638" cy="4870450"/>
            <a:chOff x="25" y="1227"/>
            <a:chExt cx="3613" cy="3068"/>
          </a:xfrm>
        </p:grpSpPr>
        <p:sp>
          <p:nvSpPr>
            <p:cNvPr id="1035487" name="Rectangle 223"/>
            <p:cNvSpPr>
              <a:spLocks noChangeAspect="1" noChangeArrowheads="1"/>
            </p:cNvSpPr>
            <p:nvPr/>
          </p:nvSpPr>
          <p:spPr bwMode="auto">
            <a:xfrm>
              <a:off x="28" y="1227"/>
              <a:ext cx="3610" cy="306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88" name="Rectangle 224"/>
            <p:cNvSpPr>
              <a:spLocks noChangeAspect="1" noChangeArrowheads="1"/>
            </p:cNvSpPr>
            <p:nvPr/>
          </p:nvSpPr>
          <p:spPr bwMode="auto">
            <a:xfrm>
              <a:off x="374" y="1592"/>
              <a:ext cx="2845" cy="2523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89" name="Freeform 225"/>
            <p:cNvSpPr>
              <a:spLocks noChangeAspect="1"/>
            </p:cNvSpPr>
            <p:nvPr/>
          </p:nvSpPr>
          <p:spPr bwMode="auto">
            <a:xfrm>
              <a:off x="1198" y="1647"/>
              <a:ext cx="497" cy="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92" name="Line 228"/>
            <p:cNvSpPr>
              <a:spLocks noChangeAspect="1" noChangeShapeType="1"/>
            </p:cNvSpPr>
            <p:nvPr/>
          </p:nvSpPr>
          <p:spPr bwMode="auto">
            <a:xfrm>
              <a:off x="2288" y="2140"/>
              <a:ext cx="936" cy="79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9872" name="Group 229"/>
            <p:cNvGrpSpPr>
              <a:grpSpLocks/>
            </p:cNvGrpSpPr>
            <p:nvPr/>
          </p:nvGrpSpPr>
          <p:grpSpPr bwMode="auto">
            <a:xfrm>
              <a:off x="554" y="1690"/>
              <a:ext cx="2206" cy="626"/>
              <a:chOff x="554" y="1690"/>
              <a:chExt cx="2206" cy="626"/>
            </a:xfrm>
          </p:grpSpPr>
          <p:sp>
            <p:nvSpPr>
              <p:cNvPr id="1035494" name="Freeform 230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5" name="Freeform 231"/>
              <p:cNvSpPr>
                <a:spLocks noChangeAspect="1"/>
              </p:cNvSpPr>
              <p:nvPr/>
            </p:nvSpPr>
            <p:spPr bwMode="auto">
              <a:xfrm>
                <a:off x="1662" y="2219"/>
                <a:ext cx="1098" cy="97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19873" name="Group 323"/>
            <p:cNvGrpSpPr>
              <a:grpSpLocks/>
            </p:cNvGrpSpPr>
            <p:nvPr/>
          </p:nvGrpSpPr>
          <p:grpSpPr bwMode="auto">
            <a:xfrm>
              <a:off x="500" y="3284"/>
              <a:ext cx="1457" cy="774"/>
              <a:chOff x="500" y="3284"/>
              <a:chExt cx="1457" cy="774"/>
            </a:xfrm>
          </p:grpSpPr>
          <p:sp>
            <p:nvSpPr>
              <p:cNvPr id="1035496" name="Freeform 232"/>
              <p:cNvSpPr>
                <a:spLocks noChangeAspect="1"/>
              </p:cNvSpPr>
              <p:nvPr/>
            </p:nvSpPr>
            <p:spPr bwMode="auto">
              <a:xfrm>
                <a:off x="500" y="3284"/>
                <a:ext cx="626" cy="2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7" y="84"/>
                  </a:cxn>
                  <a:cxn ang="0">
                    <a:pos x="522" y="225"/>
                  </a:cxn>
                </a:cxnLst>
                <a:rect l="0" t="0" r="r" b="b"/>
                <a:pathLst>
                  <a:path w="522" h="225">
                    <a:moveTo>
                      <a:pt x="0" y="0"/>
                    </a:moveTo>
                    <a:cubicBezTo>
                      <a:pt x="75" y="23"/>
                      <a:pt x="150" y="46"/>
                      <a:pt x="237" y="84"/>
                    </a:cubicBezTo>
                    <a:cubicBezTo>
                      <a:pt x="324" y="122"/>
                      <a:pt x="423" y="173"/>
                      <a:pt x="522" y="225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7" name="Freeform 233"/>
              <p:cNvSpPr>
                <a:spLocks noChangeAspect="1"/>
              </p:cNvSpPr>
              <p:nvPr/>
            </p:nvSpPr>
            <p:spPr bwMode="auto">
              <a:xfrm>
                <a:off x="1126" y="3554"/>
                <a:ext cx="831" cy="504"/>
              </a:xfrm>
              <a:custGeom>
                <a:avLst/>
                <a:gdLst/>
                <a:ahLst/>
                <a:cxnLst>
                  <a:cxn ang="0">
                    <a:pos x="693" y="420"/>
                  </a:cxn>
                  <a:cxn ang="0">
                    <a:pos x="438" y="234"/>
                  </a:cxn>
                  <a:cxn ang="0">
                    <a:pos x="165" y="63"/>
                  </a:cxn>
                  <a:cxn ang="0">
                    <a:pos x="0" y="0"/>
                  </a:cxn>
                </a:cxnLst>
                <a:rect l="0" t="0" r="r" b="b"/>
                <a:pathLst>
                  <a:path w="693" h="420">
                    <a:moveTo>
                      <a:pt x="693" y="420"/>
                    </a:moveTo>
                    <a:cubicBezTo>
                      <a:pt x="609" y="357"/>
                      <a:pt x="526" y="294"/>
                      <a:pt x="438" y="234"/>
                    </a:cubicBezTo>
                    <a:cubicBezTo>
                      <a:pt x="350" y="174"/>
                      <a:pt x="238" y="102"/>
                      <a:pt x="165" y="63"/>
                    </a:cubicBezTo>
                    <a:cubicBezTo>
                      <a:pt x="92" y="24"/>
                      <a:pt x="46" y="12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19874" name="Group 324"/>
            <p:cNvGrpSpPr>
              <a:grpSpLocks/>
            </p:cNvGrpSpPr>
            <p:nvPr/>
          </p:nvGrpSpPr>
          <p:grpSpPr bwMode="auto">
            <a:xfrm>
              <a:off x="723" y="1686"/>
              <a:ext cx="1580" cy="1495"/>
              <a:chOff x="723" y="1686"/>
              <a:chExt cx="1580" cy="1495"/>
            </a:xfrm>
          </p:grpSpPr>
          <p:sp>
            <p:nvSpPr>
              <p:cNvPr id="1035498" name="Freeform 234"/>
              <p:cNvSpPr>
                <a:spLocks noChangeAspect="1"/>
              </p:cNvSpPr>
              <p:nvPr/>
            </p:nvSpPr>
            <p:spPr bwMode="auto">
              <a:xfrm>
                <a:off x="723" y="2975"/>
                <a:ext cx="1026" cy="206"/>
              </a:xfrm>
              <a:custGeom>
                <a:avLst/>
                <a:gdLst/>
                <a:ahLst/>
                <a:cxnLst>
                  <a:cxn ang="0">
                    <a:pos x="855" y="0"/>
                  </a:cxn>
                  <a:cxn ang="0">
                    <a:pos x="627" y="93"/>
                  </a:cxn>
                  <a:cxn ang="0">
                    <a:pos x="420" y="159"/>
                  </a:cxn>
                  <a:cxn ang="0">
                    <a:pos x="0" y="171"/>
                  </a:cxn>
                </a:cxnLst>
                <a:rect l="0" t="0" r="r" b="b"/>
                <a:pathLst>
                  <a:path w="855" h="172">
                    <a:moveTo>
                      <a:pt x="855" y="0"/>
                    </a:moveTo>
                    <a:cubicBezTo>
                      <a:pt x="777" y="33"/>
                      <a:pt x="699" y="67"/>
                      <a:pt x="627" y="93"/>
                    </a:cubicBezTo>
                    <a:cubicBezTo>
                      <a:pt x="555" y="119"/>
                      <a:pt x="525" y="146"/>
                      <a:pt x="420" y="159"/>
                    </a:cubicBezTo>
                    <a:cubicBezTo>
                      <a:pt x="315" y="172"/>
                      <a:pt x="157" y="171"/>
                      <a:pt x="0" y="171"/>
                    </a:cubicBez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0" name="Freeform 226"/>
              <p:cNvSpPr>
                <a:spLocks noChangeAspect="1"/>
              </p:cNvSpPr>
              <p:nvPr/>
            </p:nvSpPr>
            <p:spPr bwMode="auto">
              <a:xfrm>
                <a:off x="1684" y="1686"/>
                <a:ext cx="619" cy="12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0" y="75"/>
                  </a:cxn>
                  <a:cxn ang="0">
                    <a:pos x="381" y="201"/>
                  </a:cxn>
                  <a:cxn ang="0">
                    <a:pos x="498" y="336"/>
                  </a:cxn>
                  <a:cxn ang="0">
                    <a:pos x="492" y="498"/>
                  </a:cxn>
                  <a:cxn ang="0">
                    <a:pos x="450" y="657"/>
                  </a:cxn>
                  <a:cxn ang="0">
                    <a:pos x="354" y="807"/>
                  </a:cxn>
                  <a:cxn ang="0">
                    <a:pos x="198" y="975"/>
                  </a:cxn>
                  <a:cxn ang="0">
                    <a:pos x="57" y="1071"/>
                  </a:cxn>
                </a:cxnLst>
                <a:rect l="0" t="0" r="r" b="b"/>
                <a:pathLst>
                  <a:path w="516" h="1071">
                    <a:moveTo>
                      <a:pt x="0" y="0"/>
                    </a:moveTo>
                    <a:cubicBezTo>
                      <a:pt x="58" y="21"/>
                      <a:pt x="117" y="42"/>
                      <a:pt x="180" y="75"/>
                    </a:cubicBezTo>
                    <a:cubicBezTo>
                      <a:pt x="243" y="108"/>
                      <a:pt x="328" y="158"/>
                      <a:pt x="381" y="201"/>
                    </a:cubicBezTo>
                    <a:cubicBezTo>
                      <a:pt x="434" y="244"/>
                      <a:pt x="480" y="287"/>
                      <a:pt x="498" y="336"/>
                    </a:cubicBezTo>
                    <a:cubicBezTo>
                      <a:pt x="516" y="385"/>
                      <a:pt x="500" y="445"/>
                      <a:pt x="492" y="498"/>
                    </a:cubicBezTo>
                    <a:cubicBezTo>
                      <a:pt x="484" y="551"/>
                      <a:pt x="473" y="605"/>
                      <a:pt x="450" y="657"/>
                    </a:cubicBezTo>
                    <a:cubicBezTo>
                      <a:pt x="427" y="709"/>
                      <a:pt x="396" y="754"/>
                      <a:pt x="354" y="807"/>
                    </a:cubicBezTo>
                    <a:cubicBezTo>
                      <a:pt x="312" y="860"/>
                      <a:pt x="247" y="931"/>
                      <a:pt x="198" y="975"/>
                    </a:cubicBezTo>
                    <a:cubicBezTo>
                      <a:pt x="149" y="1019"/>
                      <a:pt x="103" y="1045"/>
                      <a:pt x="57" y="1071"/>
                    </a:cubicBez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5499" name="Line 235"/>
            <p:cNvSpPr>
              <a:spLocks noChangeAspect="1" noChangeShapeType="1"/>
            </p:cNvSpPr>
            <p:nvPr/>
          </p:nvSpPr>
          <p:spPr bwMode="auto">
            <a:xfrm flipH="1">
              <a:off x="453" y="3554"/>
              <a:ext cx="659" cy="32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9876" name="Group 236"/>
            <p:cNvGrpSpPr>
              <a:grpSpLocks/>
            </p:cNvGrpSpPr>
            <p:nvPr/>
          </p:nvGrpSpPr>
          <p:grpSpPr bwMode="auto">
            <a:xfrm>
              <a:off x="692" y="1654"/>
              <a:ext cx="1017" cy="2300"/>
              <a:chOff x="692" y="1654"/>
              <a:chExt cx="1017" cy="2300"/>
            </a:xfrm>
          </p:grpSpPr>
          <p:grpSp>
            <p:nvGrpSpPr>
              <p:cNvPr id="119958" name="Group 237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035502" name="Freeform 238"/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3" cy="56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1035503" name="Freeform 239"/>
                <p:cNvSpPr>
                  <a:spLocks noChangeAspect="1"/>
                </p:cNvSpPr>
                <p:nvPr/>
              </p:nvSpPr>
              <p:spPr bwMode="auto">
                <a:xfrm>
                  <a:off x="1122" y="2219"/>
                  <a:ext cx="587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1035504" name="Freeform 240"/>
              <p:cNvSpPr>
                <a:spLocks noChangeAspect="1"/>
              </p:cNvSpPr>
              <p:nvPr/>
            </p:nvSpPr>
            <p:spPr bwMode="auto">
              <a:xfrm>
                <a:off x="692" y="3545"/>
                <a:ext cx="430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19877" name="Text Box 241"/>
            <p:cNvSpPr txBox="1">
              <a:spLocks noChangeAspect="1" noChangeArrowheads="1"/>
            </p:cNvSpPr>
            <p:nvPr/>
          </p:nvSpPr>
          <p:spPr bwMode="auto">
            <a:xfrm rot="1191810">
              <a:off x="553" y="1787"/>
              <a:ext cx="578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19878" name="Text Box 242"/>
            <p:cNvSpPr txBox="1">
              <a:spLocks noChangeAspect="1" noChangeArrowheads="1"/>
            </p:cNvSpPr>
            <p:nvPr/>
          </p:nvSpPr>
          <p:spPr bwMode="auto">
            <a:xfrm rot="1191810">
              <a:off x="532" y="1621"/>
              <a:ext cx="617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79" name="Text Box 243"/>
            <p:cNvSpPr txBox="1">
              <a:spLocks noChangeAspect="1" noChangeArrowheads="1"/>
            </p:cNvSpPr>
            <p:nvPr/>
          </p:nvSpPr>
          <p:spPr bwMode="auto">
            <a:xfrm rot="1833081">
              <a:off x="1088" y="1796"/>
              <a:ext cx="287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19880" name="Text Box 244"/>
            <p:cNvSpPr txBox="1">
              <a:spLocks noChangeAspect="1" noChangeArrowheads="1"/>
            </p:cNvSpPr>
            <p:nvPr/>
          </p:nvSpPr>
          <p:spPr bwMode="auto">
            <a:xfrm rot="1596048">
              <a:off x="845" y="1598"/>
              <a:ext cx="434" cy="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1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81" name="Text Box 245"/>
            <p:cNvSpPr txBox="1">
              <a:spLocks noChangeAspect="1" noChangeArrowheads="1"/>
            </p:cNvSpPr>
            <p:nvPr/>
          </p:nvSpPr>
          <p:spPr bwMode="auto">
            <a:xfrm rot="1899183">
              <a:off x="1190" y="1671"/>
              <a:ext cx="270" cy="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882" name="Text Box 246"/>
            <p:cNvSpPr txBox="1">
              <a:spLocks noChangeAspect="1" noChangeArrowheads="1"/>
            </p:cNvSpPr>
            <p:nvPr/>
          </p:nvSpPr>
          <p:spPr bwMode="auto">
            <a:xfrm rot="2255856">
              <a:off x="1283" y="1646"/>
              <a:ext cx="439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83" name="Text Box 247"/>
            <p:cNvSpPr txBox="1">
              <a:spLocks noChangeAspect="1" noChangeArrowheads="1"/>
            </p:cNvSpPr>
            <p:nvPr/>
          </p:nvSpPr>
          <p:spPr bwMode="auto">
            <a:xfrm>
              <a:off x="1183" y="2225"/>
              <a:ext cx="436" cy="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884" name="Text Box 248"/>
            <p:cNvSpPr txBox="1">
              <a:spLocks noChangeAspect="1" noChangeArrowheads="1"/>
            </p:cNvSpPr>
            <p:nvPr/>
          </p:nvSpPr>
          <p:spPr bwMode="auto">
            <a:xfrm>
              <a:off x="561" y="2080"/>
              <a:ext cx="53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035513" name="Freeform 249"/>
            <p:cNvSpPr>
              <a:spLocks noChangeAspect="1"/>
            </p:cNvSpPr>
            <p:nvPr/>
          </p:nvSpPr>
          <p:spPr bwMode="auto">
            <a:xfrm>
              <a:off x="987" y="2003"/>
              <a:ext cx="378" cy="239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9889" name="Text Box 253"/>
            <p:cNvSpPr txBox="1">
              <a:spLocks noChangeAspect="1" noChangeArrowheads="1"/>
            </p:cNvSpPr>
            <p:nvPr/>
          </p:nvSpPr>
          <p:spPr bwMode="auto">
            <a:xfrm>
              <a:off x="821" y="3133"/>
              <a:ext cx="51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19890" name="Text Box 254"/>
            <p:cNvSpPr txBox="1">
              <a:spLocks noChangeAspect="1" noChangeArrowheads="1"/>
            </p:cNvSpPr>
            <p:nvPr/>
          </p:nvSpPr>
          <p:spPr bwMode="auto">
            <a:xfrm rot="1252350">
              <a:off x="479" y="3222"/>
              <a:ext cx="3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91" name="Text Box 255"/>
            <p:cNvSpPr txBox="1">
              <a:spLocks noChangeAspect="1" noChangeArrowheads="1"/>
            </p:cNvSpPr>
            <p:nvPr/>
          </p:nvSpPr>
          <p:spPr bwMode="auto">
            <a:xfrm rot="1289943">
              <a:off x="432" y="3376"/>
              <a:ext cx="622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</a:t>
              </a:r>
            </a:p>
          </p:txBody>
        </p:sp>
        <p:sp>
          <p:nvSpPr>
            <p:cNvPr id="119892" name="Text Box 256"/>
            <p:cNvSpPr txBox="1">
              <a:spLocks noChangeAspect="1" noChangeArrowheads="1"/>
            </p:cNvSpPr>
            <p:nvPr/>
          </p:nvSpPr>
          <p:spPr bwMode="auto">
            <a:xfrm>
              <a:off x="282" y="3405"/>
              <a:ext cx="605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19893" name="Text Box 257"/>
            <p:cNvSpPr txBox="1">
              <a:spLocks noChangeAspect="1" noChangeArrowheads="1"/>
            </p:cNvSpPr>
            <p:nvPr/>
          </p:nvSpPr>
          <p:spPr bwMode="auto">
            <a:xfrm rot="-2519026">
              <a:off x="561" y="3704"/>
              <a:ext cx="43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19894" name="Text Box 258"/>
            <p:cNvSpPr txBox="1">
              <a:spLocks noChangeAspect="1" noChangeArrowheads="1"/>
            </p:cNvSpPr>
            <p:nvPr/>
          </p:nvSpPr>
          <p:spPr bwMode="auto">
            <a:xfrm rot="-2664561">
              <a:off x="544" y="3765"/>
              <a:ext cx="6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95" name="Text Box 259"/>
            <p:cNvSpPr txBox="1">
              <a:spLocks noChangeAspect="1" noChangeArrowheads="1"/>
            </p:cNvSpPr>
            <p:nvPr/>
          </p:nvSpPr>
          <p:spPr bwMode="auto">
            <a:xfrm>
              <a:off x="849" y="3845"/>
              <a:ext cx="771" cy="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19896" name="Text Box 260"/>
            <p:cNvSpPr txBox="1">
              <a:spLocks noChangeAspect="1" noChangeArrowheads="1"/>
            </p:cNvSpPr>
            <p:nvPr/>
          </p:nvSpPr>
          <p:spPr bwMode="auto">
            <a:xfrm rot="2049888">
              <a:off x="1350" y="3822"/>
              <a:ext cx="635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</a:t>
              </a:r>
            </a:p>
          </p:txBody>
        </p:sp>
        <p:sp>
          <p:nvSpPr>
            <p:cNvPr id="119897" name="Text Box 261"/>
            <p:cNvSpPr txBox="1">
              <a:spLocks noChangeAspect="1" noChangeArrowheads="1"/>
            </p:cNvSpPr>
            <p:nvPr/>
          </p:nvSpPr>
          <p:spPr bwMode="auto">
            <a:xfrm rot="1951574">
              <a:off x="1476" y="3700"/>
              <a:ext cx="3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0" name="Text Box 264"/>
            <p:cNvSpPr txBox="1">
              <a:spLocks noChangeAspect="1" noChangeArrowheads="1"/>
            </p:cNvSpPr>
            <p:nvPr/>
          </p:nvSpPr>
          <p:spPr bwMode="auto">
            <a:xfrm rot="-2367594">
              <a:off x="1645" y="2789"/>
              <a:ext cx="69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1" name="Text Box 265"/>
            <p:cNvSpPr txBox="1">
              <a:spLocks noChangeAspect="1" noChangeArrowheads="1"/>
            </p:cNvSpPr>
            <p:nvPr/>
          </p:nvSpPr>
          <p:spPr bwMode="auto">
            <a:xfrm>
              <a:off x="1643" y="1870"/>
              <a:ext cx="596" cy="3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19902" name="Text Box 266"/>
            <p:cNvSpPr txBox="1">
              <a:spLocks noChangeAspect="1" noChangeArrowheads="1"/>
            </p:cNvSpPr>
            <p:nvPr/>
          </p:nvSpPr>
          <p:spPr bwMode="auto">
            <a:xfrm rot="551331">
              <a:off x="1663" y="2247"/>
              <a:ext cx="65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 cpx</a:t>
              </a:r>
            </a:p>
          </p:txBody>
        </p:sp>
        <p:sp>
          <p:nvSpPr>
            <p:cNvPr id="119903" name="Text Box 267"/>
            <p:cNvSpPr txBox="1">
              <a:spLocks noChangeAspect="1" noChangeArrowheads="1"/>
            </p:cNvSpPr>
            <p:nvPr/>
          </p:nvSpPr>
          <p:spPr bwMode="auto">
            <a:xfrm rot="551331">
              <a:off x="1655" y="2127"/>
              <a:ext cx="71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4" name="Text Box 268"/>
            <p:cNvSpPr txBox="1">
              <a:spLocks noChangeAspect="1" noChangeArrowheads="1"/>
            </p:cNvSpPr>
            <p:nvPr/>
          </p:nvSpPr>
          <p:spPr bwMode="auto">
            <a:xfrm rot="1882094">
              <a:off x="1731" y="1741"/>
              <a:ext cx="26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19905" name="Text Box 269"/>
            <p:cNvSpPr txBox="1">
              <a:spLocks noChangeAspect="1" noChangeArrowheads="1"/>
            </p:cNvSpPr>
            <p:nvPr/>
          </p:nvSpPr>
          <p:spPr bwMode="auto">
            <a:xfrm rot="1714239">
              <a:off x="1648" y="1675"/>
              <a:ext cx="78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6" name="Text Box 270"/>
            <p:cNvSpPr txBox="1">
              <a:spLocks noChangeAspect="1" noChangeArrowheads="1"/>
            </p:cNvSpPr>
            <p:nvPr/>
          </p:nvSpPr>
          <p:spPr bwMode="auto">
            <a:xfrm>
              <a:off x="2275" y="2274"/>
              <a:ext cx="49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7" name="Text Box 271"/>
            <p:cNvSpPr txBox="1">
              <a:spLocks noChangeAspect="1" noChangeArrowheads="1"/>
            </p:cNvSpPr>
            <p:nvPr/>
          </p:nvSpPr>
          <p:spPr bwMode="auto">
            <a:xfrm>
              <a:off x="2282" y="2235"/>
              <a:ext cx="493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908" name="Text Box 272"/>
            <p:cNvSpPr txBox="1">
              <a:spLocks noChangeAspect="1" noChangeArrowheads="1"/>
            </p:cNvSpPr>
            <p:nvPr/>
          </p:nvSpPr>
          <p:spPr bwMode="auto">
            <a:xfrm rot="274436">
              <a:off x="2205" y="2142"/>
              <a:ext cx="709" cy="1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19909" name="Text Box 273"/>
            <p:cNvSpPr txBox="1">
              <a:spLocks noChangeAspect="1" noChangeArrowheads="1"/>
            </p:cNvSpPr>
            <p:nvPr/>
          </p:nvSpPr>
          <p:spPr bwMode="auto">
            <a:xfrm>
              <a:off x="2246" y="1726"/>
              <a:ext cx="57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19910" name="Text Box 274"/>
            <p:cNvSpPr txBox="1">
              <a:spLocks noChangeAspect="1" noChangeArrowheads="1"/>
            </p:cNvSpPr>
            <p:nvPr/>
          </p:nvSpPr>
          <p:spPr bwMode="auto">
            <a:xfrm>
              <a:off x="2099" y="3014"/>
              <a:ext cx="58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19911" name="Text Box 275"/>
            <p:cNvSpPr txBox="1">
              <a:spLocks noChangeAspect="1" noChangeArrowheads="1"/>
            </p:cNvSpPr>
            <p:nvPr/>
          </p:nvSpPr>
          <p:spPr bwMode="auto">
            <a:xfrm>
              <a:off x="1953" y="3448"/>
              <a:ext cx="1117" cy="53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2400" b="1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13" name="Text Box 277"/>
            <p:cNvSpPr txBox="1">
              <a:spLocks noChangeAspect="1" noChangeArrowheads="1"/>
            </p:cNvSpPr>
            <p:nvPr/>
          </p:nvSpPr>
          <p:spPr bwMode="auto">
            <a:xfrm rot="-2532926">
              <a:off x="2721" y="1719"/>
              <a:ext cx="49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19914" name="Text Box 278"/>
            <p:cNvSpPr txBox="1">
              <a:spLocks noChangeAspect="1" noChangeArrowheads="1"/>
            </p:cNvSpPr>
            <p:nvPr/>
          </p:nvSpPr>
          <p:spPr bwMode="auto">
            <a:xfrm rot="353099">
              <a:off x="2905" y="2209"/>
              <a:ext cx="2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19915" name="Text Box 279"/>
            <p:cNvSpPr txBox="1">
              <a:spLocks noChangeAspect="1" noChangeArrowheads="1"/>
            </p:cNvSpPr>
            <p:nvPr/>
          </p:nvSpPr>
          <p:spPr bwMode="auto">
            <a:xfrm rot="353099">
              <a:off x="2925" y="2097"/>
              <a:ext cx="2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</a:p>
          </p:txBody>
        </p:sp>
        <p:sp>
          <p:nvSpPr>
            <p:cNvPr id="119916" name="Text Box 280"/>
            <p:cNvSpPr txBox="1">
              <a:spLocks noChangeAspect="1" noChangeArrowheads="1"/>
            </p:cNvSpPr>
            <p:nvPr/>
          </p:nvSpPr>
          <p:spPr bwMode="auto">
            <a:xfrm>
              <a:off x="1182" y="1240"/>
              <a:ext cx="90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19917" name="Text Box 281"/>
            <p:cNvSpPr txBox="1">
              <a:spLocks noChangeAspect="1" noChangeArrowheads="1"/>
            </p:cNvSpPr>
            <p:nvPr/>
          </p:nvSpPr>
          <p:spPr bwMode="auto">
            <a:xfrm>
              <a:off x="200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19918" name="Text Box 282"/>
            <p:cNvSpPr txBox="1">
              <a:spLocks noChangeAspect="1" noChangeArrowheads="1"/>
            </p:cNvSpPr>
            <p:nvPr/>
          </p:nvSpPr>
          <p:spPr bwMode="auto">
            <a:xfrm>
              <a:off x="617" y="1465"/>
              <a:ext cx="31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19919" name="Text Box 283"/>
            <p:cNvSpPr txBox="1">
              <a:spLocks noChangeAspect="1" noChangeArrowheads="1"/>
            </p:cNvSpPr>
            <p:nvPr/>
          </p:nvSpPr>
          <p:spPr bwMode="auto">
            <a:xfrm>
              <a:off x="1020" y="1465"/>
              <a:ext cx="31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19920" name="Text Box 284"/>
            <p:cNvSpPr txBox="1">
              <a:spLocks noChangeAspect="1" noChangeArrowheads="1"/>
            </p:cNvSpPr>
            <p:nvPr/>
          </p:nvSpPr>
          <p:spPr bwMode="auto">
            <a:xfrm>
              <a:off x="1442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19921" name="Text Box 285"/>
            <p:cNvSpPr txBox="1">
              <a:spLocks noChangeAspect="1" noChangeArrowheads="1"/>
            </p:cNvSpPr>
            <p:nvPr/>
          </p:nvSpPr>
          <p:spPr bwMode="auto">
            <a:xfrm>
              <a:off x="1845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19922" name="Text Box 286"/>
            <p:cNvSpPr txBox="1">
              <a:spLocks noChangeAspect="1" noChangeArrowheads="1"/>
            </p:cNvSpPr>
            <p:nvPr/>
          </p:nvSpPr>
          <p:spPr bwMode="auto">
            <a:xfrm>
              <a:off x="2251" y="1465"/>
              <a:ext cx="316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19923" name="Text Box 287"/>
            <p:cNvSpPr txBox="1">
              <a:spLocks noChangeAspect="1" noChangeArrowheads="1"/>
            </p:cNvSpPr>
            <p:nvPr/>
          </p:nvSpPr>
          <p:spPr bwMode="auto">
            <a:xfrm>
              <a:off x="2618" y="1465"/>
              <a:ext cx="373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19924" name="Text Box 288"/>
            <p:cNvSpPr txBox="1">
              <a:spLocks noChangeAspect="1" noChangeArrowheads="1"/>
            </p:cNvSpPr>
            <p:nvPr/>
          </p:nvSpPr>
          <p:spPr bwMode="auto">
            <a:xfrm>
              <a:off x="3043" y="1465"/>
              <a:ext cx="36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19925" name="Text Box 289"/>
            <p:cNvSpPr txBox="1">
              <a:spLocks noChangeAspect="1" noChangeArrowheads="1"/>
            </p:cNvSpPr>
            <p:nvPr/>
          </p:nvSpPr>
          <p:spPr bwMode="auto">
            <a:xfrm rot="16200000">
              <a:off x="-272" y="2929"/>
              <a:ext cx="78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19926" name="Text Box 290"/>
            <p:cNvSpPr txBox="1">
              <a:spLocks noChangeAspect="1" noChangeArrowheads="1"/>
            </p:cNvSpPr>
            <p:nvPr/>
          </p:nvSpPr>
          <p:spPr bwMode="auto">
            <a:xfrm>
              <a:off x="187" y="186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19927" name="Text Box 291"/>
            <p:cNvSpPr txBox="1">
              <a:spLocks noChangeAspect="1" noChangeArrowheads="1"/>
            </p:cNvSpPr>
            <p:nvPr/>
          </p:nvSpPr>
          <p:spPr bwMode="auto">
            <a:xfrm>
              <a:off x="187" y="2184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19928" name="Text Box 292"/>
            <p:cNvSpPr txBox="1">
              <a:spLocks noChangeAspect="1" noChangeArrowheads="1"/>
            </p:cNvSpPr>
            <p:nvPr/>
          </p:nvSpPr>
          <p:spPr bwMode="auto">
            <a:xfrm>
              <a:off x="187" y="2504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19929" name="Text Box 293"/>
            <p:cNvSpPr txBox="1">
              <a:spLocks noChangeAspect="1" noChangeArrowheads="1"/>
            </p:cNvSpPr>
            <p:nvPr/>
          </p:nvSpPr>
          <p:spPr bwMode="auto">
            <a:xfrm>
              <a:off x="187" y="2810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19930" name="Text Box 294"/>
            <p:cNvSpPr txBox="1">
              <a:spLocks noChangeAspect="1" noChangeArrowheads="1"/>
            </p:cNvSpPr>
            <p:nvPr/>
          </p:nvSpPr>
          <p:spPr bwMode="auto">
            <a:xfrm>
              <a:off x="187" y="3131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19931" name="Text Box 295"/>
            <p:cNvSpPr txBox="1">
              <a:spLocks noChangeAspect="1" noChangeArrowheads="1"/>
            </p:cNvSpPr>
            <p:nvPr/>
          </p:nvSpPr>
          <p:spPr bwMode="auto">
            <a:xfrm>
              <a:off x="187" y="3451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19932" name="Text Box 296"/>
            <p:cNvSpPr txBox="1">
              <a:spLocks noChangeAspect="1" noChangeArrowheads="1"/>
            </p:cNvSpPr>
            <p:nvPr/>
          </p:nvSpPr>
          <p:spPr bwMode="auto">
            <a:xfrm>
              <a:off x="187" y="376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19933" name="Text Box 297"/>
            <p:cNvSpPr txBox="1">
              <a:spLocks noChangeAspect="1" noChangeArrowheads="1"/>
            </p:cNvSpPr>
            <p:nvPr/>
          </p:nvSpPr>
          <p:spPr bwMode="auto">
            <a:xfrm>
              <a:off x="187" y="407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19934" name="Text Box 298"/>
            <p:cNvSpPr txBox="1">
              <a:spLocks noChangeAspect="1" noChangeArrowheads="1"/>
            </p:cNvSpPr>
            <p:nvPr/>
          </p:nvSpPr>
          <p:spPr bwMode="auto">
            <a:xfrm rot="5400000">
              <a:off x="3143" y="2768"/>
              <a:ext cx="635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19935" name="Text Box 299"/>
            <p:cNvSpPr txBox="1">
              <a:spLocks noChangeAspect="1" noChangeArrowheads="1"/>
            </p:cNvSpPr>
            <p:nvPr/>
          </p:nvSpPr>
          <p:spPr bwMode="auto">
            <a:xfrm>
              <a:off x="3198" y="2047"/>
              <a:ext cx="29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19936" name="Text Box 300"/>
            <p:cNvSpPr txBox="1">
              <a:spLocks noChangeAspect="1" noChangeArrowheads="1"/>
            </p:cNvSpPr>
            <p:nvPr/>
          </p:nvSpPr>
          <p:spPr bwMode="auto">
            <a:xfrm>
              <a:off x="3198" y="2263"/>
              <a:ext cx="29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19937" name="Text Box 301"/>
            <p:cNvSpPr txBox="1">
              <a:spLocks noChangeAspect="1" noChangeArrowheads="1"/>
            </p:cNvSpPr>
            <p:nvPr/>
          </p:nvSpPr>
          <p:spPr bwMode="auto">
            <a:xfrm>
              <a:off x="3198" y="2576"/>
              <a:ext cx="34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19938" name="Text Box 302"/>
            <p:cNvSpPr txBox="1">
              <a:spLocks noChangeAspect="1" noChangeArrowheads="1"/>
            </p:cNvSpPr>
            <p:nvPr/>
          </p:nvSpPr>
          <p:spPr bwMode="auto">
            <a:xfrm>
              <a:off x="3198" y="3116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19939" name="Text Box 303"/>
            <p:cNvSpPr txBox="1">
              <a:spLocks noChangeAspect="1" noChangeArrowheads="1"/>
            </p:cNvSpPr>
            <p:nvPr/>
          </p:nvSpPr>
          <p:spPr bwMode="auto">
            <a:xfrm>
              <a:off x="3198" y="3444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19940" name="Text Box 304"/>
            <p:cNvSpPr txBox="1">
              <a:spLocks noChangeAspect="1" noChangeArrowheads="1"/>
            </p:cNvSpPr>
            <p:nvPr/>
          </p:nvSpPr>
          <p:spPr bwMode="auto">
            <a:xfrm>
              <a:off x="3198" y="3645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19941" name="Text Box 305"/>
            <p:cNvSpPr txBox="1">
              <a:spLocks noChangeAspect="1" noChangeArrowheads="1"/>
            </p:cNvSpPr>
            <p:nvPr/>
          </p:nvSpPr>
          <p:spPr bwMode="auto">
            <a:xfrm>
              <a:off x="3198" y="4046"/>
              <a:ext cx="391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035570" name="Line 306"/>
            <p:cNvSpPr>
              <a:spLocks noChangeAspect="1" noChangeShapeType="1"/>
            </p:cNvSpPr>
            <p:nvPr/>
          </p:nvSpPr>
          <p:spPr bwMode="auto">
            <a:xfrm>
              <a:off x="377" y="191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1" name="Line 307"/>
            <p:cNvSpPr>
              <a:spLocks noChangeAspect="1" noChangeShapeType="1"/>
            </p:cNvSpPr>
            <p:nvPr/>
          </p:nvSpPr>
          <p:spPr bwMode="auto">
            <a:xfrm>
              <a:off x="377" y="2226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3" name="Line 309"/>
            <p:cNvSpPr>
              <a:spLocks noChangeAspect="1" noChangeShapeType="1"/>
            </p:cNvSpPr>
            <p:nvPr/>
          </p:nvSpPr>
          <p:spPr bwMode="auto">
            <a:xfrm>
              <a:off x="377" y="2860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4" name="Line 310"/>
            <p:cNvSpPr>
              <a:spLocks noChangeAspect="1" noChangeShapeType="1"/>
            </p:cNvSpPr>
            <p:nvPr/>
          </p:nvSpPr>
          <p:spPr bwMode="auto">
            <a:xfrm>
              <a:off x="377" y="3180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5" name="Line 311"/>
            <p:cNvSpPr>
              <a:spLocks noChangeAspect="1" noChangeShapeType="1"/>
            </p:cNvSpPr>
            <p:nvPr/>
          </p:nvSpPr>
          <p:spPr bwMode="auto">
            <a:xfrm>
              <a:off x="377" y="349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6" name="Line 312"/>
            <p:cNvSpPr>
              <a:spLocks noChangeAspect="1" noChangeShapeType="1"/>
            </p:cNvSpPr>
            <p:nvPr/>
          </p:nvSpPr>
          <p:spPr bwMode="auto">
            <a:xfrm>
              <a:off x="377" y="381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7" name="Line 313"/>
            <p:cNvSpPr>
              <a:spLocks noChangeAspect="1" noChangeShapeType="1"/>
            </p:cNvSpPr>
            <p:nvPr/>
          </p:nvSpPr>
          <p:spPr bwMode="auto">
            <a:xfrm>
              <a:off x="784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8" name="Line 314"/>
            <p:cNvSpPr>
              <a:spLocks noChangeAspect="1" noChangeShapeType="1"/>
            </p:cNvSpPr>
            <p:nvPr/>
          </p:nvSpPr>
          <p:spPr bwMode="auto">
            <a:xfrm>
              <a:off x="1191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9" name="Line 315"/>
            <p:cNvSpPr>
              <a:spLocks noChangeAspect="1" noChangeShapeType="1"/>
            </p:cNvSpPr>
            <p:nvPr/>
          </p:nvSpPr>
          <p:spPr bwMode="auto">
            <a:xfrm>
              <a:off x="1597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0" name="Line 316"/>
            <p:cNvSpPr>
              <a:spLocks noChangeAspect="1" noChangeShapeType="1"/>
            </p:cNvSpPr>
            <p:nvPr/>
          </p:nvSpPr>
          <p:spPr bwMode="auto">
            <a:xfrm>
              <a:off x="2001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1" name="Line 317"/>
            <p:cNvSpPr>
              <a:spLocks noChangeAspect="1" noChangeShapeType="1"/>
            </p:cNvSpPr>
            <p:nvPr/>
          </p:nvSpPr>
          <p:spPr bwMode="auto">
            <a:xfrm>
              <a:off x="2407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2" name="Line 318"/>
            <p:cNvSpPr>
              <a:spLocks noChangeAspect="1" noChangeShapeType="1"/>
            </p:cNvSpPr>
            <p:nvPr/>
          </p:nvSpPr>
          <p:spPr bwMode="auto">
            <a:xfrm>
              <a:off x="2810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3" name="Text Box 319"/>
            <p:cNvSpPr txBox="1">
              <a:spLocks noChangeArrowheads="1"/>
            </p:cNvSpPr>
            <p:nvPr/>
          </p:nvSpPr>
          <p:spPr bwMode="auto">
            <a:xfrm>
              <a:off x="199" y="4122"/>
              <a:ext cx="252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Schmidt and </a:t>
              </a:r>
              <a:r>
                <a:rPr lang="en-GB" sz="1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Poli</a:t>
              </a:r>
              <a:r>
                <a:rPr lang="en-GB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, 1998 (Earth Planet. Sci. Lett., 163, 361-379)</a:t>
              </a:r>
            </a:p>
          </p:txBody>
        </p:sp>
        <p:sp>
          <p:nvSpPr>
            <p:cNvPr id="1035584" name="Line 320"/>
            <p:cNvSpPr>
              <a:spLocks noChangeShapeType="1"/>
            </p:cNvSpPr>
            <p:nvPr/>
          </p:nvSpPr>
          <p:spPr bwMode="auto">
            <a:xfrm flipV="1">
              <a:off x="1431" y="1929"/>
              <a:ext cx="57" cy="3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5" name="Rectangle 321"/>
            <p:cNvSpPr>
              <a:spLocks noChangeArrowheads="1"/>
            </p:cNvSpPr>
            <p:nvPr/>
          </p:nvSpPr>
          <p:spPr bwMode="auto">
            <a:xfrm>
              <a:off x="378" y="2512"/>
              <a:ext cx="2838" cy="304"/>
            </a:xfrm>
            <a:prstGeom prst="rect">
              <a:avLst/>
            </a:prstGeom>
            <a:solidFill>
              <a:srgbClr val="FF6600">
                <a:alpha val="60001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9887" name="Text Box 251"/>
            <p:cNvSpPr txBox="1">
              <a:spLocks noChangeAspect="1" noChangeArrowheads="1"/>
            </p:cNvSpPr>
            <p:nvPr/>
          </p:nvSpPr>
          <p:spPr bwMode="auto">
            <a:xfrm rot="-3984159">
              <a:off x="1248" y="2752"/>
              <a:ext cx="369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9888" name="Text Box 252"/>
            <p:cNvSpPr txBox="1">
              <a:spLocks noChangeAspect="1" noChangeArrowheads="1"/>
            </p:cNvSpPr>
            <p:nvPr/>
          </p:nvSpPr>
          <p:spPr bwMode="auto">
            <a:xfrm rot="17592413">
              <a:off x="1300" y="2782"/>
              <a:ext cx="534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98" name="Text Box 262"/>
            <p:cNvSpPr txBox="1">
              <a:spLocks noChangeAspect="1" noChangeArrowheads="1"/>
            </p:cNvSpPr>
            <p:nvPr/>
          </p:nvSpPr>
          <p:spPr bwMode="auto">
            <a:xfrm>
              <a:off x="1630" y="2354"/>
              <a:ext cx="545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19899" name="Text Box 263"/>
            <p:cNvSpPr txBox="1">
              <a:spLocks noChangeAspect="1" noChangeArrowheads="1"/>
            </p:cNvSpPr>
            <p:nvPr/>
          </p:nvSpPr>
          <p:spPr bwMode="auto">
            <a:xfrm rot="-2921715">
              <a:off x="1751" y="2646"/>
              <a:ext cx="43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</a:t>
              </a:r>
            </a:p>
          </p:txBody>
        </p:sp>
        <p:sp>
          <p:nvSpPr>
            <p:cNvPr id="119886" name="Text Box 250"/>
            <p:cNvSpPr txBox="1">
              <a:spLocks noChangeAspect="1" noChangeArrowheads="1"/>
            </p:cNvSpPr>
            <p:nvPr/>
          </p:nvSpPr>
          <p:spPr bwMode="auto">
            <a:xfrm>
              <a:off x="532" y="2449"/>
              <a:ext cx="63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035572" name="Line 308"/>
            <p:cNvSpPr>
              <a:spLocks noChangeAspect="1" noChangeShapeType="1"/>
            </p:cNvSpPr>
            <p:nvPr/>
          </p:nvSpPr>
          <p:spPr bwMode="auto">
            <a:xfrm>
              <a:off x="377" y="2546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9912" name="Text Box 276"/>
            <p:cNvSpPr txBox="1">
              <a:spLocks noChangeAspect="1" noChangeArrowheads="1"/>
            </p:cNvSpPr>
            <p:nvPr/>
          </p:nvSpPr>
          <p:spPr bwMode="auto">
            <a:xfrm rot="4682296">
              <a:off x="2655" y="2872"/>
              <a:ext cx="49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035491" name="Freeform 227"/>
            <p:cNvSpPr>
              <a:spLocks noChangeAspect="1"/>
            </p:cNvSpPr>
            <p:nvPr/>
          </p:nvSpPr>
          <p:spPr bwMode="auto">
            <a:xfrm>
              <a:off x="2754" y="1690"/>
              <a:ext cx="240" cy="1681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0" name="Group 330"/>
          <p:cNvGrpSpPr>
            <a:grpSpLocks/>
          </p:cNvGrpSpPr>
          <p:nvPr/>
        </p:nvGrpSpPr>
        <p:grpSpPr bwMode="auto">
          <a:xfrm>
            <a:off x="1141413" y="2681288"/>
            <a:ext cx="2508250" cy="2373312"/>
            <a:chOff x="723" y="1686"/>
            <a:chExt cx="1580" cy="14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5595" name="Freeform 331"/>
            <p:cNvSpPr>
              <a:spLocks noChangeAspect="1"/>
            </p:cNvSpPr>
            <p:nvPr/>
          </p:nvSpPr>
          <p:spPr bwMode="auto">
            <a:xfrm>
              <a:off x="1684" y="1686"/>
              <a:ext cx="619" cy="1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96" name="Freeform 332"/>
            <p:cNvSpPr>
              <a:spLocks noChangeAspect="1"/>
            </p:cNvSpPr>
            <p:nvPr/>
          </p:nvSpPr>
          <p:spPr bwMode="auto">
            <a:xfrm>
              <a:off x="723" y="2975"/>
              <a:ext cx="1026" cy="206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1" name="Group 336"/>
          <p:cNvGrpSpPr>
            <a:grpSpLocks/>
          </p:cNvGrpSpPr>
          <p:nvPr/>
        </p:nvGrpSpPr>
        <p:grpSpPr bwMode="auto">
          <a:xfrm>
            <a:off x="809625" y="5218113"/>
            <a:ext cx="2312988" cy="1228725"/>
            <a:chOff x="500" y="3284"/>
            <a:chExt cx="1457" cy="7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5601" name="Freeform 337"/>
            <p:cNvSpPr>
              <a:spLocks noChangeAspect="1"/>
            </p:cNvSpPr>
            <p:nvPr/>
          </p:nvSpPr>
          <p:spPr bwMode="auto">
            <a:xfrm>
              <a:off x="500" y="3284"/>
              <a:ext cx="626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02" name="Freeform 338"/>
            <p:cNvSpPr>
              <a:spLocks noChangeAspect="1"/>
            </p:cNvSpPr>
            <p:nvPr/>
          </p:nvSpPr>
          <p:spPr bwMode="auto">
            <a:xfrm>
              <a:off x="1126" y="3554"/>
              <a:ext cx="831" cy="504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2" name="Group 339"/>
          <p:cNvGrpSpPr>
            <a:grpSpLocks/>
          </p:cNvGrpSpPr>
          <p:nvPr/>
        </p:nvGrpSpPr>
        <p:grpSpPr bwMode="auto">
          <a:xfrm>
            <a:off x="862013" y="267652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5604" name="Freeform 340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05" name="Freeform 341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35608" name="Freeform 344"/>
          <p:cNvSpPr>
            <a:spLocks noChangeAspect="1"/>
          </p:cNvSpPr>
          <p:nvPr/>
        </p:nvSpPr>
        <p:spPr bwMode="auto">
          <a:xfrm>
            <a:off x="1905612" y="2617825"/>
            <a:ext cx="785201" cy="955638"/>
          </a:xfrm>
          <a:custGeom>
            <a:avLst/>
            <a:gdLst>
              <a:gd name="connsiteX0" fmla="*/ 0 w 9952"/>
              <a:gd name="connsiteY0" fmla="*/ 0 h 10203"/>
              <a:gd name="connsiteX1" fmla="*/ 4590 w 9952"/>
              <a:gd name="connsiteY1" fmla="*/ 2337 h 10203"/>
              <a:gd name="connsiteX2" fmla="*/ 7706 w 9952"/>
              <a:gd name="connsiteY2" fmla="*/ 5081 h 10203"/>
              <a:gd name="connsiteX3" fmla="*/ 9372 w 9952"/>
              <a:gd name="connsiteY3" fmla="*/ 7886 h 10203"/>
              <a:gd name="connsiteX4" fmla="*/ 9952 w 9952"/>
              <a:gd name="connsiteY4" fmla="*/ 10203 h 10203"/>
              <a:gd name="connsiteX0" fmla="*/ 0 w 10000"/>
              <a:gd name="connsiteY0" fmla="*/ 0 h 10000"/>
              <a:gd name="connsiteX1" fmla="*/ 4830 w 10000"/>
              <a:gd name="connsiteY1" fmla="*/ 2231 h 10000"/>
              <a:gd name="connsiteX2" fmla="*/ 7743 w 10000"/>
              <a:gd name="connsiteY2" fmla="*/ 4980 h 10000"/>
              <a:gd name="connsiteX3" fmla="*/ 9417 w 10000"/>
              <a:gd name="connsiteY3" fmla="*/ 7729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675" y="637"/>
                  <a:pt x="3540" y="1400"/>
                  <a:pt x="4830" y="2231"/>
                </a:cubicBezTo>
                <a:cubicBezTo>
                  <a:pt x="6120" y="3061"/>
                  <a:pt x="6979" y="4064"/>
                  <a:pt x="7743" y="4980"/>
                </a:cubicBezTo>
                <a:cubicBezTo>
                  <a:pt x="8507" y="5896"/>
                  <a:pt x="9053" y="6892"/>
                  <a:pt x="9417" y="7729"/>
                </a:cubicBezTo>
                <a:cubicBezTo>
                  <a:pt x="9782" y="8566"/>
                  <a:pt x="9878" y="9283"/>
                  <a:pt x="10000" y="1000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4" name="Group 352"/>
          <p:cNvGrpSpPr>
            <a:grpSpLocks/>
          </p:cNvGrpSpPr>
          <p:nvPr/>
        </p:nvGrpSpPr>
        <p:grpSpPr bwMode="auto">
          <a:xfrm>
            <a:off x="2641600" y="2770188"/>
            <a:ext cx="1576388" cy="576262"/>
            <a:chOff x="1664" y="1745"/>
            <a:chExt cx="993" cy="363"/>
          </a:xfrm>
        </p:grpSpPr>
        <p:sp>
          <p:nvSpPr>
            <p:cNvPr id="1035612" name="AutoShape 348"/>
            <p:cNvSpPr>
              <a:spLocks noChangeArrowheads="1"/>
            </p:cNvSpPr>
            <p:nvPr/>
          </p:nvSpPr>
          <p:spPr bwMode="auto">
            <a:xfrm rot="10800000">
              <a:off x="1664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FF6600">
                <a:alpha val="80000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14" name="Text Box 350"/>
            <p:cNvSpPr txBox="1">
              <a:spLocks noChangeArrowheads="1"/>
            </p:cNvSpPr>
            <p:nvPr/>
          </p:nvSpPr>
          <p:spPr bwMode="auto">
            <a:xfrm>
              <a:off x="1670" y="1803"/>
              <a:ext cx="77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Talc absent</a:t>
              </a:r>
            </a:p>
          </p:txBody>
        </p:sp>
      </p:grpSp>
      <p:grpSp>
        <p:nvGrpSpPr>
          <p:cNvPr id="15" name="Group 353"/>
          <p:cNvGrpSpPr>
            <a:grpSpLocks/>
          </p:cNvGrpSpPr>
          <p:nvPr/>
        </p:nvGrpSpPr>
        <p:grpSpPr bwMode="auto">
          <a:xfrm>
            <a:off x="592138" y="4260850"/>
            <a:ext cx="1576388" cy="576263"/>
            <a:chOff x="479" y="1745"/>
            <a:chExt cx="993" cy="363"/>
          </a:xfrm>
        </p:grpSpPr>
        <p:sp>
          <p:nvSpPr>
            <p:cNvPr id="1035618" name="AutoShape 354"/>
            <p:cNvSpPr>
              <a:spLocks noChangeArrowheads="1"/>
            </p:cNvSpPr>
            <p:nvPr/>
          </p:nvSpPr>
          <p:spPr bwMode="auto">
            <a:xfrm>
              <a:off x="479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0066FF">
                <a:alpha val="60001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19" name="Text Box 355"/>
            <p:cNvSpPr txBox="1">
              <a:spLocks noChangeArrowheads="1"/>
            </p:cNvSpPr>
            <p:nvPr/>
          </p:nvSpPr>
          <p:spPr bwMode="auto">
            <a:xfrm>
              <a:off x="553" y="1834"/>
              <a:ext cx="882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Serpent. present</a:t>
              </a:r>
            </a:p>
          </p:txBody>
        </p:sp>
      </p:grpSp>
      <p:grpSp>
        <p:nvGrpSpPr>
          <p:cNvPr id="16" name="Group 359"/>
          <p:cNvGrpSpPr>
            <a:grpSpLocks/>
          </p:cNvGrpSpPr>
          <p:nvPr/>
        </p:nvGrpSpPr>
        <p:grpSpPr bwMode="auto">
          <a:xfrm rot="-5400000">
            <a:off x="3205163" y="4356100"/>
            <a:ext cx="1576387" cy="576263"/>
            <a:chOff x="479" y="1745"/>
            <a:chExt cx="993" cy="363"/>
          </a:xfrm>
        </p:grpSpPr>
        <p:sp>
          <p:nvSpPr>
            <p:cNvPr id="1035624" name="AutoShape 360"/>
            <p:cNvSpPr>
              <a:spLocks noChangeArrowheads="1"/>
            </p:cNvSpPr>
            <p:nvPr/>
          </p:nvSpPr>
          <p:spPr bwMode="auto">
            <a:xfrm>
              <a:off x="479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66FF33">
                <a:alpha val="60001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25" name="Text Box 361"/>
            <p:cNvSpPr txBox="1">
              <a:spLocks noChangeArrowheads="1"/>
            </p:cNvSpPr>
            <p:nvPr/>
          </p:nvSpPr>
          <p:spPr bwMode="auto">
            <a:xfrm>
              <a:off x="577" y="1833"/>
              <a:ext cx="72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Amph absent</a:t>
              </a:r>
            </a:p>
          </p:txBody>
        </p:sp>
      </p:grpSp>
      <p:grpSp>
        <p:nvGrpSpPr>
          <p:cNvPr id="17" name="Group 362"/>
          <p:cNvGrpSpPr>
            <a:grpSpLocks/>
          </p:cNvGrpSpPr>
          <p:nvPr/>
        </p:nvGrpSpPr>
        <p:grpSpPr bwMode="auto">
          <a:xfrm rot="-5400000">
            <a:off x="3216275" y="2459038"/>
            <a:ext cx="1576388" cy="576262"/>
            <a:chOff x="1664" y="1745"/>
            <a:chExt cx="993" cy="363"/>
          </a:xfrm>
        </p:grpSpPr>
        <p:sp>
          <p:nvSpPr>
            <p:cNvPr id="1035627" name="AutoShape 363"/>
            <p:cNvSpPr>
              <a:spLocks noChangeArrowheads="1"/>
            </p:cNvSpPr>
            <p:nvPr/>
          </p:nvSpPr>
          <p:spPr bwMode="auto">
            <a:xfrm rot="10800000">
              <a:off x="1664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66FF33">
                <a:alpha val="60001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28" name="Text Box 364"/>
            <p:cNvSpPr txBox="1">
              <a:spLocks noChangeArrowheads="1"/>
            </p:cNvSpPr>
            <p:nvPr/>
          </p:nvSpPr>
          <p:spPr bwMode="auto">
            <a:xfrm>
              <a:off x="1700" y="1833"/>
              <a:ext cx="76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Amph present</a:t>
              </a:r>
            </a:p>
          </p:txBody>
        </p:sp>
      </p:grpSp>
      <p:grpSp>
        <p:nvGrpSpPr>
          <p:cNvPr id="19" name="Group 368"/>
          <p:cNvGrpSpPr>
            <a:grpSpLocks/>
          </p:cNvGrpSpPr>
          <p:nvPr/>
        </p:nvGrpSpPr>
        <p:grpSpPr bwMode="auto">
          <a:xfrm>
            <a:off x="2430463" y="4262438"/>
            <a:ext cx="1576387" cy="576262"/>
            <a:chOff x="1664" y="1745"/>
            <a:chExt cx="993" cy="363"/>
          </a:xfrm>
        </p:grpSpPr>
        <p:sp>
          <p:nvSpPr>
            <p:cNvPr id="1035633" name="AutoShape 369"/>
            <p:cNvSpPr>
              <a:spLocks noChangeArrowheads="1"/>
            </p:cNvSpPr>
            <p:nvPr/>
          </p:nvSpPr>
          <p:spPr bwMode="auto">
            <a:xfrm rot="10800000">
              <a:off x="1664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0066FF">
                <a:alpha val="80000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34" name="Text Box 370"/>
            <p:cNvSpPr txBox="1">
              <a:spLocks noChangeArrowheads="1"/>
            </p:cNvSpPr>
            <p:nvPr/>
          </p:nvSpPr>
          <p:spPr bwMode="auto">
            <a:xfrm>
              <a:off x="1670" y="1834"/>
              <a:ext cx="68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Serp. absent</a:t>
              </a:r>
            </a:p>
          </p:txBody>
        </p:sp>
      </p:grpSp>
      <p:grpSp>
        <p:nvGrpSpPr>
          <p:cNvPr id="20" name="Group 371"/>
          <p:cNvGrpSpPr>
            <a:grpSpLocks/>
          </p:cNvGrpSpPr>
          <p:nvPr/>
        </p:nvGrpSpPr>
        <p:grpSpPr bwMode="auto">
          <a:xfrm rot="-3416998">
            <a:off x="933949" y="6214651"/>
            <a:ext cx="1650994" cy="576263"/>
            <a:chOff x="479" y="1745"/>
            <a:chExt cx="1040" cy="363"/>
          </a:xfrm>
        </p:grpSpPr>
        <p:sp>
          <p:nvSpPr>
            <p:cNvPr id="1035636" name="AutoShape 372"/>
            <p:cNvSpPr>
              <a:spLocks noChangeArrowheads="1"/>
            </p:cNvSpPr>
            <p:nvPr/>
          </p:nvSpPr>
          <p:spPr bwMode="auto">
            <a:xfrm>
              <a:off x="479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CC0099">
                <a:alpha val="80000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37" name="Text Box 373"/>
            <p:cNvSpPr txBox="1">
              <a:spLocks noChangeArrowheads="1"/>
            </p:cNvSpPr>
            <p:nvPr/>
          </p:nvSpPr>
          <p:spPr bwMode="auto">
            <a:xfrm>
              <a:off x="661" y="1825"/>
              <a:ext cx="85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Phase A present</a:t>
              </a:r>
            </a:p>
          </p:txBody>
        </p:sp>
      </p:grpSp>
      <p:grpSp>
        <p:nvGrpSpPr>
          <p:cNvPr id="21" name="Group 374"/>
          <p:cNvGrpSpPr>
            <a:grpSpLocks/>
          </p:cNvGrpSpPr>
          <p:nvPr/>
        </p:nvGrpSpPr>
        <p:grpSpPr bwMode="auto">
          <a:xfrm rot="-3506030">
            <a:off x="1846263" y="4821237"/>
            <a:ext cx="1576388" cy="576263"/>
            <a:chOff x="1664" y="1745"/>
            <a:chExt cx="993" cy="363"/>
          </a:xfrm>
        </p:grpSpPr>
        <p:sp>
          <p:nvSpPr>
            <p:cNvPr id="1035639" name="AutoShape 375"/>
            <p:cNvSpPr>
              <a:spLocks noChangeArrowheads="1"/>
            </p:cNvSpPr>
            <p:nvPr/>
          </p:nvSpPr>
          <p:spPr bwMode="auto">
            <a:xfrm rot="10800000">
              <a:off x="1664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CC0099">
                <a:alpha val="80000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40" name="Text Box 376"/>
            <p:cNvSpPr txBox="1">
              <a:spLocks noChangeArrowheads="1"/>
            </p:cNvSpPr>
            <p:nvPr/>
          </p:nvSpPr>
          <p:spPr bwMode="auto">
            <a:xfrm>
              <a:off x="1717" y="1833"/>
              <a:ext cx="81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Phase A absent</a:t>
              </a:r>
            </a:p>
          </p:txBody>
        </p:sp>
      </p:grpSp>
      <p:grpSp>
        <p:nvGrpSpPr>
          <p:cNvPr id="22" name="Group 356"/>
          <p:cNvGrpSpPr>
            <a:grpSpLocks/>
          </p:cNvGrpSpPr>
          <p:nvPr/>
        </p:nvGrpSpPr>
        <p:grpSpPr bwMode="auto">
          <a:xfrm>
            <a:off x="3668713" y="3557588"/>
            <a:ext cx="1576387" cy="576262"/>
            <a:chOff x="1664" y="1745"/>
            <a:chExt cx="993" cy="363"/>
          </a:xfrm>
        </p:grpSpPr>
        <p:sp>
          <p:nvSpPr>
            <p:cNvPr id="1035621" name="AutoShape 357"/>
            <p:cNvSpPr>
              <a:spLocks noChangeArrowheads="1"/>
            </p:cNvSpPr>
            <p:nvPr/>
          </p:nvSpPr>
          <p:spPr bwMode="auto">
            <a:xfrm rot="10800000">
              <a:off x="1664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FF0066">
                <a:alpha val="80000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22" name="Text Box 358"/>
            <p:cNvSpPr txBox="1">
              <a:spLocks noChangeArrowheads="1"/>
            </p:cNvSpPr>
            <p:nvPr/>
          </p:nvSpPr>
          <p:spPr bwMode="auto">
            <a:xfrm>
              <a:off x="1670" y="1834"/>
              <a:ext cx="81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Chlorite absent</a:t>
              </a:r>
            </a:p>
          </p:txBody>
        </p:sp>
      </p:grpSp>
      <p:sp>
        <p:nvSpPr>
          <p:cNvPr id="161" name="Text Box 221"/>
          <p:cNvSpPr txBox="1">
            <a:spLocks noChangeArrowheads="1"/>
          </p:cNvSpPr>
          <p:nvPr/>
        </p:nvSpPr>
        <p:spPr bwMode="auto">
          <a:xfrm>
            <a:off x="5672139" y="1859816"/>
            <a:ext cx="337661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 = ~5 mass%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162" name="Text Box 221"/>
          <p:cNvSpPr txBox="1">
            <a:spLocks noChangeArrowheads="1"/>
          </p:cNvSpPr>
          <p:nvPr/>
        </p:nvSpPr>
        <p:spPr bwMode="auto">
          <a:xfrm>
            <a:off x="5695949" y="2293293"/>
            <a:ext cx="352425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 = ~13 mass%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163" name="Text Box 221"/>
          <p:cNvSpPr txBox="1">
            <a:spLocks noChangeArrowheads="1"/>
          </p:cNvSpPr>
          <p:nvPr/>
        </p:nvSpPr>
        <p:spPr bwMode="auto">
          <a:xfrm>
            <a:off x="5672139" y="2787948"/>
            <a:ext cx="337661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 = ~13 mass%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164" name="Text Box 221"/>
          <p:cNvSpPr txBox="1">
            <a:spLocks noChangeArrowheads="1"/>
          </p:cNvSpPr>
          <p:nvPr/>
        </p:nvSpPr>
        <p:spPr bwMode="auto">
          <a:xfrm>
            <a:off x="5672139" y="3727103"/>
            <a:ext cx="337661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 = ~12 mass%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165" name="Text Box 221"/>
          <p:cNvSpPr txBox="1">
            <a:spLocks noChangeArrowheads="1"/>
          </p:cNvSpPr>
          <p:nvPr/>
        </p:nvSpPr>
        <p:spPr bwMode="auto">
          <a:xfrm>
            <a:off x="5672139" y="3256756"/>
            <a:ext cx="337661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 = ~2 mass%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grpSp>
        <p:nvGrpSpPr>
          <p:cNvPr id="8" name="Group 325"/>
          <p:cNvGrpSpPr>
            <a:grpSpLocks/>
          </p:cNvGrpSpPr>
          <p:nvPr/>
        </p:nvGrpSpPr>
        <p:grpSpPr bwMode="auto">
          <a:xfrm>
            <a:off x="1092200" y="2630488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9863" name="Group 326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35591" name="Freeform 327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592" name="Freeform 328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5593" name="Freeform 329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8" name="Group 365"/>
          <p:cNvGrpSpPr>
            <a:grpSpLocks/>
          </p:cNvGrpSpPr>
          <p:nvPr/>
        </p:nvGrpSpPr>
        <p:grpSpPr bwMode="auto">
          <a:xfrm>
            <a:off x="1835150" y="3543300"/>
            <a:ext cx="1576388" cy="576263"/>
            <a:chOff x="479" y="1745"/>
            <a:chExt cx="993" cy="363"/>
          </a:xfrm>
        </p:grpSpPr>
        <p:sp>
          <p:nvSpPr>
            <p:cNvPr id="1035630" name="AutoShape 366"/>
            <p:cNvSpPr>
              <a:spLocks noChangeArrowheads="1"/>
            </p:cNvSpPr>
            <p:nvPr/>
          </p:nvSpPr>
          <p:spPr bwMode="auto">
            <a:xfrm>
              <a:off x="479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FF0066">
                <a:alpha val="80000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31" name="Text Box 367"/>
            <p:cNvSpPr txBox="1">
              <a:spLocks noChangeArrowheads="1"/>
            </p:cNvSpPr>
            <p:nvPr/>
          </p:nvSpPr>
          <p:spPr bwMode="auto">
            <a:xfrm>
              <a:off x="553" y="1834"/>
              <a:ext cx="859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Chlorite present</a:t>
              </a:r>
            </a:p>
          </p:txBody>
        </p:sp>
      </p:grpSp>
      <p:grpSp>
        <p:nvGrpSpPr>
          <p:cNvPr id="13" name="Group 351"/>
          <p:cNvGrpSpPr>
            <a:grpSpLocks/>
          </p:cNvGrpSpPr>
          <p:nvPr/>
        </p:nvGrpSpPr>
        <p:grpSpPr bwMode="auto">
          <a:xfrm>
            <a:off x="760413" y="2770188"/>
            <a:ext cx="1576387" cy="576262"/>
            <a:chOff x="479" y="1745"/>
            <a:chExt cx="993" cy="363"/>
          </a:xfrm>
        </p:grpSpPr>
        <p:sp>
          <p:nvSpPr>
            <p:cNvPr id="1035611" name="AutoShape 347"/>
            <p:cNvSpPr>
              <a:spLocks noChangeArrowheads="1"/>
            </p:cNvSpPr>
            <p:nvPr/>
          </p:nvSpPr>
          <p:spPr bwMode="auto">
            <a:xfrm>
              <a:off x="479" y="1745"/>
              <a:ext cx="993" cy="363"/>
            </a:xfrm>
            <a:prstGeom prst="leftArrow">
              <a:avLst>
                <a:gd name="adj1" fmla="val 50000"/>
                <a:gd name="adj2" fmla="val 68388"/>
              </a:avLst>
            </a:prstGeom>
            <a:solidFill>
              <a:srgbClr val="FF6600">
                <a:alpha val="80000"/>
              </a:srgbClr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13" name="Text Box 349"/>
            <p:cNvSpPr txBox="1">
              <a:spLocks noChangeArrowheads="1"/>
            </p:cNvSpPr>
            <p:nvPr/>
          </p:nvSpPr>
          <p:spPr bwMode="auto">
            <a:xfrm>
              <a:off x="553" y="1803"/>
              <a:ext cx="82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Talc 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96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3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9" grpId="0"/>
      <p:bldP spid="1035485" grpId="0"/>
      <p:bldP spid="1035486" grpId="0"/>
      <p:bldP spid="1035608" grpId="0" animBg="1"/>
      <p:bldP spid="161" grpId="0"/>
      <p:bldP spid="162" grpId="0"/>
      <p:bldP spid="163" grpId="0"/>
      <p:bldP spid="164" grpId="0"/>
      <p:bldP spid="1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158973A9-4E4B-0A7B-5F8A-19E2759C1F1A}"/>
              </a:ext>
            </a:extLst>
          </p:cNvPr>
          <p:cNvGrpSpPr/>
          <p:nvPr/>
        </p:nvGrpSpPr>
        <p:grpSpPr>
          <a:xfrm>
            <a:off x="5672139" y="1859816"/>
            <a:ext cx="3548061" cy="2298174"/>
            <a:chOff x="5672139" y="1859816"/>
            <a:chExt cx="3548061" cy="2298174"/>
          </a:xfrm>
        </p:grpSpPr>
        <p:sp>
          <p:nvSpPr>
            <p:cNvPr id="6" name="Text Box 221">
              <a:extLst>
                <a:ext uri="{FF2B5EF4-FFF2-40B4-BE49-F238E27FC236}">
                  <a16:creationId xmlns:a16="http://schemas.microsoft.com/office/drawing/2014/main" id="{8E6BADEE-A1AE-5741-AD76-6452D3119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2139" y="1859816"/>
              <a:ext cx="3376612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Talc = ~5 mass% H</a:t>
              </a:r>
              <a:r>
                <a:rPr lang="en-GB" sz="22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</a:t>
              </a:r>
            </a:p>
          </p:txBody>
        </p:sp>
        <p:sp>
          <p:nvSpPr>
            <p:cNvPr id="7" name="Text Box 221">
              <a:extLst>
                <a:ext uri="{FF2B5EF4-FFF2-40B4-BE49-F238E27FC236}">
                  <a16:creationId xmlns:a16="http://schemas.microsoft.com/office/drawing/2014/main" id="{A996D861-E0E0-CEBF-244B-6BDADD1AC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5949" y="2293293"/>
              <a:ext cx="3524251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Serpentine = ~13 mass% H</a:t>
              </a:r>
              <a:r>
                <a:rPr lang="en-GB" sz="22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</a:t>
              </a:r>
            </a:p>
          </p:txBody>
        </p:sp>
        <p:sp>
          <p:nvSpPr>
            <p:cNvPr id="9" name="Text Box 221">
              <a:extLst>
                <a:ext uri="{FF2B5EF4-FFF2-40B4-BE49-F238E27FC236}">
                  <a16:creationId xmlns:a16="http://schemas.microsoft.com/office/drawing/2014/main" id="{511F8033-CD8D-A68B-AB67-DE20092CA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2139" y="2787948"/>
              <a:ext cx="3376612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Chlorite = ~13 mass% H</a:t>
              </a:r>
              <a:r>
                <a:rPr lang="en-GB" sz="22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</a:t>
              </a:r>
            </a:p>
          </p:txBody>
        </p:sp>
        <p:sp>
          <p:nvSpPr>
            <p:cNvPr id="13" name="Text Box 221">
              <a:extLst>
                <a:ext uri="{FF2B5EF4-FFF2-40B4-BE49-F238E27FC236}">
                  <a16:creationId xmlns:a16="http://schemas.microsoft.com/office/drawing/2014/main" id="{5DD01E10-2559-1E67-56D3-84C88D1F6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2139" y="3727103"/>
              <a:ext cx="3376612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Phase A = ~12 mass% H</a:t>
              </a:r>
              <a:r>
                <a:rPr lang="en-GB" sz="22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</a:t>
              </a:r>
            </a:p>
          </p:txBody>
        </p:sp>
        <p:sp>
          <p:nvSpPr>
            <p:cNvPr id="14" name="Text Box 221">
              <a:extLst>
                <a:ext uri="{FF2B5EF4-FFF2-40B4-BE49-F238E27FC236}">
                  <a16:creationId xmlns:a16="http://schemas.microsoft.com/office/drawing/2014/main" id="{AD568226-CB0B-6924-80BF-B05EA65BF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2139" y="3256756"/>
              <a:ext cx="3376612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Amphibole = ~2 mass% H</a:t>
              </a:r>
              <a:r>
                <a:rPr lang="en-GB" sz="22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</a:t>
              </a:r>
            </a:p>
          </p:txBody>
        </p:sp>
      </p:grpSp>
      <p:sp>
        <p:nvSpPr>
          <p:cNvPr id="103526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035481" name="Text Box 217"/>
          <p:cNvSpPr txBox="1">
            <a:spLocks noChangeArrowheads="1"/>
          </p:cNvSpPr>
          <p:nvPr/>
        </p:nvSpPr>
        <p:spPr bwMode="auto">
          <a:xfrm>
            <a:off x="5854701" y="4268788"/>
            <a:ext cx="21185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Katz et al., 2003 (G3 doi:10.1029/2002GC000433)</a:t>
            </a:r>
          </a:p>
        </p:txBody>
      </p:sp>
      <p:pic>
        <p:nvPicPr>
          <p:cNvPr id="1035482" name="Picture 2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9295" y="1423988"/>
            <a:ext cx="3248025" cy="285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5485" name="Text Box 221"/>
          <p:cNvSpPr txBox="1">
            <a:spLocks noChangeArrowheads="1"/>
          </p:cNvSpPr>
          <p:nvPr/>
        </p:nvSpPr>
        <p:spPr bwMode="auto">
          <a:xfrm>
            <a:off x="342900" y="606425"/>
            <a:ext cx="8458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principal hydrous phases in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O-saturated peridotite to 8 GPa 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035486" name="Text Box 222"/>
          <p:cNvSpPr txBox="1">
            <a:spLocks noChangeArrowheads="1"/>
          </p:cNvSpPr>
          <p:nvPr/>
        </p:nvSpPr>
        <p:spPr bwMode="auto">
          <a:xfrm>
            <a:off x="5754688" y="5070475"/>
            <a:ext cx="3389312" cy="1314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‘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’</a:t>
            </a:r>
            <a:r>
              <a:rPr lang="en-GB" sz="1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phase A,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amphibole,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chlorite,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cpx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clinopyroxene,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gar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garnet,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olivine,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opx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orthopyroxene,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serpentine,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sp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spinel,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tc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talc.</a:t>
            </a:r>
          </a:p>
        </p:txBody>
      </p:sp>
      <p:grpSp>
        <p:nvGrpSpPr>
          <p:cNvPr id="2" name="Group 345"/>
          <p:cNvGrpSpPr>
            <a:grpSpLocks/>
          </p:cNvGrpSpPr>
          <p:nvPr/>
        </p:nvGrpSpPr>
        <p:grpSpPr bwMode="auto">
          <a:xfrm>
            <a:off x="39688" y="1947863"/>
            <a:ext cx="5735638" cy="4857750"/>
            <a:chOff x="25" y="1227"/>
            <a:chExt cx="3613" cy="3060"/>
          </a:xfrm>
        </p:grpSpPr>
        <p:sp>
          <p:nvSpPr>
            <p:cNvPr id="1035487" name="Rectangle 223"/>
            <p:cNvSpPr>
              <a:spLocks noChangeAspect="1" noChangeArrowheads="1"/>
            </p:cNvSpPr>
            <p:nvPr/>
          </p:nvSpPr>
          <p:spPr bwMode="auto">
            <a:xfrm>
              <a:off x="28" y="1227"/>
              <a:ext cx="3610" cy="306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88" name="Rectangle 224"/>
            <p:cNvSpPr>
              <a:spLocks noChangeAspect="1" noChangeArrowheads="1"/>
            </p:cNvSpPr>
            <p:nvPr/>
          </p:nvSpPr>
          <p:spPr bwMode="auto">
            <a:xfrm>
              <a:off x="374" y="1592"/>
              <a:ext cx="2845" cy="2523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89" name="Freeform 225"/>
            <p:cNvSpPr>
              <a:spLocks noChangeAspect="1"/>
            </p:cNvSpPr>
            <p:nvPr/>
          </p:nvSpPr>
          <p:spPr bwMode="auto">
            <a:xfrm>
              <a:off x="1198" y="1647"/>
              <a:ext cx="497" cy="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92" name="Line 228"/>
            <p:cNvSpPr>
              <a:spLocks noChangeAspect="1" noChangeShapeType="1"/>
            </p:cNvSpPr>
            <p:nvPr/>
          </p:nvSpPr>
          <p:spPr bwMode="auto">
            <a:xfrm>
              <a:off x="2288" y="2140"/>
              <a:ext cx="936" cy="79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9872" name="Group 229"/>
            <p:cNvGrpSpPr>
              <a:grpSpLocks/>
            </p:cNvGrpSpPr>
            <p:nvPr/>
          </p:nvGrpSpPr>
          <p:grpSpPr bwMode="auto">
            <a:xfrm>
              <a:off x="554" y="1690"/>
              <a:ext cx="2206" cy="626"/>
              <a:chOff x="554" y="1690"/>
              <a:chExt cx="2206" cy="626"/>
            </a:xfrm>
          </p:grpSpPr>
          <p:sp>
            <p:nvSpPr>
              <p:cNvPr id="1035494" name="Freeform 230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5" name="Freeform 231"/>
              <p:cNvSpPr>
                <a:spLocks noChangeAspect="1"/>
              </p:cNvSpPr>
              <p:nvPr/>
            </p:nvSpPr>
            <p:spPr bwMode="auto">
              <a:xfrm>
                <a:off x="1662" y="2219"/>
                <a:ext cx="1098" cy="97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19873" name="Group 323"/>
            <p:cNvGrpSpPr>
              <a:grpSpLocks/>
            </p:cNvGrpSpPr>
            <p:nvPr/>
          </p:nvGrpSpPr>
          <p:grpSpPr bwMode="auto">
            <a:xfrm>
              <a:off x="500" y="3284"/>
              <a:ext cx="1457" cy="774"/>
              <a:chOff x="500" y="3284"/>
              <a:chExt cx="1457" cy="774"/>
            </a:xfrm>
          </p:grpSpPr>
          <p:sp>
            <p:nvSpPr>
              <p:cNvPr id="1035496" name="Freeform 232"/>
              <p:cNvSpPr>
                <a:spLocks noChangeAspect="1"/>
              </p:cNvSpPr>
              <p:nvPr/>
            </p:nvSpPr>
            <p:spPr bwMode="auto">
              <a:xfrm>
                <a:off x="500" y="3284"/>
                <a:ext cx="626" cy="2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7" y="84"/>
                  </a:cxn>
                  <a:cxn ang="0">
                    <a:pos x="522" y="225"/>
                  </a:cxn>
                </a:cxnLst>
                <a:rect l="0" t="0" r="r" b="b"/>
                <a:pathLst>
                  <a:path w="522" h="225">
                    <a:moveTo>
                      <a:pt x="0" y="0"/>
                    </a:moveTo>
                    <a:cubicBezTo>
                      <a:pt x="75" y="23"/>
                      <a:pt x="150" y="46"/>
                      <a:pt x="237" y="84"/>
                    </a:cubicBezTo>
                    <a:cubicBezTo>
                      <a:pt x="324" y="122"/>
                      <a:pt x="423" y="173"/>
                      <a:pt x="522" y="225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7" name="Freeform 233"/>
              <p:cNvSpPr>
                <a:spLocks noChangeAspect="1"/>
              </p:cNvSpPr>
              <p:nvPr/>
            </p:nvSpPr>
            <p:spPr bwMode="auto">
              <a:xfrm>
                <a:off x="1126" y="3554"/>
                <a:ext cx="831" cy="504"/>
              </a:xfrm>
              <a:custGeom>
                <a:avLst/>
                <a:gdLst/>
                <a:ahLst/>
                <a:cxnLst>
                  <a:cxn ang="0">
                    <a:pos x="693" y="420"/>
                  </a:cxn>
                  <a:cxn ang="0">
                    <a:pos x="438" y="234"/>
                  </a:cxn>
                  <a:cxn ang="0">
                    <a:pos x="165" y="63"/>
                  </a:cxn>
                  <a:cxn ang="0">
                    <a:pos x="0" y="0"/>
                  </a:cxn>
                </a:cxnLst>
                <a:rect l="0" t="0" r="r" b="b"/>
                <a:pathLst>
                  <a:path w="693" h="420">
                    <a:moveTo>
                      <a:pt x="693" y="420"/>
                    </a:moveTo>
                    <a:cubicBezTo>
                      <a:pt x="609" y="357"/>
                      <a:pt x="526" y="294"/>
                      <a:pt x="438" y="234"/>
                    </a:cubicBezTo>
                    <a:cubicBezTo>
                      <a:pt x="350" y="174"/>
                      <a:pt x="238" y="102"/>
                      <a:pt x="165" y="63"/>
                    </a:cubicBezTo>
                    <a:cubicBezTo>
                      <a:pt x="92" y="24"/>
                      <a:pt x="46" y="12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19874" name="Group 324"/>
            <p:cNvGrpSpPr>
              <a:grpSpLocks/>
            </p:cNvGrpSpPr>
            <p:nvPr/>
          </p:nvGrpSpPr>
          <p:grpSpPr bwMode="auto">
            <a:xfrm>
              <a:off x="723" y="1686"/>
              <a:ext cx="1580" cy="1495"/>
              <a:chOff x="723" y="1686"/>
              <a:chExt cx="1580" cy="1495"/>
            </a:xfrm>
          </p:grpSpPr>
          <p:sp>
            <p:nvSpPr>
              <p:cNvPr id="1035490" name="Freeform 226"/>
              <p:cNvSpPr>
                <a:spLocks noChangeAspect="1"/>
              </p:cNvSpPr>
              <p:nvPr/>
            </p:nvSpPr>
            <p:spPr bwMode="auto">
              <a:xfrm>
                <a:off x="1684" y="1686"/>
                <a:ext cx="619" cy="12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0" y="75"/>
                  </a:cxn>
                  <a:cxn ang="0">
                    <a:pos x="381" y="201"/>
                  </a:cxn>
                  <a:cxn ang="0">
                    <a:pos x="498" y="336"/>
                  </a:cxn>
                  <a:cxn ang="0">
                    <a:pos x="492" y="498"/>
                  </a:cxn>
                  <a:cxn ang="0">
                    <a:pos x="450" y="657"/>
                  </a:cxn>
                  <a:cxn ang="0">
                    <a:pos x="354" y="807"/>
                  </a:cxn>
                  <a:cxn ang="0">
                    <a:pos x="198" y="975"/>
                  </a:cxn>
                  <a:cxn ang="0">
                    <a:pos x="57" y="1071"/>
                  </a:cxn>
                </a:cxnLst>
                <a:rect l="0" t="0" r="r" b="b"/>
                <a:pathLst>
                  <a:path w="516" h="1071">
                    <a:moveTo>
                      <a:pt x="0" y="0"/>
                    </a:moveTo>
                    <a:cubicBezTo>
                      <a:pt x="58" y="21"/>
                      <a:pt x="117" y="42"/>
                      <a:pt x="180" y="75"/>
                    </a:cubicBezTo>
                    <a:cubicBezTo>
                      <a:pt x="243" y="108"/>
                      <a:pt x="328" y="158"/>
                      <a:pt x="381" y="201"/>
                    </a:cubicBezTo>
                    <a:cubicBezTo>
                      <a:pt x="434" y="244"/>
                      <a:pt x="480" y="287"/>
                      <a:pt x="498" y="336"/>
                    </a:cubicBezTo>
                    <a:cubicBezTo>
                      <a:pt x="516" y="385"/>
                      <a:pt x="500" y="445"/>
                      <a:pt x="492" y="498"/>
                    </a:cubicBezTo>
                    <a:cubicBezTo>
                      <a:pt x="484" y="551"/>
                      <a:pt x="473" y="605"/>
                      <a:pt x="450" y="657"/>
                    </a:cubicBezTo>
                    <a:cubicBezTo>
                      <a:pt x="427" y="709"/>
                      <a:pt x="396" y="754"/>
                      <a:pt x="354" y="807"/>
                    </a:cubicBezTo>
                    <a:cubicBezTo>
                      <a:pt x="312" y="860"/>
                      <a:pt x="247" y="931"/>
                      <a:pt x="198" y="975"/>
                    </a:cubicBezTo>
                    <a:cubicBezTo>
                      <a:pt x="149" y="1019"/>
                      <a:pt x="103" y="1045"/>
                      <a:pt x="57" y="1071"/>
                    </a:cubicBez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8" name="Freeform 234"/>
              <p:cNvSpPr>
                <a:spLocks noChangeAspect="1"/>
              </p:cNvSpPr>
              <p:nvPr/>
            </p:nvSpPr>
            <p:spPr bwMode="auto">
              <a:xfrm>
                <a:off x="723" y="2975"/>
                <a:ext cx="1026" cy="206"/>
              </a:xfrm>
              <a:custGeom>
                <a:avLst/>
                <a:gdLst/>
                <a:ahLst/>
                <a:cxnLst>
                  <a:cxn ang="0">
                    <a:pos x="855" y="0"/>
                  </a:cxn>
                  <a:cxn ang="0">
                    <a:pos x="627" y="93"/>
                  </a:cxn>
                  <a:cxn ang="0">
                    <a:pos x="420" y="159"/>
                  </a:cxn>
                  <a:cxn ang="0">
                    <a:pos x="0" y="171"/>
                  </a:cxn>
                </a:cxnLst>
                <a:rect l="0" t="0" r="r" b="b"/>
                <a:pathLst>
                  <a:path w="855" h="172">
                    <a:moveTo>
                      <a:pt x="855" y="0"/>
                    </a:moveTo>
                    <a:cubicBezTo>
                      <a:pt x="777" y="33"/>
                      <a:pt x="699" y="67"/>
                      <a:pt x="627" y="93"/>
                    </a:cubicBezTo>
                    <a:cubicBezTo>
                      <a:pt x="555" y="119"/>
                      <a:pt x="525" y="146"/>
                      <a:pt x="420" y="159"/>
                    </a:cubicBezTo>
                    <a:cubicBezTo>
                      <a:pt x="315" y="172"/>
                      <a:pt x="157" y="171"/>
                      <a:pt x="0" y="171"/>
                    </a:cubicBez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5499" name="Line 235"/>
            <p:cNvSpPr>
              <a:spLocks noChangeAspect="1" noChangeShapeType="1"/>
            </p:cNvSpPr>
            <p:nvPr/>
          </p:nvSpPr>
          <p:spPr bwMode="auto">
            <a:xfrm flipH="1">
              <a:off x="453" y="3554"/>
              <a:ext cx="659" cy="32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9876" name="Group 236"/>
            <p:cNvGrpSpPr>
              <a:grpSpLocks/>
            </p:cNvGrpSpPr>
            <p:nvPr/>
          </p:nvGrpSpPr>
          <p:grpSpPr bwMode="auto">
            <a:xfrm>
              <a:off x="692" y="1654"/>
              <a:ext cx="1017" cy="2300"/>
              <a:chOff x="692" y="1654"/>
              <a:chExt cx="1017" cy="2300"/>
            </a:xfrm>
          </p:grpSpPr>
          <p:grpSp>
            <p:nvGrpSpPr>
              <p:cNvPr id="119958" name="Group 237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035502" name="Freeform 238"/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3" cy="56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1035503" name="Freeform 239"/>
                <p:cNvSpPr>
                  <a:spLocks noChangeAspect="1"/>
                </p:cNvSpPr>
                <p:nvPr/>
              </p:nvSpPr>
              <p:spPr bwMode="auto">
                <a:xfrm>
                  <a:off x="1122" y="2219"/>
                  <a:ext cx="587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1035504" name="Freeform 240"/>
              <p:cNvSpPr>
                <a:spLocks noChangeAspect="1"/>
              </p:cNvSpPr>
              <p:nvPr/>
            </p:nvSpPr>
            <p:spPr bwMode="auto">
              <a:xfrm>
                <a:off x="692" y="3545"/>
                <a:ext cx="430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19877" name="Text Box 241"/>
            <p:cNvSpPr txBox="1">
              <a:spLocks noChangeAspect="1" noChangeArrowheads="1"/>
            </p:cNvSpPr>
            <p:nvPr/>
          </p:nvSpPr>
          <p:spPr bwMode="auto">
            <a:xfrm rot="1191810">
              <a:off x="553" y="1787"/>
              <a:ext cx="578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19878" name="Text Box 242"/>
            <p:cNvSpPr txBox="1">
              <a:spLocks noChangeAspect="1" noChangeArrowheads="1"/>
            </p:cNvSpPr>
            <p:nvPr/>
          </p:nvSpPr>
          <p:spPr bwMode="auto">
            <a:xfrm rot="1191810">
              <a:off x="532" y="1621"/>
              <a:ext cx="617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79" name="Text Box 243"/>
            <p:cNvSpPr txBox="1">
              <a:spLocks noChangeAspect="1" noChangeArrowheads="1"/>
            </p:cNvSpPr>
            <p:nvPr/>
          </p:nvSpPr>
          <p:spPr bwMode="auto">
            <a:xfrm rot="1833081">
              <a:off x="1088" y="1796"/>
              <a:ext cx="287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19880" name="Text Box 244"/>
            <p:cNvSpPr txBox="1">
              <a:spLocks noChangeAspect="1" noChangeArrowheads="1"/>
            </p:cNvSpPr>
            <p:nvPr/>
          </p:nvSpPr>
          <p:spPr bwMode="auto">
            <a:xfrm rot="1596048">
              <a:off x="845" y="1598"/>
              <a:ext cx="434" cy="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1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81" name="Text Box 245"/>
            <p:cNvSpPr txBox="1">
              <a:spLocks noChangeAspect="1" noChangeArrowheads="1"/>
            </p:cNvSpPr>
            <p:nvPr/>
          </p:nvSpPr>
          <p:spPr bwMode="auto">
            <a:xfrm rot="1899183">
              <a:off x="1190" y="1671"/>
              <a:ext cx="270" cy="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882" name="Text Box 246"/>
            <p:cNvSpPr txBox="1">
              <a:spLocks noChangeAspect="1" noChangeArrowheads="1"/>
            </p:cNvSpPr>
            <p:nvPr/>
          </p:nvSpPr>
          <p:spPr bwMode="auto">
            <a:xfrm rot="2255856">
              <a:off x="1283" y="1646"/>
              <a:ext cx="439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83" name="Text Box 247"/>
            <p:cNvSpPr txBox="1">
              <a:spLocks noChangeAspect="1" noChangeArrowheads="1"/>
            </p:cNvSpPr>
            <p:nvPr/>
          </p:nvSpPr>
          <p:spPr bwMode="auto">
            <a:xfrm>
              <a:off x="1183" y="2225"/>
              <a:ext cx="436" cy="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884" name="Text Box 248"/>
            <p:cNvSpPr txBox="1">
              <a:spLocks noChangeAspect="1" noChangeArrowheads="1"/>
            </p:cNvSpPr>
            <p:nvPr/>
          </p:nvSpPr>
          <p:spPr bwMode="auto">
            <a:xfrm>
              <a:off x="561" y="2080"/>
              <a:ext cx="53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035513" name="Freeform 249"/>
            <p:cNvSpPr>
              <a:spLocks noChangeAspect="1"/>
            </p:cNvSpPr>
            <p:nvPr/>
          </p:nvSpPr>
          <p:spPr bwMode="auto">
            <a:xfrm>
              <a:off x="987" y="2003"/>
              <a:ext cx="378" cy="239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9889" name="Text Box 253"/>
            <p:cNvSpPr txBox="1">
              <a:spLocks noChangeAspect="1" noChangeArrowheads="1"/>
            </p:cNvSpPr>
            <p:nvPr/>
          </p:nvSpPr>
          <p:spPr bwMode="auto">
            <a:xfrm>
              <a:off x="821" y="3133"/>
              <a:ext cx="51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19890" name="Text Box 254"/>
            <p:cNvSpPr txBox="1">
              <a:spLocks noChangeAspect="1" noChangeArrowheads="1"/>
            </p:cNvSpPr>
            <p:nvPr/>
          </p:nvSpPr>
          <p:spPr bwMode="auto">
            <a:xfrm rot="1252350">
              <a:off x="479" y="3222"/>
              <a:ext cx="3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91" name="Text Box 255"/>
            <p:cNvSpPr txBox="1">
              <a:spLocks noChangeAspect="1" noChangeArrowheads="1"/>
            </p:cNvSpPr>
            <p:nvPr/>
          </p:nvSpPr>
          <p:spPr bwMode="auto">
            <a:xfrm rot="1289943">
              <a:off x="432" y="3376"/>
              <a:ext cx="622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</a:t>
              </a:r>
            </a:p>
          </p:txBody>
        </p:sp>
        <p:sp>
          <p:nvSpPr>
            <p:cNvPr id="119892" name="Text Box 256"/>
            <p:cNvSpPr txBox="1">
              <a:spLocks noChangeAspect="1" noChangeArrowheads="1"/>
            </p:cNvSpPr>
            <p:nvPr/>
          </p:nvSpPr>
          <p:spPr bwMode="auto">
            <a:xfrm>
              <a:off x="282" y="3405"/>
              <a:ext cx="605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19893" name="Text Box 257"/>
            <p:cNvSpPr txBox="1">
              <a:spLocks noChangeAspect="1" noChangeArrowheads="1"/>
            </p:cNvSpPr>
            <p:nvPr/>
          </p:nvSpPr>
          <p:spPr bwMode="auto">
            <a:xfrm rot="-2519026">
              <a:off x="561" y="3704"/>
              <a:ext cx="43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19894" name="Text Box 258"/>
            <p:cNvSpPr txBox="1">
              <a:spLocks noChangeAspect="1" noChangeArrowheads="1"/>
            </p:cNvSpPr>
            <p:nvPr/>
          </p:nvSpPr>
          <p:spPr bwMode="auto">
            <a:xfrm rot="-2664561">
              <a:off x="544" y="3765"/>
              <a:ext cx="6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95" name="Text Box 259"/>
            <p:cNvSpPr txBox="1">
              <a:spLocks noChangeAspect="1" noChangeArrowheads="1"/>
            </p:cNvSpPr>
            <p:nvPr/>
          </p:nvSpPr>
          <p:spPr bwMode="auto">
            <a:xfrm>
              <a:off x="849" y="3845"/>
              <a:ext cx="771" cy="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19901" name="Text Box 265"/>
            <p:cNvSpPr txBox="1">
              <a:spLocks noChangeAspect="1" noChangeArrowheads="1"/>
            </p:cNvSpPr>
            <p:nvPr/>
          </p:nvSpPr>
          <p:spPr bwMode="auto">
            <a:xfrm>
              <a:off x="1643" y="1870"/>
              <a:ext cx="596" cy="3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19902" name="Text Box 266"/>
            <p:cNvSpPr txBox="1">
              <a:spLocks noChangeAspect="1" noChangeArrowheads="1"/>
            </p:cNvSpPr>
            <p:nvPr/>
          </p:nvSpPr>
          <p:spPr bwMode="auto">
            <a:xfrm rot="551331">
              <a:off x="1663" y="2247"/>
              <a:ext cx="65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 cpx</a:t>
              </a:r>
            </a:p>
          </p:txBody>
        </p:sp>
        <p:sp>
          <p:nvSpPr>
            <p:cNvPr id="119903" name="Text Box 267"/>
            <p:cNvSpPr txBox="1">
              <a:spLocks noChangeAspect="1" noChangeArrowheads="1"/>
            </p:cNvSpPr>
            <p:nvPr/>
          </p:nvSpPr>
          <p:spPr bwMode="auto">
            <a:xfrm rot="551331">
              <a:off x="1655" y="2127"/>
              <a:ext cx="71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4" name="Text Box 268"/>
            <p:cNvSpPr txBox="1">
              <a:spLocks noChangeAspect="1" noChangeArrowheads="1"/>
            </p:cNvSpPr>
            <p:nvPr/>
          </p:nvSpPr>
          <p:spPr bwMode="auto">
            <a:xfrm rot="1882094">
              <a:off x="1731" y="1741"/>
              <a:ext cx="26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19905" name="Text Box 269"/>
            <p:cNvSpPr txBox="1">
              <a:spLocks noChangeAspect="1" noChangeArrowheads="1"/>
            </p:cNvSpPr>
            <p:nvPr/>
          </p:nvSpPr>
          <p:spPr bwMode="auto">
            <a:xfrm rot="1714239">
              <a:off x="1648" y="1675"/>
              <a:ext cx="78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6" name="Text Box 270"/>
            <p:cNvSpPr txBox="1">
              <a:spLocks noChangeAspect="1" noChangeArrowheads="1"/>
            </p:cNvSpPr>
            <p:nvPr/>
          </p:nvSpPr>
          <p:spPr bwMode="auto">
            <a:xfrm>
              <a:off x="2275" y="2274"/>
              <a:ext cx="49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7" name="Text Box 271"/>
            <p:cNvSpPr txBox="1">
              <a:spLocks noChangeAspect="1" noChangeArrowheads="1"/>
            </p:cNvSpPr>
            <p:nvPr/>
          </p:nvSpPr>
          <p:spPr bwMode="auto">
            <a:xfrm>
              <a:off x="2282" y="2235"/>
              <a:ext cx="493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908" name="Text Box 272"/>
            <p:cNvSpPr txBox="1">
              <a:spLocks noChangeAspect="1" noChangeArrowheads="1"/>
            </p:cNvSpPr>
            <p:nvPr/>
          </p:nvSpPr>
          <p:spPr bwMode="auto">
            <a:xfrm rot="274436">
              <a:off x="2205" y="2142"/>
              <a:ext cx="709" cy="1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19909" name="Text Box 273"/>
            <p:cNvSpPr txBox="1">
              <a:spLocks noChangeAspect="1" noChangeArrowheads="1"/>
            </p:cNvSpPr>
            <p:nvPr/>
          </p:nvSpPr>
          <p:spPr bwMode="auto">
            <a:xfrm>
              <a:off x="2246" y="1726"/>
              <a:ext cx="57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19910" name="Text Box 274"/>
            <p:cNvSpPr txBox="1">
              <a:spLocks noChangeAspect="1" noChangeArrowheads="1"/>
            </p:cNvSpPr>
            <p:nvPr/>
          </p:nvSpPr>
          <p:spPr bwMode="auto">
            <a:xfrm>
              <a:off x="2099" y="3014"/>
              <a:ext cx="58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19911" name="Text Box 275"/>
            <p:cNvSpPr txBox="1">
              <a:spLocks noChangeAspect="1" noChangeArrowheads="1"/>
            </p:cNvSpPr>
            <p:nvPr/>
          </p:nvSpPr>
          <p:spPr bwMode="auto">
            <a:xfrm>
              <a:off x="1953" y="3448"/>
              <a:ext cx="1117" cy="53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2400" b="1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13" name="Text Box 277"/>
            <p:cNvSpPr txBox="1">
              <a:spLocks noChangeAspect="1" noChangeArrowheads="1"/>
            </p:cNvSpPr>
            <p:nvPr/>
          </p:nvSpPr>
          <p:spPr bwMode="auto">
            <a:xfrm rot="-2532926">
              <a:off x="2721" y="1719"/>
              <a:ext cx="49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19914" name="Text Box 278"/>
            <p:cNvSpPr txBox="1">
              <a:spLocks noChangeAspect="1" noChangeArrowheads="1"/>
            </p:cNvSpPr>
            <p:nvPr/>
          </p:nvSpPr>
          <p:spPr bwMode="auto">
            <a:xfrm rot="353099">
              <a:off x="2905" y="2209"/>
              <a:ext cx="2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19915" name="Text Box 279"/>
            <p:cNvSpPr txBox="1">
              <a:spLocks noChangeAspect="1" noChangeArrowheads="1"/>
            </p:cNvSpPr>
            <p:nvPr/>
          </p:nvSpPr>
          <p:spPr bwMode="auto">
            <a:xfrm rot="353099">
              <a:off x="2925" y="2097"/>
              <a:ext cx="2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</a:p>
          </p:txBody>
        </p:sp>
        <p:sp>
          <p:nvSpPr>
            <p:cNvPr id="119916" name="Text Box 280"/>
            <p:cNvSpPr txBox="1">
              <a:spLocks noChangeAspect="1" noChangeArrowheads="1"/>
            </p:cNvSpPr>
            <p:nvPr/>
          </p:nvSpPr>
          <p:spPr bwMode="auto">
            <a:xfrm>
              <a:off x="1182" y="1240"/>
              <a:ext cx="90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19917" name="Text Box 281"/>
            <p:cNvSpPr txBox="1">
              <a:spLocks noChangeAspect="1" noChangeArrowheads="1"/>
            </p:cNvSpPr>
            <p:nvPr/>
          </p:nvSpPr>
          <p:spPr bwMode="auto">
            <a:xfrm>
              <a:off x="200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19918" name="Text Box 282"/>
            <p:cNvSpPr txBox="1">
              <a:spLocks noChangeAspect="1" noChangeArrowheads="1"/>
            </p:cNvSpPr>
            <p:nvPr/>
          </p:nvSpPr>
          <p:spPr bwMode="auto">
            <a:xfrm>
              <a:off x="617" y="1465"/>
              <a:ext cx="31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19919" name="Text Box 283"/>
            <p:cNvSpPr txBox="1">
              <a:spLocks noChangeAspect="1" noChangeArrowheads="1"/>
            </p:cNvSpPr>
            <p:nvPr/>
          </p:nvSpPr>
          <p:spPr bwMode="auto">
            <a:xfrm>
              <a:off x="1020" y="1465"/>
              <a:ext cx="31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19920" name="Text Box 284"/>
            <p:cNvSpPr txBox="1">
              <a:spLocks noChangeAspect="1" noChangeArrowheads="1"/>
            </p:cNvSpPr>
            <p:nvPr/>
          </p:nvSpPr>
          <p:spPr bwMode="auto">
            <a:xfrm>
              <a:off x="1442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19921" name="Text Box 285"/>
            <p:cNvSpPr txBox="1">
              <a:spLocks noChangeAspect="1" noChangeArrowheads="1"/>
            </p:cNvSpPr>
            <p:nvPr/>
          </p:nvSpPr>
          <p:spPr bwMode="auto">
            <a:xfrm>
              <a:off x="1845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19922" name="Text Box 286"/>
            <p:cNvSpPr txBox="1">
              <a:spLocks noChangeAspect="1" noChangeArrowheads="1"/>
            </p:cNvSpPr>
            <p:nvPr/>
          </p:nvSpPr>
          <p:spPr bwMode="auto">
            <a:xfrm>
              <a:off x="2251" y="1465"/>
              <a:ext cx="316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19923" name="Text Box 287"/>
            <p:cNvSpPr txBox="1">
              <a:spLocks noChangeAspect="1" noChangeArrowheads="1"/>
            </p:cNvSpPr>
            <p:nvPr/>
          </p:nvSpPr>
          <p:spPr bwMode="auto">
            <a:xfrm>
              <a:off x="2618" y="1465"/>
              <a:ext cx="373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19924" name="Text Box 288"/>
            <p:cNvSpPr txBox="1">
              <a:spLocks noChangeAspect="1" noChangeArrowheads="1"/>
            </p:cNvSpPr>
            <p:nvPr/>
          </p:nvSpPr>
          <p:spPr bwMode="auto">
            <a:xfrm>
              <a:off x="3043" y="1465"/>
              <a:ext cx="36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19925" name="Text Box 289"/>
            <p:cNvSpPr txBox="1">
              <a:spLocks noChangeAspect="1" noChangeArrowheads="1"/>
            </p:cNvSpPr>
            <p:nvPr/>
          </p:nvSpPr>
          <p:spPr bwMode="auto">
            <a:xfrm rot="16200000">
              <a:off x="-272" y="2929"/>
              <a:ext cx="78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19926" name="Text Box 290"/>
            <p:cNvSpPr txBox="1">
              <a:spLocks noChangeAspect="1" noChangeArrowheads="1"/>
            </p:cNvSpPr>
            <p:nvPr/>
          </p:nvSpPr>
          <p:spPr bwMode="auto">
            <a:xfrm>
              <a:off x="187" y="186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19927" name="Text Box 291"/>
            <p:cNvSpPr txBox="1">
              <a:spLocks noChangeAspect="1" noChangeArrowheads="1"/>
            </p:cNvSpPr>
            <p:nvPr/>
          </p:nvSpPr>
          <p:spPr bwMode="auto">
            <a:xfrm>
              <a:off x="187" y="2184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19928" name="Text Box 292"/>
            <p:cNvSpPr txBox="1">
              <a:spLocks noChangeAspect="1" noChangeArrowheads="1"/>
            </p:cNvSpPr>
            <p:nvPr/>
          </p:nvSpPr>
          <p:spPr bwMode="auto">
            <a:xfrm>
              <a:off x="187" y="2504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19929" name="Text Box 293"/>
            <p:cNvSpPr txBox="1">
              <a:spLocks noChangeAspect="1" noChangeArrowheads="1"/>
            </p:cNvSpPr>
            <p:nvPr/>
          </p:nvSpPr>
          <p:spPr bwMode="auto">
            <a:xfrm>
              <a:off x="187" y="2810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19930" name="Text Box 294"/>
            <p:cNvSpPr txBox="1">
              <a:spLocks noChangeAspect="1" noChangeArrowheads="1"/>
            </p:cNvSpPr>
            <p:nvPr/>
          </p:nvSpPr>
          <p:spPr bwMode="auto">
            <a:xfrm>
              <a:off x="187" y="3131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19931" name="Text Box 295"/>
            <p:cNvSpPr txBox="1">
              <a:spLocks noChangeAspect="1" noChangeArrowheads="1"/>
            </p:cNvSpPr>
            <p:nvPr/>
          </p:nvSpPr>
          <p:spPr bwMode="auto">
            <a:xfrm>
              <a:off x="187" y="3451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19932" name="Text Box 296"/>
            <p:cNvSpPr txBox="1">
              <a:spLocks noChangeAspect="1" noChangeArrowheads="1"/>
            </p:cNvSpPr>
            <p:nvPr/>
          </p:nvSpPr>
          <p:spPr bwMode="auto">
            <a:xfrm>
              <a:off x="187" y="376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19933" name="Text Box 297"/>
            <p:cNvSpPr txBox="1">
              <a:spLocks noChangeAspect="1" noChangeArrowheads="1"/>
            </p:cNvSpPr>
            <p:nvPr/>
          </p:nvSpPr>
          <p:spPr bwMode="auto">
            <a:xfrm>
              <a:off x="187" y="407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19934" name="Text Box 298"/>
            <p:cNvSpPr txBox="1">
              <a:spLocks noChangeAspect="1" noChangeArrowheads="1"/>
            </p:cNvSpPr>
            <p:nvPr/>
          </p:nvSpPr>
          <p:spPr bwMode="auto">
            <a:xfrm rot="5400000">
              <a:off x="3143" y="2768"/>
              <a:ext cx="635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19935" name="Text Box 299"/>
            <p:cNvSpPr txBox="1">
              <a:spLocks noChangeAspect="1" noChangeArrowheads="1"/>
            </p:cNvSpPr>
            <p:nvPr/>
          </p:nvSpPr>
          <p:spPr bwMode="auto">
            <a:xfrm>
              <a:off x="3198" y="2047"/>
              <a:ext cx="29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19936" name="Text Box 300"/>
            <p:cNvSpPr txBox="1">
              <a:spLocks noChangeAspect="1" noChangeArrowheads="1"/>
            </p:cNvSpPr>
            <p:nvPr/>
          </p:nvSpPr>
          <p:spPr bwMode="auto">
            <a:xfrm>
              <a:off x="3198" y="2263"/>
              <a:ext cx="29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19937" name="Text Box 301"/>
            <p:cNvSpPr txBox="1">
              <a:spLocks noChangeAspect="1" noChangeArrowheads="1"/>
            </p:cNvSpPr>
            <p:nvPr/>
          </p:nvSpPr>
          <p:spPr bwMode="auto">
            <a:xfrm>
              <a:off x="3198" y="2576"/>
              <a:ext cx="34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19938" name="Text Box 302"/>
            <p:cNvSpPr txBox="1">
              <a:spLocks noChangeAspect="1" noChangeArrowheads="1"/>
            </p:cNvSpPr>
            <p:nvPr/>
          </p:nvSpPr>
          <p:spPr bwMode="auto">
            <a:xfrm>
              <a:off x="3198" y="3116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19939" name="Text Box 303"/>
            <p:cNvSpPr txBox="1">
              <a:spLocks noChangeAspect="1" noChangeArrowheads="1"/>
            </p:cNvSpPr>
            <p:nvPr/>
          </p:nvSpPr>
          <p:spPr bwMode="auto">
            <a:xfrm>
              <a:off x="3198" y="3444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19940" name="Text Box 304"/>
            <p:cNvSpPr txBox="1">
              <a:spLocks noChangeAspect="1" noChangeArrowheads="1"/>
            </p:cNvSpPr>
            <p:nvPr/>
          </p:nvSpPr>
          <p:spPr bwMode="auto">
            <a:xfrm>
              <a:off x="3198" y="3645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19941" name="Text Box 305"/>
            <p:cNvSpPr txBox="1">
              <a:spLocks noChangeAspect="1" noChangeArrowheads="1"/>
            </p:cNvSpPr>
            <p:nvPr/>
          </p:nvSpPr>
          <p:spPr bwMode="auto">
            <a:xfrm>
              <a:off x="3198" y="4046"/>
              <a:ext cx="391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035570" name="Line 306"/>
            <p:cNvSpPr>
              <a:spLocks noChangeAspect="1" noChangeShapeType="1"/>
            </p:cNvSpPr>
            <p:nvPr/>
          </p:nvSpPr>
          <p:spPr bwMode="auto">
            <a:xfrm>
              <a:off x="377" y="191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1" name="Line 307"/>
            <p:cNvSpPr>
              <a:spLocks noChangeAspect="1" noChangeShapeType="1"/>
            </p:cNvSpPr>
            <p:nvPr/>
          </p:nvSpPr>
          <p:spPr bwMode="auto">
            <a:xfrm>
              <a:off x="377" y="2226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3" name="Line 309"/>
            <p:cNvSpPr>
              <a:spLocks noChangeAspect="1" noChangeShapeType="1"/>
            </p:cNvSpPr>
            <p:nvPr/>
          </p:nvSpPr>
          <p:spPr bwMode="auto">
            <a:xfrm>
              <a:off x="377" y="2860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4" name="Line 310"/>
            <p:cNvSpPr>
              <a:spLocks noChangeAspect="1" noChangeShapeType="1"/>
            </p:cNvSpPr>
            <p:nvPr/>
          </p:nvSpPr>
          <p:spPr bwMode="auto">
            <a:xfrm>
              <a:off x="377" y="3180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5" name="Line 311"/>
            <p:cNvSpPr>
              <a:spLocks noChangeAspect="1" noChangeShapeType="1"/>
            </p:cNvSpPr>
            <p:nvPr/>
          </p:nvSpPr>
          <p:spPr bwMode="auto">
            <a:xfrm>
              <a:off x="377" y="349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6" name="Line 312"/>
            <p:cNvSpPr>
              <a:spLocks noChangeAspect="1" noChangeShapeType="1"/>
            </p:cNvSpPr>
            <p:nvPr/>
          </p:nvSpPr>
          <p:spPr bwMode="auto">
            <a:xfrm>
              <a:off x="377" y="381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7" name="Line 313"/>
            <p:cNvSpPr>
              <a:spLocks noChangeAspect="1" noChangeShapeType="1"/>
            </p:cNvSpPr>
            <p:nvPr/>
          </p:nvSpPr>
          <p:spPr bwMode="auto">
            <a:xfrm>
              <a:off x="784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8" name="Line 314"/>
            <p:cNvSpPr>
              <a:spLocks noChangeAspect="1" noChangeShapeType="1"/>
            </p:cNvSpPr>
            <p:nvPr/>
          </p:nvSpPr>
          <p:spPr bwMode="auto">
            <a:xfrm>
              <a:off x="1191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9" name="Line 315"/>
            <p:cNvSpPr>
              <a:spLocks noChangeAspect="1" noChangeShapeType="1"/>
            </p:cNvSpPr>
            <p:nvPr/>
          </p:nvSpPr>
          <p:spPr bwMode="auto">
            <a:xfrm>
              <a:off x="1597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0" name="Line 316"/>
            <p:cNvSpPr>
              <a:spLocks noChangeAspect="1" noChangeShapeType="1"/>
            </p:cNvSpPr>
            <p:nvPr/>
          </p:nvSpPr>
          <p:spPr bwMode="auto">
            <a:xfrm>
              <a:off x="2001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1" name="Line 317"/>
            <p:cNvSpPr>
              <a:spLocks noChangeAspect="1" noChangeShapeType="1"/>
            </p:cNvSpPr>
            <p:nvPr/>
          </p:nvSpPr>
          <p:spPr bwMode="auto">
            <a:xfrm>
              <a:off x="2407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2" name="Line 318"/>
            <p:cNvSpPr>
              <a:spLocks noChangeAspect="1" noChangeShapeType="1"/>
            </p:cNvSpPr>
            <p:nvPr/>
          </p:nvSpPr>
          <p:spPr bwMode="auto">
            <a:xfrm>
              <a:off x="2810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4" name="Line 320"/>
            <p:cNvSpPr>
              <a:spLocks noChangeShapeType="1"/>
            </p:cNvSpPr>
            <p:nvPr/>
          </p:nvSpPr>
          <p:spPr bwMode="auto">
            <a:xfrm flipV="1">
              <a:off x="1431" y="1929"/>
              <a:ext cx="57" cy="3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5" name="Rectangle 321"/>
            <p:cNvSpPr>
              <a:spLocks noChangeArrowheads="1"/>
            </p:cNvSpPr>
            <p:nvPr/>
          </p:nvSpPr>
          <p:spPr bwMode="auto">
            <a:xfrm>
              <a:off x="381" y="2512"/>
              <a:ext cx="2832" cy="304"/>
            </a:xfrm>
            <a:prstGeom prst="rect">
              <a:avLst/>
            </a:prstGeom>
            <a:solidFill>
              <a:srgbClr val="FF6600">
                <a:alpha val="60001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9888" name="Text Box 252"/>
            <p:cNvSpPr txBox="1">
              <a:spLocks noChangeAspect="1" noChangeArrowheads="1"/>
            </p:cNvSpPr>
            <p:nvPr/>
          </p:nvSpPr>
          <p:spPr bwMode="auto">
            <a:xfrm rot="17592413">
              <a:off x="1300" y="2782"/>
              <a:ext cx="534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12" name="Text Box 276"/>
            <p:cNvSpPr txBox="1">
              <a:spLocks noChangeAspect="1" noChangeArrowheads="1"/>
            </p:cNvSpPr>
            <p:nvPr/>
          </p:nvSpPr>
          <p:spPr bwMode="auto">
            <a:xfrm rot="4682296">
              <a:off x="2655" y="2872"/>
              <a:ext cx="49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19899" name="Text Box 263"/>
            <p:cNvSpPr txBox="1">
              <a:spLocks noChangeAspect="1" noChangeArrowheads="1"/>
            </p:cNvSpPr>
            <p:nvPr/>
          </p:nvSpPr>
          <p:spPr bwMode="auto">
            <a:xfrm rot="-2921715">
              <a:off x="1751" y="2646"/>
              <a:ext cx="43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</a:t>
              </a:r>
            </a:p>
          </p:txBody>
        </p:sp>
        <p:sp>
          <p:nvSpPr>
            <p:cNvPr id="119886" name="Text Box 250"/>
            <p:cNvSpPr txBox="1">
              <a:spLocks noChangeAspect="1" noChangeArrowheads="1"/>
            </p:cNvSpPr>
            <p:nvPr/>
          </p:nvSpPr>
          <p:spPr bwMode="auto">
            <a:xfrm>
              <a:off x="532" y="2449"/>
              <a:ext cx="63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035572" name="Line 308"/>
            <p:cNvSpPr>
              <a:spLocks noChangeAspect="1" noChangeShapeType="1"/>
            </p:cNvSpPr>
            <p:nvPr/>
          </p:nvSpPr>
          <p:spPr bwMode="auto">
            <a:xfrm>
              <a:off x="377" y="2546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9898" name="Text Box 262"/>
            <p:cNvSpPr txBox="1">
              <a:spLocks noChangeAspect="1" noChangeArrowheads="1"/>
            </p:cNvSpPr>
            <p:nvPr/>
          </p:nvSpPr>
          <p:spPr bwMode="auto">
            <a:xfrm>
              <a:off x="1630" y="2354"/>
              <a:ext cx="545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19900" name="Text Box 264"/>
            <p:cNvSpPr txBox="1">
              <a:spLocks noChangeAspect="1" noChangeArrowheads="1"/>
            </p:cNvSpPr>
            <p:nvPr/>
          </p:nvSpPr>
          <p:spPr bwMode="auto">
            <a:xfrm rot="-2367594">
              <a:off x="1645" y="2789"/>
              <a:ext cx="69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87" name="Text Box 251"/>
            <p:cNvSpPr txBox="1">
              <a:spLocks noChangeAspect="1" noChangeArrowheads="1"/>
            </p:cNvSpPr>
            <p:nvPr/>
          </p:nvSpPr>
          <p:spPr bwMode="auto">
            <a:xfrm rot="-3984159">
              <a:off x="1248" y="2752"/>
              <a:ext cx="369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035491" name="Freeform 227"/>
            <p:cNvSpPr>
              <a:spLocks noChangeAspect="1"/>
            </p:cNvSpPr>
            <p:nvPr/>
          </p:nvSpPr>
          <p:spPr bwMode="auto">
            <a:xfrm>
              <a:off x="2754" y="1690"/>
              <a:ext cx="240" cy="1681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8" name="Group 325"/>
          <p:cNvGrpSpPr>
            <a:grpSpLocks/>
          </p:cNvGrpSpPr>
          <p:nvPr/>
        </p:nvGrpSpPr>
        <p:grpSpPr bwMode="auto">
          <a:xfrm>
            <a:off x="1092200" y="2630488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9863" name="Group 326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35591" name="Freeform 327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592" name="Freeform 328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5593" name="Freeform 329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0" name="Group 330"/>
          <p:cNvGrpSpPr>
            <a:grpSpLocks/>
          </p:cNvGrpSpPr>
          <p:nvPr/>
        </p:nvGrpSpPr>
        <p:grpSpPr bwMode="auto">
          <a:xfrm>
            <a:off x="1141413" y="2681288"/>
            <a:ext cx="2508250" cy="2373312"/>
            <a:chOff x="723" y="1686"/>
            <a:chExt cx="1580" cy="14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5595" name="Freeform 331"/>
            <p:cNvSpPr>
              <a:spLocks noChangeAspect="1"/>
            </p:cNvSpPr>
            <p:nvPr/>
          </p:nvSpPr>
          <p:spPr bwMode="auto">
            <a:xfrm>
              <a:off x="1684" y="1686"/>
              <a:ext cx="619" cy="1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96" name="Freeform 332"/>
            <p:cNvSpPr>
              <a:spLocks noChangeAspect="1"/>
            </p:cNvSpPr>
            <p:nvPr/>
          </p:nvSpPr>
          <p:spPr bwMode="auto">
            <a:xfrm>
              <a:off x="723" y="2975"/>
              <a:ext cx="1026" cy="206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1" name="Group 336"/>
          <p:cNvGrpSpPr>
            <a:grpSpLocks/>
          </p:cNvGrpSpPr>
          <p:nvPr/>
        </p:nvGrpSpPr>
        <p:grpSpPr bwMode="auto">
          <a:xfrm>
            <a:off x="809625" y="5218113"/>
            <a:ext cx="2312988" cy="1228725"/>
            <a:chOff x="500" y="3284"/>
            <a:chExt cx="1457" cy="7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5601" name="Freeform 337"/>
            <p:cNvSpPr>
              <a:spLocks noChangeAspect="1"/>
            </p:cNvSpPr>
            <p:nvPr/>
          </p:nvSpPr>
          <p:spPr bwMode="auto">
            <a:xfrm>
              <a:off x="500" y="3284"/>
              <a:ext cx="626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02" name="Freeform 338"/>
            <p:cNvSpPr>
              <a:spLocks noChangeAspect="1"/>
            </p:cNvSpPr>
            <p:nvPr/>
          </p:nvSpPr>
          <p:spPr bwMode="auto">
            <a:xfrm>
              <a:off x="1126" y="3554"/>
              <a:ext cx="831" cy="504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2" name="Group 339"/>
          <p:cNvGrpSpPr>
            <a:grpSpLocks/>
          </p:cNvGrpSpPr>
          <p:nvPr/>
        </p:nvGrpSpPr>
        <p:grpSpPr bwMode="auto">
          <a:xfrm>
            <a:off x="862013" y="267652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5604" name="Freeform 340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05" name="Freeform 341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35608" name="Freeform 344"/>
          <p:cNvSpPr>
            <a:spLocks noChangeAspect="1"/>
          </p:cNvSpPr>
          <p:nvPr/>
        </p:nvSpPr>
        <p:spPr bwMode="auto">
          <a:xfrm>
            <a:off x="1905612" y="2617825"/>
            <a:ext cx="785201" cy="955638"/>
          </a:xfrm>
          <a:custGeom>
            <a:avLst/>
            <a:gdLst>
              <a:gd name="connsiteX0" fmla="*/ 0 w 9952"/>
              <a:gd name="connsiteY0" fmla="*/ 0 h 10203"/>
              <a:gd name="connsiteX1" fmla="*/ 4590 w 9952"/>
              <a:gd name="connsiteY1" fmla="*/ 2337 h 10203"/>
              <a:gd name="connsiteX2" fmla="*/ 7706 w 9952"/>
              <a:gd name="connsiteY2" fmla="*/ 5081 h 10203"/>
              <a:gd name="connsiteX3" fmla="*/ 9372 w 9952"/>
              <a:gd name="connsiteY3" fmla="*/ 7886 h 10203"/>
              <a:gd name="connsiteX4" fmla="*/ 9952 w 9952"/>
              <a:gd name="connsiteY4" fmla="*/ 10203 h 10203"/>
              <a:gd name="connsiteX0" fmla="*/ 0 w 10000"/>
              <a:gd name="connsiteY0" fmla="*/ 0 h 10000"/>
              <a:gd name="connsiteX1" fmla="*/ 4830 w 10000"/>
              <a:gd name="connsiteY1" fmla="*/ 2231 h 10000"/>
              <a:gd name="connsiteX2" fmla="*/ 7743 w 10000"/>
              <a:gd name="connsiteY2" fmla="*/ 4980 h 10000"/>
              <a:gd name="connsiteX3" fmla="*/ 9417 w 10000"/>
              <a:gd name="connsiteY3" fmla="*/ 7729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675" y="637"/>
                  <a:pt x="3540" y="1400"/>
                  <a:pt x="4830" y="2231"/>
                </a:cubicBezTo>
                <a:cubicBezTo>
                  <a:pt x="6120" y="3061"/>
                  <a:pt x="6979" y="4064"/>
                  <a:pt x="7743" y="4980"/>
                </a:cubicBezTo>
                <a:cubicBezTo>
                  <a:pt x="8507" y="5896"/>
                  <a:pt x="9053" y="6892"/>
                  <a:pt x="9417" y="7729"/>
                </a:cubicBezTo>
                <a:cubicBezTo>
                  <a:pt x="9782" y="8566"/>
                  <a:pt x="9878" y="9283"/>
                  <a:pt x="10000" y="1000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5610" name="Rectangle 346"/>
          <p:cNvSpPr>
            <a:spLocks noChangeArrowheads="1"/>
          </p:cNvSpPr>
          <p:nvPr/>
        </p:nvSpPr>
        <p:spPr bwMode="auto">
          <a:xfrm>
            <a:off x="3168650" y="2528888"/>
            <a:ext cx="2495550" cy="400208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5641" name="Freeform 377"/>
          <p:cNvSpPr>
            <a:spLocks/>
          </p:cNvSpPr>
          <p:nvPr/>
        </p:nvSpPr>
        <p:spPr bwMode="auto">
          <a:xfrm>
            <a:off x="6256338" y="1636713"/>
            <a:ext cx="449262" cy="1703387"/>
          </a:xfrm>
          <a:custGeom>
            <a:avLst/>
            <a:gdLst/>
            <a:ahLst/>
            <a:cxnLst>
              <a:cxn ang="0">
                <a:pos x="283" y="9"/>
              </a:cxn>
              <a:cxn ang="0">
                <a:pos x="183" y="9"/>
              </a:cxn>
              <a:cxn ang="0">
                <a:pos x="63" y="65"/>
              </a:cxn>
              <a:cxn ang="0">
                <a:pos x="3" y="233"/>
              </a:cxn>
              <a:cxn ang="0">
                <a:pos x="47" y="533"/>
              </a:cxn>
              <a:cxn ang="0">
                <a:pos x="107" y="781"/>
              </a:cxn>
              <a:cxn ang="0">
                <a:pos x="155" y="1073"/>
              </a:cxn>
            </a:cxnLst>
            <a:rect l="0" t="0" r="r" b="b"/>
            <a:pathLst>
              <a:path w="283" h="1073">
                <a:moveTo>
                  <a:pt x="283" y="9"/>
                </a:moveTo>
                <a:cubicBezTo>
                  <a:pt x="251" y="4"/>
                  <a:pt x="220" y="0"/>
                  <a:pt x="183" y="9"/>
                </a:cubicBezTo>
                <a:cubicBezTo>
                  <a:pt x="146" y="18"/>
                  <a:pt x="93" y="28"/>
                  <a:pt x="63" y="65"/>
                </a:cubicBezTo>
                <a:cubicBezTo>
                  <a:pt x="33" y="102"/>
                  <a:pt x="6" y="155"/>
                  <a:pt x="3" y="233"/>
                </a:cubicBezTo>
                <a:cubicBezTo>
                  <a:pt x="0" y="311"/>
                  <a:pt x="30" y="442"/>
                  <a:pt x="47" y="533"/>
                </a:cubicBezTo>
                <a:cubicBezTo>
                  <a:pt x="64" y="624"/>
                  <a:pt x="89" y="691"/>
                  <a:pt x="107" y="781"/>
                </a:cubicBezTo>
                <a:cubicBezTo>
                  <a:pt x="125" y="871"/>
                  <a:pt x="147" y="1024"/>
                  <a:pt x="155" y="107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5643" name="Line 379"/>
          <p:cNvSpPr>
            <a:spLocks noChangeShapeType="1"/>
          </p:cNvSpPr>
          <p:nvPr/>
        </p:nvSpPr>
        <p:spPr bwMode="auto">
          <a:xfrm flipV="1">
            <a:off x="3165475" y="1646238"/>
            <a:ext cx="2968625" cy="871537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5644" name="Line 380"/>
          <p:cNvSpPr>
            <a:spLocks noChangeShapeType="1"/>
          </p:cNvSpPr>
          <p:nvPr/>
        </p:nvSpPr>
        <p:spPr bwMode="auto">
          <a:xfrm flipV="1">
            <a:off x="5668963" y="3933825"/>
            <a:ext cx="3367087" cy="25939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60" name="Text Box 222"/>
          <p:cNvSpPr txBox="1">
            <a:spLocks noChangeArrowheads="1"/>
          </p:cNvSpPr>
          <p:nvPr/>
        </p:nvSpPr>
        <p:spPr bwMode="auto">
          <a:xfrm>
            <a:off x="6381211" y="2245589"/>
            <a:ext cx="91704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b="1" dirty="0">
                <a:solidFill>
                  <a:srgbClr val="FF0000"/>
                </a:solidFill>
                <a:effectLst/>
                <a:latin typeface="Calibri" pitchFamily="34" charset="0"/>
              </a:rPr>
              <a:t>Wet solidus</a:t>
            </a:r>
          </a:p>
        </p:txBody>
      </p:sp>
      <p:sp>
        <p:nvSpPr>
          <p:cNvPr id="136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4" name="Text Box 260">
            <a:extLst>
              <a:ext uri="{FF2B5EF4-FFF2-40B4-BE49-F238E27FC236}">
                <a16:creationId xmlns:a16="http://schemas.microsoft.com/office/drawing/2014/main" id="{95E97BDB-C349-C8AE-FE16-4B966857811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5" name="Text Box 261">
            <a:extLst>
              <a:ext uri="{FF2B5EF4-FFF2-40B4-BE49-F238E27FC236}">
                <a16:creationId xmlns:a16="http://schemas.microsoft.com/office/drawing/2014/main" id="{4C2D2800-9616-6CED-4DE6-B1AF9AE44BE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035642" name="Freeform 378"/>
          <p:cNvSpPr>
            <a:spLocks/>
          </p:cNvSpPr>
          <p:nvPr/>
        </p:nvSpPr>
        <p:spPr bwMode="auto">
          <a:xfrm>
            <a:off x="4387851" y="2697163"/>
            <a:ext cx="366712" cy="2647950"/>
          </a:xfrm>
          <a:custGeom>
            <a:avLst/>
            <a:gdLst/>
            <a:ahLst/>
            <a:cxnLst>
              <a:cxn ang="0">
                <a:pos x="231" y="0"/>
              </a:cxn>
              <a:cxn ang="0">
                <a:pos x="123" y="68"/>
              </a:cxn>
              <a:cxn ang="0">
                <a:pos x="31" y="260"/>
              </a:cxn>
              <a:cxn ang="0">
                <a:pos x="3" y="644"/>
              </a:cxn>
              <a:cxn ang="0">
                <a:pos x="11" y="876"/>
              </a:cxn>
              <a:cxn ang="0">
                <a:pos x="67" y="1228"/>
              </a:cxn>
              <a:cxn ang="0">
                <a:pos x="127" y="1452"/>
              </a:cxn>
              <a:cxn ang="0">
                <a:pos x="219" y="1668"/>
              </a:cxn>
            </a:cxnLst>
            <a:rect l="0" t="0" r="r" b="b"/>
            <a:pathLst>
              <a:path w="231" h="1668">
                <a:moveTo>
                  <a:pt x="231" y="0"/>
                </a:moveTo>
                <a:cubicBezTo>
                  <a:pt x="212" y="11"/>
                  <a:pt x="156" y="25"/>
                  <a:pt x="123" y="68"/>
                </a:cubicBezTo>
                <a:cubicBezTo>
                  <a:pt x="90" y="111"/>
                  <a:pt x="51" y="164"/>
                  <a:pt x="31" y="260"/>
                </a:cubicBezTo>
                <a:cubicBezTo>
                  <a:pt x="11" y="356"/>
                  <a:pt x="6" y="541"/>
                  <a:pt x="3" y="644"/>
                </a:cubicBezTo>
                <a:cubicBezTo>
                  <a:pt x="0" y="747"/>
                  <a:pt x="0" y="779"/>
                  <a:pt x="11" y="876"/>
                </a:cubicBezTo>
                <a:cubicBezTo>
                  <a:pt x="22" y="973"/>
                  <a:pt x="48" y="1132"/>
                  <a:pt x="67" y="1228"/>
                </a:cubicBezTo>
                <a:cubicBezTo>
                  <a:pt x="86" y="1324"/>
                  <a:pt x="102" y="1379"/>
                  <a:pt x="127" y="1452"/>
                </a:cubicBezTo>
                <a:cubicBezTo>
                  <a:pt x="152" y="1525"/>
                  <a:pt x="185" y="1596"/>
                  <a:pt x="219" y="1668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03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35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3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3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03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481" grpId="0"/>
      <p:bldP spid="1035610" grpId="0" animBg="1"/>
      <p:bldP spid="1035641" grpId="0" animBg="1"/>
      <p:bldP spid="160" grpId="0"/>
      <p:bldP spid="10356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035485" name="Text Box 221"/>
          <p:cNvSpPr txBox="1">
            <a:spLocks noChangeArrowheads="1"/>
          </p:cNvSpPr>
          <p:nvPr/>
        </p:nvSpPr>
        <p:spPr bwMode="auto">
          <a:xfrm>
            <a:off x="342900" y="606425"/>
            <a:ext cx="8458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principal hydrous phases in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O-saturated peridotite to 8 GPa 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035486" name="Text Box 222"/>
          <p:cNvSpPr txBox="1">
            <a:spLocks noChangeArrowheads="1"/>
          </p:cNvSpPr>
          <p:nvPr/>
        </p:nvSpPr>
        <p:spPr bwMode="auto">
          <a:xfrm>
            <a:off x="5754688" y="5070475"/>
            <a:ext cx="3389312" cy="1314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‘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’</a:t>
            </a:r>
            <a:r>
              <a:rPr lang="en-GB" sz="1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phase A,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amphibole,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chlorite,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cpx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clinopyroxene,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gar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garnet,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olivine,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opx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orthopyroxene,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serpentine, </a:t>
            </a:r>
            <a:r>
              <a:rPr lang="en-GB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sp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spinel, </a:t>
            </a:r>
            <a:r>
              <a:rPr lang="en-GB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tc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talc.</a:t>
            </a:r>
          </a:p>
        </p:txBody>
      </p:sp>
      <p:grpSp>
        <p:nvGrpSpPr>
          <p:cNvPr id="2" name="Group 345"/>
          <p:cNvGrpSpPr>
            <a:grpSpLocks/>
          </p:cNvGrpSpPr>
          <p:nvPr/>
        </p:nvGrpSpPr>
        <p:grpSpPr bwMode="auto">
          <a:xfrm>
            <a:off x="39688" y="1947863"/>
            <a:ext cx="5735638" cy="4857750"/>
            <a:chOff x="25" y="1227"/>
            <a:chExt cx="3613" cy="3060"/>
          </a:xfrm>
        </p:grpSpPr>
        <p:sp>
          <p:nvSpPr>
            <p:cNvPr id="1035487" name="Rectangle 223"/>
            <p:cNvSpPr>
              <a:spLocks noChangeAspect="1" noChangeArrowheads="1"/>
            </p:cNvSpPr>
            <p:nvPr/>
          </p:nvSpPr>
          <p:spPr bwMode="auto">
            <a:xfrm>
              <a:off x="28" y="1227"/>
              <a:ext cx="3610" cy="306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88" name="Rectangle 224"/>
            <p:cNvSpPr>
              <a:spLocks noChangeAspect="1" noChangeArrowheads="1"/>
            </p:cNvSpPr>
            <p:nvPr/>
          </p:nvSpPr>
          <p:spPr bwMode="auto">
            <a:xfrm>
              <a:off x="374" y="1592"/>
              <a:ext cx="2845" cy="2523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89" name="Freeform 225"/>
            <p:cNvSpPr>
              <a:spLocks noChangeAspect="1"/>
            </p:cNvSpPr>
            <p:nvPr/>
          </p:nvSpPr>
          <p:spPr bwMode="auto">
            <a:xfrm>
              <a:off x="1198" y="1647"/>
              <a:ext cx="497" cy="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91" name="Freeform 227"/>
            <p:cNvSpPr>
              <a:spLocks noChangeAspect="1"/>
            </p:cNvSpPr>
            <p:nvPr/>
          </p:nvSpPr>
          <p:spPr bwMode="auto">
            <a:xfrm>
              <a:off x="2754" y="1690"/>
              <a:ext cx="240" cy="1681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492" name="Line 228"/>
            <p:cNvSpPr>
              <a:spLocks noChangeAspect="1" noChangeShapeType="1"/>
            </p:cNvSpPr>
            <p:nvPr/>
          </p:nvSpPr>
          <p:spPr bwMode="auto">
            <a:xfrm>
              <a:off x="2288" y="2140"/>
              <a:ext cx="936" cy="79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9872" name="Group 229"/>
            <p:cNvGrpSpPr>
              <a:grpSpLocks/>
            </p:cNvGrpSpPr>
            <p:nvPr/>
          </p:nvGrpSpPr>
          <p:grpSpPr bwMode="auto">
            <a:xfrm>
              <a:off x="554" y="1690"/>
              <a:ext cx="2206" cy="626"/>
              <a:chOff x="554" y="1690"/>
              <a:chExt cx="2206" cy="626"/>
            </a:xfrm>
          </p:grpSpPr>
          <p:sp>
            <p:nvSpPr>
              <p:cNvPr id="1035494" name="Freeform 230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5" name="Freeform 231"/>
              <p:cNvSpPr>
                <a:spLocks noChangeAspect="1"/>
              </p:cNvSpPr>
              <p:nvPr/>
            </p:nvSpPr>
            <p:spPr bwMode="auto">
              <a:xfrm>
                <a:off x="1662" y="2219"/>
                <a:ext cx="1098" cy="97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19873" name="Group 323"/>
            <p:cNvGrpSpPr>
              <a:grpSpLocks/>
            </p:cNvGrpSpPr>
            <p:nvPr/>
          </p:nvGrpSpPr>
          <p:grpSpPr bwMode="auto">
            <a:xfrm>
              <a:off x="500" y="3284"/>
              <a:ext cx="1457" cy="774"/>
              <a:chOff x="500" y="3284"/>
              <a:chExt cx="1457" cy="774"/>
            </a:xfrm>
          </p:grpSpPr>
          <p:sp>
            <p:nvSpPr>
              <p:cNvPr id="1035496" name="Freeform 232"/>
              <p:cNvSpPr>
                <a:spLocks noChangeAspect="1"/>
              </p:cNvSpPr>
              <p:nvPr/>
            </p:nvSpPr>
            <p:spPr bwMode="auto">
              <a:xfrm>
                <a:off x="500" y="3284"/>
                <a:ext cx="626" cy="2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7" y="84"/>
                  </a:cxn>
                  <a:cxn ang="0">
                    <a:pos x="522" y="225"/>
                  </a:cxn>
                </a:cxnLst>
                <a:rect l="0" t="0" r="r" b="b"/>
                <a:pathLst>
                  <a:path w="522" h="225">
                    <a:moveTo>
                      <a:pt x="0" y="0"/>
                    </a:moveTo>
                    <a:cubicBezTo>
                      <a:pt x="75" y="23"/>
                      <a:pt x="150" y="46"/>
                      <a:pt x="237" y="84"/>
                    </a:cubicBezTo>
                    <a:cubicBezTo>
                      <a:pt x="324" y="122"/>
                      <a:pt x="423" y="173"/>
                      <a:pt x="522" y="225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7" name="Freeform 233"/>
              <p:cNvSpPr>
                <a:spLocks noChangeAspect="1"/>
              </p:cNvSpPr>
              <p:nvPr/>
            </p:nvSpPr>
            <p:spPr bwMode="auto">
              <a:xfrm>
                <a:off x="1126" y="3554"/>
                <a:ext cx="831" cy="504"/>
              </a:xfrm>
              <a:custGeom>
                <a:avLst/>
                <a:gdLst/>
                <a:ahLst/>
                <a:cxnLst>
                  <a:cxn ang="0">
                    <a:pos x="693" y="420"/>
                  </a:cxn>
                  <a:cxn ang="0">
                    <a:pos x="438" y="234"/>
                  </a:cxn>
                  <a:cxn ang="0">
                    <a:pos x="165" y="63"/>
                  </a:cxn>
                  <a:cxn ang="0">
                    <a:pos x="0" y="0"/>
                  </a:cxn>
                </a:cxnLst>
                <a:rect l="0" t="0" r="r" b="b"/>
                <a:pathLst>
                  <a:path w="693" h="420">
                    <a:moveTo>
                      <a:pt x="693" y="420"/>
                    </a:moveTo>
                    <a:cubicBezTo>
                      <a:pt x="609" y="357"/>
                      <a:pt x="526" y="294"/>
                      <a:pt x="438" y="234"/>
                    </a:cubicBezTo>
                    <a:cubicBezTo>
                      <a:pt x="350" y="174"/>
                      <a:pt x="238" y="102"/>
                      <a:pt x="165" y="63"/>
                    </a:cubicBezTo>
                    <a:cubicBezTo>
                      <a:pt x="92" y="24"/>
                      <a:pt x="46" y="12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19874" name="Group 324"/>
            <p:cNvGrpSpPr>
              <a:grpSpLocks/>
            </p:cNvGrpSpPr>
            <p:nvPr/>
          </p:nvGrpSpPr>
          <p:grpSpPr bwMode="auto">
            <a:xfrm>
              <a:off x="723" y="1686"/>
              <a:ext cx="1580" cy="1495"/>
              <a:chOff x="723" y="1686"/>
              <a:chExt cx="1580" cy="1495"/>
            </a:xfrm>
          </p:grpSpPr>
          <p:sp>
            <p:nvSpPr>
              <p:cNvPr id="1035490" name="Freeform 226"/>
              <p:cNvSpPr>
                <a:spLocks noChangeAspect="1"/>
              </p:cNvSpPr>
              <p:nvPr/>
            </p:nvSpPr>
            <p:spPr bwMode="auto">
              <a:xfrm>
                <a:off x="1684" y="1686"/>
                <a:ext cx="619" cy="12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0" y="75"/>
                  </a:cxn>
                  <a:cxn ang="0">
                    <a:pos x="381" y="201"/>
                  </a:cxn>
                  <a:cxn ang="0">
                    <a:pos x="498" y="336"/>
                  </a:cxn>
                  <a:cxn ang="0">
                    <a:pos x="492" y="498"/>
                  </a:cxn>
                  <a:cxn ang="0">
                    <a:pos x="450" y="657"/>
                  </a:cxn>
                  <a:cxn ang="0">
                    <a:pos x="354" y="807"/>
                  </a:cxn>
                  <a:cxn ang="0">
                    <a:pos x="198" y="975"/>
                  </a:cxn>
                  <a:cxn ang="0">
                    <a:pos x="57" y="1071"/>
                  </a:cxn>
                </a:cxnLst>
                <a:rect l="0" t="0" r="r" b="b"/>
                <a:pathLst>
                  <a:path w="516" h="1071">
                    <a:moveTo>
                      <a:pt x="0" y="0"/>
                    </a:moveTo>
                    <a:cubicBezTo>
                      <a:pt x="58" y="21"/>
                      <a:pt x="117" y="42"/>
                      <a:pt x="180" y="75"/>
                    </a:cubicBezTo>
                    <a:cubicBezTo>
                      <a:pt x="243" y="108"/>
                      <a:pt x="328" y="158"/>
                      <a:pt x="381" y="201"/>
                    </a:cubicBezTo>
                    <a:cubicBezTo>
                      <a:pt x="434" y="244"/>
                      <a:pt x="480" y="287"/>
                      <a:pt x="498" y="336"/>
                    </a:cubicBezTo>
                    <a:cubicBezTo>
                      <a:pt x="516" y="385"/>
                      <a:pt x="500" y="445"/>
                      <a:pt x="492" y="498"/>
                    </a:cubicBezTo>
                    <a:cubicBezTo>
                      <a:pt x="484" y="551"/>
                      <a:pt x="473" y="605"/>
                      <a:pt x="450" y="657"/>
                    </a:cubicBezTo>
                    <a:cubicBezTo>
                      <a:pt x="427" y="709"/>
                      <a:pt x="396" y="754"/>
                      <a:pt x="354" y="807"/>
                    </a:cubicBezTo>
                    <a:cubicBezTo>
                      <a:pt x="312" y="860"/>
                      <a:pt x="247" y="931"/>
                      <a:pt x="198" y="975"/>
                    </a:cubicBezTo>
                    <a:cubicBezTo>
                      <a:pt x="149" y="1019"/>
                      <a:pt x="103" y="1045"/>
                      <a:pt x="57" y="1071"/>
                    </a:cubicBez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498" name="Freeform 234"/>
              <p:cNvSpPr>
                <a:spLocks noChangeAspect="1"/>
              </p:cNvSpPr>
              <p:nvPr/>
            </p:nvSpPr>
            <p:spPr bwMode="auto">
              <a:xfrm>
                <a:off x="723" y="2975"/>
                <a:ext cx="1026" cy="206"/>
              </a:xfrm>
              <a:custGeom>
                <a:avLst/>
                <a:gdLst/>
                <a:ahLst/>
                <a:cxnLst>
                  <a:cxn ang="0">
                    <a:pos x="855" y="0"/>
                  </a:cxn>
                  <a:cxn ang="0">
                    <a:pos x="627" y="93"/>
                  </a:cxn>
                  <a:cxn ang="0">
                    <a:pos x="420" y="159"/>
                  </a:cxn>
                  <a:cxn ang="0">
                    <a:pos x="0" y="171"/>
                  </a:cxn>
                </a:cxnLst>
                <a:rect l="0" t="0" r="r" b="b"/>
                <a:pathLst>
                  <a:path w="855" h="172">
                    <a:moveTo>
                      <a:pt x="855" y="0"/>
                    </a:moveTo>
                    <a:cubicBezTo>
                      <a:pt x="777" y="33"/>
                      <a:pt x="699" y="67"/>
                      <a:pt x="627" y="93"/>
                    </a:cubicBezTo>
                    <a:cubicBezTo>
                      <a:pt x="555" y="119"/>
                      <a:pt x="525" y="146"/>
                      <a:pt x="420" y="159"/>
                    </a:cubicBezTo>
                    <a:cubicBezTo>
                      <a:pt x="315" y="172"/>
                      <a:pt x="157" y="171"/>
                      <a:pt x="0" y="171"/>
                    </a:cubicBez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5499" name="Line 235"/>
            <p:cNvSpPr>
              <a:spLocks noChangeAspect="1" noChangeShapeType="1"/>
            </p:cNvSpPr>
            <p:nvPr/>
          </p:nvSpPr>
          <p:spPr bwMode="auto">
            <a:xfrm flipH="1">
              <a:off x="453" y="3554"/>
              <a:ext cx="659" cy="32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9876" name="Group 236"/>
            <p:cNvGrpSpPr>
              <a:grpSpLocks/>
            </p:cNvGrpSpPr>
            <p:nvPr/>
          </p:nvGrpSpPr>
          <p:grpSpPr bwMode="auto">
            <a:xfrm>
              <a:off x="692" y="1654"/>
              <a:ext cx="1017" cy="2300"/>
              <a:chOff x="692" y="1654"/>
              <a:chExt cx="1017" cy="2300"/>
            </a:xfrm>
          </p:grpSpPr>
          <p:grpSp>
            <p:nvGrpSpPr>
              <p:cNvPr id="119958" name="Group 237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035502" name="Freeform 238"/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3" cy="56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1035503" name="Freeform 239"/>
                <p:cNvSpPr>
                  <a:spLocks noChangeAspect="1"/>
                </p:cNvSpPr>
                <p:nvPr/>
              </p:nvSpPr>
              <p:spPr bwMode="auto">
                <a:xfrm>
                  <a:off x="1122" y="2219"/>
                  <a:ext cx="587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1035504" name="Freeform 240"/>
              <p:cNvSpPr>
                <a:spLocks noChangeAspect="1"/>
              </p:cNvSpPr>
              <p:nvPr/>
            </p:nvSpPr>
            <p:spPr bwMode="auto">
              <a:xfrm>
                <a:off x="692" y="3545"/>
                <a:ext cx="430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19877" name="Text Box 241"/>
            <p:cNvSpPr txBox="1">
              <a:spLocks noChangeAspect="1" noChangeArrowheads="1"/>
            </p:cNvSpPr>
            <p:nvPr/>
          </p:nvSpPr>
          <p:spPr bwMode="auto">
            <a:xfrm rot="1191810">
              <a:off x="553" y="1787"/>
              <a:ext cx="578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19878" name="Text Box 242"/>
            <p:cNvSpPr txBox="1">
              <a:spLocks noChangeAspect="1" noChangeArrowheads="1"/>
            </p:cNvSpPr>
            <p:nvPr/>
          </p:nvSpPr>
          <p:spPr bwMode="auto">
            <a:xfrm rot="1191810">
              <a:off x="532" y="1621"/>
              <a:ext cx="617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79" name="Text Box 243"/>
            <p:cNvSpPr txBox="1">
              <a:spLocks noChangeAspect="1" noChangeArrowheads="1"/>
            </p:cNvSpPr>
            <p:nvPr/>
          </p:nvSpPr>
          <p:spPr bwMode="auto">
            <a:xfrm rot="1833081">
              <a:off x="1088" y="1796"/>
              <a:ext cx="287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19880" name="Text Box 244"/>
            <p:cNvSpPr txBox="1">
              <a:spLocks noChangeAspect="1" noChangeArrowheads="1"/>
            </p:cNvSpPr>
            <p:nvPr/>
          </p:nvSpPr>
          <p:spPr bwMode="auto">
            <a:xfrm rot="1596048">
              <a:off x="845" y="1598"/>
              <a:ext cx="434" cy="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1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81" name="Text Box 245"/>
            <p:cNvSpPr txBox="1">
              <a:spLocks noChangeAspect="1" noChangeArrowheads="1"/>
            </p:cNvSpPr>
            <p:nvPr/>
          </p:nvSpPr>
          <p:spPr bwMode="auto">
            <a:xfrm rot="1899183">
              <a:off x="1190" y="1671"/>
              <a:ext cx="270" cy="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882" name="Text Box 246"/>
            <p:cNvSpPr txBox="1">
              <a:spLocks noChangeAspect="1" noChangeArrowheads="1"/>
            </p:cNvSpPr>
            <p:nvPr/>
          </p:nvSpPr>
          <p:spPr bwMode="auto">
            <a:xfrm rot="2255856">
              <a:off x="1283" y="1646"/>
              <a:ext cx="439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83" name="Text Box 247"/>
            <p:cNvSpPr txBox="1">
              <a:spLocks noChangeAspect="1" noChangeArrowheads="1"/>
            </p:cNvSpPr>
            <p:nvPr/>
          </p:nvSpPr>
          <p:spPr bwMode="auto">
            <a:xfrm>
              <a:off x="1183" y="2225"/>
              <a:ext cx="436" cy="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884" name="Text Box 248"/>
            <p:cNvSpPr txBox="1">
              <a:spLocks noChangeAspect="1" noChangeArrowheads="1"/>
            </p:cNvSpPr>
            <p:nvPr/>
          </p:nvSpPr>
          <p:spPr bwMode="auto">
            <a:xfrm>
              <a:off x="561" y="2080"/>
              <a:ext cx="53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035513" name="Freeform 249"/>
            <p:cNvSpPr>
              <a:spLocks noChangeAspect="1"/>
            </p:cNvSpPr>
            <p:nvPr/>
          </p:nvSpPr>
          <p:spPr bwMode="auto">
            <a:xfrm>
              <a:off x="987" y="2003"/>
              <a:ext cx="378" cy="239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9886" name="Text Box 250"/>
            <p:cNvSpPr txBox="1">
              <a:spLocks noChangeAspect="1" noChangeArrowheads="1"/>
            </p:cNvSpPr>
            <p:nvPr/>
          </p:nvSpPr>
          <p:spPr bwMode="auto">
            <a:xfrm>
              <a:off x="532" y="2449"/>
              <a:ext cx="63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19887" name="Text Box 251"/>
            <p:cNvSpPr txBox="1">
              <a:spLocks noChangeAspect="1" noChangeArrowheads="1"/>
            </p:cNvSpPr>
            <p:nvPr/>
          </p:nvSpPr>
          <p:spPr bwMode="auto">
            <a:xfrm rot="-3984159">
              <a:off x="1248" y="2752"/>
              <a:ext cx="369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19888" name="Text Box 252"/>
            <p:cNvSpPr txBox="1">
              <a:spLocks noChangeAspect="1" noChangeArrowheads="1"/>
            </p:cNvSpPr>
            <p:nvPr/>
          </p:nvSpPr>
          <p:spPr bwMode="auto">
            <a:xfrm rot="17592413">
              <a:off x="1300" y="2782"/>
              <a:ext cx="534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89" name="Text Box 253"/>
            <p:cNvSpPr txBox="1">
              <a:spLocks noChangeAspect="1" noChangeArrowheads="1"/>
            </p:cNvSpPr>
            <p:nvPr/>
          </p:nvSpPr>
          <p:spPr bwMode="auto">
            <a:xfrm>
              <a:off x="821" y="3133"/>
              <a:ext cx="51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19890" name="Text Box 254"/>
            <p:cNvSpPr txBox="1">
              <a:spLocks noChangeAspect="1" noChangeArrowheads="1"/>
            </p:cNvSpPr>
            <p:nvPr/>
          </p:nvSpPr>
          <p:spPr bwMode="auto">
            <a:xfrm rot="1252350">
              <a:off x="479" y="3222"/>
              <a:ext cx="3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91" name="Text Box 255"/>
            <p:cNvSpPr txBox="1">
              <a:spLocks noChangeAspect="1" noChangeArrowheads="1"/>
            </p:cNvSpPr>
            <p:nvPr/>
          </p:nvSpPr>
          <p:spPr bwMode="auto">
            <a:xfrm rot="1289943">
              <a:off x="432" y="3376"/>
              <a:ext cx="622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</a:t>
              </a:r>
            </a:p>
          </p:txBody>
        </p:sp>
        <p:sp>
          <p:nvSpPr>
            <p:cNvPr id="119892" name="Text Box 256"/>
            <p:cNvSpPr txBox="1">
              <a:spLocks noChangeAspect="1" noChangeArrowheads="1"/>
            </p:cNvSpPr>
            <p:nvPr/>
          </p:nvSpPr>
          <p:spPr bwMode="auto">
            <a:xfrm>
              <a:off x="282" y="3405"/>
              <a:ext cx="605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19893" name="Text Box 257"/>
            <p:cNvSpPr txBox="1">
              <a:spLocks noChangeAspect="1" noChangeArrowheads="1"/>
            </p:cNvSpPr>
            <p:nvPr/>
          </p:nvSpPr>
          <p:spPr bwMode="auto">
            <a:xfrm rot="-2519026">
              <a:off x="561" y="3704"/>
              <a:ext cx="43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19894" name="Text Box 258"/>
            <p:cNvSpPr txBox="1">
              <a:spLocks noChangeAspect="1" noChangeArrowheads="1"/>
            </p:cNvSpPr>
            <p:nvPr/>
          </p:nvSpPr>
          <p:spPr bwMode="auto">
            <a:xfrm rot="-2664561">
              <a:off x="544" y="3765"/>
              <a:ext cx="68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895" name="Text Box 259"/>
            <p:cNvSpPr txBox="1">
              <a:spLocks noChangeAspect="1" noChangeArrowheads="1"/>
            </p:cNvSpPr>
            <p:nvPr/>
          </p:nvSpPr>
          <p:spPr bwMode="auto">
            <a:xfrm>
              <a:off x="849" y="3845"/>
              <a:ext cx="771" cy="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19898" name="Text Box 262"/>
            <p:cNvSpPr txBox="1">
              <a:spLocks noChangeAspect="1" noChangeArrowheads="1"/>
            </p:cNvSpPr>
            <p:nvPr/>
          </p:nvSpPr>
          <p:spPr bwMode="auto">
            <a:xfrm>
              <a:off x="1630" y="2354"/>
              <a:ext cx="545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19899" name="Text Box 263"/>
            <p:cNvSpPr txBox="1">
              <a:spLocks noChangeAspect="1" noChangeArrowheads="1"/>
            </p:cNvSpPr>
            <p:nvPr/>
          </p:nvSpPr>
          <p:spPr bwMode="auto">
            <a:xfrm rot="-2921715">
              <a:off x="1751" y="2646"/>
              <a:ext cx="43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</a:t>
              </a:r>
            </a:p>
          </p:txBody>
        </p:sp>
        <p:sp>
          <p:nvSpPr>
            <p:cNvPr id="119900" name="Text Box 264"/>
            <p:cNvSpPr txBox="1">
              <a:spLocks noChangeAspect="1" noChangeArrowheads="1"/>
            </p:cNvSpPr>
            <p:nvPr/>
          </p:nvSpPr>
          <p:spPr bwMode="auto">
            <a:xfrm rot="-2367594">
              <a:off x="1645" y="2789"/>
              <a:ext cx="69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1" name="Text Box 265"/>
            <p:cNvSpPr txBox="1">
              <a:spLocks noChangeAspect="1" noChangeArrowheads="1"/>
            </p:cNvSpPr>
            <p:nvPr/>
          </p:nvSpPr>
          <p:spPr bwMode="auto">
            <a:xfrm>
              <a:off x="1643" y="1870"/>
              <a:ext cx="596" cy="3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19902" name="Text Box 266"/>
            <p:cNvSpPr txBox="1">
              <a:spLocks noChangeAspect="1" noChangeArrowheads="1"/>
            </p:cNvSpPr>
            <p:nvPr/>
          </p:nvSpPr>
          <p:spPr bwMode="auto">
            <a:xfrm rot="551331">
              <a:off x="1663" y="2247"/>
              <a:ext cx="65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 cpx</a:t>
              </a:r>
            </a:p>
          </p:txBody>
        </p:sp>
        <p:sp>
          <p:nvSpPr>
            <p:cNvPr id="119903" name="Text Box 267"/>
            <p:cNvSpPr txBox="1">
              <a:spLocks noChangeAspect="1" noChangeArrowheads="1"/>
            </p:cNvSpPr>
            <p:nvPr/>
          </p:nvSpPr>
          <p:spPr bwMode="auto">
            <a:xfrm rot="551331">
              <a:off x="1655" y="2127"/>
              <a:ext cx="71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4" name="Text Box 268"/>
            <p:cNvSpPr txBox="1">
              <a:spLocks noChangeAspect="1" noChangeArrowheads="1"/>
            </p:cNvSpPr>
            <p:nvPr/>
          </p:nvSpPr>
          <p:spPr bwMode="auto">
            <a:xfrm rot="1882094">
              <a:off x="1731" y="1741"/>
              <a:ext cx="265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19905" name="Text Box 269"/>
            <p:cNvSpPr txBox="1">
              <a:spLocks noChangeAspect="1" noChangeArrowheads="1"/>
            </p:cNvSpPr>
            <p:nvPr/>
          </p:nvSpPr>
          <p:spPr bwMode="auto">
            <a:xfrm rot="1714239">
              <a:off x="1648" y="1675"/>
              <a:ext cx="78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6" name="Text Box 270"/>
            <p:cNvSpPr txBox="1">
              <a:spLocks noChangeAspect="1" noChangeArrowheads="1"/>
            </p:cNvSpPr>
            <p:nvPr/>
          </p:nvSpPr>
          <p:spPr bwMode="auto">
            <a:xfrm>
              <a:off x="2275" y="2274"/>
              <a:ext cx="49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07" name="Text Box 271"/>
            <p:cNvSpPr txBox="1">
              <a:spLocks noChangeAspect="1" noChangeArrowheads="1"/>
            </p:cNvSpPr>
            <p:nvPr/>
          </p:nvSpPr>
          <p:spPr bwMode="auto">
            <a:xfrm>
              <a:off x="2282" y="2235"/>
              <a:ext cx="493" cy="1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19908" name="Text Box 272"/>
            <p:cNvSpPr txBox="1">
              <a:spLocks noChangeAspect="1" noChangeArrowheads="1"/>
            </p:cNvSpPr>
            <p:nvPr/>
          </p:nvSpPr>
          <p:spPr bwMode="auto">
            <a:xfrm rot="274436">
              <a:off x="2205" y="2142"/>
              <a:ext cx="709" cy="1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19909" name="Text Box 273"/>
            <p:cNvSpPr txBox="1">
              <a:spLocks noChangeAspect="1" noChangeArrowheads="1"/>
            </p:cNvSpPr>
            <p:nvPr/>
          </p:nvSpPr>
          <p:spPr bwMode="auto">
            <a:xfrm>
              <a:off x="2246" y="1726"/>
              <a:ext cx="57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19910" name="Text Box 274"/>
            <p:cNvSpPr txBox="1">
              <a:spLocks noChangeAspect="1" noChangeArrowheads="1"/>
            </p:cNvSpPr>
            <p:nvPr/>
          </p:nvSpPr>
          <p:spPr bwMode="auto">
            <a:xfrm>
              <a:off x="2099" y="3014"/>
              <a:ext cx="58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19911" name="Text Box 275"/>
            <p:cNvSpPr txBox="1">
              <a:spLocks noChangeAspect="1" noChangeArrowheads="1"/>
            </p:cNvSpPr>
            <p:nvPr/>
          </p:nvSpPr>
          <p:spPr bwMode="auto">
            <a:xfrm>
              <a:off x="1953" y="3448"/>
              <a:ext cx="1117" cy="53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2400" b="1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19912" name="Text Box 276"/>
            <p:cNvSpPr txBox="1">
              <a:spLocks noChangeAspect="1" noChangeArrowheads="1"/>
            </p:cNvSpPr>
            <p:nvPr/>
          </p:nvSpPr>
          <p:spPr bwMode="auto">
            <a:xfrm rot="4682296">
              <a:off x="2655" y="2872"/>
              <a:ext cx="493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19913" name="Text Box 277"/>
            <p:cNvSpPr txBox="1">
              <a:spLocks noChangeAspect="1" noChangeArrowheads="1"/>
            </p:cNvSpPr>
            <p:nvPr/>
          </p:nvSpPr>
          <p:spPr bwMode="auto">
            <a:xfrm rot="-2532926">
              <a:off x="2721" y="1719"/>
              <a:ext cx="49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19914" name="Text Box 278"/>
            <p:cNvSpPr txBox="1">
              <a:spLocks noChangeAspect="1" noChangeArrowheads="1"/>
            </p:cNvSpPr>
            <p:nvPr/>
          </p:nvSpPr>
          <p:spPr bwMode="auto">
            <a:xfrm rot="353099">
              <a:off x="2905" y="2209"/>
              <a:ext cx="2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19915" name="Text Box 279"/>
            <p:cNvSpPr txBox="1">
              <a:spLocks noChangeAspect="1" noChangeArrowheads="1"/>
            </p:cNvSpPr>
            <p:nvPr/>
          </p:nvSpPr>
          <p:spPr bwMode="auto">
            <a:xfrm rot="353099">
              <a:off x="2925" y="2097"/>
              <a:ext cx="270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</a:p>
          </p:txBody>
        </p:sp>
        <p:sp>
          <p:nvSpPr>
            <p:cNvPr id="119916" name="Text Box 280"/>
            <p:cNvSpPr txBox="1">
              <a:spLocks noChangeAspect="1" noChangeArrowheads="1"/>
            </p:cNvSpPr>
            <p:nvPr/>
          </p:nvSpPr>
          <p:spPr bwMode="auto">
            <a:xfrm>
              <a:off x="1182" y="1240"/>
              <a:ext cx="90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19917" name="Text Box 281"/>
            <p:cNvSpPr txBox="1">
              <a:spLocks noChangeAspect="1" noChangeArrowheads="1"/>
            </p:cNvSpPr>
            <p:nvPr/>
          </p:nvSpPr>
          <p:spPr bwMode="auto">
            <a:xfrm>
              <a:off x="200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19918" name="Text Box 282"/>
            <p:cNvSpPr txBox="1">
              <a:spLocks noChangeAspect="1" noChangeArrowheads="1"/>
            </p:cNvSpPr>
            <p:nvPr/>
          </p:nvSpPr>
          <p:spPr bwMode="auto">
            <a:xfrm>
              <a:off x="617" y="1465"/>
              <a:ext cx="31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19919" name="Text Box 283"/>
            <p:cNvSpPr txBox="1">
              <a:spLocks noChangeAspect="1" noChangeArrowheads="1"/>
            </p:cNvSpPr>
            <p:nvPr/>
          </p:nvSpPr>
          <p:spPr bwMode="auto">
            <a:xfrm>
              <a:off x="1020" y="1465"/>
              <a:ext cx="31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19920" name="Text Box 284"/>
            <p:cNvSpPr txBox="1">
              <a:spLocks noChangeAspect="1" noChangeArrowheads="1"/>
            </p:cNvSpPr>
            <p:nvPr/>
          </p:nvSpPr>
          <p:spPr bwMode="auto">
            <a:xfrm>
              <a:off x="1442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19921" name="Text Box 285"/>
            <p:cNvSpPr txBox="1">
              <a:spLocks noChangeAspect="1" noChangeArrowheads="1"/>
            </p:cNvSpPr>
            <p:nvPr/>
          </p:nvSpPr>
          <p:spPr bwMode="auto">
            <a:xfrm>
              <a:off x="1845" y="1465"/>
              <a:ext cx="315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19922" name="Text Box 286"/>
            <p:cNvSpPr txBox="1">
              <a:spLocks noChangeAspect="1" noChangeArrowheads="1"/>
            </p:cNvSpPr>
            <p:nvPr/>
          </p:nvSpPr>
          <p:spPr bwMode="auto">
            <a:xfrm>
              <a:off x="2251" y="1465"/>
              <a:ext cx="316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19923" name="Text Box 287"/>
            <p:cNvSpPr txBox="1">
              <a:spLocks noChangeAspect="1" noChangeArrowheads="1"/>
            </p:cNvSpPr>
            <p:nvPr/>
          </p:nvSpPr>
          <p:spPr bwMode="auto">
            <a:xfrm>
              <a:off x="2618" y="1465"/>
              <a:ext cx="373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19924" name="Text Box 288"/>
            <p:cNvSpPr txBox="1">
              <a:spLocks noChangeAspect="1" noChangeArrowheads="1"/>
            </p:cNvSpPr>
            <p:nvPr/>
          </p:nvSpPr>
          <p:spPr bwMode="auto">
            <a:xfrm>
              <a:off x="3043" y="1465"/>
              <a:ext cx="366" cy="1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19925" name="Text Box 289"/>
            <p:cNvSpPr txBox="1">
              <a:spLocks noChangeAspect="1" noChangeArrowheads="1"/>
            </p:cNvSpPr>
            <p:nvPr/>
          </p:nvSpPr>
          <p:spPr bwMode="auto">
            <a:xfrm rot="16200000">
              <a:off x="-272" y="2929"/>
              <a:ext cx="78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19926" name="Text Box 290"/>
            <p:cNvSpPr txBox="1">
              <a:spLocks noChangeAspect="1" noChangeArrowheads="1"/>
            </p:cNvSpPr>
            <p:nvPr/>
          </p:nvSpPr>
          <p:spPr bwMode="auto">
            <a:xfrm>
              <a:off x="187" y="186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19927" name="Text Box 291"/>
            <p:cNvSpPr txBox="1">
              <a:spLocks noChangeAspect="1" noChangeArrowheads="1"/>
            </p:cNvSpPr>
            <p:nvPr/>
          </p:nvSpPr>
          <p:spPr bwMode="auto">
            <a:xfrm>
              <a:off x="187" y="2184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19928" name="Text Box 292"/>
            <p:cNvSpPr txBox="1">
              <a:spLocks noChangeAspect="1" noChangeArrowheads="1"/>
            </p:cNvSpPr>
            <p:nvPr/>
          </p:nvSpPr>
          <p:spPr bwMode="auto">
            <a:xfrm>
              <a:off x="187" y="2504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19929" name="Text Box 293"/>
            <p:cNvSpPr txBox="1">
              <a:spLocks noChangeAspect="1" noChangeArrowheads="1"/>
            </p:cNvSpPr>
            <p:nvPr/>
          </p:nvSpPr>
          <p:spPr bwMode="auto">
            <a:xfrm>
              <a:off x="187" y="2810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19930" name="Text Box 294"/>
            <p:cNvSpPr txBox="1">
              <a:spLocks noChangeAspect="1" noChangeArrowheads="1"/>
            </p:cNvSpPr>
            <p:nvPr/>
          </p:nvSpPr>
          <p:spPr bwMode="auto">
            <a:xfrm>
              <a:off x="187" y="3131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19931" name="Text Box 295"/>
            <p:cNvSpPr txBox="1">
              <a:spLocks noChangeAspect="1" noChangeArrowheads="1"/>
            </p:cNvSpPr>
            <p:nvPr/>
          </p:nvSpPr>
          <p:spPr bwMode="auto">
            <a:xfrm>
              <a:off x="187" y="3451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19932" name="Text Box 296"/>
            <p:cNvSpPr txBox="1">
              <a:spLocks noChangeAspect="1" noChangeArrowheads="1"/>
            </p:cNvSpPr>
            <p:nvPr/>
          </p:nvSpPr>
          <p:spPr bwMode="auto">
            <a:xfrm>
              <a:off x="187" y="376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19933" name="Text Box 297"/>
            <p:cNvSpPr txBox="1">
              <a:spLocks noChangeAspect="1" noChangeArrowheads="1"/>
            </p:cNvSpPr>
            <p:nvPr/>
          </p:nvSpPr>
          <p:spPr bwMode="auto">
            <a:xfrm>
              <a:off x="187" y="4078"/>
              <a:ext cx="200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19934" name="Text Box 298"/>
            <p:cNvSpPr txBox="1">
              <a:spLocks noChangeAspect="1" noChangeArrowheads="1"/>
            </p:cNvSpPr>
            <p:nvPr/>
          </p:nvSpPr>
          <p:spPr bwMode="auto">
            <a:xfrm rot="5400000">
              <a:off x="3143" y="2768"/>
              <a:ext cx="635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19935" name="Text Box 299"/>
            <p:cNvSpPr txBox="1">
              <a:spLocks noChangeAspect="1" noChangeArrowheads="1"/>
            </p:cNvSpPr>
            <p:nvPr/>
          </p:nvSpPr>
          <p:spPr bwMode="auto">
            <a:xfrm>
              <a:off x="3198" y="2047"/>
              <a:ext cx="29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19936" name="Text Box 300"/>
            <p:cNvSpPr txBox="1">
              <a:spLocks noChangeAspect="1" noChangeArrowheads="1"/>
            </p:cNvSpPr>
            <p:nvPr/>
          </p:nvSpPr>
          <p:spPr bwMode="auto">
            <a:xfrm>
              <a:off x="3198" y="2263"/>
              <a:ext cx="29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19937" name="Text Box 301"/>
            <p:cNvSpPr txBox="1">
              <a:spLocks noChangeAspect="1" noChangeArrowheads="1"/>
            </p:cNvSpPr>
            <p:nvPr/>
          </p:nvSpPr>
          <p:spPr bwMode="auto">
            <a:xfrm>
              <a:off x="3198" y="2576"/>
              <a:ext cx="344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19938" name="Text Box 302"/>
            <p:cNvSpPr txBox="1">
              <a:spLocks noChangeAspect="1" noChangeArrowheads="1"/>
            </p:cNvSpPr>
            <p:nvPr/>
          </p:nvSpPr>
          <p:spPr bwMode="auto">
            <a:xfrm>
              <a:off x="3198" y="3116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19939" name="Text Box 303"/>
            <p:cNvSpPr txBox="1">
              <a:spLocks noChangeAspect="1" noChangeArrowheads="1"/>
            </p:cNvSpPr>
            <p:nvPr/>
          </p:nvSpPr>
          <p:spPr bwMode="auto">
            <a:xfrm>
              <a:off x="3198" y="3444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19940" name="Text Box 304"/>
            <p:cNvSpPr txBox="1">
              <a:spLocks noChangeAspect="1" noChangeArrowheads="1"/>
            </p:cNvSpPr>
            <p:nvPr/>
          </p:nvSpPr>
          <p:spPr bwMode="auto">
            <a:xfrm>
              <a:off x="3198" y="3645"/>
              <a:ext cx="391" cy="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19941" name="Text Box 305"/>
            <p:cNvSpPr txBox="1">
              <a:spLocks noChangeAspect="1" noChangeArrowheads="1"/>
            </p:cNvSpPr>
            <p:nvPr/>
          </p:nvSpPr>
          <p:spPr bwMode="auto">
            <a:xfrm>
              <a:off x="3198" y="4046"/>
              <a:ext cx="391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035570" name="Line 306"/>
            <p:cNvSpPr>
              <a:spLocks noChangeAspect="1" noChangeShapeType="1"/>
            </p:cNvSpPr>
            <p:nvPr/>
          </p:nvSpPr>
          <p:spPr bwMode="auto">
            <a:xfrm>
              <a:off x="377" y="191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1" name="Line 307"/>
            <p:cNvSpPr>
              <a:spLocks noChangeAspect="1" noChangeShapeType="1"/>
            </p:cNvSpPr>
            <p:nvPr/>
          </p:nvSpPr>
          <p:spPr bwMode="auto">
            <a:xfrm>
              <a:off x="377" y="2226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2" name="Line 308"/>
            <p:cNvSpPr>
              <a:spLocks noChangeAspect="1" noChangeShapeType="1"/>
            </p:cNvSpPr>
            <p:nvPr/>
          </p:nvSpPr>
          <p:spPr bwMode="auto">
            <a:xfrm>
              <a:off x="377" y="2546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3" name="Line 309"/>
            <p:cNvSpPr>
              <a:spLocks noChangeAspect="1" noChangeShapeType="1"/>
            </p:cNvSpPr>
            <p:nvPr/>
          </p:nvSpPr>
          <p:spPr bwMode="auto">
            <a:xfrm>
              <a:off x="377" y="2860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4" name="Line 310"/>
            <p:cNvSpPr>
              <a:spLocks noChangeAspect="1" noChangeShapeType="1"/>
            </p:cNvSpPr>
            <p:nvPr/>
          </p:nvSpPr>
          <p:spPr bwMode="auto">
            <a:xfrm>
              <a:off x="377" y="3180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5" name="Line 311"/>
            <p:cNvSpPr>
              <a:spLocks noChangeAspect="1" noChangeShapeType="1"/>
            </p:cNvSpPr>
            <p:nvPr/>
          </p:nvSpPr>
          <p:spPr bwMode="auto">
            <a:xfrm>
              <a:off x="377" y="349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6" name="Line 312"/>
            <p:cNvSpPr>
              <a:spLocks noChangeAspect="1" noChangeShapeType="1"/>
            </p:cNvSpPr>
            <p:nvPr/>
          </p:nvSpPr>
          <p:spPr bwMode="auto">
            <a:xfrm>
              <a:off x="377" y="381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7" name="Line 313"/>
            <p:cNvSpPr>
              <a:spLocks noChangeAspect="1" noChangeShapeType="1"/>
            </p:cNvSpPr>
            <p:nvPr/>
          </p:nvSpPr>
          <p:spPr bwMode="auto">
            <a:xfrm>
              <a:off x="784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8" name="Line 314"/>
            <p:cNvSpPr>
              <a:spLocks noChangeAspect="1" noChangeShapeType="1"/>
            </p:cNvSpPr>
            <p:nvPr/>
          </p:nvSpPr>
          <p:spPr bwMode="auto">
            <a:xfrm>
              <a:off x="1191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79" name="Line 315"/>
            <p:cNvSpPr>
              <a:spLocks noChangeAspect="1" noChangeShapeType="1"/>
            </p:cNvSpPr>
            <p:nvPr/>
          </p:nvSpPr>
          <p:spPr bwMode="auto">
            <a:xfrm>
              <a:off x="1597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0" name="Line 316"/>
            <p:cNvSpPr>
              <a:spLocks noChangeAspect="1" noChangeShapeType="1"/>
            </p:cNvSpPr>
            <p:nvPr/>
          </p:nvSpPr>
          <p:spPr bwMode="auto">
            <a:xfrm>
              <a:off x="2001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1" name="Line 317"/>
            <p:cNvSpPr>
              <a:spLocks noChangeAspect="1" noChangeShapeType="1"/>
            </p:cNvSpPr>
            <p:nvPr/>
          </p:nvSpPr>
          <p:spPr bwMode="auto">
            <a:xfrm>
              <a:off x="2407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2" name="Line 318"/>
            <p:cNvSpPr>
              <a:spLocks noChangeAspect="1" noChangeShapeType="1"/>
            </p:cNvSpPr>
            <p:nvPr/>
          </p:nvSpPr>
          <p:spPr bwMode="auto">
            <a:xfrm>
              <a:off x="2810" y="1589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4" name="Line 320"/>
            <p:cNvSpPr>
              <a:spLocks noChangeShapeType="1"/>
            </p:cNvSpPr>
            <p:nvPr/>
          </p:nvSpPr>
          <p:spPr bwMode="auto">
            <a:xfrm flipV="1">
              <a:off x="1431" y="1929"/>
              <a:ext cx="57" cy="3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85" name="Rectangle 321"/>
            <p:cNvSpPr>
              <a:spLocks noChangeArrowheads="1"/>
            </p:cNvSpPr>
            <p:nvPr/>
          </p:nvSpPr>
          <p:spPr bwMode="auto">
            <a:xfrm>
              <a:off x="368" y="2512"/>
              <a:ext cx="2848" cy="304"/>
            </a:xfrm>
            <a:prstGeom prst="rect">
              <a:avLst/>
            </a:prstGeom>
            <a:solidFill>
              <a:srgbClr val="FF6600">
                <a:alpha val="60001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8" name="Group 325"/>
          <p:cNvGrpSpPr>
            <a:grpSpLocks/>
          </p:cNvGrpSpPr>
          <p:nvPr/>
        </p:nvGrpSpPr>
        <p:grpSpPr bwMode="auto">
          <a:xfrm>
            <a:off x="1092200" y="2630488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9863" name="Group 326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35591" name="Freeform 327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5592" name="Freeform 328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5593" name="Freeform 329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0" name="Group 330"/>
          <p:cNvGrpSpPr>
            <a:grpSpLocks/>
          </p:cNvGrpSpPr>
          <p:nvPr/>
        </p:nvGrpSpPr>
        <p:grpSpPr bwMode="auto">
          <a:xfrm>
            <a:off x="1141413" y="2681288"/>
            <a:ext cx="2508250" cy="2373312"/>
            <a:chOff x="723" y="1686"/>
            <a:chExt cx="1580" cy="14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5595" name="Freeform 331"/>
            <p:cNvSpPr>
              <a:spLocks noChangeAspect="1"/>
            </p:cNvSpPr>
            <p:nvPr/>
          </p:nvSpPr>
          <p:spPr bwMode="auto">
            <a:xfrm>
              <a:off x="1684" y="1686"/>
              <a:ext cx="619" cy="1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596" name="Freeform 332"/>
            <p:cNvSpPr>
              <a:spLocks noChangeAspect="1"/>
            </p:cNvSpPr>
            <p:nvPr/>
          </p:nvSpPr>
          <p:spPr bwMode="auto">
            <a:xfrm>
              <a:off x="723" y="2975"/>
              <a:ext cx="1026" cy="206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2" name="Group 339"/>
          <p:cNvGrpSpPr>
            <a:grpSpLocks/>
          </p:cNvGrpSpPr>
          <p:nvPr/>
        </p:nvGrpSpPr>
        <p:grpSpPr bwMode="auto">
          <a:xfrm>
            <a:off x="862013" y="267652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5604" name="Freeform 340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5605" name="Freeform 341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35608" name="Freeform 344"/>
          <p:cNvSpPr>
            <a:spLocks noChangeAspect="1"/>
          </p:cNvSpPr>
          <p:nvPr/>
        </p:nvSpPr>
        <p:spPr bwMode="auto">
          <a:xfrm>
            <a:off x="1905612" y="2617825"/>
            <a:ext cx="785201" cy="955638"/>
          </a:xfrm>
          <a:custGeom>
            <a:avLst/>
            <a:gdLst>
              <a:gd name="connsiteX0" fmla="*/ 0 w 9952"/>
              <a:gd name="connsiteY0" fmla="*/ 0 h 10203"/>
              <a:gd name="connsiteX1" fmla="*/ 4590 w 9952"/>
              <a:gd name="connsiteY1" fmla="*/ 2337 h 10203"/>
              <a:gd name="connsiteX2" fmla="*/ 7706 w 9952"/>
              <a:gd name="connsiteY2" fmla="*/ 5081 h 10203"/>
              <a:gd name="connsiteX3" fmla="*/ 9372 w 9952"/>
              <a:gd name="connsiteY3" fmla="*/ 7886 h 10203"/>
              <a:gd name="connsiteX4" fmla="*/ 9952 w 9952"/>
              <a:gd name="connsiteY4" fmla="*/ 10203 h 10203"/>
              <a:gd name="connsiteX0" fmla="*/ 0 w 10000"/>
              <a:gd name="connsiteY0" fmla="*/ 0 h 10000"/>
              <a:gd name="connsiteX1" fmla="*/ 4830 w 10000"/>
              <a:gd name="connsiteY1" fmla="*/ 2231 h 10000"/>
              <a:gd name="connsiteX2" fmla="*/ 7743 w 10000"/>
              <a:gd name="connsiteY2" fmla="*/ 4980 h 10000"/>
              <a:gd name="connsiteX3" fmla="*/ 9417 w 10000"/>
              <a:gd name="connsiteY3" fmla="*/ 7729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675" y="637"/>
                  <a:pt x="3540" y="1400"/>
                  <a:pt x="4830" y="2231"/>
                </a:cubicBezTo>
                <a:cubicBezTo>
                  <a:pt x="6120" y="3061"/>
                  <a:pt x="6979" y="4064"/>
                  <a:pt x="7743" y="4980"/>
                </a:cubicBezTo>
                <a:cubicBezTo>
                  <a:pt x="8507" y="5896"/>
                  <a:pt x="9053" y="6892"/>
                  <a:pt x="9417" y="7729"/>
                </a:cubicBezTo>
                <a:cubicBezTo>
                  <a:pt x="9782" y="8566"/>
                  <a:pt x="9878" y="9283"/>
                  <a:pt x="10000" y="1000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36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7845D619-4137-57BF-7BFA-8A7C76A6E15F}"/>
              </a:ext>
            </a:extLst>
          </p:cNvPr>
          <p:cNvSpPr/>
          <p:nvPr/>
        </p:nvSpPr>
        <p:spPr bwMode="auto">
          <a:xfrm>
            <a:off x="1510597" y="4784725"/>
            <a:ext cx="1411993" cy="139223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190">
            <a:extLst>
              <a:ext uri="{FF2B5EF4-FFF2-40B4-BE49-F238E27FC236}">
                <a16:creationId xmlns:a16="http://schemas.microsoft.com/office/drawing/2014/main" id="{D185E070-91CD-BA14-3B76-F2EA1517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738" y="1894720"/>
            <a:ext cx="3344861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Thermal minimum of hydrous minerals  (Choke Point)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(~5-7 GPa)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9842375-28C9-D1B6-704D-AD2761077014}"/>
              </a:ext>
            </a:extLst>
          </p:cNvPr>
          <p:cNvCxnSpPr>
            <a:cxnSpLocks/>
          </p:cNvCxnSpPr>
          <p:nvPr/>
        </p:nvCxnSpPr>
        <p:spPr bwMode="auto">
          <a:xfrm flipV="1">
            <a:off x="2299583" y="2867487"/>
            <a:ext cx="4003563" cy="256176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13" name="Group 336"/>
          <p:cNvGrpSpPr>
            <a:grpSpLocks/>
          </p:cNvGrpSpPr>
          <p:nvPr/>
        </p:nvGrpSpPr>
        <p:grpSpPr bwMode="auto">
          <a:xfrm>
            <a:off x="809625" y="5218113"/>
            <a:ext cx="2312988" cy="1228725"/>
            <a:chOff x="500" y="3284"/>
            <a:chExt cx="1457" cy="7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reeform 337"/>
            <p:cNvSpPr>
              <a:spLocks noChangeAspect="1"/>
            </p:cNvSpPr>
            <p:nvPr/>
          </p:nvSpPr>
          <p:spPr bwMode="auto">
            <a:xfrm>
              <a:off x="500" y="3284"/>
              <a:ext cx="626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" name="Freeform 338"/>
            <p:cNvSpPr>
              <a:spLocks noChangeAspect="1"/>
            </p:cNvSpPr>
            <p:nvPr/>
          </p:nvSpPr>
          <p:spPr bwMode="auto">
            <a:xfrm>
              <a:off x="1126" y="3554"/>
              <a:ext cx="831" cy="504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3" name="Text Box 260">
            <a:extLst>
              <a:ext uri="{FF2B5EF4-FFF2-40B4-BE49-F238E27FC236}">
                <a16:creationId xmlns:a16="http://schemas.microsoft.com/office/drawing/2014/main" id="{7BF1F034-CCDE-9C70-193E-F138F7BAA5A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6" name="Text Box 261">
            <a:extLst>
              <a:ext uri="{FF2B5EF4-FFF2-40B4-BE49-F238E27FC236}">
                <a16:creationId xmlns:a16="http://schemas.microsoft.com/office/drawing/2014/main" id="{D1150D37-35FE-326A-D06B-C52869CA7F8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0134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8" name="Rectangle 8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69" name="Rectangle 9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0" name="Freeform 10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1" name="Freeform 11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2" name="Freeform 12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3" name="Line 13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0843" name="Group 14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90575" name="Freeform 15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576" name="Freeform 16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90577" name="Freeform 17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8" name="Freeform 18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9" name="Freeform 19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80" name="Line 20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0848" name="Group 21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0975" name="Group 22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90583" name="Freeform 23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90584" name="Freeform 24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90585" name="Freeform 25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0849" name="Text Box 26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0850" name="Text Box 27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51" name="Text Box 28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0852" name="Text Box 29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53" name="Text Box 30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0854" name="Text Box 31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55" name="Text Box 32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0856" name="Text Box 33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90594" name="Freeform 34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0858" name="Text Box 35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0859" name="Text Box 36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0860" name="Text Box 37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61" name="Text Box 38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0862" name="Text Box 39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63" name="Text Box 40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0864" name="Text Box 41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0865" name="Text Box 42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0866" name="Text Box 43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67" name="Text Box 44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0870" name="Text Box 47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0871" name="Text Box 48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</a:t>
            </a:r>
          </a:p>
        </p:txBody>
      </p:sp>
      <p:sp>
        <p:nvSpPr>
          <p:cNvPr id="120872" name="Text Box 49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73" name="Text Box 50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0874" name="Text Box 51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0875" name="Text Box 52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76" name="Text Box 53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0877" name="Text Box 54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78" name="Text Box 55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79" name="Text Box 56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0880" name="Text Box 57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120881" name="Text Box 58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0882" name="Text Box 59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0883" name="Text Box 60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84" name="Text Box 61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0885" name="Text Box 62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0886" name="Text Box 63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0887" name="Text Box 64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0888" name="Text Box 65"/>
          <p:cNvSpPr txBox="1">
            <a:spLocks noChangeAspect="1" noChangeArrowheads="1"/>
          </p:cNvSpPr>
          <p:nvPr/>
        </p:nvSpPr>
        <p:spPr bwMode="auto">
          <a:xfrm>
            <a:off x="1876425" y="19685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0889" name="Text Box 66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0890" name="Text Box 67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0891" name="Text Box 68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0892" name="Text Box 69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0893" name="Text Box 70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0894" name="Text Box 71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0895" name="Text Box 72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0896" name="Text Box 73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0897" name="Text Box 74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0898" name="Text Box 75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0899" name="Text Box 76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0900" name="Text Box 77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0901" name="Text Box 78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0902" name="Text Box 79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0903" name="Text Box 80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0904" name="Text Box 81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0905" name="Text Box 82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0906" name="Text Box 83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0907" name="Text Box 84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0908" name="Text Box 85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0909" name="Text Box 86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0910" name="Text Box 87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0911" name="Text Box 88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0912" name="Text Box 89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0913" name="Text Box 90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90651" name="Line 91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2" name="Line 92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3" name="Line 93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4" name="Line 94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5" name="Line 95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6" name="Line 96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7" name="Line 97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8" name="Line 98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9" name="Line 99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0" name="Line 100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1" name="Line 101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2" name="Line 102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3" name="Line 103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5" name="Line 105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6" name="Rectangle 106"/>
          <p:cNvSpPr>
            <a:spLocks noChangeArrowheads="1"/>
          </p:cNvSpPr>
          <p:nvPr/>
        </p:nvSpPr>
        <p:spPr bwMode="auto">
          <a:xfrm>
            <a:off x="584200" y="3987800"/>
            <a:ext cx="4521200" cy="482600"/>
          </a:xfrm>
          <a:prstGeom prst="rect">
            <a:avLst/>
          </a:prstGeom>
          <a:solidFill>
            <a:srgbClr val="FF6600">
              <a:alpha val="6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9" name="Rectangle 109"/>
          <p:cNvSpPr>
            <a:spLocks noChangeArrowheads="1"/>
          </p:cNvSpPr>
          <p:nvPr/>
        </p:nvSpPr>
        <p:spPr bwMode="auto">
          <a:xfrm>
            <a:off x="1884363" y="2968625"/>
            <a:ext cx="1946275" cy="30988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0931" name="Text Box 130"/>
          <p:cNvSpPr txBox="1">
            <a:spLocks noChangeAspect="1" noChangeArrowheads="1"/>
          </p:cNvSpPr>
          <p:nvPr/>
        </p:nvSpPr>
        <p:spPr bwMode="auto">
          <a:xfrm>
            <a:off x="41703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0932" name="Text Box 131"/>
          <p:cNvSpPr txBox="1">
            <a:spLocks noChangeAspect="1" noChangeArrowheads="1"/>
          </p:cNvSpPr>
          <p:nvPr/>
        </p:nvSpPr>
        <p:spPr bwMode="auto">
          <a:xfrm>
            <a:off x="41703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0933" name="Text Box 132"/>
          <p:cNvSpPr txBox="1">
            <a:spLocks noChangeAspect="1" noChangeArrowheads="1"/>
          </p:cNvSpPr>
          <p:nvPr/>
        </p:nvSpPr>
        <p:spPr bwMode="auto">
          <a:xfrm>
            <a:off x="41703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0934" name="Text Box 133"/>
          <p:cNvSpPr txBox="1">
            <a:spLocks noChangeAspect="1" noChangeArrowheads="1"/>
          </p:cNvSpPr>
          <p:nvPr/>
        </p:nvSpPr>
        <p:spPr bwMode="auto">
          <a:xfrm>
            <a:off x="41703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0935" name="Text Box 134"/>
          <p:cNvSpPr txBox="1">
            <a:spLocks noChangeAspect="1" noChangeArrowheads="1"/>
          </p:cNvSpPr>
          <p:nvPr/>
        </p:nvSpPr>
        <p:spPr bwMode="auto">
          <a:xfrm>
            <a:off x="41703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0936" name="Text Box 135"/>
          <p:cNvSpPr txBox="1">
            <a:spLocks noChangeAspect="1" noChangeArrowheads="1"/>
          </p:cNvSpPr>
          <p:nvPr/>
        </p:nvSpPr>
        <p:spPr bwMode="auto">
          <a:xfrm>
            <a:off x="41703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0937" name="Text Box 136"/>
          <p:cNvSpPr txBox="1">
            <a:spLocks noChangeAspect="1" noChangeArrowheads="1"/>
          </p:cNvSpPr>
          <p:nvPr/>
        </p:nvSpPr>
        <p:spPr bwMode="auto">
          <a:xfrm>
            <a:off x="41703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0938" name="Text Box 137"/>
          <p:cNvSpPr txBox="1">
            <a:spLocks noChangeAspect="1" noChangeArrowheads="1"/>
          </p:cNvSpPr>
          <p:nvPr/>
        </p:nvSpPr>
        <p:spPr bwMode="auto">
          <a:xfrm rot="-5400000">
            <a:off x="350483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grpSp>
        <p:nvGrpSpPr>
          <p:cNvPr id="5" name="Group 189"/>
          <p:cNvGrpSpPr>
            <a:grpSpLocks/>
          </p:cNvGrpSpPr>
          <p:nvPr/>
        </p:nvGrpSpPr>
        <p:grpSpPr bwMode="auto">
          <a:xfrm>
            <a:off x="5838825" y="1584325"/>
            <a:ext cx="3286125" cy="4459288"/>
            <a:chOff x="3788" y="1548"/>
            <a:chExt cx="1667" cy="2388"/>
          </a:xfrm>
        </p:grpSpPr>
        <p:sp>
          <p:nvSpPr>
            <p:cNvPr id="1090744" name="Rectangle 184"/>
            <p:cNvSpPr>
              <a:spLocks noChangeArrowheads="1"/>
            </p:cNvSpPr>
            <p:nvPr/>
          </p:nvSpPr>
          <p:spPr bwMode="auto">
            <a:xfrm>
              <a:off x="3788" y="1548"/>
              <a:ext cx="1656" cy="2388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727" name="Rectangle 167"/>
            <p:cNvSpPr>
              <a:spLocks noChangeArrowheads="1"/>
            </p:cNvSpPr>
            <p:nvPr/>
          </p:nvSpPr>
          <p:spPr bwMode="auto">
            <a:xfrm>
              <a:off x="4091" y="1912"/>
              <a:ext cx="1226" cy="1952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683" name="Line 123"/>
            <p:cNvSpPr>
              <a:spLocks noChangeShapeType="1"/>
            </p:cNvSpPr>
            <p:nvPr/>
          </p:nvSpPr>
          <p:spPr bwMode="auto">
            <a:xfrm flipH="1">
              <a:off x="4396" y="3736"/>
              <a:ext cx="192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715" name="Freeform 155"/>
            <p:cNvSpPr>
              <a:spLocks/>
            </p:cNvSpPr>
            <p:nvPr/>
          </p:nvSpPr>
          <p:spPr bwMode="auto">
            <a:xfrm>
              <a:off x="4096" y="2062"/>
              <a:ext cx="1206" cy="462"/>
            </a:xfrm>
            <a:custGeom>
              <a:avLst/>
              <a:gdLst/>
              <a:ahLst/>
              <a:cxnLst>
                <a:cxn ang="0">
                  <a:pos x="1204" y="464"/>
                </a:cxn>
                <a:cxn ang="0">
                  <a:pos x="684" y="432"/>
                </a:cxn>
                <a:cxn ang="0">
                  <a:pos x="344" y="304"/>
                </a:cxn>
                <a:cxn ang="0">
                  <a:pos x="0" y="0"/>
                </a:cxn>
              </a:cxnLst>
              <a:rect l="0" t="0" r="r" b="b"/>
              <a:pathLst>
                <a:path w="1204" h="464">
                  <a:moveTo>
                    <a:pt x="1204" y="464"/>
                  </a:moveTo>
                  <a:lnTo>
                    <a:pt x="684" y="432"/>
                  </a:lnTo>
                  <a:lnTo>
                    <a:pt x="344" y="304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716" name="Freeform 156"/>
            <p:cNvSpPr>
              <a:spLocks/>
            </p:cNvSpPr>
            <p:nvPr/>
          </p:nvSpPr>
          <p:spPr bwMode="auto">
            <a:xfrm>
              <a:off x="4360" y="1914"/>
              <a:ext cx="12" cy="162"/>
            </a:xfrm>
            <a:custGeom>
              <a:avLst/>
              <a:gdLst/>
              <a:ahLst/>
              <a:cxnLst>
                <a:cxn ang="0">
                  <a:pos x="8" y="164"/>
                </a:cxn>
                <a:cxn ang="0">
                  <a:pos x="12" y="64"/>
                </a:cxn>
                <a:cxn ang="0">
                  <a:pos x="0" y="0"/>
                </a:cxn>
              </a:cxnLst>
              <a:rect l="0" t="0" r="r" b="b"/>
              <a:pathLst>
                <a:path w="12" h="164">
                  <a:moveTo>
                    <a:pt x="8" y="164"/>
                  </a:moveTo>
                  <a:lnTo>
                    <a:pt x="12" y="64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717" name="Freeform 157"/>
            <p:cNvSpPr>
              <a:spLocks/>
            </p:cNvSpPr>
            <p:nvPr/>
          </p:nvSpPr>
          <p:spPr bwMode="auto">
            <a:xfrm>
              <a:off x="4096" y="1910"/>
              <a:ext cx="361" cy="1560"/>
            </a:xfrm>
            <a:custGeom>
              <a:avLst/>
              <a:gdLst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556 w 10000"/>
                <a:gd name="connsiteY2" fmla="*/ 2154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54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54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54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10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10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3"/>
                <a:gd name="connsiteY0" fmla="*/ 0 h 10000"/>
                <a:gd name="connsiteX1" fmla="*/ 7667 w 10003"/>
                <a:gd name="connsiteY1" fmla="*/ 1179 h 10000"/>
                <a:gd name="connsiteX2" fmla="*/ 9824 w 10003"/>
                <a:gd name="connsiteY2" fmla="*/ 2110 h 10000"/>
                <a:gd name="connsiteX3" fmla="*/ 10000 w 10003"/>
                <a:gd name="connsiteY3" fmla="*/ 2846 h 10000"/>
                <a:gd name="connsiteX4" fmla="*/ 9000 w 10003"/>
                <a:gd name="connsiteY4" fmla="*/ 4487 h 10000"/>
                <a:gd name="connsiteX5" fmla="*/ 6111 w 10003"/>
                <a:gd name="connsiteY5" fmla="*/ 6641 h 10000"/>
                <a:gd name="connsiteX6" fmla="*/ 2778 w 10003"/>
                <a:gd name="connsiteY6" fmla="*/ 8718 h 10000"/>
                <a:gd name="connsiteX7" fmla="*/ 0 w 10003"/>
                <a:gd name="connsiteY7" fmla="*/ 10000 h 10000"/>
                <a:gd name="connsiteX0" fmla="*/ 1333 w 10003"/>
                <a:gd name="connsiteY0" fmla="*/ 0 h 10000"/>
                <a:gd name="connsiteX1" fmla="*/ 7667 w 10003"/>
                <a:gd name="connsiteY1" fmla="*/ 1179 h 10000"/>
                <a:gd name="connsiteX2" fmla="*/ 9824 w 10003"/>
                <a:gd name="connsiteY2" fmla="*/ 2110 h 10000"/>
                <a:gd name="connsiteX3" fmla="*/ 10000 w 10003"/>
                <a:gd name="connsiteY3" fmla="*/ 2846 h 10000"/>
                <a:gd name="connsiteX4" fmla="*/ 9000 w 10003"/>
                <a:gd name="connsiteY4" fmla="*/ 4487 h 10000"/>
                <a:gd name="connsiteX5" fmla="*/ 6111 w 10003"/>
                <a:gd name="connsiteY5" fmla="*/ 6641 h 10000"/>
                <a:gd name="connsiteX6" fmla="*/ 2778 w 10003"/>
                <a:gd name="connsiteY6" fmla="*/ 8718 h 10000"/>
                <a:gd name="connsiteX7" fmla="*/ 0 w 10003"/>
                <a:gd name="connsiteY7" fmla="*/ 10000 h 10000"/>
                <a:gd name="connsiteX0" fmla="*/ 1333 w 10020"/>
                <a:gd name="connsiteY0" fmla="*/ 0 h 10000"/>
                <a:gd name="connsiteX1" fmla="*/ 7667 w 10020"/>
                <a:gd name="connsiteY1" fmla="*/ 1179 h 10000"/>
                <a:gd name="connsiteX2" fmla="*/ 9824 w 10020"/>
                <a:gd name="connsiteY2" fmla="*/ 2110 h 10000"/>
                <a:gd name="connsiteX3" fmla="*/ 10000 w 10020"/>
                <a:gd name="connsiteY3" fmla="*/ 2846 h 10000"/>
                <a:gd name="connsiteX4" fmla="*/ 9000 w 10020"/>
                <a:gd name="connsiteY4" fmla="*/ 4487 h 10000"/>
                <a:gd name="connsiteX5" fmla="*/ 6111 w 10020"/>
                <a:gd name="connsiteY5" fmla="*/ 6641 h 10000"/>
                <a:gd name="connsiteX6" fmla="*/ 2778 w 10020"/>
                <a:gd name="connsiteY6" fmla="*/ 8718 h 10000"/>
                <a:gd name="connsiteX7" fmla="*/ 0 w 10020"/>
                <a:gd name="connsiteY7" fmla="*/ 10000 h 10000"/>
                <a:gd name="connsiteX0" fmla="*/ 1333 w 10020"/>
                <a:gd name="connsiteY0" fmla="*/ 0 h 10000"/>
                <a:gd name="connsiteX1" fmla="*/ 7667 w 10020"/>
                <a:gd name="connsiteY1" fmla="*/ 1179 h 10000"/>
                <a:gd name="connsiteX2" fmla="*/ 9824 w 10020"/>
                <a:gd name="connsiteY2" fmla="*/ 2110 h 10000"/>
                <a:gd name="connsiteX3" fmla="*/ 10000 w 10020"/>
                <a:gd name="connsiteY3" fmla="*/ 2846 h 10000"/>
                <a:gd name="connsiteX4" fmla="*/ 9000 w 10020"/>
                <a:gd name="connsiteY4" fmla="*/ 4487 h 10000"/>
                <a:gd name="connsiteX5" fmla="*/ 6111 w 10020"/>
                <a:gd name="connsiteY5" fmla="*/ 6641 h 10000"/>
                <a:gd name="connsiteX6" fmla="*/ 2778 w 10020"/>
                <a:gd name="connsiteY6" fmla="*/ 8718 h 10000"/>
                <a:gd name="connsiteX7" fmla="*/ 0 w 10020"/>
                <a:gd name="connsiteY7" fmla="*/ 10000 h 10000"/>
                <a:gd name="connsiteX0" fmla="*/ 1333 w 10020"/>
                <a:gd name="connsiteY0" fmla="*/ 0 h 10000"/>
                <a:gd name="connsiteX1" fmla="*/ 7667 w 10020"/>
                <a:gd name="connsiteY1" fmla="*/ 1179 h 10000"/>
                <a:gd name="connsiteX2" fmla="*/ 9824 w 10020"/>
                <a:gd name="connsiteY2" fmla="*/ 2110 h 10000"/>
                <a:gd name="connsiteX3" fmla="*/ 10000 w 10020"/>
                <a:gd name="connsiteY3" fmla="*/ 2846 h 10000"/>
                <a:gd name="connsiteX4" fmla="*/ 9000 w 10020"/>
                <a:gd name="connsiteY4" fmla="*/ 4487 h 10000"/>
                <a:gd name="connsiteX5" fmla="*/ 6111 w 10020"/>
                <a:gd name="connsiteY5" fmla="*/ 6641 h 10000"/>
                <a:gd name="connsiteX6" fmla="*/ 2778 w 10020"/>
                <a:gd name="connsiteY6" fmla="*/ 8718 h 10000"/>
                <a:gd name="connsiteX7" fmla="*/ 0 w 10020"/>
                <a:gd name="connsiteY7" fmla="*/ 10000 h 10000"/>
                <a:gd name="connsiteX0" fmla="*/ 1333 w 10020"/>
                <a:gd name="connsiteY0" fmla="*/ 0 h 10000"/>
                <a:gd name="connsiteX1" fmla="*/ 7667 w 10020"/>
                <a:gd name="connsiteY1" fmla="*/ 1179 h 10000"/>
                <a:gd name="connsiteX2" fmla="*/ 9824 w 10020"/>
                <a:gd name="connsiteY2" fmla="*/ 2110 h 10000"/>
                <a:gd name="connsiteX3" fmla="*/ 10000 w 10020"/>
                <a:gd name="connsiteY3" fmla="*/ 2846 h 10000"/>
                <a:gd name="connsiteX4" fmla="*/ 9000 w 10020"/>
                <a:gd name="connsiteY4" fmla="*/ 4487 h 10000"/>
                <a:gd name="connsiteX5" fmla="*/ 6111 w 10020"/>
                <a:gd name="connsiteY5" fmla="*/ 6641 h 10000"/>
                <a:gd name="connsiteX6" fmla="*/ 2778 w 10020"/>
                <a:gd name="connsiteY6" fmla="*/ 8718 h 10000"/>
                <a:gd name="connsiteX7" fmla="*/ 0 w 10020"/>
                <a:gd name="connsiteY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20" h="10000">
                  <a:moveTo>
                    <a:pt x="1333" y="0"/>
                  </a:moveTo>
                  <a:lnTo>
                    <a:pt x="7667" y="1179"/>
                  </a:lnTo>
                  <a:cubicBezTo>
                    <a:pt x="8744" y="1460"/>
                    <a:pt x="9552" y="1698"/>
                    <a:pt x="9824" y="2110"/>
                  </a:cubicBezTo>
                  <a:cubicBezTo>
                    <a:pt x="10062" y="2319"/>
                    <a:pt x="10030" y="2593"/>
                    <a:pt x="10000" y="2846"/>
                  </a:cubicBezTo>
                  <a:cubicBezTo>
                    <a:pt x="9667" y="3393"/>
                    <a:pt x="9601" y="3940"/>
                    <a:pt x="9000" y="4487"/>
                  </a:cubicBezTo>
                  <a:cubicBezTo>
                    <a:pt x="8395" y="5118"/>
                    <a:pt x="7074" y="5923"/>
                    <a:pt x="6111" y="6641"/>
                  </a:cubicBezTo>
                  <a:lnTo>
                    <a:pt x="2778" y="8718"/>
                  </a:lnTo>
                  <a:cubicBezTo>
                    <a:pt x="1852" y="9276"/>
                    <a:pt x="926" y="9573"/>
                    <a:pt x="0" y="1000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718" name="Line 158"/>
            <p:cNvSpPr>
              <a:spLocks noChangeShapeType="1"/>
            </p:cNvSpPr>
            <p:nvPr/>
          </p:nvSpPr>
          <p:spPr bwMode="auto">
            <a:xfrm>
              <a:off x="4096" y="3618"/>
              <a:ext cx="350" cy="19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719" name="Text Box 159"/>
            <p:cNvSpPr txBox="1">
              <a:spLocks noChangeArrowheads="1"/>
            </p:cNvSpPr>
            <p:nvPr/>
          </p:nvSpPr>
          <p:spPr bwMode="auto">
            <a:xfrm rot="195906">
              <a:off x="4813" y="2520"/>
              <a:ext cx="440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Amphibole</a:t>
              </a:r>
            </a:p>
            <a:p>
              <a:pPr algn="ctr">
                <a:lnSpc>
                  <a:spcPct val="6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-out</a:t>
              </a:r>
            </a:p>
          </p:txBody>
        </p:sp>
        <p:sp>
          <p:nvSpPr>
            <p:cNvPr id="1090720" name="Text Box 160"/>
            <p:cNvSpPr txBox="1">
              <a:spLocks noChangeArrowheads="1"/>
            </p:cNvSpPr>
            <p:nvPr/>
          </p:nvSpPr>
          <p:spPr bwMode="auto">
            <a:xfrm rot="16507148">
              <a:off x="4627" y="2225"/>
              <a:ext cx="502" cy="1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Chlorite-out</a:t>
              </a:r>
            </a:p>
          </p:txBody>
        </p:sp>
        <p:sp>
          <p:nvSpPr>
            <p:cNvPr id="1090722" name="Text Box 162"/>
            <p:cNvSpPr txBox="1">
              <a:spLocks noChangeArrowheads="1"/>
            </p:cNvSpPr>
            <p:nvPr/>
          </p:nvSpPr>
          <p:spPr bwMode="auto">
            <a:xfrm rot="17020869">
              <a:off x="4334" y="3269"/>
              <a:ext cx="607" cy="1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Phase 10 Å-out</a:t>
              </a:r>
            </a:p>
          </p:txBody>
        </p:sp>
        <p:sp>
          <p:nvSpPr>
            <p:cNvPr id="1090723" name="Text Box 163"/>
            <p:cNvSpPr txBox="1">
              <a:spLocks noChangeArrowheads="1"/>
            </p:cNvSpPr>
            <p:nvPr/>
          </p:nvSpPr>
          <p:spPr bwMode="auto">
            <a:xfrm>
              <a:off x="4627" y="3681"/>
              <a:ext cx="428" cy="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Phase A-in</a:t>
              </a:r>
            </a:p>
          </p:txBody>
        </p:sp>
        <p:sp>
          <p:nvSpPr>
            <p:cNvPr id="1090725" name="Line 165"/>
            <p:cNvSpPr>
              <a:spLocks noChangeShapeType="1"/>
            </p:cNvSpPr>
            <p:nvPr/>
          </p:nvSpPr>
          <p:spPr bwMode="auto">
            <a:xfrm flipH="1">
              <a:off x="4428" y="2822"/>
              <a:ext cx="268" cy="1041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726" name="Freeform 166"/>
            <p:cNvSpPr>
              <a:spLocks/>
            </p:cNvSpPr>
            <p:nvPr/>
          </p:nvSpPr>
          <p:spPr bwMode="auto">
            <a:xfrm>
              <a:off x="4096" y="1902"/>
              <a:ext cx="764" cy="1276"/>
            </a:xfrm>
            <a:custGeom>
              <a:avLst/>
              <a:gdLst/>
              <a:ahLst/>
              <a:cxnLst>
                <a:cxn ang="0">
                  <a:pos x="664" y="0"/>
                </a:cxn>
                <a:cxn ang="0">
                  <a:pos x="756" y="160"/>
                </a:cxn>
                <a:cxn ang="0">
                  <a:pos x="616" y="880"/>
                </a:cxn>
                <a:cxn ang="0">
                  <a:pos x="288" y="1176"/>
                </a:cxn>
                <a:cxn ang="0">
                  <a:pos x="0" y="1276"/>
                </a:cxn>
              </a:cxnLst>
              <a:rect l="0" t="0" r="r" b="b"/>
              <a:pathLst>
                <a:path w="764" h="1276">
                  <a:moveTo>
                    <a:pt x="664" y="0"/>
                  </a:moveTo>
                  <a:cubicBezTo>
                    <a:pt x="679" y="27"/>
                    <a:pt x="764" y="13"/>
                    <a:pt x="756" y="160"/>
                  </a:cubicBezTo>
                  <a:cubicBezTo>
                    <a:pt x="748" y="307"/>
                    <a:pt x="694" y="711"/>
                    <a:pt x="616" y="880"/>
                  </a:cubicBezTo>
                  <a:cubicBezTo>
                    <a:pt x="538" y="1049"/>
                    <a:pt x="391" y="1110"/>
                    <a:pt x="288" y="1176"/>
                  </a:cubicBezTo>
                  <a:cubicBezTo>
                    <a:pt x="185" y="1242"/>
                    <a:pt x="60" y="1255"/>
                    <a:pt x="0" y="1276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0960" name="Text Box 168"/>
            <p:cNvSpPr txBox="1">
              <a:spLocks noChangeAspect="1" noChangeArrowheads="1"/>
            </p:cNvSpPr>
            <p:nvPr/>
          </p:nvSpPr>
          <p:spPr bwMode="auto">
            <a:xfrm>
              <a:off x="3908" y="1783"/>
              <a:ext cx="316" cy="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20961" name="Text Box 169"/>
            <p:cNvSpPr txBox="1">
              <a:spLocks noChangeAspect="1" noChangeArrowheads="1"/>
            </p:cNvSpPr>
            <p:nvPr/>
          </p:nvSpPr>
          <p:spPr bwMode="auto">
            <a:xfrm>
              <a:off x="4330" y="1783"/>
              <a:ext cx="315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20962" name="Text Box 170"/>
            <p:cNvSpPr txBox="1">
              <a:spLocks noChangeAspect="1" noChangeArrowheads="1"/>
            </p:cNvSpPr>
            <p:nvPr/>
          </p:nvSpPr>
          <p:spPr bwMode="auto">
            <a:xfrm>
              <a:off x="4733" y="1783"/>
              <a:ext cx="315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20963" name="Text Box 171"/>
            <p:cNvSpPr txBox="1">
              <a:spLocks noChangeAspect="1" noChangeArrowheads="1"/>
            </p:cNvSpPr>
            <p:nvPr/>
          </p:nvSpPr>
          <p:spPr bwMode="auto">
            <a:xfrm>
              <a:off x="5139" y="1783"/>
              <a:ext cx="316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20964" name="Text Box 172"/>
            <p:cNvSpPr txBox="1">
              <a:spLocks noChangeAspect="1" noChangeArrowheads="1"/>
            </p:cNvSpPr>
            <p:nvPr/>
          </p:nvSpPr>
          <p:spPr bwMode="auto">
            <a:xfrm>
              <a:off x="4174" y="1574"/>
              <a:ext cx="725" cy="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20965" name="Text Box 173"/>
            <p:cNvSpPr txBox="1">
              <a:spLocks noChangeAspect="1" noChangeArrowheads="1"/>
            </p:cNvSpPr>
            <p:nvPr/>
          </p:nvSpPr>
          <p:spPr bwMode="auto">
            <a:xfrm>
              <a:off x="3919" y="1910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20966" name="Text Box 174"/>
            <p:cNvSpPr txBox="1">
              <a:spLocks noChangeAspect="1" noChangeArrowheads="1"/>
            </p:cNvSpPr>
            <p:nvPr/>
          </p:nvSpPr>
          <p:spPr bwMode="auto">
            <a:xfrm>
              <a:off x="3919" y="2226"/>
              <a:ext cx="200" cy="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20967" name="Text Box 175"/>
            <p:cNvSpPr txBox="1">
              <a:spLocks noChangeAspect="1" noChangeArrowheads="1"/>
            </p:cNvSpPr>
            <p:nvPr/>
          </p:nvSpPr>
          <p:spPr bwMode="auto">
            <a:xfrm>
              <a:off x="3919" y="2546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20968" name="Text Box 176"/>
            <p:cNvSpPr txBox="1">
              <a:spLocks noChangeAspect="1" noChangeArrowheads="1"/>
            </p:cNvSpPr>
            <p:nvPr/>
          </p:nvSpPr>
          <p:spPr bwMode="auto">
            <a:xfrm>
              <a:off x="3919" y="2852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20969" name="Text Box 177"/>
            <p:cNvSpPr txBox="1">
              <a:spLocks noChangeAspect="1" noChangeArrowheads="1"/>
            </p:cNvSpPr>
            <p:nvPr/>
          </p:nvSpPr>
          <p:spPr bwMode="auto">
            <a:xfrm>
              <a:off x="3919" y="3173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20970" name="Text Box 178"/>
            <p:cNvSpPr txBox="1">
              <a:spLocks noChangeAspect="1" noChangeArrowheads="1"/>
            </p:cNvSpPr>
            <p:nvPr/>
          </p:nvSpPr>
          <p:spPr bwMode="auto">
            <a:xfrm>
              <a:off x="3919" y="3493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20971" name="Text Box 179"/>
            <p:cNvSpPr txBox="1">
              <a:spLocks noChangeAspect="1" noChangeArrowheads="1"/>
            </p:cNvSpPr>
            <p:nvPr/>
          </p:nvSpPr>
          <p:spPr bwMode="auto">
            <a:xfrm>
              <a:off x="3919" y="3810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20972" name="Text Box 180"/>
            <p:cNvSpPr txBox="1">
              <a:spLocks noChangeAspect="1" noChangeArrowheads="1"/>
            </p:cNvSpPr>
            <p:nvPr/>
          </p:nvSpPr>
          <p:spPr bwMode="auto">
            <a:xfrm rot="16200000">
              <a:off x="3540" y="3054"/>
              <a:ext cx="670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090747" name="Text Box 187"/>
            <p:cNvSpPr txBox="1">
              <a:spLocks noChangeArrowheads="1"/>
            </p:cNvSpPr>
            <p:nvPr/>
          </p:nvSpPr>
          <p:spPr bwMode="auto">
            <a:xfrm>
              <a:off x="4196" y="3299"/>
              <a:ext cx="318" cy="2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Phase</a:t>
              </a:r>
            </a:p>
            <a:p>
              <a:pPr algn="ctr">
                <a:defRPr/>
              </a:pPr>
              <a:r>
                <a:rPr lang="en-GB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10 Å</a:t>
              </a:r>
            </a:p>
          </p:txBody>
        </p:sp>
        <p:sp>
          <p:nvSpPr>
            <p:cNvPr id="1090748" name="Text Box 188"/>
            <p:cNvSpPr txBox="1">
              <a:spLocks noChangeArrowheads="1"/>
            </p:cNvSpPr>
            <p:nvPr/>
          </p:nvSpPr>
          <p:spPr bwMode="auto">
            <a:xfrm rot="17022400">
              <a:off x="4140" y="2713"/>
              <a:ext cx="571" cy="1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Antigorite-out</a:t>
              </a:r>
            </a:p>
          </p:txBody>
        </p:sp>
      </p:grpSp>
      <p:sp>
        <p:nvSpPr>
          <p:cNvPr id="1090750" name="Text Box 190"/>
          <p:cNvSpPr txBox="1">
            <a:spLocks noChangeArrowheads="1"/>
          </p:cNvSpPr>
          <p:nvPr/>
        </p:nvSpPr>
        <p:spPr bwMode="auto">
          <a:xfrm>
            <a:off x="5867400" y="6022975"/>
            <a:ext cx="32766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Fumagalli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2005 (J.  Petrol., 46, 555-578)</a:t>
            </a:r>
          </a:p>
        </p:txBody>
      </p:sp>
      <p:sp>
        <p:nvSpPr>
          <p:cNvPr id="1090751" name="Freeform 191"/>
          <p:cNvSpPr>
            <a:spLocks/>
          </p:cNvSpPr>
          <p:nvPr/>
        </p:nvSpPr>
        <p:spPr bwMode="auto">
          <a:xfrm>
            <a:off x="7126288" y="3363913"/>
            <a:ext cx="1709737" cy="2532062"/>
          </a:xfrm>
          <a:custGeom>
            <a:avLst/>
            <a:gdLst/>
            <a:ahLst/>
            <a:cxnLst>
              <a:cxn ang="0">
                <a:pos x="867" y="36"/>
              </a:cxn>
              <a:cxn ang="0">
                <a:pos x="867" y="1356"/>
              </a:cxn>
              <a:cxn ang="0">
                <a:pos x="0" y="1356"/>
              </a:cxn>
              <a:cxn ang="0">
                <a:pos x="258" y="327"/>
              </a:cxn>
              <a:cxn ang="0">
                <a:pos x="294" y="246"/>
              </a:cxn>
              <a:cxn ang="0">
                <a:pos x="327" y="153"/>
              </a:cxn>
              <a:cxn ang="0">
                <a:pos x="345" y="75"/>
              </a:cxn>
              <a:cxn ang="0">
                <a:pos x="360" y="0"/>
              </a:cxn>
              <a:cxn ang="0">
                <a:pos x="867" y="36"/>
              </a:cxn>
            </a:cxnLst>
            <a:rect l="0" t="0" r="r" b="b"/>
            <a:pathLst>
              <a:path w="867" h="1356">
                <a:moveTo>
                  <a:pt x="867" y="36"/>
                </a:moveTo>
                <a:lnTo>
                  <a:pt x="867" y="1356"/>
                </a:lnTo>
                <a:lnTo>
                  <a:pt x="0" y="1356"/>
                </a:lnTo>
                <a:lnTo>
                  <a:pt x="258" y="327"/>
                </a:lnTo>
                <a:lnTo>
                  <a:pt x="294" y="246"/>
                </a:lnTo>
                <a:lnTo>
                  <a:pt x="327" y="153"/>
                </a:lnTo>
                <a:lnTo>
                  <a:pt x="345" y="75"/>
                </a:lnTo>
                <a:lnTo>
                  <a:pt x="360" y="0"/>
                </a:lnTo>
                <a:lnTo>
                  <a:pt x="867" y="36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752" name="Text Box 192"/>
          <p:cNvSpPr txBox="1">
            <a:spLocks noChangeArrowheads="1"/>
          </p:cNvSpPr>
          <p:nvPr/>
        </p:nvSpPr>
        <p:spPr bwMode="auto">
          <a:xfrm>
            <a:off x="7575550" y="4354513"/>
            <a:ext cx="1312863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Absence of stable hydrous phases</a:t>
            </a:r>
          </a:p>
        </p:txBody>
      </p:sp>
      <p:sp>
        <p:nvSpPr>
          <p:cNvPr id="1090755" name="Line 195"/>
          <p:cNvSpPr>
            <a:spLocks noChangeShapeType="1"/>
          </p:cNvSpPr>
          <p:nvPr/>
        </p:nvSpPr>
        <p:spPr bwMode="auto">
          <a:xfrm flipV="1">
            <a:off x="1887538" y="2249488"/>
            <a:ext cx="4541837" cy="7080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756" name="Line 196"/>
          <p:cNvSpPr>
            <a:spLocks noChangeShapeType="1"/>
          </p:cNvSpPr>
          <p:nvPr/>
        </p:nvSpPr>
        <p:spPr bwMode="auto">
          <a:xfrm flipV="1">
            <a:off x="3852863" y="5921375"/>
            <a:ext cx="4957762" cy="14605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753" name="Freeform 193"/>
          <p:cNvSpPr>
            <a:spLocks/>
          </p:cNvSpPr>
          <p:nvPr/>
        </p:nvSpPr>
        <p:spPr bwMode="auto">
          <a:xfrm>
            <a:off x="1809750" y="3686175"/>
            <a:ext cx="3005138" cy="2409825"/>
          </a:xfrm>
          <a:custGeom>
            <a:avLst/>
            <a:gdLst/>
            <a:ahLst/>
            <a:cxnLst>
              <a:cxn ang="0">
                <a:pos x="1608" y="6"/>
              </a:cxn>
              <a:cxn ang="0">
                <a:pos x="1134" y="0"/>
              </a:cxn>
              <a:cxn ang="0">
                <a:pos x="1125" y="84"/>
              </a:cxn>
              <a:cxn ang="0">
                <a:pos x="1092" y="165"/>
              </a:cxn>
              <a:cxn ang="0">
                <a:pos x="1005" y="306"/>
              </a:cxn>
              <a:cxn ang="0">
                <a:pos x="843" y="498"/>
              </a:cxn>
              <a:cxn ang="0">
                <a:pos x="708" y="609"/>
              </a:cxn>
              <a:cxn ang="0">
                <a:pos x="525" y="705"/>
              </a:cxn>
              <a:cxn ang="0">
                <a:pos x="327" y="780"/>
              </a:cxn>
              <a:cxn ang="0">
                <a:pos x="213" y="828"/>
              </a:cxn>
              <a:cxn ang="0">
                <a:pos x="93" y="1068"/>
              </a:cxn>
              <a:cxn ang="0">
                <a:pos x="0" y="1218"/>
              </a:cxn>
              <a:cxn ang="0">
                <a:pos x="114" y="1257"/>
              </a:cxn>
              <a:cxn ang="0">
                <a:pos x="324" y="1371"/>
              </a:cxn>
              <a:cxn ang="0">
                <a:pos x="549" y="1518"/>
              </a:cxn>
              <a:cxn ang="0">
                <a:pos x="1071" y="1515"/>
              </a:cxn>
              <a:cxn ang="0">
                <a:pos x="1892" y="1507"/>
              </a:cxn>
              <a:cxn ang="0">
                <a:pos x="1893" y="1074"/>
              </a:cxn>
              <a:cxn ang="0">
                <a:pos x="1830" y="1050"/>
              </a:cxn>
              <a:cxn ang="0">
                <a:pos x="1761" y="897"/>
              </a:cxn>
              <a:cxn ang="0">
                <a:pos x="1689" y="675"/>
              </a:cxn>
              <a:cxn ang="0">
                <a:pos x="1647" y="450"/>
              </a:cxn>
              <a:cxn ang="0">
                <a:pos x="1617" y="252"/>
              </a:cxn>
              <a:cxn ang="0">
                <a:pos x="1602" y="108"/>
              </a:cxn>
              <a:cxn ang="0">
                <a:pos x="1608" y="6"/>
              </a:cxn>
            </a:cxnLst>
            <a:rect l="0" t="0" r="r" b="b"/>
            <a:pathLst>
              <a:path w="1893" h="1518">
                <a:moveTo>
                  <a:pt x="1608" y="6"/>
                </a:moveTo>
                <a:lnTo>
                  <a:pt x="1134" y="0"/>
                </a:lnTo>
                <a:lnTo>
                  <a:pt x="1125" y="84"/>
                </a:lnTo>
                <a:lnTo>
                  <a:pt x="1092" y="165"/>
                </a:lnTo>
                <a:lnTo>
                  <a:pt x="1005" y="306"/>
                </a:lnTo>
                <a:lnTo>
                  <a:pt x="843" y="498"/>
                </a:lnTo>
                <a:lnTo>
                  <a:pt x="708" y="609"/>
                </a:lnTo>
                <a:lnTo>
                  <a:pt x="525" y="705"/>
                </a:lnTo>
                <a:lnTo>
                  <a:pt x="327" y="780"/>
                </a:lnTo>
                <a:lnTo>
                  <a:pt x="213" y="828"/>
                </a:lnTo>
                <a:lnTo>
                  <a:pt x="93" y="1068"/>
                </a:lnTo>
                <a:lnTo>
                  <a:pt x="0" y="1218"/>
                </a:lnTo>
                <a:lnTo>
                  <a:pt x="114" y="1257"/>
                </a:lnTo>
                <a:lnTo>
                  <a:pt x="324" y="1371"/>
                </a:lnTo>
                <a:lnTo>
                  <a:pt x="549" y="1518"/>
                </a:lnTo>
                <a:lnTo>
                  <a:pt x="1071" y="1515"/>
                </a:lnTo>
                <a:lnTo>
                  <a:pt x="1892" y="1507"/>
                </a:lnTo>
                <a:lnTo>
                  <a:pt x="1893" y="1074"/>
                </a:lnTo>
                <a:lnTo>
                  <a:pt x="1830" y="1050"/>
                </a:lnTo>
                <a:lnTo>
                  <a:pt x="1761" y="897"/>
                </a:lnTo>
                <a:lnTo>
                  <a:pt x="1689" y="675"/>
                </a:lnTo>
                <a:lnTo>
                  <a:pt x="1647" y="450"/>
                </a:lnTo>
                <a:lnTo>
                  <a:pt x="1617" y="252"/>
                </a:lnTo>
                <a:lnTo>
                  <a:pt x="1602" y="108"/>
                </a:lnTo>
                <a:lnTo>
                  <a:pt x="1608" y="6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754" name="Text Box 194"/>
          <p:cNvSpPr txBox="1">
            <a:spLocks noChangeArrowheads="1"/>
          </p:cNvSpPr>
          <p:nvPr/>
        </p:nvSpPr>
        <p:spPr bwMode="auto">
          <a:xfrm>
            <a:off x="2912533" y="4541825"/>
            <a:ext cx="183568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Absence of stable hydrous phases</a:t>
            </a:r>
          </a:p>
        </p:txBody>
      </p:sp>
      <p:sp>
        <p:nvSpPr>
          <p:cNvPr id="120982" name="Line 150"/>
          <p:cNvSpPr>
            <a:spLocks noChangeShapeType="1"/>
          </p:cNvSpPr>
          <p:nvPr/>
        </p:nvSpPr>
        <p:spPr bwMode="auto">
          <a:xfrm flipH="1">
            <a:off x="2735263" y="4322763"/>
            <a:ext cx="536575" cy="1749425"/>
          </a:xfrm>
          <a:prstGeom prst="line">
            <a:avLst/>
          </a:prstGeom>
          <a:noFill/>
          <a:ln w="38100">
            <a:solidFill>
              <a:srgbClr val="C0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" name="Text Box 194"/>
          <p:cNvSpPr txBox="1">
            <a:spLocks noChangeArrowheads="1"/>
          </p:cNvSpPr>
          <p:nvPr/>
        </p:nvSpPr>
        <p:spPr bwMode="auto">
          <a:xfrm>
            <a:off x="1907809" y="5013448"/>
            <a:ext cx="10668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dirty="0">
                <a:solidFill>
                  <a:schemeClr val="tx1"/>
                </a:solidFill>
                <a:effectLst/>
                <a:latin typeface="Calibri" pitchFamily="34" charset="0"/>
              </a:rPr>
              <a:t>Phase 10 Å not yet discovered in 1998</a:t>
            </a:r>
          </a:p>
        </p:txBody>
      </p:sp>
      <p:sp>
        <p:nvSpPr>
          <p:cNvPr id="150" name="Text Box 221"/>
          <p:cNvSpPr txBox="1">
            <a:spLocks noChangeArrowheads="1"/>
          </p:cNvSpPr>
          <p:nvPr/>
        </p:nvSpPr>
        <p:spPr bwMode="auto">
          <a:xfrm>
            <a:off x="342900" y="606425"/>
            <a:ext cx="8458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principal hydrous phases in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O-saturated peridotite to 8 GPa 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52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153" name="Text Box 194"/>
          <p:cNvSpPr txBox="1">
            <a:spLocks noChangeArrowheads="1"/>
          </p:cNvSpPr>
          <p:nvPr/>
        </p:nvSpPr>
        <p:spPr bwMode="auto">
          <a:xfrm>
            <a:off x="5782732" y="6350168"/>
            <a:ext cx="336126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Antigorite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Serpentine</a:t>
            </a:r>
          </a:p>
        </p:txBody>
      </p:sp>
      <p:sp>
        <p:nvSpPr>
          <p:cNvPr id="3" name="Text Box 260">
            <a:extLst>
              <a:ext uri="{FF2B5EF4-FFF2-40B4-BE49-F238E27FC236}">
                <a16:creationId xmlns:a16="http://schemas.microsoft.com/office/drawing/2014/main" id="{D424780D-7CD6-C7E0-F651-87217D1E600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4" name="Text Box 261">
            <a:extLst>
              <a:ext uri="{FF2B5EF4-FFF2-40B4-BE49-F238E27FC236}">
                <a16:creationId xmlns:a16="http://schemas.microsoft.com/office/drawing/2014/main" id="{8A64FDC6-D8A2-7B47-D1F1-DF3C66F5DD4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09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9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9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9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9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9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9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669" grpId="0" animBg="1"/>
      <p:bldP spid="1090750" grpId="0"/>
      <p:bldP spid="1090751" grpId="0" animBg="1"/>
      <p:bldP spid="1090752" grpId="0"/>
      <p:bldP spid="1090753" grpId="0" animBg="1"/>
      <p:bldP spid="1090754" grpId="0"/>
      <p:bldP spid="120982" grpId="0" animBg="1"/>
      <p:bldP spid="2" grpId="0"/>
      <p:bldP spid="1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189"/>
          <p:cNvGrpSpPr>
            <a:grpSpLocks/>
          </p:cNvGrpSpPr>
          <p:nvPr/>
        </p:nvGrpSpPr>
        <p:grpSpPr bwMode="auto">
          <a:xfrm>
            <a:off x="5838825" y="1584325"/>
            <a:ext cx="3286125" cy="4459288"/>
            <a:chOff x="3788" y="1548"/>
            <a:chExt cx="1667" cy="2388"/>
          </a:xfrm>
        </p:grpSpPr>
        <p:sp>
          <p:nvSpPr>
            <p:cNvPr id="185" name="Rectangle 184"/>
            <p:cNvSpPr>
              <a:spLocks noChangeArrowheads="1"/>
            </p:cNvSpPr>
            <p:nvPr/>
          </p:nvSpPr>
          <p:spPr bwMode="auto">
            <a:xfrm>
              <a:off x="3788" y="1548"/>
              <a:ext cx="1656" cy="2388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86" name="Rectangle 167"/>
            <p:cNvSpPr>
              <a:spLocks noChangeArrowheads="1"/>
            </p:cNvSpPr>
            <p:nvPr/>
          </p:nvSpPr>
          <p:spPr bwMode="auto">
            <a:xfrm>
              <a:off x="4091" y="1912"/>
              <a:ext cx="1226" cy="1952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87" name="Line 123"/>
            <p:cNvSpPr>
              <a:spLocks noChangeShapeType="1"/>
            </p:cNvSpPr>
            <p:nvPr/>
          </p:nvSpPr>
          <p:spPr bwMode="auto">
            <a:xfrm flipH="1">
              <a:off x="4396" y="3736"/>
              <a:ext cx="192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88" name="Freeform 155"/>
            <p:cNvSpPr>
              <a:spLocks/>
            </p:cNvSpPr>
            <p:nvPr/>
          </p:nvSpPr>
          <p:spPr bwMode="auto">
            <a:xfrm>
              <a:off x="4096" y="2062"/>
              <a:ext cx="1206" cy="462"/>
            </a:xfrm>
            <a:custGeom>
              <a:avLst/>
              <a:gdLst/>
              <a:ahLst/>
              <a:cxnLst>
                <a:cxn ang="0">
                  <a:pos x="1204" y="464"/>
                </a:cxn>
                <a:cxn ang="0">
                  <a:pos x="684" y="432"/>
                </a:cxn>
                <a:cxn ang="0">
                  <a:pos x="344" y="304"/>
                </a:cxn>
                <a:cxn ang="0">
                  <a:pos x="0" y="0"/>
                </a:cxn>
              </a:cxnLst>
              <a:rect l="0" t="0" r="r" b="b"/>
              <a:pathLst>
                <a:path w="1204" h="464">
                  <a:moveTo>
                    <a:pt x="1204" y="464"/>
                  </a:moveTo>
                  <a:lnTo>
                    <a:pt x="684" y="432"/>
                  </a:lnTo>
                  <a:lnTo>
                    <a:pt x="344" y="304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89" name="Freeform 156"/>
            <p:cNvSpPr>
              <a:spLocks/>
            </p:cNvSpPr>
            <p:nvPr/>
          </p:nvSpPr>
          <p:spPr bwMode="auto">
            <a:xfrm>
              <a:off x="4360" y="1914"/>
              <a:ext cx="12" cy="162"/>
            </a:xfrm>
            <a:custGeom>
              <a:avLst/>
              <a:gdLst/>
              <a:ahLst/>
              <a:cxnLst>
                <a:cxn ang="0">
                  <a:pos x="8" y="164"/>
                </a:cxn>
                <a:cxn ang="0">
                  <a:pos x="12" y="64"/>
                </a:cxn>
                <a:cxn ang="0">
                  <a:pos x="0" y="0"/>
                </a:cxn>
              </a:cxnLst>
              <a:rect l="0" t="0" r="r" b="b"/>
              <a:pathLst>
                <a:path w="12" h="164">
                  <a:moveTo>
                    <a:pt x="8" y="164"/>
                  </a:moveTo>
                  <a:lnTo>
                    <a:pt x="12" y="64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90" name="Freeform 157"/>
            <p:cNvSpPr>
              <a:spLocks/>
            </p:cNvSpPr>
            <p:nvPr/>
          </p:nvSpPr>
          <p:spPr bwMode="auto">
            <a:xfrm>
              <a:off x="4096" y="1910"/>
              <a:ext cx="361" cy="1560"/>
            </a:xfrm>
            <a:custGeom>
              <a:avLst/>
              <a:gdLst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556 w 10000"/>
                <a:gd name="connsiteY2" fmla="*/ 2154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54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54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54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10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0"/>
                <a:gd name="connsiteY0" fmla="*/ 0 h 10000"/>
                <a:gd name="connsiteX1" fmla="*/ 7667 w 10000"/>
                <a:gd name="connsiteY1" fmla="*/ 1179 h 10000"/>
                <a:gd name="connsiteX2" fmla="*/ 9824 w 10000"/>
                <a:gd name="connsiteY2" fmla="*/ 2110 h 10000"/>
                <a:gd name="connsiteX3" fmla="*/ 10000 w 10000"/>
                <a:gd name="connsiteY3" fmla="*/ 2846 h 10000"/>
                <a:gd name="connsiteX4" fmla="*/ 9000 w 10000"/>
                <a:gd name="connsiteY4" fmla="*/ 4487 h 10000"/>
                <a:gd name="connsiteX5" fmla="*/ 6111 w 10000"/>
                <a:gd name="connsiteY5" fmla="*/ 6641 h 10000"/>
                <a:gd name="connsiteX6" fmla="*/ 2778 w 10000"/>
                <a:gd name="connsiteY6" fmla="*/ 8718 h 10000"/>
                <a:gd name="connsiteX7" fmla="*/ 0 w 10000"/>
                <a:gd name="connsiteY7" fmla="*/ 10000 h 10000"/>
                <a:gd name="connsiteX0" fmla="*/ 1333 w 10003"/>
                <a:gd name="connsiteY0" fmla="*/ 0 h 10000"/>
                <a:gd name="connsiteX1" fmla="*/ 7667 w 10003"/>
                <a:gd name="connsiteY1" fmla="*/ 1179 h 10000"/>
                <a:gd name="connsiteX2" fmla="*/ 9824 w 10003"/>
                <a:gd name="connsiteY2" fmla="*/ 2110 h 10000"/>
                <a:gd name="connsiteX3" fmla="*/ 10000 w 10003"/>
                <a:gd name="connsiteY3" fmla="*/ 2846 h 10000"/>
                <a:gd name="connsiteX4" fmla="*/ 9000 w 10003"/>
                <a:gd name="connsiteY4" fmla="*/ 4487 h 10000"/>
                <a:gd name="connsiteX5" fmla="*/ 6111 w 10003"/>
                <a:gd name="connsiteY5" fmla="*/ 6641 h 10000"/>
                <a:gd name="connsiteX6" fmla="*/ 2778 w 10003"/>
                <a:gd name="connsiteY6" fmla="*/ 8718 h 10000"/>
                <a:gd name="connsiteX7" fmla="*/ 0 w 10003"/>
                <a:gd name="connsiteY7" fmla="*/ 10000 h 10000"/>
                <a:gd name="connsiteX0" fmla="*/ 1333 w 10003"/>
                <a:gd name="connsiteY0" fmla="*/ 0 h 10000"/>
                <a:gd name="connsiteX1" fmla="*/ 7667 w 10003"/>
                <a:gd name="connsiteY1" fmla="*/ 1179 h 10000"/>
                <a:gd name="connsiteX2" fmla="*/ 9824 w 10003"/>
                <a:gd name="connsiteY2" fmla="*/ 2110 h 10000"/>
                <a:gd name="connsiteX3" fmla="*/ 10000 w 10003"/>
                <a:gd name="connsiteY3" fmla="*/ 2846 h 10000"/>
                <a:gd name="connsiteX4" fmla="*/ 9000 w 10003"/>
                <a:gd name="connsiteY4" fmla="*/ 4487 h 10000"/>
                <a:gd name="connsiteX5" fmla="*/ 6111 w 10003"/>
                <a:gd name="connsiteY5" fmla="*/ 6641 h 10000"/>
                <a:gd name="connsiteX6" fmla="*/ 2778 w 10003"/>
                <a:gd name="connsiteY6" fmla="*/ 8718 h 10000"/>
                <a:gd name="connsiteX7" fmla="*/ 0 w 10003"/>
                <a:gd name="connsiteY7" fmla="*/ 10000 h 10000"/>
                <a:gd name="connsiteX0" fmla="*/ 1333 w 10020"/>
                <a:gd name="connsiteY0" fmla="*/ 0 h 10000"/>
                <a:gd name="connsiteX1" fmla="*/ 7667 w 10020"/>
                <a:gd name="connsiteY1" fmla="*/ 1179 h 10000"/>
                <a:gd name="connsiteX2" fmla="*/ 9824 w 10020"/>
                <a:gd name="connsiteY2" fmla="*/ 2110 h 10000"/>
                <a:gd name="connsiteX3" fmla="*/ 10000 w 10020"/>
                <a:gd name="connsiteY3" fmla="*/ 2846 h 10000"/>
                <a:gd name="connsiteX4" fmla="*/ 9000 w 10020"/>
                <a:gd name="connsiteY4" fmla="*/ 4487 h 10000"/>
                <a:gd name="connsiteX5" fmla="*/ 6111 w 10020"/>
                <a:gd name="connsiteY5" fmla="*/ 6641 h 10000"/>
                <a:gd name="connsiteX6" fmla="*/ 2778 w 10020"/>
                <a:gd name="connsiteY6" fmla="*/ 8718 h 10000"/>
                <a:gd name="connsiteX7" fmla="*/ 0 w 10020"/>
                <a:gd name="connsiteY7" fmla="*/ 10000 h 10000"/>
                <a:gd name="connsiteX0" fmla="*/ 1333 w 10020"/>
                <a:gd name="connsiteY0" fmla="*/ 0 h 10000"/>
                <a:gd name="connsiteX1" fmla="*/ 7667 w 10020"/>
                <a:gd name="connsiteY1" fmla="*/ 1179 h 10000"/>
                <a:gd name="connsiteX2" fmla="*/ 9824 w 10020"/>
                <a:gd name="connsiteY2" fmla="*/ 2110 h 10000"/>
                <a:gd name="connsiteX3" fmla="*/ 10000 w 10020"/>
                <a:gd name="connsiteY3" fmla="*/ 2846 h 10000"/>
                <a:gd name="connsiteX4" fmla="*/ 9000 w 10020"/>
                <a:gd name="connsiteY4" fmla="*/ 4487 h 10000"/>
                <a:gd name="connsiteX5" fmla="*/ 6111 w 10020"/>
                <a:gd name="connsiteY5" fmla="*/ 6641 h 10000"/>
                <a:gd name="connsiteX6" fmla="*/ 2778 w 10020"/>
                <a:gd name="connsiteY6" fmla="*/ 8718 h 10000"/>
                <a:gd name="connsiteX7" fmla="*/ 0 w 10020"/>
                <a:gd name="connsiteY7" fmla="*/ 10000 h 10000"/>
                <a:gd name="connsiteX0" fmla="*/ 1333 w 10020"/>
                <a:gd name="connsiteY0" fmla="*/ 0 h 10000"/>
                <a:gd name="connsiteX1" fmla="*/ 7667 w 10020"/>
                <a:gd name="connsiteY1" fmla="*/ 1179 h 10000"/>
                <a:gd name="connsiteX2" fmla="*/ 9824 w 10020"/>
                <a:gd name="connsiteY2" fmla="*/ 2110 h 10000"/>
                <a:gd name="connsiteX3" fmla="*/ 10000 w 10020"/>
                <a:gd name="connsiteY3" fmla="*/ 2846 h 10000"/>
                <a:gd name="connsiteX4" fmla="*/ 9000 w 10020"/>
                <a:gd name="connsiteY4" fmla="*/ 4487 h 10000"/>
                <a:gd name="connsiteX5" fmla="*/ 6111 w 10020"/>
                <a:gd name="connsiteY5" fmla="*/ 6641 h 10000"/>
                <a:gd name="connsiteX6" fmla="*/ 2778 w 10020"/>
                <a:gd name="connsiteY6" fmla="*/ 8718 h 10000"/>
                <a:gd name="connsiteX7" fmla="*/ 0 w 10020"/>
                <a:gd name="connsiteY7" fmla="*/ 10000 h 10000"/>
                <a:gd name="connsiteX0" fmla="*/ 1333 w 10020"/>
                <a:gd name="connsiteY0" fmla="*/ 0 h 10000"/>
                <a:gd name="connsiteX1" fmla="*/ 7667 w 10020"/>
                <a:gd name="connsiteY1" fmla="*/ 1179 h 10000"/>
                <a:gd name="connsiteX2" fmla="*/ 9824 w 10020"/>
                <a:gd name="connsiteY2" fmla="*/ 2110 h 10000"/>
                <a:gd name="connsiteX3" fmla="*/ 10000 w 10020"/>
                <a:gd name="connsiteY3" fmla="*/ 2846 h 10000"/>
                <a:gd name="connsiteX4" fmla="*/ 9000 w 10020"/>
                <a:gd name="connsiteY4" fmla="*/ 4487 h 10000"/>
                <a:gd name="connsiteX5" fmla="*/ 6111 w 10020"/>
                <a:gd name="connsiteY5" fmla="*/ 6641 h 10000"/>
                <a:gd name="connsiteX6" fmla="*/ 2778 w 10020"/>
                <a:gd name="connsiteY6" fmla="*/ 8718 h 10000"/>
                <a:gd name="connsiteX7" fmla="*/ 0 w 10020"/>
                <a:gd name="connsiteY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20" h="10000">
                  <a:moveTo>
                    <a:pt x="1333" y="0"/>
                  </a:moveTo>
                  <a:lnTo>
                    <a:pt x="7667" y="1179"/>
                  </a:lnTo>
                  <a:cubicBezTo>
                    <a:pt x="8744" y="1460"/>
                    <a:pt x="9552" y="1698"/>
                    <a:pt x="9824" y="2110"/>
                  </a:cubicBezTo>
                  <a:cubicBezTo>
                    <a:pt x="10062" y="2319"/>
                    <a:pt x="10030" y="2593"/>
                    <a:pt x="10000" y="2846"/>
                  </a:cubicBezTo>
                  <a:cubicBezTo>
                    <a:pt x="9667" y="3393"/>
                    <a:pt x="9601" y="3940"/>
                    <a:pt x="9000" y="4487"/>
                  </a:cubicBezTo>
                  <a:cubicBezTo>
                    <a:pt x="8395" y="5118"/>
                    <a:pt x="7074" y="5923"/>
                    <a:pt x="6111" y="6641"/>
                  </a:cubicBezTo>
                  <a:lnTo>
                    <a:pt x="2778" y="8718"/>
                  </a:lnTo>
                  <a:cubicBezTo>
                    <a:pt x="1852" y="9276"/>
                    <a:pt x="926" y="9573"/>
                    <a:pt x="0" y="1000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91" name="Line 158"/>
            <p:cNvSpPr>
              <a:spLocks noChangeShapeType="1"/>
            </p:cNvSpPr>
            <p:nvPr/>
          </p:nvSpPr>
          <p:spPr bwMode="auto">
            <a:xfrm>
              <a:off x="4096" y="3618"/>
              <a:ext cx="350" cy="19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92" name="Text Box 159"/>
            <p:cNvSpPr txBox="1">
              <a:spLocks noChangeArrowheads="1"/>
            </p:cNvSpPr>
            <p:nvPr/>
          </p:nvSpPr>
          <p:spPr bwMode="auto">
            <a:xfrm rot="195906">
              <a:off x="4813" y="2520"/>
              <a:ext cx="440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Amphibole</a:t>
              </a:r>
            </a:p>
            <a:p>
              <a:pPr algn="ctr">
                <a:lnSpc>
                  <a:spcPct val="6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-out</a:t>
              </a:r>
            </a:p>
          </p:txBody>
        </p:sp>
        <p:sp>
          <p:nvSpPr>
            <p:cNvPr id="193" name="Text Box 160"/>
            <p:cNvSpPr txBox="1">
              <a:spLocks noChangeArrowheads="1"/>
            </p:cNvSpPr>
            <p:nvPr/>
          </p:nvSpPr>
          <p:spPr bwMode="auto">
            <a:xfrm rot="16507148">
              <a:off x="4627" y="2225"/>
              <a:ext cx="502" cy="1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Chlorite-out</a:t>
              </a:r>
            </a:p>
          </p:txBody>
        </p:sp>
        <p:sp>
          <p:nvSpPr>
            <p:cNvPr id="194" name="Text Box 162"/>
            <p:cNvSpPr txBox="1">
              <a:spLocks noChangeArrowheads="1"/>
            </p:cNvSpPr>
            <p:nvPr/>
          </p:nvSpPr>
          <p:spPr bwMode="auto">
            <a:xfrm rot="17020869">
              <a:off x="4334" y="3269"/>
              <a:ext cx="607" cy="1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Phase 10 Å-out</a:t>
              </a:r>
            </a:p>
          </p:txBody>
        </p:sp>
        <p:sp>
          <p:nvSpPr>
            <p:cNvPr id="195" name="Text Box 163"/>
            <p:cNvSpPr txBox="1">
              <a:spLocks noChangeArrowheads="1"/>
            </p:cNvSpPr>
            <p:nvPr/>
          </p:nvSpPr>
          <p:spPr bwMode="auto">
            <a:xfrm>
              <a:off x="4627" y="3681"/>
              <a:ext cx="428" cy="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Phase A-in</a:t>
              </a:r>
            </a:p>
          </p:txBody>
        </p:sp>
        <p:sp>
          <p:nvSpPr>
            <p:cNvPr id="196" name="Line 165"/>
            <p:cNvSpPr>
              <a:spLocks noChangeShapeType="1"/>
            </p:cNvSpPr>
            <p:nvPr/>
          </p:nvSpPr>
          <p:spPr bwMode="auto">
            <a:xfrm flipH="1">
              <a:off x="4428" y="2822"/>
              <a:ext cx="268" cy="1041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97" name="Freeform 166"/>
            <p:cNvSpPr>
              <a:spLocks/>
            </p:cNvSpPr>
            <p:nvPr/>
          </p:nvSpPr>
          <p:spPr bwMode="auto">
            <a:xfrm>
              <a:off x="4096" y="1902"/>
              <a:ext cx="764" cy="1276"/>
            </a:xfrm>
            <a:custGeom>
              <a:avLst/>
              <a:gdLst/>
              <a:ahLst/>
              <a:cxnLst>
                <a:cxn ang="0">
                  <a:pos x="664" y="0"/>
                </a:cxn>
                <a:cxn ang="0">
                  <a:pos x="756" y="160"/>
                </a:cxn>
                <a:cxn ang="0">
                  <a:pos x="616" y="880"/>
                </a:cxn>
                <a:cxn ang="0">
                  <a:pos x="288" y="1176"/>
                </a:cxn>
                <a:cxn ang="0">
                  <a:pos x="0" y="1276"/>
                </a:cxn>
              </a:cxnLst>
              <a:rect l="0" t="0" r="r" b="b"/>
              <a:pathLst>
                <a:path w="764" h="1276">
                  <a:moveTo>
                    <a:pt x="664" y="0"/>
                  </a:moveTo>
                  <a:cubicBezTo>
                    <a:pt x="679" y="27"/>
                    <a:pt x="764" y="13"/>
                    <a:pt x="756" y="160"/>
                  </a:cubicBezTo>
                  <a:cubicBezTo>
                    <a:pt x="748" y="307"/>
                    <a:pt x="694" y="711"/>
                    <a:pt x="616" y="880"/>
                  </a:cubicBezTo>
                  <a:cubicBezTo>
                    <a:pt x="538" y="1049"/>
                    <a:pt x="391" y="1110"/>
                    <a:pt x="288" y="1176"/>
                  </a:cubicBezTo>
                  <a:cubicBezTo>
                    <a:pt x="185" y="1242"/>
                    <a:pt x="60" y="1255"/>
                    <a:pt x="0" y="1276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98" name="Text Box 168"/>
            <p:cNvSpPr txBox="1">
              <a:spLocks noChangeAspect="1" noChangeArrowheads="1"/>
            </p:cNvSpPr>
            <p:nvPr/>
          </p:nvSpPr>
          <p:spPr bwMode="auto">
            <a:xfrm>
              <a:off x="3908" y="1783"/>
              <a:ext cx="316" cy="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99" name="Text Box 169"/>
            <p:cNvSpPr txBox="1">
              <a:spLocks noChangeAspect="1" noChangeArrowheads="1"/>
            </p:cNvSpPr>
            <p:nvPr/>
          </p:nvSpPr>
          <p:spPr bwMode="auto">
            <a:xfrm>
              <a:off x="4330" y="1783"/>
              <a:ext cx="315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200" name="Text Box 170"/>
            <p:cNvSpPr txBox="1">
              <a:spLocks noChangeAspect="1" noChangeArrowheads="1"/>
            </p:cNvSpPr>
            <p:nvPr/>
          </p:nvSpPr>
          <p:spPr bwMode="auto">
            <a:xfrm>
              <a:off x="4733" y="1783"/>
              <a:ext cx="315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201" name="Text Box 171"/>
            <p:cNvSpPr txBox="1">
              <a:spLocks noChangeAspect="1" noChangeArrowheads="1"/>
            </p:cNvSpPr>
            <p:nvPr/>
          </p:nvSpPr>
          <p:spPr bwMode="auto">
            <a:xfrm>
              <a:off x="5139" y="1783"/>
              <a:ext cx="316" cy="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202" name="Text Box 172"/>
            <p:cNvSpPr txBox="1">
              <a:spLocks noChangeAspect="1" noChangeArrowheads="1"/>
            </p:cNvSpPr>
            <p:nvPr/>
          </p:nvSpPr>
          <p:spPr bwMode="auto">
            <a:xfrm>
              <a:off x="4174" y="1574"/>
              <a:ext cx="725" cy="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203" name="Text Box 173"/>
            <p:cNvSpPr txBox="1">
              <a:spLocks noChangeAspect="1" noChangeArrowheads="1"/>
            </p:cNvSpPr>
            <p:nvPr/>
          </p:nvSpPr>
          <p:spPr bwMode="auto">
            <a:xfrm>
              <a:off x="3919" y="1910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204" name="Text Box 174"/>
            <p:cNvSpPr txBox="1">
              <a:spLocks noChangeAspect="1" noChangeArrowheads="1"/>
            </p:cNvSpPr>
            <p:nvPr/>
          </p:nvSpPr>
          <p:spPr bwMode="auto">
            <a:xfrm>
              <a:off x="3919" y="2226"/>
              <a:ext cx="200" cy="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205" name="Text Box 175"/>
            <p:cNvSpPr txBox="1">
              <a:spLocks noChangeAspect="1" noChangeArrowheads="1"/>
            </p:cNvSpPr>
            <p:nvPr/>
          </p:nvSpPr>
          <p:spPr bwMode="auto">
            <a:xfrm>
              <a:off x="3919" y="2546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206" name="Text Box 176"/>
            <p:cNvSpPr txBox="1">
              <a:spLocks noChangeAspect="1" noChangeArrowheads="1"/>
            </p:cNvSpPr>
            <p:nvPr/>
          </p:nvSpPr>
          <p:spPr bwMode="auto">
            <a:xfrm>
              <a:off x="3919" y="2852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207" name="Text Box 177"/>
            <p:cNvSpPr txBox="1">
              <a:spLocks noChangeAspect="1" noChangeArrowheads="1"/>
            </p:cNvSpPr>
            <p:nvPr/>
          </p:nvSpPr>
          <p:spPr bwMode="auto">
            <a:xfrm>
              <a:off x="3919" y="3173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208" name="Text Box 178"/>
            <p:cNvSpPr txBox="1">
              <a:spLocks noChangeAspect="1" noChangeArrowheads="1"/>
            </p:cNvSpPr>
            <p:nvPr/>
          </p:nvSpPr>
          <p:spPr bwMode="auto">
            <a:xfrm>
              <a:off x="3919" y="3493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209" name="Text Box 179"/>
            <p:cNvSpPr txBox="1">
              <a:spLocks noChangeAspect="1" noChangeArrowheads="1"/>
            </p:cNvSpPr>
            <p:nvPr/>
          </p:nvSpPr>
          <p:spPr bwMode="auto">
            <a:xfrm>
              <a:off x="3919" y="3810"/>
              <a:ext cx="200" cy="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210" name="Text Box 180"/>
            <p:cNvSpPr txBox="1">
              <a:spLocks noChangeAspect="1" noChangeArrowheads="1"/>
            </p:cNvSpPr>
            <p:nvPr/>
          </p:nvSpPr>
          <p:spPr bwMode="auto">
            <a:xfrm rot="16200000">
              <a:off x="3540" y="3054"/>
              <a:ext cx="670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211" name="Text Box 187"/>
            <p:cNvSpPr txBox="1">
              <a:spLocks noChangeArrowheads="1"/>
            </p:cNvSpPr>
            <p:nvPr/>
          </p:nvSpPr>
          <p:spPr bwMode="auto">
            <a:xfrm>
              <a:off x="4196" y="3299"/>
              <a:ext cx="318" cy="2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Phase</a:t>
              </a:r>
            </a:p>
            <a:p>
              <a:pPr algn="ctr">
                <a:defRPr/>
              </a:pPr>
              <a:r>
                <a:rPr lang="en-GB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10 Å</a:t>
              </a:r>
            </a:p>
          </p:txBody>
        </p:sp>
        <p:sp>
          <p:nvSpPr>
            <p:cNvPr id="212" name="Text Box 188"/>
            <p:cNvSpPr txBox="1">
              <a:spLocks noChangeArrowheads="1"/>
            </p:cNvSpPr>
            <p:nvPr/>
          </p:nvSpPr>
          <p:spPr bwMode="auto">
            <a:xfrm rot="17022400">
              <a:off x="4140" y="2713"/>
              <a:ext cx="571" cy="1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Antigorite-out</a:t>
              </a:r>
            </a:p>
          </p:txBody>
        </p:sp>
      </p:grpSp>
      <p:sp>
        <p:nvSpPr>
          <p:cNvPr id="213" name="Freeform 191"/>
          <p:cNvSpPr>
            <a:spLocks/>
          </p:cNvSpPr>
          <p:nvPr/>
        </p:nvSpPr>
        <p:spPr bwMode="auto">
          <a:xfrm>
            <a:off x="7126288" y="3363913"/>
            <a:ext cx="1709737" cy="2532062"/>
          </a:xfrm>
          <a:custGeom>
            <a:avLst/>
            <a:gdLst/>
            <a:ahLst/>
            <a:cxnLst>
              <a:cxn ang="0">
                <a:pos x="867" y="36"/>
              </a:cxn>
              <a:cxn ang="0">
                <a:pos x="867" y="1356"/>
              </a:cxn>
              <a:cxn ang="0">
                <a:pos x="0" y="1356"/>
              </a:cxn>
              <a:cxn ang="0">
                <a:pos x="258" y="327"/>
              </a:cxn>
              <a:cxn ang="0">
                <a:pos x="294" y="246"/>
              </a:cxn>
              <a:cxn ang="0">
                <a:pos x="327" y="153"/>
              </a:cxn>
              <a:cxn ang="0">
                <a:pos x="345" y="75"/>
              </a:cxn>
              <a:cxn ang="0">
                <a:pos x="360" y="0"/>
              </a:cxn>
              <a:cxn ang="0">
                <a:pos x="867" y="36"/>
              </a:cxn>
            </a:cxnLst>
            <a:rect l="0" t="0" r="r" b="b"/>
            <a:pathLst>
              <a:path w="867" h="1356">
                <a:moveTo>
                  <a:pt x="867" y="36"/>
                </a:moveTo>
                <a:lnTo>
                  <a:pt x="867" y="1356"/>
                </a:lnTo>
                <a:lnTo>
                  <a:pt x="0" y="1356"/>
                </a:lnTo>
                <a:lnTo>
                  <a:pt x="258" y="327"/>
                </a:lnTo>
                <a:lnTo>
                  <a:pt x="294" y="246"/>
                </a:lnTo>
                <a:lnTo>
                  <a:pt x="327" y="153"/>
                </a:lnTo>
                <a:lnTo>
                  <a:pt x="345" y="75"/>
                </a:lnTo>
                <a:lnTo>
                  <a:pt x="360" y="0"/>
                </a:lnTo>
                <a:lnTo>
                  <a:pt x="867" y="36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14" name="Text Box 192"/>
          <p:cNvSpPr txBox="1">
            <a:spLocks noChangeArrowheads="1"/>
          </p:cNvSpPr>
          <p:nvPr/>
        </p:nvSpPr>
        <p:spPr bwMode="auto">
          <a:xfrm>
            <a:off x="7575550" y="4354513"/>
            <a:ext cx="1312863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Absence of stable hydrous phases</a:t>
            </a:r>
          </a:p>
        </p:txBody>
      </p:sp>
      <p:sp>
        <p:nvSpPr>
          <p:cNvPr id="1090568" name="Rectangle 8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69" name="Rectangle 9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0" name="Freeform 10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1" name="Freeform 11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2" name="Freeform 12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3" name="Line 13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0843" name="Group 14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90575" name="Freeform 15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90576" name="Freeform 16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90577" name="Freeform 17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8" name="Freeform 18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79" name="Freeform 19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580" name="Line 20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0848" name="Group 21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0975" name="Group 22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90583" name="Freeform 23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90584" name="Freeform 24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90585" name="Freeform 25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0849" name="Text Box 26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0850" name="Text Box 27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51" name="Text Box 28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0852" name="Text Box 29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53" name="Text Box 30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0854" name="Text Box 31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55" name="Text Box 32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0856" name="Text Box 33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90594" name="Freeform 34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0858" name="Text Box 35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0861" name="Text Box 38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0862" name="Text Box 39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63" name="Text Box 40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0864" name="Text Box 41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0865" name="Text Box 42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0866" name="Text Box 43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67" name="Text Box 44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0870" name="Text Box 47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0873" name="Text Box 50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0874" name="Text Box 51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0875" name="Text Box 52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76" name="Text Box 53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0877" name="Text Box 54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78" name="Text Box 55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79" name="Text Box 56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0880" name="Text Box 57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120881" name="Text Box 58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0882" name="Text Box 59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0883" name="Text Box 60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0884" name="Text Box 61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0885" name="Text Box 62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0886" name="Text Box 63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0887" name="Text Box 64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0888" name="Text Box 65"/>
          <p:cNvSpPr txBox="1">
            <a:spLocks noChangeAspect="1" noChangeArrowheads="1"/>
          </p:cNvSpPr>
          <p:nvPr/>
        </p:nvSpPr>
        <p:spPr bwMode="auto">
          <a:xfrm>
            <a:off x="1876425" y="19685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0889" name="Text Box 66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0890" name="Text Box 67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0891" name="Text Box 68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0892" name="Text Box 69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0893" name="Text Box 70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0894" name="Text Box 71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0895" name="Text Box 72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0896" name="Text Box 73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0897" name="Text Box 74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0898" name="Text Box 75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0899" name="Text Box 76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0900" name="Text Box 77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0901" name="Text Box 78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0902" name="Text Box 79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0903" name="Text Box 80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0904" name="Text Box 81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0905" name="Text Box 82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0906" name="Text Box 83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0907" name="Text Box 84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0908" name="Text Box 85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0909" name="Text Box 86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0910" name="Text Box 87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0911" name="Text Box 88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0912" name="Text Box 89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0913" name="Text Box 90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90651" name="Line 91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2" name="Line 92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3" name="Line 93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4" name="Line 94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5" name="Line 95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6" name="Line 96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7" name="Line 97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8" name="Line 98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59" name="Line 99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0" name="Line 100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1" name="Line 101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2" name="Line 102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3" name="Line 103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5" name="Line 105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6" name="Rectangle 106"/>
          <p:cNvSpPr>
            <a:spLocks noChangeArrowheads="1"/>
          </p:cNvSpPr>
          <p:nvPr/>
        </p:nvSpPr>
        <p:spPr bwMode="auto">
          <a:xfrm>
            <a:off x="584200" y="3987800"/>
            <a:ext cx="4521200" cy="482600"/>
          </a:xfrm>
          <a:prstGeom prst="rect">
            <a:avLst/>
          </a:prstGeom>
          <a:solidFill>
            <a:srgbClr val="FF6600">
              <a:alpha val="6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669" name="Rectangle 109"/>
          <p:cNvSpPr>
            <a:spLocks noChangeArrowheads="1"/>
          </p:cNvSpPr>
          <p:nvPr/>
        </p:nvSpPr>
        <p:spPr bwMode="auto">
          <a:xfrm>
            <a:off x="1884363" y="2968625"/>
            <a:ext cx="1946275" cy="30988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0931" name="Text Box 130"/>
          <p:cNvSpPr txBox="1">
            <a:spLocks noChangeAspect="1" noChangeArrowheads="1"/>
          </p:cNvSpPr>
          <p:nvPr/>
        </p:nvSpPr>
        <p:spPr bwMode="auto">
          <a:xfrm>
            <a:off x="41703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0932" name="Text Box 131"/>
          <p:cNvSpPr txBox="1">
            <a:spLocks noChangeAspect="1" noChangeArrowheads="1"/>
          </p:cNvSpPr>
          <p:nvPr/>
        </p:nvSpPr>
        <p:spPr bwMode="auto">
          <a:xfrm>
            <a:off x="41703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0933" name="Text Box 132"/>
          <p:cNvSpPr txBox="1">
            <a:spLocks noChangeAspect="1" noChangeArrowheads="1"/>
          </p:cNvSpPr>
          <p:nvPr/>
        </p:nvSpPr>
        <p:spPr bwMode="auto">
          <a:xfrm>
            <a:off x="41703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0934" name="Text Box 133"/>
          <p:cNvSpPr txBox="1">
            <a:spLocks noChangeAspect="1" noChangeArrowheads="1"/>
          </p:cNvSpPr>
          <p:nvPr/>
        </p:nvSpPr>
        <p:spPr bwMode="auto">
          <a:xfrm>
            <a:off x="41703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0935" name="Text Box 134"/>
          <p:cNvSpPr txBox="1">
            <a:spLocks noChangeAspect="1" noChangeArrowheads="1"/>
          </p:cNvSpPr>
          <p:nvPr/>
        </p:nvSpPr>
        <p:spPr bwMode="auto">
          <a:xfrm>
            <a:off x="41703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0936" name="Text Box 135"/>
          <p:cNvSpPr txBox="1">
            <a:spLocks noChangeAspect="1" noChangeArrowheads="1"/>
          </p:cNvSpPr>
          <p:nvPr/>
        </p:nvSpPr>
        <p:spPr bwMode="auto">
          <a:xfrm>
            <a:off x="41703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0937" name="Text Box 136"/>
          <p:cNvSpPr txBox="1">
            <a:spLocks noChangeAspect="1" noChangeArrowheads="1"/>
          </p:cNvSpPr>
          <p:nvPr/>
        </p:nvSpPr>
        <p:spPr bwMode="auto">
          <a:xfrm>
            <a:off x="41703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0938" name="Text Box 137"/>
          <p:cNvSpPr txBox="1">
            <a:spLocks noChangeAspect="1" noChangeArrowheads="1"/>
          </p:cNvSpPr>
          <p:nvPr/>
        </p:nvSpPr>
        <p:spPr bwMode="auto">
          <a:xfrm rot="-5400000">
            <a:off x="350483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090755" name="Line 195"/>
          <p:cNvSpPr>
            <a:spLocks noChangeShapeType="1"/>
          </p:cNvSpPr>
          <p:nvPr/>
        </p:nvSpPr>
        <p:spPr bwMode="auto">
          <a:xfrm flipV="1">
            <a:off x="1887538" y="2249488"/>
            <a:ext cx="4541837" cy="7080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756" name="Line 196"/>
          <p:cNvSpPr>
            <a:spLocks noChangeShapeType="1"/>
          </p:cNvSpPr>
          <p:nvPr/>
        </p:nvSpPr>
        <p:spPr bwMode="auto">
          <a:xfrm flipV="1">
            <a:off x="3852863" y="5921375"/>
            <a:ext cx="4957762" cy="14605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0753" name="Freeform 193"/>
          <p:cNvSpPr>
            <a:spLocks/>
          </p:cNvSpPr>
          <p:nvPr/>
        </p:nvSpPr>
        <p:spPr bwMode="auto">
          <a:xfrm>
            <a:off x="1824990" y="3686175"/>
            <a:ext cx="3005138" cy="2409825"/>
          </a:xfrm>
          <a:custGeom>
            <a:avLst/>
            <a:gdLst/>
            <a:ahLst/>
            <a:cxnLst>
              <a:cxn ang="0">
                <a:pos x="1608" y="6"/>
              </a:cxn>
              <a:cxn ang="0">
                <a:pos x="1134" y="0"/>
              </a:cxn>
              <a:cxn ang="0">
                <a:pos x="1125" y="84"/>
              </a:cxn>
              <a:cxn ang="0">
                <a:pos x="1092" y="165"/>
              </a:cxn>
              <a:cxn ang="0">
                <a:pos x="1005" y="306"/>
              </a:cxn>
              <a:cxn ang="0">
                <a:pos x="843" y="498"/>
              </a:cxn>
              <a:cxn ang="0">
                <a:pos x="708" y="609"/>
              </a:cxn>
              <a:cxn ang="0">
                <a:pos x="525" y="705"/>
              </a:cxn>
              <a:cxn ang="0">
                <a:pos x="327" y="780"/>
              </a:cxn>
              <a:cxn ang="0">
                <a:pos x="213" y="828"/>
              </a:cxn>
              <a:cxn ang="0">
                <a:pos x="93" y="1068"/>
              </a:cxn>
              <a:cxn ang="0">
                <a:pos x="0" y="1218"/>
              </a:cxn>
              <a:cxn ang="0">
                <a:pos x="114" y="1257"/>
              </a:cxn>
              <a:cxn ang="0">
                <a:pos x="324" y="1371"/>
              </a:cxn>
              <a:cxn ang="0">
                <a:pos x="549" y="1518"/>
              </a:cxn>
              <a:cxn ang="0">
                <a:pos x="1071" y="1515"/>
              </a:cxn>
              <a:cxn ang="0">
                <a:pos x="1892" y="1507"/>
              </a:cxn>
              <a:cxn ang="0">
                <a:pos x="1893" y="1074"/>
              </a:cxn>
              <a:cxn ang="0">
                <a:pos x="1830" y="1050"/>
              </a:cxn>
              <a:cxn ang="0">
                <a:pos x="1761" y="897"/>
              </a:cxn>
              <a:cxn ang="0">
                <a:pos x="1689" y="675"/>
              </a:cxn>
              <a:cxn ang="0">
                <a:pos x="1647" y="450"/>
              </a:cxn>
              <a:cxn ang="0">
                <a:pos x="1617" y="252"/>
              </a:cxn>
              <a:cxn ang="0">
                <a:pos x="1602" y="108"/>
              </a:cxn>
              <a:cxn ang="0">
                <a:pos x="1608" y="6"/>
              </a:cxn>
            </a:cxnLst>
            <a:rect l="0" t="0" r="r" b="b"/>
            <a:pathLst>
              <a:path w="1893" h="1518">
                <a:moveTo>
                  <a:pt x="1608" y="6"/>
                </a:moveTo>
                <a:lnTo>
                  <a:pt x="1134" y="0"/>
                </a:lnTo>
                <a:lnTo>
                  <a:pt x="1125" y="84"/>
                </a:lnTo>
                <a:lnTo>
                  <a:pt x="1092" y="165"/>
                </a:lnTo>
                <a:lnTo>
                  <a:pt x="1005" y="306"/>
                </a:lnTo>
                <a:lnTo>
                  <a:pt x="843" y="498"/>
                </a:lnTo>
                <a:lnTo>
                  <a:pt x="708" y="609"/>
                </a:lnTo>
                <a:lnTo>
                  <a:pt x="525" y="705"/>
                </a:lnTo>
                <a:lnTo>
                  <a:pt x="327" y="780"/>
                </a:lnTo>
                <a:lnTo>
                  <a:pt x="213" y="828"/>
                </a:lnTo>
                <a:lnTo>
                  <a:pt x="93" y="1068"/>
                </a:lnTo>
                <a:lnTo>
                  <a:pt x="0" y="1218"/>
                </a:lnTo>
                <a:lnTo>
                  <a:pt x="114" y="1257"/>
                </a:lnTo>
                <a:lnTo>
                  <a:pt x="324" y="1371"/>
                </a:lnTo>
                <a:lnTo>
                  <a:pt x="549" y="1518"/>
                </a:lnTo>
                <a:lnTo>
                  <a:pt x="1071" y="1515"/>
                </a:lnTo>
                <a:lnTo>
                  <a:pt x="1892" y="1507"/>
                </a:lnTo>
                <a:lnTo>
                  <a:pt x="1893" y="1074"/>
                </a:lnTo>
                <a:lnTo>
                  <a:pt x="1830" y="1050"/>
                </a:lnTo>
                <a:lnTo>
                  <a:pt x="1761" y="897"/>
                </a:lnTo>
                <a:lnTo>
                  <a:pt x="1689" y="675"/>
                </a:lnTo>
                <a:lnTo>
                  <a:pt x="1647" y="450"/>
                </a:lnTo>
                <a:lnTo>
                  <a:pt x="1617" y="252"/>
                </a:lnTo>
                <a:lnTo>
                  <a:pt x="1602" y="108"/>
                </a:lnTo>
                <a:lnTo>
                  <a:pt x="1608" y="6"/>
                </a:lnTo>
                <a:close/>
              </a:path>
            </a:pathLst>
          </a:custGeom>
          <a:solidFill>
            <a:srgbClr val="CC66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0982" name="Line 150"/>
          <p:cNvSpPr>
            <a:spLocks noChangeShapeType="1"/>
          </p:cNvSpPr>
          <p:nvPr/>
        </p:nvSpPr>
        <p:spPr bwMode="auto">
          <a:xfrm flipH="1">
            <a:off x="2735263" y="4322763"/>
            <a:ext cx="536575" cy="1749425"/>
          </a:xfrm>
          <a:prstGeom prst="line">
            <a:avLst/>
          </a:prstGeom>
          <a:noFill/>
          <a:ln w="38100">
            <a:solidFill>
              <a:srgbClr val="C0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" name="Text Box 194"/>
          <p:cNvSpPr txBox="1">
            <a:spLocks noChangeArrowheads="1"/>
          </p:cNvSpPr>
          <p:nvPr/>
        </p:nvSpPr>
        <p:spPr bwMode="auto">
          <a:xfrm>
            <a:off x="1907809" y="5013448"/>
            <a:ext cx="10668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dirty="0">
                <a:solidFill>
                  <a:schemeClr val="tx1"/>
                </a:solidFill>
                <a:effectLst/>
                <a:latin typeface="Calibri" pitchFamily="34" charset="0"/>
              </a:rPr>
              <a:t>Phase 10 Å not yet discovered in 1998</a:t>
            </a:r>
          </a:p>
        </p:txBody>
      </p:sp>
      <p:sp>
        <p:nvSpPr>
          <p:cNvPr id="150" name="Text Box 221"/>
          <p:cNvSpPr txBox="1">
            <a:spLocks noChangeArrowheads="1"/>
          </p:cNvSpPr>
          <p:nvPr/>
        </p:nvSpPr>
        <p:spPr bwMode="auto">
          <a:xfrm>
            <a:off x="342900" y="606425"/>
            <a:ext cx="8458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principal hydrous phases in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O-saturated peridotite to 8 GPa 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52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216" name="Freeform 157"/>
          <p:cNvSpPr>
            <a:spLocks/>
          </p:cNvSpPr>
          <p:nvPr/>
        </p:nvSpPr>
        <p:spPr bwMode="auto">
          <a:xfrm>
            <a:off x="6447951" y="2260314"/>
            <a:ext cx="711632" cy="2913103"/>
          </a:xfrm>
          <a:custGeom>
            <a:avLst/>
            <a:gdLst>
              <a:gd name="connsiteX0" fmla="*/ 1333 w 10000"/>
              <a:gd name="connsiteY0" fmla="*/ 0 h 10000"/>
              <a:gd name="connsiteX1" fmla="*/ 7667 w 10000"/>
              <a:gd name="connsiteY1" fmla="*/ 1179 h 10000"/>
              <a:gd name="connsiteX2" fmla="*/ 9556 w 10000"/>
              <a:gd name="connsiteY2" fmla="*/ 2154 h 10000"/>
              <a:gd name="connsiteX3" fmla="*/ 10000 w 10000"/>
              <a:gd name="connsiteY3" fmla="*/ 2846 h 10000"/>
              <a:gd name="connsiteX4" fmla="*/ 9000 w 10000"/>
              <a:gd name="connsiteY4" fmla="*/ 4487 h 10000"/>
              <a:gd name="connsiteX5" fmla="*/ 6111 w 10000"/>
              <a:gd name="connsiteY5" fmla="*/ 6641 h 10000"/>
              <a:gd name="connsiteX6" fmla="*/ 2778 w 10000"/>
              <a:gd name="connsiteY6" fmla="*/ 8718 h 10000"/>
              <a:gd name="connsiteX7" fmla="*/ 0 w 10000"/>
              <a:gd name="connsiteY7" fmla="*/ 10000 h 10000"/>
              <a:gd name="connsiteX0" fmla="*/ 1333 w 10000"/>
              <a:gd name="connsiteY0" fmla="*/ 0 h 10000"/>
              <a:gd name="connsiteX1" fmla="*/ 7667 w 10000"/>
              <a:gd name="connsiteY1" fmla="*/ 1179 h 10000"/>
              <a:gd name="connsiteX2" fmla="*/ 9824 w 10000"/>
              <a:gd name="connsiteY2" fmla="*/ 2154 h 10000"/>
              <a:gd name="connsiteX3" fmla="*/ 10000 w 10000"/>
              <a:gd name="connsiteY3" fmla="*/ 2846 h 10000"/>
              <a:gd name="connsiteX4" fmla="*/ 9000 w 10000"/>
              <a:gd name="connsiteY4" fmla="*/ 4487 h 10000"/>
              <a:gd name="connsiteX5" fmla="*/ 6111 w 10000"/>
              <a:gd name="connsiteY5" fmla="*/ 6641 h 10000"/>
              <a:gd name="connsiteX6" fmla="*/ 2778 w 10000"/>
              <a:gd name="connsiteY6" fmla="*/ 8718 h 10000"/>
              <a:gd name="connsiteX7" fmla="*/ 0 w 10000"/>
              <a:gd name="connsiteY7" fmla="*/ 10000 h 10000"/>
              <a:gd name="connsiteX0" fmla="*/ 1333 w 10000"/>
              <a:gd name="connsiteY0" fmla="*/ 0 h 10000"/>
              <a:gd name="connsiteX1" fmla="*/ 7667 w 10000"/>
              <a:gd name="connsiteY1" fmla="*/ 1179 h 10000"/>
              <a:gd name="connsiteX2" fmla="*/ 9824 w 10000"/>
              <a:gd name="connsiteY2" fmla="*/ 2154 h 10000"/>
              <a:gd name="connsiteX3" fmla="*/ 10000 w 10000"/>
              <a:gd name="connsiteY3" fmla="*/ 2846 h 10000"/>
              <a:gd name="connsiteX4" fmla="*/ 9000 w 10000"/>
              <a:gd name="connsiteY4" fmla="*/ 4487 h 10000"/>
              <a:gd name="connsiteX5" fmla="*/ 6111 w 10000"/>
              <a:gd name="connsiteY5" fmla="*/ 6641 h 10000"/>
              <a:gd name="connsiteX6" fmla="*/ 2778 w 10000"/>
              <a:gd name="connsiteY6" fmla="*/ 8718 h 10000"/>
              <a:gd name="connsiteX7" fmla="*/ 0 w 10000"/>
              <a:gd name="connsiteY7" fmla="*/ 10000 h 10000"/>
              <a:gd name="connsiteX0" fmla="*/ 1333 w 10000"/>
              <a:gd name="connsiteY0" fmla="*/ 0 h 10000"/>
              <a:gd name="connsiteX1" fmla="*/ 7667 w 10000"/>
              <a:gd name="connsiteY1" fmla="*/ 1179 h 10000"/>
              <a:gd name="connsiteX2" fmla="*/ 9824 w 10000"/>
              <a:gd name="connsiteY2" fmla="*/ 2154 h 10000"/>
              <a:gd name="connsiteX3" fmla="*/ 10000 w 10000"/>
              <a:gd name="connsiteY3" fmla="*/ 2846 h 10000"/>
              <a:gd name="connsiteX4" fmla="*/ 9000 w 10000"/>
              <a:gd name="connsiteY4" fmla="*/ 4487 h 10000"/>
              <a:gd name="connsiteX5" fmla="*/ 6111 w 10000"/>
              <a:gd name="connsiteY5" fmla="*/ 6641 h 10000"/>
              <a:gd name="connsiteX6" fmla="*/ 2778 w 10000"/>
              <a:gd name="connsiteY6" fmla="*/ 8718 h 10000"/>
              <a:gd name="connsiteX7" fmla="*/ 0 w 10000"/>
              <a:gd name="connsiteY7" fmla="*/ 10000 h 10000"/>
              <a:gd name="connsiteX0" fmla="*/ 1333 w 10000"/>
              <a:gd name="connsiteY0" fmla="*/ 0 h 10000"/>
              <a:gd name="connsiteX1" fmla="*/ 7667 w 10000"/>
              <a:gd name="connsiteY1" fmla="*/ 1179 h 10000"/>
              <a:gd name="connsiteX2" fmla="*/ 9824 w 10000"/>
              <a:gd name="connsiteY2" fmla="*/ 2110 h 10000"/>
              <a:gd name="connsiteX3" fmla="*/ 10000 w 10000"/>
              <a:gd name="connsiteY3" fmla="*/ 2846 h 10000"/>
              <a:gd name="connsiteX4" fmla="*/ 9000 w 10000"/>
              <a:gd name="connsiteY4" fmla="*/ 4487 h 10000"/>
              <a:gd name="connsiteX5" fmla="*/ 6111 w 10000"/>
              <a:gd name="connsiteY5" fmla="*/ 6641 h 10000"/>
              <a:gd name="connsiteX6" fmla="*/ 2778 w 10000"/>
              <a:gd name="connsiteY6" fmla="*/ 8718 h 10000"/>
              <a:gd name="connsiteX7" fmla="*/ 0 w 10000"/>
              <a:gd name="connsiteY7" fmla="*/ 10000 h 10000"/>
              <a:gd name="connsiteX0" fmla="*/ 1333 w 10000"/>
              <a:gd name="connsiteY0" fmla="*/ 0 h 10000"/>
              <a:gd name="connsiteX1" fmla="*/ 7667 w 10000"/>
              <a:gd name="connsiteY1" fmla="*/ 1179 h 10000"/>
              <a:gd name="connsiteX2" fmla="*/ 9824 w 10000"/>
              <a:gd name="connsiteY2" fmla="*/ 2110 h 10000"/>
              <a:gd name="connsiteX3" fmla="*/ 10000 w 10000"/>
              <a:gd name="connsiteY3" fmla="*/ 2846 h 10000"/>
              <a:gd name="connsiteX4" fmla="*/ 9000 w 10000"/>
              <a:gd name="connsiteY4" fmla="*/ 4487 h 10000"/>
              <a:gd name="connsiteX5" fmla="*/ 6111 w 10000"/>
              <a:gd name="connsiteY5" fmla="*/ 6641 h 10000"/>
              <a:gd name="connsiteX6" fmla="*/ 2778 w 10000"/>
              <a:gd name="connsiteY6" fmla="*/ 8718 h 10000"/>
              <a:gd name="connsiteX7" fmla="*/ 0 w 10000"/>
              <a:gd name="connsiteY7" fmla="*/ 10000 h 10000"/>
              <a:gd name="connsiteX0" fmla="*/ 1333 w 10003"/>
              <a:gd name="connsiteY0" fmla="*/ 0 h 10000"/>
              <a:gd name="connsiteX1" fmla="*/ 7667 w 10003"/>
              <a:gd name="connsiteY1" fmla="*/ 1179 h 10000"/>
              <a:gd name="connsiteX2" fmla="*/ 9824 w 10003"/>
              <a:gd name="connsiteY2" fmla="*/ 2110 h 10000"/>
              <a:gd name="connsiteX3" fmla="*/ 10000 w 10003"/>
              <a:gd name="connsiteY3" fmla="*/ 2846 h 10000"/>
              <a:gd name="connsiteX4" fmla="*/ 9000 w 10003"/>
              <a:gd name="connsiteY4" fmla="*/ 4487 h 10000"/>
              <a:gd name="connsiteX5" fmla="*/ 6111 w 10003"/>
              <a:gd name="connsiteY5" fmla="*/ 6641 h 10000"/>
              <a:gd name="connsiteX6" fmla="*/ 2778 w 10003"/>
              <a:gd name="connsiteY6" fmla="*/ 8718 h 10000"/>
              <a:gd name="connsiteX7" fmla="*/ 0 w 10003"/>
              <a:gd name="connsiteY7" fmla="*/ 10000 h 10000"/>
              <a:gd name="connsiteX0" fmla="*/ 1333 w 10003"/>
              <a:gd name="connsiteY0" fmla="*/ 0 h 10000"/>
              <a:gd name="connsiteX1" fmla="*/ 7667 w 10003"/>
              <a:gd name="connsiteY1" fmla="*/ 1179 h 10000"/>
              <a:gd name="connsiteX2" fmla="*/ 9824 w 10003"/>
              <a:gd name="connsiteY2" fmla="*/ 2110 h 10000"/>
              <a:gd name="connsiteX3" fmla="*/ 10000 w 10003"/>
              <a:gd name="connsiteY3" fmla="*/ 2846 h 10000"/>
              <a:gd name="connsiteX4" fmla="*/ 9000 w 10003"/>
              <a:gd name="connsiteY4" fmla="*/ 4487 h 10000"/>
              <a:gd name="connsiteX5" fmla="*/ 6111 w 10003"/>
              <a:gd name="connsiteY5" fmla="*/ 6641 h 10000"/>
              <a:gd name="connsiteX6" fmla="*/ 2778 w 10003"/>
              <a:gd name="connsiteY6" fmla="*/ 8718 h 10000"/>
              <a:gd name="connsiteX7" fmla="*/ 0 w 10003"/>
              <a:gd name="connsiteY7" fmla="*/ 10000 h 10000"/>
              <a:gd name="connsiteX0" fmla="*/ 1333 w 10020"/>
              <a:gd name="connsiteY0" fmla="*/ 0 h 10000"/>
              <a:gd name="connsiteX1" fmla="*/ 7667 w 10020"/>
              <a:gd name="connsiteY1" fmla="*/ 1179 h 10000"/>
              <a:gd name="connsiteX2" fmla="*/ 9824 w 10020"/>
              <a:gd name="connsiteY2" fmla="*/ 2110 h 10000"/>
              <a:gd name="connsiteX3" fmla="*/ 10000 w 10020"/>
              <a:gd name="connsiteY3" fmla="*/ 2846 h 10000"/>
              <a:gd name="connsiteX4" fmla="*/ 9000 w 10020"/>
              <a:gd name="connsiteY4" fmla="*/ 4487 h 10000"/>
              <a:gd name="connsiteX5" fmla="*/ 6111 w 10020"/>
              <a:gd name="connsiteY5" fmla="*/ 6641 h 10000"/>
              <a:gd name="connsiteX6" fmla="*/ 2778 w 10020"/>
              <a:gd name="connsiteY6" fmla="*/ 8718 h 10000"/>
              <a:gd name="connsiteX7" fmla="*/ 0 w 10020"/>
              <a:gd name="connsiteY7" fmla="*/ 10000 h 10000"/>
              <a:gd name="connsiteX0" fmla="*/ 1333 w 10020"/>
              <a:gd name="connsiteY0" fmla="*/ 0 h 10000"/>
              <a:gd name="connsiteX1" fmla="*/ 7667 w 10020"/>
              <a:gd name="connsiteY1" fmla="*/ 1179 h 10000"/>
              <a:gd name="connsiteX2" fmla="*/ 9824 w 10020"/>
              <a:gd name="connsiteY2" fmla="*/ 2110 h 10000"/>
              <a:gd name="connsiteX3" fmla="*/ 10000 w 10020"/>
              <a:gd name="connsiteY3" fmla="*/ 2846 h 10000"/>
              <a:gd name="connsiteX4" fmla="*/ 9000 w 10020"/>
              <a:gd name="connsiteY4" fmla="*/ 4487 h 10000"/>
              <a:gd name="connsiteX5" fmla="*/ 6111 w 10020"/>
              <a:gd name="connsiteY5" fmla="*/ 6641 h 10000"/>
              <a:gd name="connsiteX6" fmla="*/ 2778 w 10020"/>
              <a:gd name="connsiteY6" fmla="*/ 8718 h 10000"/>
              <a:gd name="connsiteX7" fmla="*/ 0 w 10020"/>
              <a:gd name="connsiteY7" fmla="*/ 10000 h 10000"/>
              <a:gd name="connsiteX0" fmla="*/ 1333 w 10020"/>
              <a:gd name="connsiteY0" fmla="*/ 0 h 10000"/>
              <a:gd name="connsiteX1" fmla="*/ 7667 w 10020"/>
              <a:gd name="connsiteY1" fmla="*/ 1179 h 10000"/>
              <a:gd name="connsiteX2" fmla="*/ 9824 w 10020"/>
              <a:gd name="connsiteY2" fmla="*/ 2110 h 10000"/>
              <a:gd name="connsiteX3" fmla="*/ 10000 w 10020"/>
              <a:gd name="connsiteY3" fmla="*/ 2846 h 10000"/>
              <a:gd name="connsiteX4" fmla="*/ 9000 w 10020"/>
              <a:gd name="connsiteY4" fmla="*/ 4487 h 10000"/>
              <a:gd name="connsiteX5" fmla="*/ 6111 w 10020"/>
              <a:gd name="connsiteY5" fmla="*/ 6641 h 10000"/>
              <a:gd name="connsiteX6" fmla="*/ 2778 w 10020"/>
              <a:gd name="connsiteY6" fmla="*/ 8718 h 10000"/>
              <a:gd name="connsiteX7" fmla="*/ 0 w 10020"/>
              <a:gd name="connsiteY7" fmla="*/ 10000 h 10000"/>
              <a:gd name="connsiteX0" fmla="*/ 1333 w 10020"/>
              <a:gd name="connsiteY0" fmla="*/ 0 h 10000"/>
              <a:gd name="connsiteX1" fmla="*/ 7667 w 10020"/>
              <a:gd name="connsiteY1" fmla="*/ 1179 h 10000"/>
              <a:gd name="connsiteX2" fmla="*/ 9824 w 10020"/>
              <a:gd name="connsiteY2" fmla="*/ 2110 h 10000"/>
              <a:gd name="connsiteX3" fmla="*/ 10000 w 10020"/>
              <a:gd name="connsiteY3" fmla="*/ 2846 h 10000"/>
              <a:gd name="connsiteX4" fmla="*/ 9000 w 10020"/>
              <a:gd name="connsiteY4" fmla="*/ 4487 h 10000"/>
              <a:gd name="connsiteX5" fmla="*/ 6111 w 10020"/>
              <a:gd name="connsiteY5" fmla="*/ 6641 h 10000"/>
              <a:gd name="connsiteX6" fmla="*/ 2778 w 10020"/>
              <a:gd name="connsiteY6" fmla="*/ 8718 h 10000"/>
              <a:gd name="connsiteX7" fmla="*/ 0 w 10020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0" h="10000">
                <a:moveTo>
                  <a:pt x="1333" y="0"/>
                </a:moveTo>
                <a:lnTo>
                  <a:pt x="7667" y="1179"/>
                </a:lnTo>
                <a:cubicBezTo>
                  <a:pt x="8744" y="1460"/>
                  <a:pt x="9552" y="1698"/>
                  <a:pt x="9824" y="2110"/>
                </a:cubicBezTo>
                <a:cubicBezTo>
                  <a:pt x="10062" y="2319"/>
                  <a:pt x="10030" y="2593"/>
                  <a:pt x="10000" y="2846"/>
                </a:cubicBezTo>
                <a:cubicBezTo>
                  <a:pt x="9667" y="3393"/>
                  <a:pt x="9601" y="3940"/>
                  <a:pt x="9000" y="4487"/>
                </a:cubicBezTo>
                <a:cubicBezTo>
                  <a:pt x="8395" y="5118"/>
                  <a:pt x="7074" y="5923"/>
                  <a:pt x="6111" y="6641"/>
                </a:cubicBezTo>
                <a:lnTo>
                  <a:pt x="2778" y="8718"/>
                </a:lnTo>
                <a:cubicBezTo>
                  <a:pt x="1852" y="9276"/>
                  <a:pt x="926" y="9573"/>
                  <a:pt x="0" y="1000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glow rad="139700">
              <a:srgbClr val="FF66CC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854155" y="1608364"/>
            <a:ext cx="3228885" cy="4419056"/>
            <a:chOff x="5854155" y="1608364"/>
            <a:chExt cx="3228885" cy="4419056"/>
          </a:xfrm>
        </p:grpSpPr>
        <p:grpSp>
          <p:nvGrpSpPr>
            <p:cNvPr id="6" name="Gruppo 5"/>
            <p:cNvGrpSpPr/>
            <p:nvPr/>
          </p:nvGrpSpPr>
          <p:grpSpPr>
            <a:xfrm>
              <a:off x="5854155" y="1608364"/>
              <a:ext cx="3213645" cy="2714400"/>
              <a:chOff x="5854155" y="1608364"/>
              <a:chExt cx="3213645" cy="2714400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3" cstate="print"/>
              <a:srcRect r="15935"/>
              <a:stretch/>
            </p:blipFill>
            <p:spPr>
              <a:xfrm>
                <a:off x="5854155" y="1608364"/>
                <a:ext cx="3194595" cy="2714400"/>
              </a:xfrm>
              <a:prstGeom prst="rect">
                <a:avLst/>
              </a:prstGeom>
            </p:spPr>
          </p:pic>
          <p:sp>
            <p:nvSpPr>
              <p:cNvPr id="4" name="Figura a mano libera 3"/>
              <p:cNvSpPr/>
              <p:nvPr/>
            </p:nvSpPr>
            <p:spPr bwMode="auto">
              <a:xfrm>
                <a:off x="7848600" y="1722120"/>
                <a:ext cx="1219200" cy="1021080"/>
              </a:xfrm>
              <a:custGeom>
                <a:avLst/>
                <a:gdLst>
                  <a:gd name="connsiteX0" fmla="*/ 0 w 1219200"/>
                  <a:gd name="connsiteY0" fmla="*/ 99060 h 1021080"/>
                  <a:gd name="connsiteX1" fmla="*/ 144780 w 1219200"/>
                  <a:gd name="connsiteY1" fmla="*/ 746760 h 1021080"/>
                  <a:gd name="connsiteX2" fmla="*/ 716280 w 1219200"/>
                  <a:gd name="connsiteY2" fmla="*/ 1021080 h 1021080"/>
                  <a:gd name="connsiteX3" fmla="*/ 815340 w 1219200"/>
                  <a:gd name="connsiteY3" fmla="*/ 1021080 h 1021080"/>
                  <a:gd name="connsiteX4" fmla="*/ 1219200 w 1219200"/>
                  <a:gd name="connsiteY4" fmla="*/ 960120 h 1021080"/>
                  <a:gd name="connsiteX5" fmla="*/ 1219200 w 1219200"/>
                  <a:gd name="connsiteY5" fmla="*/ 883920 h 1021080"/>
                  <a:gd name="connsiteX6" fmla="*/ 1219200 w 1219200"/>
                  <a:gd name="connsiteY6" fmla="*/ 0 h 1021080"/>
                  <a:gd name="connsiteX7" fmla="*/ 0 w 1219200"/>
                  <a:gd name="connsiteY7" fmla="*/ 99060 h 1021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0" h="1021080">
                    <a:moveTo>
                      <a:pt x="0" y="99060"/>
                    </a:moveTo>
                    <a:lnTo>
                      <a:pt x="144780" y="746760"/>
                    </a:lnTo>
                    <a:lnTo>
                      <a:pt x="716280" y="1021080"/>
                    </a:lnTo>
                    <a:lnTo>
                      <a:pt x="815340" y="1021080"/>
                    </a:lnTo>
                    <a:lnTo>
                      <a:pt x="1219200" y="960120"/>
                    </a:lnTo>
                    <a:lnTo>
                      <a:pt x="1219200" y="883920"/>
                    </a:lnTo>
                    <a:lnTo>
                      <a:pt x="1219200" y="0"/>
                    </a:lnTo>
                    <a:lnTo>
                      <a:pt x="0" y="9906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  <p:sp>
          <p:nvSpPr>
            <p:cNvPr id="7" name="Rettangolo 6"/>
            <p:cNvSpPr/>
            <p:nvPr/>
          </p:nvSpPr>
          <p:spPr bwMode="auto">
            <a:xfrm>
              <a:off x="5859780" y="4259580"/>
              <a:ext cx="3223260" cy="17678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5920740" y="4419600"/>
            <a:ext cx="3116580" cy="400110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Atg + MgO (Per) = Ol + Br</a:t>
            </a:r>
          </a:p>
        </p:txBody>
      </p:sp>
      <p:sp>
        <p:nvSpPr>
          <p:cNvPr id="221" name="CasellaDiTesto 220"/>
          <p:cNvSpPr txBox="1"/>
          <p:nvPr/>
        </p:nvSpPr>
        <p:spPr>
          <a:xfrm>
            <a:off x="5920740" y="4930140"/>
            <a:ext cx="311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3EA7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Atg (</a:t>
            </a:r>
            <a:r>
              <a:rPr lang="it-IT" sz="2000" b="1" dirty="0" err="1">
                <a:solidFill>
                  <a:srgbClr val="3EA7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Serp</a:t>
            </a:r>
            <a:r>
              <a:rPr lang="it-IT" sz="2000" b="1" dirty="0">
                <a:solidFill>
                  <a:srgbClr val="3EA7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= En + Ol + H</a:t>
            </a:r>
            <a:r>
              <a:rPr lang="it-IT" sz="2000" b="1" baseline="-25000" dirty="0">
                <a:solidFill>
                  <a:srgbClr val="3EA7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2000" b="1" dirty="0">
                <a:solidFill>
                  <a:srgbClr val="3EA7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222" name="CasellaDiTesto 221"/>
          <p:cNvSpPr txBox="1"/>
          <p:nvPr/>
        </p:nvSpPr>
        <p:spPr>
          <a:xfrm>
            <a:off x="5920740" y="5455920"/>
            <a:ext cx="311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2000" b="1" baseline="-25000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2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+ MgO (Per) = Br</a:t>
            </a:r>
          </a:p>
        </p:txBody>
      </p:sp>
      <p:sp>
        <p:nvSpPr>
          <p:cNvPr id="159" name="Text Box 190"/>
          <p:cNvSpPr txBox="1">
            <a:spLocks noChangeArrowheads="1"/>
          </p:cNvSpPr>
          <p:nvPr/>
        </p:nvSpPr>
        <p:spPr bwMode="auto">
          <a:xfrm>
            <a:off x="5867400" y="6022975"/>
            <a:ext cx="32766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Fumagalli and Poli, 2005 (J.  Petrol., 46, 555-578)</a:t>
            </a:r>
          </a:p>
        </p:txBody>
      </p:sp>
      <p:sp>
        <p:nvSpPr>
          <p:cNvPr id="160" name="Text Box 194"/>
          <p:cNvSpPr txBox="1">
            <a:spLocks noChangeArrowheads="1"/>
          </p:cNvSpPr>
          <p:nvPr/>
        </p:nvSpPr>
        <p:spPr bwMode="auto">
          <a:xfrm>
            <a:off x="5782732" y="6350168"/>
            <a:ext cx="336126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Antigorite = Serpentine</a:t>
            </a:r>
          </a:p>
        </p:txBody>
      </p:sp>
      <p:sp>
        <p:nvSpPr>
          <p:cNvPr id="5" name="Text Box 260">
            <a:extLst>
              <a:ext uri="{FF2B5EF4-FFF2-40B4-BE49-F238E27FC236}">
                <a16:creationId xmlns:a16="http://schemas.microsoft.com/office/drawing/2014/main" id="{80311A89-D6BD-6126-02FF-9FEA06D4204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10" name="Text Box 261">
            <a:extLst>
              <a:ext uri="{FF2B5EF4-FFF2-40B4-BE49-F238E27FC236}">
                <a16:creationId xmlns:a16="http://schemas.microsoft.com/office/drawing/2014/main" id="{1944E76C-D60B-F96D-36F1-2215DCA798B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1" name="Text Box 49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" name="Text Box 48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opx</a:t>
            </a:r>
          </a:p>
        </p:txBody>
      </p:sp>
      <p:sp>
        <p:nvSpPr>
          <p:cNvPr id="13" name="Text Box 37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4" name="Text Box 36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D1769CE4-00AD-CA3C-E4D0-448F44C68109}"/>
              </a:ext>
            </a:extLst>
          </p:cNvPr>
          <p:cNvSpPr/>
          <p:nvPr/>
        </p:nvSpPr>
        <p:spPr bwMode="auto">
          <a:xfrm>
            <a:off x="2491740" y="4486233"/>
            <a:ext cx="3482340" cy="642028"/>
          </a:xfrm>
          <a:custGeom>
            <a:avLst/>
            <a:gdLst>
              <a:gd name="connsiteX0" fmla="*/ 3429000 w 3429000"/>
              <a:gd name="connsiteY0" fmla="*/ 621057 h 621057"/>
              <a:gd name="connsiteX1" fmla="*/ 1546860 w 3429000"/>
              <a:gd name="connsiteY1" fmla="*/ 3837 h 621057"/>
              <a:gd name="connsiteX2" fmla="*/ 518160 w 3429000"/>
              <a:gd name="connsiteY2" fmla="*/ 354357 h 621057"/>
              <a:gd name="connsiteX3" fmla="*/ 0 w 3429000"/>
              <a:gd name="connsiteY3" fmla="*/ 240057 h 621057"/>
              <a:gd name="connsiteX0" fmla="*/ 3429000 w 3429000"/>
              <a:gd name="connsiteY0" fmla="*/ 643703 h 643703"/>
              <a:gd name="connsiteX1" fmla="*/ 1196340 w 3429000"/>
              <a:gd name="connsiteY1" fmla="*/ 3623 h 643703"/>
              <a:gd name="connsiteX2" fmla="*/ 518160 w 3429000"/>
              <a:gd name="connsiteY2" fmla="*/ 377003 h 643703"/>
              <a:gd name="connsiteX3" fmla="*/ 0 w 3429000"/>
              <a:gd name="connsiteY3" fmla="*/ 262703 h 643703"/>
              <a:gd name="connsiteX0" fmla="*/ 3429000 w 3429000"/>
              <a:gd name="connsiteY0" fmla="*/ 642028 h 642028"/>
              <a:gd name="connsiteX1" fmla="*/ 1196340 w 3429000"/>
              <a:gd name="connsiteY1" fmla="*/ 1948 h 642028"/>
              <a:gd name="connsiteX2" fmla="*/ 396240 w 3429000"/>
              <a:gd name="connsiteY2" fmla="*/ 436288 h 642028"/>
              <a:gd name="connsiteX3" fmla="*/ 0 w 3429000"/>
              <a:gd name="connsiteY3" fmla="*/ 261028 h 642028"/>
              <a:gd name="connsiteX0" fmla="*/ 3482340 w 3482340"/>
              <a:gd name="connsiteY0" fmla="*/ 642028 h 642028"/>
              <a:gd name="connsiteX1" fmla="*/ 1249680 w 3482340"/>
              <a:gd name="connsiteY1" fmla="*/ 1948 h 642028"/>
              <a:gd name="connsiteX2" fmla="*/ 449580 w 3482340"/>
              <a:gd name="connsiteY2" fmla="*/ 436288 h 642028"/>
              <a:gd name="connsiteX3" fmla="*/ 0 w 3482340"/>
              <a:gd name="connsiteY3" fmla="*/ 192448 h 64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2340" h="642028">
                <a:moveTo>
                  <a:pt x="3482340" y="642028"/>
                </a:moveTo>
                <a:cubicBezTo>
                  <a:pt x="2783840" y="355643"/>
                  <a:pt x="1755140" y="36238"/>
                  <a:pt x="1249680" y="1948"/>
                </a:cubicBezTo>
                <a:cubicBezTo>
                  <a:pt x="744220" y="-32342"/>
                  <a:pt x="707390" y="396918"/>
                  <a:pt x="449580" y="436288"/>
                </a:cubicBezTo>
                <a:cubicBezTo>
                  <a:pt x="191770" y="475658"/>
                  <a:pt x="130175" y="269283"/>
                  <a:pt x="0" y="192448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90754" name="Text Box 194"/>
          <p:cNvSpPr txBox="1">
            <a:spLocks noChangeArrowheads="1"/>
          </p:cNvSpPr>
          <p:nvPr/>
        </p:nvSpPr>
        <p:spPr bwMode="auto">
          <a:xfrm>
            <a:off x="2912533" y="4541825"/>
            <a:ext cx="183568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Absence of stable hydrous phases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8F0B821-8E70-B0A4-6B26-FD4E8992F026}"/>
              </a:ext>
            </a:extLst>
          </p:cNvPr>
          <p:cNvCxnSpPr/>
          <p:nvPr/>
        </p:nvCxnSpPr>
        <p:spPr bwMode="auto">
          <a:xfrm flipH="1">
            <a:off x="6330950" y="3451225"/>
            <a:ext cx="1000125" cy="542925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40000"/>
              </a:srgbClr>
            </a:glow>
          </a:effectLst>
        </p:spPr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7745CB68-4FEC-5462-A500-5DFBDF82D3DE}"/>
              </a:ext>
            </a:extLst>
          </p:cNvPr>
          <p:cNvCxnSpPr>
            <a:cxnSpLocks/>
          </p:cNvCxnSpPr>
          <p:nvPr/>
        </p:nvCxnSpPr>
        <p:spPr bwMode="auto">
          <a:xfrm>
            <a:off x="6911975" y="2987675"/>
            <a:ext cx="190500" cy="993775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1F00">
                <a:alpha val="4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5398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9" grpId="0"/>
      <p:bldP spid="221" grpId="0"/>
      <p:bldP spid="222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8" name="Rectangle 8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849" name="Rectangle 9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850" name="Freeform 10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851" name="Freeform 11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852" name="Freeform 12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853" name="Line 13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1867" name="Group 14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9855" name="Freeform 15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856" name="Freeform 16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59857" name="Freeform 17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858" name="Freeform 18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859" name="Freeform 19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860" name="Line 20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1872" name="Group 21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1984" name="Group 22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59863" name="Freeform 23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59864" name="Freeform 24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59865" name="Freeform 25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873" name="Text Box 26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1874" name="Text Box 27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875" name="Text Box 28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1876" name="Text Box 29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877" name="Text Box 30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1878" name="Text Box 31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879" name="Text Box 32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1880" name="Text Box 33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59874" name="Freeform 34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882" name="Text Box 35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1883" name="Text Box 36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1884" name="Text Box 37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885" name="Text Box 38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1886" name="Text Box 39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887" name="Text Box 40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1888" name="Text Box 41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1889" name="Text Box 42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1890" name="Text Box 43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891" name="Text Box 44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1894" name="Text Box 47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1895" name="Text Box 48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</a:t>
            </a:r>
          </a:p>
        </p:txBody>
      </p:sp>
      <p:sp>
        <p:nvSpPr>
          <p:cNvPr id="121896" name="Text Box 49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897" name="Text Box 50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1898" name="Text Box 51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1899" name="Text Box 52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900" name="Text Box 53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1901" name="Text Box 54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902" name="Text Box 55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1903" name="Text Box 56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1904" name="Text Box 57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121905" name="Text Box 58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1906" name="Text Box 59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1907" name="Text Box 61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1908" name="Text Box 62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1909" name="Text Box 63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1910" name="Text Box 64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1911" name="Text Box 65"/>
          <p:cNvSpPr txBox="1">
            <a:spLocks noChangeAspect="1" noChangeArrowheads="1"/>
          </p:cNvSpPr>
          <p:nvPr/>
        </p:nvSpPr>
        <p:spPr bwMode="auto">
          <a:xfrm>
            <a:off x="1876425" y="19685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1912" name="Text Box 66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1913" name="Text Box 67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1914" name="Text Box 68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1915" name="Text Box 69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1916" name="Text Box 70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1917" name="Text Box 71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1918" name="Text Box 72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1919" name="Text Box 73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1920" name="Text Box 74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1921" name="Text Box 75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1922" name="Text Box 76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1923" name="Text Box 77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1924" name="Text Box 78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1925" name="Text Box 79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1926" name="Text Box 80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1927" name="Text Box 81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1928" name="Text Box 82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1929" name="Text Box 83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1930" name="Text Box 84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1931" name="Text Box 85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1932" name="Text Box 86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1933" name="Text Box 87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1934" name="Text Box 88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1935" name="Text Box 89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1936" name="Text Box 90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59931" name="Line 91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32" name="Line 92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33" name="Line 93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34" name="Line 94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35" name="Line 95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36" name="Line 96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37" name="Line 97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38" name="Line 98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39" name="Line 99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40" name="Line 100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41" name="Line 101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42" name="Line 102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43" name="Line 103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45" name="Line 105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70" name="Rectangle 130"/>
          <p:cNvSpPr>
            <a:spLocks noChangeArrowheads="1"/>
          </p:cNvSpPr>
          <p:nvPr/>
        </p:nvSpPr>
        <p:spPr bwMode="auto">
          <a:xfrm>
            <a:off x="3813175" y="2527300"/>
            <a:ext cx="1878013" cy="16541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54" name="Text Box 131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grpSp>
        <p:nvGrpSpPr>
          <p:cNvPr id="5" name="Group 141"/>
          <p:cNvGrpSpPr>
            <a:grpSpLocks/>
          </p:cNvGrpSpPr>
          <p:nvPr/>
        </p:nvGrpSpPr>
        <p:grpSpPr bwMode="auto">
          <a:xfrm>
            <a:off x="5815013" y="1609725"/>
            <a:ext cx="3257550" cy="4075113"/>
            <a:chOff x="3663" y="1014"/>
            <a:chExt cx="2052" cy="2567"/>
          </a:xfrm>
        </p:grpSpPr>
        <p:sp>
          <p:nvSpPr>
            <p:cNvPr id="1059960" name="Rectangle 120"/>
            <p:cNvSpPr>
              <a:spLocks noChangeArrowheads="1"/>
            </p:cNvSpPr>
            <p:nvPr/>
          </p:nvSpPr>
          <p:spPr bwMode="auto">
            <a:xfrm>
              <a:off x="3663" y="1029"/>
              <a:ext cx="2052" cy="255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949" name="Freeform 109"/>
            <p:cNvSpPr>
              <a:spLocks/>
            </p:cNvSpPr>
            <p:nvPr/>
          </p:nvSpPr>
          <p:spPr bwMode="auto">
            <a:xfrm>
              <a:off x="3966" y="1380"/>
              <a:ext cx="1076" cy="1492"/>
            </a:xfrm>
            <a:custGeom>
              <a:avLst/>
              <a:gdLst/>
              <a:ahLst/>
              <a:cxnLst>
                <a:cxn ang="0">
                  <a:pos x="243" y="0"/>
                </a:cxn>
                <a:cxn ang="0">
                  <a:pos x="480" y="99"/>
                </a:cxn>
                <a:cxn ang="0">
                  <a:pos x="765" y="303"/>
                </a:cxn>
                <a:cxn ang="0">
                  <a:pos x="1005" y="702"/>
                </a:cxn>
                <a:cxn ang="0">
                  <a:pos x="1065" y="1074"/>
                </a:cxn>
                <a:cxn ang="0">
                  <a:pos x="936" y="1251"/>
                </a:cxn>
                <a:cxn ang="0">
                  <a:pos x="651" y="1329"/>
                </a:cxn>
                <a:cxn ang="0">
                  <a:pos x="630" y="1329"/>
                </a:cxn>
                <a:cxn ang="0">
                  <a:pos x="477" y="1392"/>
                </a:cxn>
                <a:cxn ang="0">
                  <a:pos x="198" y="1476"/>
                </a:cxn>
                <a:cxn ang="0">
                  <a:pos x="0" y="1488"/>
                </a:cxn>
              </a:cxnLst>
              <a:rect l="0" t="0" r="r" b="b"/>
              <a:pathLst>
                <a:path w="1076" h="1492">
                  <a:moveTo>
                    <a:pt x="243" y="0"/>
                  </a:moveTo>
                  <a:cubicBezTo>
                    <a:pt x="318" y="24"/>
                    <a:pt x="393" y="48"/>
                    <a:pt x="480" y="99"/>
                  </a:cubicBezTo>
                  <a:cubicBezTo>
                    <a:pt x="567" y="150"/>
                    <a:pt x="677" y="202"/>
                    <a:pt x="765" y="303"/>
                  </a:cubicBezTo>
                  <a:cubicBezTo>
                    <a:pt x="853" y="404"/>
                    <a:pt x="955" y="574"/>
                    <a:pt x="1005" y="702"/>
                  </a:cubicBezTo>
                  <a:cubicBezTo>
                    <a:pt x="1055" y="830"/>
                    <a:pt x="1076" y="983"/>
                    <a:pt x="1065" y="1074"/>
                  </a:cubicBezTo>
                  <a:cubicBezTo>
                    <a:pt x="1054" y="1165"/>
                    <a:pt x="1005" y="1208"/>
                    <a:pt x="936" y="1251"/>
                  </a:cubicBezTo>
                  <a:cubicBezTo>
                    <a:pt x="867" y="1294"/>
                    <a:pt x="702" y="1316"/>
                    <a:pt x="651" y="1329"/>
                  </a:cubicBezTo>
                  <a:cubicBezTo>
                    <a:pt x="600" y="1342"/>
                    <a:pt x="659" y="1319"/>
                    <a:pt x="630" y="1329"/>
                  </a:cubicBezTo>
                  <a:cubicBezTo>
                    <a:pt x="601" y="1339"/>
                    <a:pt x="549" y="1368"/>
                    <a:pt x="477" y="1392"/>
                  </a:cubicBezTo>
                  <a:cubicBezTo>
                    <a:pt x="405" y="1416"/>
                    <a:pt x="277" y="1460"/>
                    <a:pt x="198" y="1476"/>
                  </a:cubicBezTo>
                  <a:cubicBezTo>
                    <a:pt x="119" y="1492"/>
                    <a:pt x="59" y="1490"/>
                    <a:pt x="0" y="1488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950" name="Freeform 110"/>
            <p:cNvSpPr>
              <a:spLocks/>
            </p:cNvSpPr>
            <p:nvPr/>
          </p:nvSpPr>
          <p:spPr bwMode="auto">
            <a:xfrm>
              <a:off x="4392" y="1458"/>
              <a:ext cx="604" cy="15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4" y="138"/>
                </a:cxn>
                <a:cxn ang="0">
                  <a:pos x="417" y="432"/>
                </a:cxn>
                <a:cxn ang="0">
                  <a:pos x="573" y="795"/>
                </a:cxn>
                <a:cxn ang="0">
                  <a:pos x="558" y="1068"/>
                </a:cxn>
                <a:cxn ang="0">
                  <a:pos x="297" y="1188"/>
                </a:cxn>
                <a:cxn ang="0">
                  <a:pos x="204" y="1212"/>
                </a:cxn>
                <a:cxn ang="0">
                  <a:pos x="183" y="1224"/>
                </a:cxn>
                <a:cxn ang="0">
                  <a:pos x="231" y="1302"/>
                </a:cxn>
                <a:cxn ang="0">
                  <a:pos x="420" y="1515"/>
                </a:cxn>
              </a:cxnLst>
              <a:rect l="0" t="0" r="r" b="b"/>
              <a:pathLst>
                <a:path w="604" h="1515">
                  <a:moveTo>
                    <a:pt x="0" y="0"/>
                  </a:moveTo>
                  <a:cubicBezTo>
                    <a:pt x="67" y="33"/>
                    <a:pt x="135" y="66"/>
                    <a:pt x="204" y="138"/>
                  </a:cubicBezTo>
                  <a:cubicBezTo>
                    <a:pt x="273" y="210"/>
                    <a:pt x="356" y="323"/>
                    <a:pt x="417" y="432"/>
                  </a:cubicBezTo>
                  <a:cubicBezTo>
                    <a:pt x="478" y="541"/>
                    <a:pt x="550" y="689"/>
                    <a:pt x="573" y="795"/>
                  </a:cubicBezTo>
                  <a:cubicBezTo>
                    <a:pt x="596" y="901"/>
                    <a:pt x="604" y="1002"/>
                    <a:pt x="558" y="1068"/>
                  </a:cubicBezTo>
                  <a:cubicBezTo>
                    <a:pt x="512" y="1134"/>
                    <a:pt x="356" y="1164"/>
                    <a:pt x="297" y="1188"/>
                  </a:cubicBezTo>
                  <a:cubicBezTo>
                    <a:pt x="238" y="1212"/>
                    <a:pt x="223" y="1206"/>
                    <a:pt x="204" y="1212"/>
                  </a:cubicBezTo>
                  <a:cubicBezTo>
                    <a:pt x="185" y="1218"/>
                    <a:pt x="178" y="1209"/>
                    <a:pt x="183" y="1224"/>
                  </a:cubicBezTo>
                  <a:cubicBezTo>
                    <a:pt x="188" y="1239"/>
                    <a:pt x="192" y="1254"/>
                    <a:pt x="231" y="1302"/>
                  </a:cubicBezTo>
                  <a:cubicBezTo>
                    <a:pt x="270" y="1350"/>
                    <a:pt x="345" y="1432"/>
                    <a:pt x="420" y="1515"/>
                  </a:cubicBezTo>
                </a:path>
              </a:pathLst>
            </a:custGeom>
            <a:noFill/>
            <a:ln w="28575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951" name="Text Box 111"/>
            <p:cNvSpPr txBox="1">
              <a:spLocks noChangeArrowheads="1"/>
            </p:cNvSpPr>
            <p:nvPr/>
          </p:nvSpPr>
          <p:spPr bwMode="auto">
            <a:xfrm rot="199067">
              <a:off x="4099" y="1790"/>
              <a:ext cx="400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400" b="1">
                  <a:solidFill>
                    <a:schemeClr val="tx1"/>
                  </a:solidFill>
                  <a:effectLst/>
                  <a:latin typeface="Calibri" pitchFamily="34" charset="0"/>
                </a:rPr>
                <a:t>Pl-out</a:t>
              </a:r>
            </a:p>
          </p:txBody>
        </p:sp>
        <p:sp>
          <p:nvSpPr>
            <p:cNvPr id="1059952" name="Text Box 112"/>
            <p:cNvSpPr txBox="1">
              <a:spLocks noChangeArrowheads="1"/>
            </p:cNvSpPr>
            <p:nvPr/>
          </p:nvSpPr>
          <p:spPr bwMode="auto">
            <a:xfrm rot="21255593">
              <a:off x="4170" y="2348"/>
              <a:ext cx="402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Gar-in</a:t>
              </a:r>
            </a:p>
          </p:txBody>
        </p:sp>
        <p:sp>
          <p:nvSpPr>
            <p:cNvPr id="1059953" name="Freeform 113"/>
            <p:cNvSpPr>
              <a:spLocks/>
            </p:cNvSpPr>
            <p:nvPr/>
          </p:nvSpPr>
          <p:spPr bwMode="auto">
            <a:xfrm>
              <a:off x="3999" y="2274"/>
              <a:ext cx="1338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990" y="0"/>
                </a:cxn>
                <a:cxn ang="0">
                  <a:pos x="1338" y="69"/>
                </a:cxn>
              </a:cxnLst>
              <a:rect l="0" t="0" r="r" b="b"/>
              <a:pathLst>
                <a:path w="1338" h="102">
                  <a:moveTo>
                    <a:pt x="0" y="102"/>
                  </a:moveTo>
                  <a:lnTo>
                    <a:pt x="990" y="0"/>
                  </a:lnTo>
                  <a:lnTo>
                    <a:pt x="1338" y="69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954" name="Line 114"/>
            <p:cNvSpPr>
              <a:spLocks noChangeShapeType="1"/>
            </p:cNvSpPr>
            <p:nvPr/>
          </p:nvSpPr>
          <p:spPr bwMode="auto">
            <a:xfrm>
              <a:off x="3978" y="1758"/>
              <a:ext cx="1020" cy="3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955" name="Text Box 115"/>
            <p:cNvSpPr txBox="1">
              <a:spLocks noChangeArrowheads="1"/>
            </p:cNvSpPr>
            <p:nvPr/>
          </p:nvSpPr>
          <p:spPr bwMode="auto">
            <a:xfrm>
              <a:off x="4031" y="1959"/>
              <a:ext cx="700" cy="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 b="1">
                  <a:solidFill>
                    <a:srgbClr val="FF0000"/>
                  </a:solidFill>
                  <a:effectLst/>
                  <a:latin typeface="Calibri" pitchFamily="34" charset="0"/>
                </a:rPr>
                <a:t>Amphibole Lherzolite</a:t>
              </a:r>
            </a:p>
          </p:txBody>
        </p:sp>
        <p:sp>
          <p:nvSpPr>
            <p:cNvPr id="1059956" name="Text Box 116"/>
            <p:cNvSpPr txBox="1">
              <a:spLocks noChangeArrowheads="1"/>
            </p:cNvSpPr>
            <p:nvPr/>
          </p:nvSpPr>
          <p:spPr bwMode="auto">
            <a:xfrm>
              <a:off x="4804" y="1355"/>
              <a:ext cx="790" cy="4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MORB pyrolite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-40% olivine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(+ 0.6% H</a:t>
              </a:r>
              <a:r>
                <a:rPr lang="en-GB" sz="1400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O)</a:t>
              </a:r>
            </a:p>
          </p:txBody>
        </p:sp>
        <p:sp>
          <p:nvSpPr>
            <p:cNvPr id="1059957" name="Text Box 117"/>
            <p:cNvSpPr txBox="1">
              <a:spLocks noChangeArrowheads="1"/>
            </p:cNvSpPr>
            <p:nvPr/>
          </p:nvSpPr>
          <p:spPr bwMode="auto">
            <a:xfrm>
              <a:off x="4970" y="1926"/>
              <a:ext cx="700" cy="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 b="1">
                  <a:solidFill>
                    <a:srgbClr val="FF0000"/>
                  </a:solidFill>
                  <a:effectLst/>
                  <a:latin typeface="Calibri" pitchFamily="34" charset="0"/>
                </a:rPr>
                <a:t>Lherzolite + melt</a:t>
              </a:r>
            </a:p>
          </p:txBody>
        </p:sp>
        <p:sp>
          <p:nvSpPr>
            <p:cNvPr id="1059958" name="Text Box 118"/>
            <p:cNvSpPr txBox="1">
              <a:spLocks noChangeArrowheads="1"/>
            </p:cNvSpPr>
            <p:nvPr/>
          </p:nvSpPr>
          <p:spPr bwMode="auto">
            <a:xfrm rot="20608858">
              <a:off x="4034" y="2812"/>
              <a:ext cx="583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Amph-out</a:t>
              </a:r>
            </a:p>
          </p:txBody>
        </p:sp>
        <p:sp>
          <p:nvSpPr>
            <p:cNvPr id="1059959" name="Rectangle 119"/>
            <p:cNvSpPr>
              <a:spLocks noChangeArrowheads="1"/>
            </p:cNvSpPr>
            <p:nvPr/>
          </p:nvSpPr>
          <p:spPr bwMode="auto">
            <a:xfrm>
              <a:off x="3942" y="1326"/>
              <a:ext cx="1716" cy="1719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961" name="Text Box 121"/>
            <p:cNvSpPr txBox="1">
              <a:spLocks noChangeArrowheads="1"/>
            </p:cNvSpPr>
            <p:nvPr/>
          </p:nvSpPr>
          <p:spPr bwMode="auto">
            <a:xfrm>
              <a:off x="4322" y="1014"/>
              <a:ext cx="786" cy="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059962" name="Text Box 122"/>
            <p:cNvSpPr txBox="1">
              <a:spLocks noChangeArrowheads="1"/>
            </p:cNvSpPr>
            <p:nvPr/>
          </p:nvSpPr>
          <p:spPr bwMode="auto">
            <a:xfrm>
              <a:off x="3842" y="1196"/>
              <a:ext cx="241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900</a:t>
              </a:r>
            </a:p>
          </p:txBody>
        </p:sp>
        <p:sp>
          <p:nvSpPr>
            <p:cNvPr id="1059963" name="Text Box 123"/>
            <p:cNvSpPr txBox="1">
              <a:spLocks noChangeArrowheads="1"/>
            </p:cNvSpPr>
            <p:nvPr/>
          </p:nvSpPr>
          <p:spPr bwMode="auto">
            <a:xfrm>
              <a:off x="4371" y="1196"/>
              <a:ext cx="282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1000</a:t>
              </a:r>
            </a:p>
          </p:txBody>
        </p:sp>
        <p:sp>
          <p:nvSpPr>
            <p:cNvPr id="1059964" name="Text Box 124"/>
            <p:cNvSpPr txBox="1">
              <a:spLocks noChangeArrowheads="1"/>
            </p:cNvSpPr>
            <p:nvPr/>
          </p:nvSpPr>
          <p:spPr bwMode="auto">
            <a:xfrm>
              <a:off x="4942" y="1196"/>
              <a:ext cx="286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1100</a:t>
              </a:r>
            </a:p>
          </p:txBody>
        </p:sp>
        <p:sp>
          <p:nvSpPr>
            <p:cNvPr id="1059965" name="Text Box 125"/>
            <p:cNvSpPr txBox="1">
              <a:spLocks noChangeArrowheads="1"/>
            </p:cNvSpPr>
            <p:nvPr/>
          </p:nvSpPr>
          <p:spPr bwMode="auto">
            <a:xfrm rot="16200000">
              <a:off x="3429" y="2209"/>
              <a:ext cx="692" cy="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059966" name="Text Box 126"/>
            <p:cNvSpPr txBox="1">
              <a:spLocks noChangeArrowheads="1"/>
            </p:cNvSpPr>
            <p:nvPr/>
          </p:nvSpPr>
          <p:spPr bwMode="auto">
            <a:xfrm>
              <a:off x="3798" y="1748"/>
              <a:ext cx="15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1059967" name="Text Box 127"/>
            <p:cNvSpPr txBox="1">
              <a:spLocks noChangeArrowheads="1"/>
            </p:cNvSpPr>
            <p:nvPr/>
          </p:nvSpPr>
          <p:spPr bwMode="auto">
            <a:xfrm>
              <a:off x="3798" y="2243"/>
              <a:ext cx="15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1059968" name="Text Box 128"/>
            <p:cNvSpPr txBox="1">
              <a:spLocks noChangeArrowheads="1"/>
            </p:cNvSpPr>
            <p:nvPr/>
          </p:nvSpPr>
          <p:spPr bwMode="auto">
            <a:xfrm>
              <a:off x="3798" y="2735"/>
              <a:ext cx="15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3</a:t>
              </a:r>
            </a:p>
          </p:txBody>
        </p:sp>
        <p:sp>
          <p:nvSpPr>
            <p:cNvPr id="1059977" name="Line 137"/>
            <p:cNvSpPr>
              <a:spLocks noChangeShapeType="1"/>
            </p:cNvSpPr>
            <p:nvPr/>
          </p:nvSpPr>
          <p:spPr bwMode="auto">
            <a:xfrm flipV="1">
              <a:off x="3813" y="3110"/>
              <a:ext cx="299" cy="197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978" name="Line 138"/>
            <p:cNvSpPr>
              <a:spLocks noChangeShapeType="1"/>
            </p:cNvSpPr>
            <p:nvPr/>
          </p:nvSpPr>
          <p:spPr bwMode="auto">
            <a:xfrm flipV="1">
              <a:off x="3813" y="3320"/>
              <a:ext cx="299" cy="1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9979" name="Text Box 139"/>
            <p:cNvSpPr txBox="1">
              <a:spLocks noChangeArrowheads="1"/>
            </p:cNvSpPr>
            <p:nvPr/>
          </p:nvSpPr>
          <p:spPr bwMode="auto">
            <a:xfrm>
              <a:off x="4076" y="3069"/>
              <a:ext cx="1392" cy="1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H</a:t>
              </a:r>
              <a:r>
                <a:rPr lang="en-GB" sz="1400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O-undersaturated solidus</a:t>
              </a:r>
            </a:p>
          </p:txBody>
        </p:sp>
        <p:sp>
          <p:nvSpPr>
            <p:cNvPr id="1059980" name="Text Box 140"/>
            <p:cNvSpPr txBox="1">
              <a:spLocks noChangeArrowheads="1"/>
            </p:cNvSpPr>
            <p:nvPr/>
          </p:nvSpPr>
          <p:spPr bwMode="auto">
            <a:xfrm>
              <a:off x="4063" y="3291"/>
              <a:ext cx="1240" cy="1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Amphibole stability limit</a:t>
              </a:r>
            </a:p>
          </p:txBody>
        </p:sp>
      </p:grpSp>
      <p:sp>
        <p:nvSpPr>
          <p:cNvPr id="1059983" name="Freeform 143"/>
          <p:cNvSpPr>
            <a:spLocks/>
          </p:cNvSpPr>
          <p:nvPr/>
        </p:nvSpPr>
        <p:spPr bwMode="auto">
          <a:xfrm>
            <a:off x="6330950" y="2138363"/>
            <a:ext cx="604838" cy="2630487"/>
          </a:xfrm>
          <a:custGeom>
            <a:avLst/>
            <a:gdLst/>
            <a:ahLst/>
            <a:cxnLst>
              <a:cxn ang="0">
                <a:pos x="266" y="1657"/>
              </a:cxn>
              <a:cxn ang="0">
                <a:pos x="195" y="1373"/>
              </a:cxn>
              <a:cxn ang="0">
                <a:pos x="71" y="1019"/>
              </a:cxn>
              <a:cxn ang="0">
                <a:pos x="9" y="620"/>
              </a:cxn>
              <a:cxn ang="0">
                <a:pos x="17" y="346"/>
              </a:cxn>
              <a:cxn ang="0">
                <a:pos x="88" y="115"/>
              </a:cxn>
              <a:cxn ang="0">
                <a:pos x="239" y="27"/>
              </a:cxn>
              <a:cxn ang="0">
                <a:pos x="381" y="0"/>
              </a:cxn>
            </a:cxnLst>
            <a:rect l="0" t="0" r="r" b="b"/>
            <a:pathLst>
              <a:path w="381" h="1657">
                <a:moveTo>
                  <a:pt x="266" y="1657"/>
                </a:moveTo>
                <a:cubicBezTo>
                  <a:pt x="246" y="1568"/>
                  <a:pt x="227" y="1479"/>
                  <a:pt x="195" y="1373"/>
                </a:cubicBezTo>
                <a:cubicBezTo>
                  <a:pt x="163" y="1267"/>
                  <a:pt x="102" y="1145"/>
                  <a:pt x="71" y="1019"/>
                </a:cubicBezTo>
                <a:cubicBezTo>
                  <a:pt x="40" y="893"/>
                  <a:pt x="18" y="732"/>
                  <a:pt x="9" y="620"/>
                </a:cubicBezTo>
                <a:cubicBezTo>
                  <a:pt x="0" y="508"/>
                  <a:pt x="4" y="430"/>
                  <a:pt x="17" y="346"/>
                </a:cubicBezTo>
                <a:cubicBezTo>
                  <a:pt x="30" y="262"/>
                  <a:pt x="51" y="168"/>
                  <a:pt x="88" y="115"/>
                </a:cubicBezTo>
                <a:cubicBezTo>
                  <a:pt x="125" y="62"/>
                  <a:pt x="190" y="46"/>
                  <a:pt x="239" y="27"/>
                </a:cubicBezTo>
                <a:cubicBezTo>
                  <a:pt x="288" y="8"/>
                  <a:pt x="334" y="4"/>
                  <a:pt x="381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84" name="Freeform 144"/>
          <p:cNvSpPr>
            <a:spLocks/>
          </p:cNvSpPr>
          <p:nvPr/>
        </p:nvSpPr>
        <p:spPr bwMode="auto">
          <a:xfrm>
            <a:off x="4382220" y="2680440"/>
            <a:ext cx="367579" cy="1404974"/>
          </a:xfrm>
          <a:custGeom>
            <a:avLst/>
            <a:gdLst>
              <a:gd name="connsiteX0" fmla="*/ 9895 w 9895"/>
              <a:gd name="connsiteY0" fmla="*/ 0 h 10000"/>
              <a:gd name="connsiteX1" fmla="*/ 5285 w 9895"/>
              <a:gd name="connsiteY1" fmla="*/ 981 h 10000"/>
              <a:gd name="connsiteX2" fmla="*/ 1237 w 9895"/>
              <a:gd name="connsiteY2" fmla="*/ 2968 h 10000"/>
              <a:gd name="connsiteX3" fmla="*/ 25 w 9895"/>
              <a:gd name="connsiteY3" fmla="*/ 7352 h 10000"/>
              <a:gd name="connsiteX4" fmla="*/ 371 w 9895"/>
              <a:gd name="connsiteY4" fmla="*/ 10000 h 10000"/>
              <a:gd name="connsiteX0" fmla="*/ 10000 w 10000"/>
              <a:gd name="connsiteY0" fmla="*/ 0 h 10000"/>
              <a:gd name="connsiteX1" fmla="*/ 5341 w 10000"/>
              <a:gd name="connsiteY1" fmla="*/ 981 h 10000"/>
              <a:gd name="connsiteX2" fmla="*/ 1250 w 10000"/>
              <a:gd name="connsiteY2" fmla="*/ 2968 h 10000"/>
              <a:gd name="connsiteX3" fmla="*/ 25 w 10000"/>
              <a:gd name="connsiteY3" fmla="*/ 7352 h 10000"/>
              <a:gd name="connsiteX4" fmla="*/ 375 w 10000"/>
              <a:gd name="connsiteY4" fmla="*/ 10000 h 10000"/>
              <a:gd name="connsiteX0" fmla="*/ 10000 w 10000"/>
              <a:gd name="connsiteY0" fmla="*/ 0 h 10086"/>
              <a:gd name="connsiteX1" fmla="*/ 5341 w 10000"/>
              <a:gd name="connsiteY1" fmla="*/ 1067 h 10086"/>
              <a:gd name="connsiteX2" fmla="*/ 1250 w 10000"/>
              <a:gd name="connsiteY2" fmla="*/ 3054 h 10086"/>
              <a:gd name="connsiteX3" fmla="*/ 25 w 10000"/>
              <a:gd name="connsiteY3" fmla="*/ 7438 h 10086"/>
              <a:gd name="connsiteX4" fmla="*/ 375 w 10000"/>
              <a:gd name="connsiteY4" fmla="*/ 10086 h 10086"/>
              <a:gd name="connsiteX0" fmla="*/ 10000 w 10000"/>
              <a:gd name="connsiteY0" fmla="*/ 0 h 10086"/>
              <a:gd name="connsiteX1" fmla="*/ 5341 w 10000"/>
              <a:gd name="connsiteY1" fmla="*/ 1067 h 10086"/>
              <a:gd name="connsiteX2" fmla="*/ 1644 w 10000"/>
              <a:gd name="connsiteY2" fmla="*/ 3088 h 10086"/>
              <a:gd name="connsiteX3" fmla="*/ 25 w 10000"/>
              <a:gd name="connsiteY3" fmla="*/ 7438 h 10086"/>
              <a:gd name="connsiteX4" fmla="*/ 375 w 10000"/>
              <a:gd name="connsiteY4" fmla="*/ 10086 h 10086"/>
              <a:gd name="connsiteX0" fmla="*/ 10000 w 10000"/>
              <a:gd name="connsiteY0" fmla="*/ 0 h 10086"/>
              <a:gd name="connsiteX1" fmla="*/ 5341 w 10000"/>
              <a:gd name="connsiteY1" fmla="*/ 1067 h 10086"/>
              <a:gd name="connsiteX2" fmla="*/ 1644 w 10000"/>
              <a:gd name="connsiteY2" fmla="*/ 3088 h 10086"/>
              <a:gd name="connsiteX3" fmla="*/ 25 w 10000"/>
              <a:gd name="connsiteY3" fmla="*/ 7438 h 10086"/>
              <a:gd name="connsiteX4" fmla="*/ 375 w 10000"/>
              <a:gd name="connsiteY4" fmla="*/ 10086 h 10086"/>
              <a:gd name="connsiteX0" fmla="*/ 10125 w 10125"/>
              <a:gd name="connsiteY0" fmla="*/ 0 h 10086"/>
              <a:gd name="connsiteX1" fmla="*/ 5466 w 10125"/>
              <a:gd name="connsiteY1" fmla="*/ 1067 h 10086"/>
              <a:gd name="connsiteX2" fmla="*/ 1769 w 10125"/>
              <a:gd name="connsiteY2" fmla="*/ 3088 h 10086"/>
              <a:gd name="connsiteX3" fmla="*/ 19 w 10125"/>
              <a:gd name="connsiteY3" fmla="*/ 7455 h 10086"/>
              <a:gd name="connsiteX4" fmla="*/ 500 w 10125"/>
              <a:gd name="connsiteY4" fmla="*/ 10086 h 10086"/>
              <a:gd name="connsiteX0" fmla="*/ 10130 w 10130"/>
              <a:gd name="connsiteY0" fmla="*/ 0 h 10103"/>
              <a:gd name="connsiteX1" fmla="*/ 5471 w 10130"/>
              <a:gd name="connsiteY1" fmla="*/ 1067 h 10103"/>
              <a:gd name="connsiteX2" fmla="*/ 1774 w 10130"/>
              <a:gd name="connsiteY2" fmla="*/ 3088 h 10103"/>
              <a:gd name="connsiteX3" fmla="*/ 24 w 10130"/>
              <a:gd name="connsiteY3" fmla="*/ 7455 h 10103"/>
              <a:gd name="connsiteX4" fmla="*/ 374 w 10130"/>
              <a:gd name="connsiteY4" fmla="*/ 10103 h 1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0" h="10103">
                <a:moveTo>
                  <a:pt x="10130" y="0"/>
                </a:moveTo>
                <a:cubicBezTo>
                  <a:pt x="9429" y="212"/>
                  <a:pt x="6930" y="655"/>
                  <a:pt x="5471" y="1067"/>
                </a:cubicBezTo>
                <a:cubicBezTo>
                  <a:pt x="4012" y="1479"/>
                  <a:pt x="2682" y="2023"/>
                  <a:pt x="1774" y="3088"/>
                </a:cubicBezTo>
                <a:cubicBezTo>
                  <a:pt x="866" y="4153"/>
                  <a:pt x="156" y="6279"/>
                  <a:pt x="24" y="7455"/>
                </a:cubicBezTo>
                <a:cubicBezTo>
                  <a:pt x="-107" y="8630"/>
                  <a:pt x="330" y="9658"/>
                  <a:pt x="374" y="1010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85" name="Line 145"/>
          <p:cNvSpPr>
            <a:spLocks noChangeShapeType="1"/>
          </p:cNvSpPr>
          <p:nvPr/>
        </p:nvSpPr>
        <p:spPr bwMode="auto">
          <a:xfrm flipV="1">
            <a:off x="3802063" y="2105025"/>
            <a:ext cx="2454275" cy="42068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86" name="Line 146"/>
          <p:cNvSpPr>
            <a:spLocks noChangeShapeType="1"/>
          </p:cNvSpPr>
          <p:nvPr/>
        </p:nvSpPr>
        <p:spPr bwMode="auto">
          <a:xfrm>
            <a:off x="3787775" y="4211638"/>
            <a:ext cx="2468563" cy="6223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9947" name="Text Box 107"/>
          <p:cNvSpPr txBox="1">
            <a:spLocks noChangeArrowheads="1"/>
          </p:cNvSpPr>
          <p:nvPr/>
        </p:nvSpPr>
        <p:spPr bwMode="auto">
          <a:xfrm>
            <a:off x="3902075" y="1476375"/>
            <a:ext cx="19669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Wet Solidus</a:t>
            </a:r>
          </a:p>
        </p:txBody>
      </p:sp>
      <p:sp>
        <p:nvSpPr>
          <p:cNvPr id="121992" name="Line 136"/>
          <p:cNvSpPr>
            <a:spLocks noChangeShapeType="1"/>
          </p:cNvSpPr>
          <p:nvPr/>
        </p:nvSpPr>
        <p:spPr bwMode="auto">
          <a:xfrm>
            <a:off x="4540250" y="1828800"/>
            <a:ext cx="104775" cy="91440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1993" name="Line 137"/>
          <p:cNvSpPr>
            <a:spLocks noChangeShapeType="1"/>
          </p:cNvSpPr>
          <p:nvPr/>
        </p:nvSpPr>
        <p:spPr bwMode="auto">
          <a:xfrm>
            <a:off x="5237163" y="1860550"/>
            <a:ext cx="1081087" cy="80010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" name="Text Box 107"/>
          <p:cNvSpPr txBox="1">
            <a:spLocks noChangeArrowheads="1"/>
          </p:cNvSpPr>
          <p:nvPr/>
        </p:nvSpPr>
        <p:spPr bwMode="auto">
          <a:xfrm>
            <a:off x="7683500" y="4156075"/>
            <a:ext cx="134143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Niida</a:t>
            </a:r>
            <a:r>
              <a:rPr lang="en-GB" sz="1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and Green, 1999 (Contrib. Mineral. Petrol., 135, 18-40)</a:t>
            </a:r>
          </a:p>
        </p:txBody>
      </p:sp>
      <p:sp>
        <p:nvSpPr>
          <p:cNvPr id="136" name="Text Box 221"/>
          <p:cNvSpPr txBox="1">
            <a:spLocks noChangeArrowheads="1"/>
          </p:cNvSpPr>
          <p:nvPr/>
        </p:nvSpPr>
        <p:spPr bwMode="auto">
          <a:xfrm>
            <a:off x="342900" y="606425"/>
            <a:ext cx="8458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principal hydrous phases in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O-saturated peridotite to 8 GPa 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3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38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3" name="Text Box 260">
            <a:extLst>
              <a:ext uri="{FF2B5EF4-FFF2-40B4-BE49-F238E27FC236}">
                <a16:creationId xmlns:a16="http://schemas.microsoft.com/office/drawing/2014/main" id="{23869C11-1C95-77CC-C6CC-DDB0079AFBB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4" name="Text Box 261">
            <a:extLst>
              <a:ext uri="{FF2B5EF4-FFF2-40B4-BE49-F238E27FC236}">
                <a16:creationId xmlns:a16="http://schemas.microsoft.com/office/drawing/2014/main" id="{1D7D0B14-2386-26A8-E392-AFF4CE8EC62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05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5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5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1059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1059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970" grpId="0" animBg="1"/>
      <p:bldP spid="1059983" grpId="0" animBg="1"/>
      <p:bldP spid="1059984" grpId="0" animBg="1"/>
      <p:bldP spid="1059947" grpId="0"/>
      <p:bldP spid="121992" grpId="0" animBg="1"/>
      <p:bldP spid="12199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3" name="Rectangle 5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894" name="Rectangle 6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895" name="Freeform 7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896" name="Freeform 8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897" name="Freeform 9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898" name="Line 10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2891" name="Group 11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61900" name="Freeform 12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01" name="Freeform 13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61902" name="Freeform 14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03" name="Freeform 15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04" name="Freeform 16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05" name="Line 17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2896" name="Group 18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3004" name="Group 19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61908" name="Freeform 20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61909" name="Freeform 21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61910" name="Freeform 22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2897" name="Text Box 23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2898" name="Text Box 24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899" name="Text Box 25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2900" name="Text Box 26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01" name="Text Box 27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2902" name="Text Box 28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03" name="Text Box 29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2904" name="Text Box 30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61919" name="Freeform 31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906" name="Text Box 32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2907" name="Text Box 33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2908" name="Text Box 34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09" name="Text Box 35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2910" name="Text Box 36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11" name="Text Box 37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2912" name="Text Box 38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2913" name="Text Box 39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2914" name="Text Box 40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15" name="Text Box 41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2918" name="Text Box 44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2919" name="Text Box 45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</a:t>
            </a:r>
          </a:p>
        </p:txBody>
      </p:sp>
      <p:sp>
        <p:nvSpPr>
          <p:cNvPr id="122920" name="Text Box 46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21" name="Text Box 47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2922" name="Text Box 48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2923" name="Text Box 49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24" name="Text Box 50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2925" name="Text Box 51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26" name="Text Box 52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2927" name="Text Box 53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2928" name="Text Box 54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122929" name="Text Box 55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2930" name="Text Box 56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2931" name="Text Box 57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2932" name="Text Box 58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2933" name="Text Box 59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2934" name="Text Box 60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2935" name="Text Box 61"/>
          <p:cNvSpPr txBox="1">
            <a:spLocks noChangeAspect="1" noChangeArrowheads="1"/>
          </p:cNvSpPr>
          <p:nvPr/>
        </p:nvSpPr>
        <p:spPr bwMode="auto">
          <a:xfrm>
            <a:off x="1876425" y="19685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2936" name="Text Box 62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2937" name="Text Box 63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2938" name="Text Box 64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2939" name="Text Box 65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2940" name="Text Box 66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2941" name="Text Box 67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2942" name="Text Box 68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2943" name="Text Box 69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2944" name="Text Box 70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2945" name="Text Box 71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2946" name="Text Box 72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2947" name="Text Box 73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2948" name="Text Box 74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2949" name="Text Box 75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2950" name="Text Box 76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2951" name="Text Box 77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2952" name="Text Box 78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2953" name="Text Box 79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2954" name="Text Box 80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2955" name="Text Box 81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2956" name="Text Box 82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2957" name="Text Box 83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2958" name="Text Box 84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2959" name="Text Box 85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2960" name="Text Box 86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61975" name="Line 87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76" name="Line 88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77" name="Line 89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78" name="Line 90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79" name="Line 91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0" name="Line 92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1" name="Line 93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2" name="Line 94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3" name="Line 95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4" name="Line 96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5" name="Line 97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6" name="Line 98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7" name="Line 99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89" name="Line 101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91" name="Rectangle 103"/>
          <p:cNvSpPr>
            <a:spLocks noChangeArrowheads="1"/>
          </p:cNvSpPr>
          <p:nvPr/>
        </p:nvSpPr>
        <p:spPr bwMode="auto">
          <a:xfrm>
            <a:off x="5815013" y="1633538"/>
            <a:ext cx="3257550" cy="33194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92" name="Freeform 104"/>
          <p:cNvSpPr>
            <a:spLocks/>
          </p:cNvSpPr>
          <p:nvPr/>
        </p:nvSpPr>
        <p:spPr bwMode="auto">
          <a:xfrm>
            <a:off x="6296025" y="2190750"/>
            <a:ext cx="1708150" cy="2368550"/>
          </a:xfrm>
          <a:custGeom>
            <a:avLst/>
            <a:gdLst/>
            <a:ahLst/>
            <a:cxnLst>
              <a:cxn ang="0">
                <a:pos x="243" y="0"/>
              </a:cxn>
              <a:cxn ang="0">
                <a:pos x="480" y="99"/>
              </a:cxn>
              <a:cxn ang="0">
                <a:pos x="765" y="303"/>
              </a:cxn>
              <a:cxn ang="0">
                <a:pos x="1005" y="702"/>
              </a:cxn>
              <a:cxn ang="0">
                <a:pos x="1065" y="1074"/>
              </a:cxn>
              <a:cxn ang="0">
                <a:pos x="936" y="1251"/>
              </a:cxn>
              <a:cxn ang="0">
                <a:pos x="651" y="1329"/>
              </a:cxn>
              <a:cxn ang="0">
                <a:pos x="630" y="1329"/>
              </a:cxn>
              <a:cxn ang="0">
                <a:pos x="477" y="1392"/>
              </a:cxn>
              <a:cxn ang="0">
                <a:pos x="198" y="1476"/>
              </a:cxn>
              <a:cxn ang="0">
                <a:pos x="0" y="1488"/>
              </a:cxn>
            </a:cxnLst>
            <a:rect l="0" t="0" r="r" b="b"/>
            <a:pathLst>
              <a:path w="1076" h="1492">
                <a:moveTo>
                  <a:pt x="243" y="0"/>
                </a:moveTo>
                <a:cubicBezTo>
                  <a:pt x="318" y="24"/>
                  <a:pt x="393" y="48"/>
                  <a:pt x="480" y="99"/>
                </a:cubicBezTo>
                <a:cubicBezTo>
                  <a:pt x="567" y="150"/>
                  <a:pt x="677" y="202"/>
                  <a:pt x="765" y="303"/>
                </a:cubicBezTo>
                <a:cubicBezTo>
                  <a:pt x="853" y="404"/>
                  <a:pt x="955" y="574"/>
                  <a:pt x="1005" y="702"/>
                </a:cubicBezTo>
                <a:cubicBezTo>
                  <a:pt x="1055" y="830"/>
                  <a:pt x="1076" y="983"/>
                  <a:pt x="1065" y="1074"/>
                </a:cubicBezTo>
                <a:cubicBezTo>
                  <a:pt x="1054" y="1165"/>
                  <a:pt x="1005" y="1208"/>
                  <a:pt x="936" y="1251"/>
                </a:cubicBezTo>
                <a:cubicBezTo>
                  <a:pt x="867" y="1294"/>
                  <a:pt x="702" y="1316"/>
                  <a:pt x="651" y="1329"/>
                </a:cubicBezTo>
                <a:cubicBezTo>
                  <a:pt x="600" y="1342"/>
                  <a:pt x="659" y="1319"/>
                  <a:pt x="630" y="1329"/>
                </a:cubicBezTo>
                <a:cubicBezTo>
                  <a:pt x="601" y="1339"/>
                  <a:pt x="549" y="1368"/>
                  <a:pt x="477" y="1392"/>
                </a:cubicBezTo>
                <a:cubicBezTo>
                  <a:pt x="405" y="1416"/>
                  <a:pt x="277" y="1460"/>
                  <a:pt x="198" y="1476"/>
                </a:cubicBezTo>
                <a:cubicBezTo>
                  <a:pt x="119" y="1492"/>
                  <a:pt x="59" y="1490"/>
                  <a:pt x="0" y="148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93" name="Freeform 105"/>
          <p:cNvSpPr>
            <a:spLocks/>
          </p:cNvSpPr>
          <p:nvPr/>
        </p:nvSpPr>
        <p:spPr bwMode="auto">
          <a:xfrm>
            <a:off x="6972300" y="2314575"/>
            <a:ext cx="958850" cy="24050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4" y="138"/>
              </a:cxn>
              <a:cxn ang="0">
                <a:pos x="417" y="432"/>
              </a:cxn>
              <a:cxn ang="0">
                <a:pos x="573" y="795"/>
              </a:cxn>
              <a:cxn ang="0">
                <a:pos x="558" y="1068"/>
              </a:cxn>
              <a:cxn ang="0">
                <a:pos x="297" y="1188"/>
              </a:cxn>
              <a:cxn ang="0">
                <a:pos x="204" y="1212"/>
              </a:cxn>
              <a:cxn ang="0">
                <a:pos x="183" y="1224"/>
              </a:cxn>
              <a:cxn ang="0">
                <a:pos x="231" y="1302"/>
              </a:cxn>
              <a:cxn ang="0">
                <a:pos x="420" y="1515"/>
              </a:cxn>
            </a:cxnLst>
            <a:rect l="0" t="0" r="r" b="b"/>
            <a:pathLst>
              <a:path w="604" h="1515">
                <a:moveTo>
                  <a:pt x="0" y="0"/>
                </a:moveTo>
                <a:cubicBezTo>
                  <a:pt x="67" y="33"/>
                  <a:pt x="135" y="66"/>
                  <a:pt x="204" y="138"/>
                </a:cubicBezTo>
                <a:cubicBezTo>
                  <a:pt x="273" y="210"/>
                  <a:pt x="356" y="323"/>
                  <a:pt x="417" y="432"/>
                </a:cubicBezTo>
                <a:cubicBezTo>
                  <a:pt x="478" y="541"/>
                  <a:pt x="550" y="689"/>
                  <a:pt x="573" y="795"/>
                </a:cubicBezTo>
                <a:cubicBezTo>
                  <a:pt x="596" y="901"/>
                  <a:pt x="604" y="1002"/>
                  <a:pt x="558" y="1068"/>
                </a:cubicBezTo>
                <a:cubicBezTo>
                  <a:pt x="512" y="1134"/>
                  <a:pt x="356" y="1164"/>
                  <a:pt x="297" y="1188"/>
                </a:cubicBezTo>
                <a:cubicBezTo>
                  <a:pt x="238" y="1212"/>
                  <a:pt x="223" y="1206"/>
                  <a:pt x="204" y="1212"/>
                </a:cubicBezTo>
                <a:cubicBezTo>
                  <a:pt x="185" y="1218"/>
                  <a:pt x="178" y="1209"/>
                  <a:pt x="183" y="1224"/>
                </a:cubicBezTo>
                <a:cubicBezTo>
                  <a:pt x="188" y="1239"/>
                  <a:pt x="192" y="1254"/>
                  <a:pt x="231" y="1302"/>
                </a:cubicBezTo>
                <a:cubicBezTo>
                  <a:pt x="270" y="1350"/>
                  <a:pt x="345" y="1432"/>
                  <a:pt x="420" y="1515"/>
                </a:cubicBezTo>
              </a:path>
            </a:pathLst>
          </a:custGeom>
          <a:noFill/>
          <a:ln w="28575" cap="flat" cmpd="sng">
            <a:solidFill>
              <a:srgbClr val="66FF33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94" name="Text Box 106"/>
          <p:cNvSpPr txBox="1">
            <a:spLocks noChangeArrowheads="1"/>
          </p:cNvSpPr>
          <p:nvPr/>
        </p:nvSpPr>
        <p:spPr bwMode="auto">
          <a:xfrm rot="199067">
            <a:off x="6512718" y="2841951"/>
            <a:ext cx="623889" cy="2215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GB"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Pl-out</a:t>
            </a:r>
          </a:p>
        </p:txBody>
      </p:sp>
      <p:sp>
        <p:nvSpPr>
          <p:cNvPr id="1061995" name="Text Box 107"/>
          <p:cNvSpPr txBox="1">
            <a:spLocks noChangeArrowheads="1"/>
          </p:cNvSpPr>
          <p:nvPr/>
        </p:nvSpPr>
        <p:spPr bwMode="auto">
          <a:xfrm rot="-344407">
            <a:off x="6619805" y="3727776"/>
            <a:ext cx="638316" cy="2215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GB"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Gar-in</a:t>
            </a:r>
          </a:p>
        </p:txBody>
      </p:sp>
      <p:sp>
        <p:nvSpPr>
          <p:cNvPr id="1061996" name="Freeform 108"/>
          <p:cNvSpPr>
            <a:spLocks/>
          </p:cNvSpPr>
          <p:nvPr/>
        </p:nvSpPr>
        <p:spPr bwMode="auto">
          <a:xfrm>
            <a:off x="6348413" y="3609975"/>
            <a:ext cx="2124075" cy="161925"/>
          </a:xfrm>
          <a:custGeom>
            <a:avLst/>
            <a:gdLst/>
            <a:ahLst/>
            <a:cxnLst>
              <a:cxn ang="0">
                <a:pos x="0" y="102"/>
              </a:cxn>
              <a:cxn ang="0">
                <a:pos x="990" y="0"/>
              </a:cxn>
              <a:cxn ang="0">
                <a:pos x="1338" y="69"/>
              </a:cxn>
            </a:cxnLst>
            <a:rect l="0" t="0" r="r" b="b"/>
            <a:pathLst>
              <a:path w="1338" h="102">
                <a:moveTo>
                  <a:pt x="0" y="102"/>
                </a:moveTo>
                <a:lnTo>
                  <a:pt x="990" y="0"/>
                </a:lnTo>
                <a:lnTo>
                  <a:pt x="1338" y="69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97" name="Line 109"/>
          <p:cNvSpPr>
            <a:spLocks noChangeShapeType="1"/>
          </p:cNvSpPr>
          <p:nvPr/>
        </p:nvSpPr>
        <p:spPr bwMode="auto">
          <a:xfrm>
            <a:off x="6315075" y="2790825"/>
            <a:ext cx="1619250" cy="476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1998" name="Text Box 110"/>
          <p:cNvSpPr txBox="1">
            <a:spLocks noChangeArrowheads="1"/>
          </p:cNvSpPr>
          <p:nvPr/>
        </p:nvSpPr>
        <p:spPr bwMode="auto">
          <a:xfrm>
            <a:off x="6399213" y="3109913"/>
            <a:ext cx="1111250" cy="4413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1400" b="1" dirty="0">
                <a:solidFill>
                  <a:srgbClr val="FF0000"/>
                </a:solidFill>
                <a:effectLst/>
                <a:latin typeface="Calibri" pitchFamily="34" charset="0"/>
              </a:rPr>
              <a:t>Amphibole Lherzolite</a:t>
            </a:r>
          </a:p>
        </p:txBody>
      </p:sp>
      <p:sp>
        <p:nvSpPr>
          <p:cNvPr id="1061999" name="Text Box 111"/>
          <p:cNvSpPr txBox="1">
            <a:spLocks noChangeArrowheads="1"/>
          </p:cNvSpPr>
          <p:nvPr/>
        </p:nvSpPr>
        <p:spPr bwMode="auto">
          <a:xfrm>
            <a:off x="7626919" y="2151063"/>
            <a:ext cx="1254574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MORB pyrolite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-40% olivine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(+ 0.6% H</a:t>
            </a:r>
            <a:r>
              <a:rPr lang="en-GB" sz="14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</a:t>
            </a: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O)</a:t>
            </a:r>
          </a:p>
        </p:txBody>
      </p:sp>
      <p:sp>
        <p:nvSpPr>
          <p:cNvPr id="1062000" name="Text Box 112"/>
          <p:cNvSpPr txBox="1">
            <a:spLocks noChangeArrowheads="1"/>
          </p:cNvSpPr>
          <p:nvPr/>
        </p:nvSpPr>
        <p:spPr bwMode="auto">
          <a:xfrm>
            <a:off x="7889875" y="3057525"/>
            <a:ext cx="1111250" cy="4413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1400" b="1">
                <a:solidFill>
                  <a:srgbClr val="FF0000"/>
                </a:solidFill>
                <a:effectLst/>
                <a:latin typeface="Calibri" pitchFamily="34" charset="0"/>
              </a:rPr>
              <a:t>Lherzolite + melt</a:t>
            </a:r>
          </a:p>
        </p:txBody>
      </p:sp>
      <p:sp>
        <p:nvSpPr>
          <p:cNvPr id="1062001" name="Text Box 113"/>
          <p:cNvSpPr txBox="1">
            <a:spLocks noChangeArrowheads="1"/>
          </p:cNvSpPr>
          <p:nvPr/>
        </p:nvSpPr>
        <p:spPr bwMode="auto">
          <a:xfrm rot="-991142">
            <a:off x="6404105" y="4464376"/>
            <a:ext cx="925253" cy="2215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GB"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Amph-out</a:t>
            </a:r>
          </a:p>
        </p:txBody>
      </p:sp>
      <p:sp>
        <p:nvSpPr>
          <p:cNvPr id="1062002" name="Rectangle 114"/>
          <p:cNvSpPr>
            <a:spLocks noChangeArrowheads="1"/>
          </p:cNvSpPr>
          <p:nvPr/>
        </p:nvSpPr>
        <p:spPr bwMode="auto">
          <a:xfrm>
            <a:off x="6257925" y="2105025"/>
            <a:ext cx="2724150" cy="27289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2003" name="Text Box 115"/>
          <p:cNvSpPr txBox="1">
            <a:spLocks noChangeArrowheads="1"/>
          </p:cNvSpPr>
          <p:nvPr/>
        </p:nvSpPr>
        <p:spPr bwMode="auto">
          <a:xfrm>
            <a:off x="6861045" y="1609725"/>
            <a:ext cx="1248034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Temperature (°C)</a:t>
            </a:r>
          </a:p>
        </p:txBody>
      </p:sp>
      <p:sp>
        <p:nvSpPr>
          <p:cNvPr id="1062004" name="Text Box 116"/>
          <p:cNvSpPr txBox="1">
            <a:spLocks noChangeArrowheads="1"/>
          </p:cNvSpPr>
          <p:nvPr/>
        </p:nvSpPr>
        <p:spPr bwMode="auto">
          <a:xfrm>
            <a:off x="6099551" y="1898650"/>
            <a:ext cx="381836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900</a:t>
            </a:r>
          </a:p>
        </p:txBody>
      </p:sp>
      <p:sp>
        <p:nvSpPr>
          <p:cNvPr id="1062005" name="Text Box 117"/>
          <p:cNvSpPr txBox="1">
            <a:spLocks noChangeArrowheads="1"/>
          </p:cNvSpPr>
          <p:nvPr/>
        </p:nvSpPr>
        <p:spPr bwMode="auto">
          <a:xfrm>
            <a:off x="6938227" y="1898650"/>
            <a:ext cx="447558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1000</a:t>
            </a:r>
          </a:p>
        </p:txBody>
      </p:sp>
      <p:sp>
        <p:nvSpPr>
          <p:cNvPr id="1062006" name="Text Box 118"/>
          <p:cNvSpPr txBox="1">
            <a:spLocks noChangeArrowheads="1"/>
          </p:cNvSpPr>
          <p:nvPr/>
        </p:nvSpPr>
        <p:spPr bwMode="auto">
          <a:xfrm>
            <a:off x="7845425" y="1898650"/>
            <a:ext cx="4540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1100</a:t>
            </a:r>
          </a:p>
        </p:txBody>
      </p:sp>
      <p:sp>
        <p:nvSpPr>
          <p:cNvPr id="1062007" name="Text Box 119"/>
          <p:cNvSpPr txBox="1">
            <a:spLocks noChangeArrowheads="1"/>
          </p:cNvSpPr>
          <p:nvPr/>
        </p:nvSpPr>
        <p:spPr bwMode="auto">
          <a:xfrm rot="16200000">
            <a:off x="5444923" y="3505316"/>
            <a:ext cx="1098955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Pressure (GPa)</a:t>
            </a:r>
          </a:p>
        </p:txBody>
      </p:sp>
      <p:sp>
        <p:nvSpPr>
          <p:cNvPr id="1062008" name="Text Box 120"/>
          <p:cNvSpPr txBox="1">
            <a:spLocks noChangeArrowheads="1"/>
          </p:cNvSpPr>
          <p:nvPr/>
        </p:nvSpPr>
        <p:spPr bwMode="auto">
          <a:xfrm>
            <a:off x="6029760" y="2774950"/>
            <a:ext cx="25039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GB" sz="1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62009" name="Text Box 121"/>
          <p:cNvSpPr txBox="1">
            <a:spLocks noChangeArrowheads="1"/>
          </p:cNvSpPr>
          <p:nvPr/>
        </p:nvSpPr>
        <p:spPr bwMode="auto">
          <a:xfrm>
            <a:off x="6029761" y="3560763"/>
            <a:ext cx="250389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GB" sz="1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62010" name="Text Box 122"/>
          <p:cNvSpPr txBox="1">
            <a:spLocks noChangeArrowheads="1"/>
          </p:cNvSpPr>
          <p:nvPr/>
        </p:nvSpPr>
        <p:spPr bwMode="auto">
          <a:xfrm>
            <a:off x="6029761" y="4341813"/>
            <a:ext cx="250389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GB" sz="1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22998" name="Text Box 124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062014" name="AutoShape 126"/>
          <p:cNvSpPr>
            <a:spLocks noChangeArrowheads="1"/>
          </p:cNvSpPr>
          <p:nvPr/>
        </p:nvSpPr>
        <p:spPr bwMode="auto">
          <a:xfrm rot="4525159">
            <a:off x="6654006" y="4823619"/>
            <a:ext cx="1100138" cy="222250"/>
          </a:xfrm>
          <a:prstGeom prst="leftArrow">
            <a:avLst>
              <a:gd name="adj1" fmla="val 40000"/>
              <a:gd name="adj2" fmla="val 88642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2015" name="Text Box 127"/>
          <p:cNvSpPr txBox="1">
            <a:spLocks noChangeArrowheads="1"/>
          </p:cNvSpPr>
          <p:nvPr/>
        </p:nvSpPr>
        <p:spPr bwMode="auto">
          <a:xfrm>
            <a:off x="6042025" y="6334125"/>
            <a:ext cx="31019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Amph-out ~2 GPa</a:t>
            </a:r>
          </a:p>
        </p:txBody>
      </p:sp>
      <p:sp>
        <p:nvSpPr>
          <p:cNvPr id="1062016" name="Text Box 128"/>
          <p:cNvSpPr txBox="1">
            <a:spLocks noChangeArrowheads="1"/>
          </p:cNvSpPr>
          <p:nvPr/>
        </p:nvSpPr>
        <p:spPr bwMode="auto">
          <a:xfrm>
            <a:off x="5746750" y="5386388"/>
            <a:ext cx="33972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Amph-out ~3 GPa</a:t>
            </a:r>
          </a:p>
        </p:txBody>
      </p:sp>
      <p:sp>
        <p:nvSpPr>
          <p:cNvPr id="1062017" name="Text Box 129"/>
          <p:cNvSpPr txBox="1">
            <a:spLocks noChangeArrowheads="1"/>
          </p:cNvSpPr>
          <p:nvPr/>
        </p:nvSpPr>
        <p:spPr bwMode="auto">
          <a:xfrm>
            <a:off x="5784850" y="5824538"/>
            <a:ext cx="324802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Who is wrong?</a:t>
            </a:r>
          </a:p>
        </p:txBody>
      </p:sp>
      <p:sp>
        <p:nvSpPr>
          <p:cNvPr id="130" name="Rectangle 130"/>
          <p:cNvSpPr>
            <a:spLocks noChangeArrowheads="1"/>
          </p:cNvSpPr>
          <p:nvPr/>
        </p:nvSpPr>
        <p:spPr bwMode="auto">
          <a:xfrm>
            <a:off x="3813175" y="2527300"/>
            <a:ext cx="1878013" cy="16541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31" name="Freeform 144"/>
          <p:cNvSpPr>
            <a:spLocks/>
          </p:cNvSpPr>
          <p:nvPr/>
        </p:nvSpPr>
        <p:spPr bwMode="auto">
          <a:xfrm>
            <a:off x="4380088" y="2675802"/>
            <a:ext cx="379211" cy="1407247"/>
          </a:xfrm>
          <a:custGeom>
            <a:avLst/>
            <a:gdLst>
              <a:gd name="connsiteX0" fmla="*/ 9895 w 9895"/>
              <a:gd name="connsiteY0" fmla="*/ 0 h 10000"/>
              <a:gd name="connsiteX1" fmla="*/ 5220 w 9895"/>
              <a:gd name="connsiteY1" fmla="*/ 776 h 10000"/>
              <a:gd name="connsiteX2" fmla="*/ 1497 w 9895"/>
              <a:gd name="connsiteY2" fmla="*/ 3310 h 10000"/>
              <a:gd name="connsiteX3" fmla="*/ 25 w 9895"/>
              <a:gd name="connsiteY3" fmla="*/ 7352 h 10000"/>
              <a:gd name="connsiteX4" fmla="*/ 371 w 9895"/>
              <a:gd name="connsiteY4" fmla="*/ 10000 h 10000"/>
              <a:gd name="connsiteX0" fmla="*/ 10000 w 10000"/>
              <a:gd name="connsiteY0" fmla="*/ 0 h 10000"/>
              <a:gd name="connsiteX1" fmla="*/ 4816 w 10000"/>
              <a:gd name="connsiteY1" fmla="*/ 1136 h 10000"/>
              <a:gd name="connsiteX2" fmla="*/ 1513 w 10000"/>
              <a:gd name="connsiteY2" fmla="*/ 3310 h 10000"/>
              <a:gd name="connsiteX3" fmla="*/ 25 w 10000"/>
              <a:gd name="connsiteY3" fmla="*/ 7352 h 10000"/>
              <a:gd name="connsiteX4" fmla="*/ 375 w 10000"/>
              <a:gd name="connsiteY4" fmla="*/ 10000 h 10000"/>
              <a:gd name="connsiteX0" fmla="*/ 9934 w 9934"/>
              <a:gd name="connsiteY0" fmla="*/ 0 h 10051"/>
              <a:gd name="connsiteX1" fmla="*/ 4816 w 9934"/>
              <a:gd name="connsiteY1" fmla="*/ 1187 h 10051"/>
              <a:gd name="connsiteX2" fmla="*/ 1513 w 9934"/>
              <a:gd name="connsiteY2" fmla="*/ 3361 h 10051"/>
              <a:gd name="connsiteX3" fmla="*/ 25 w 9934"/>
              <a:gd name="connsiteY3" fmla="*/ 7403 h 10051"/>
              <a:gd name="connsiteX4" fmla="*/ 375 w 9934"/>
              <a:gd name="connsiteY4" fmla="*/ 10051 h 10051"/>
              <a:gd name="connsiteX0" fmla="*/ 10000 w 10000"/>
              <a:gd name="connsiteY0" fmla="*/ 0 h 10000"/>
              <a:gd name="connsiteX1" fmla="*/ 4848 w 10000"/>
              <a:gd name="connsiteY1" fmla="*/ 1181 h 10000"/>
              <a:gd name="connsiteX2" fmla="*/ 1523 w 10000"/>
              <a:gd name="connsiteY2" fmla="*/ 3344 h 10000"/>
              <a:gd name="connsiteX3" fmla="*/ 25 w 10000"/>
              <a:gd name="connsiteY3" fmla="*/ 7365 h 10000"/>
              <a:gd name="connsiteX4" fmla="*/ 377 w 10000"/>
              <a:gd name="connsiteY4" fmla="*/ 10000 h 10000"/>
              <a:gd name="connsiteX0" fmla="*/ 10330 w 10330"/>
              <a:gd name="connsiteY0" fmla="*/ 0 h 10068"/>
              <a:gd name="connsiteX1" fmla="*/ 4848 w 10330"/>
              <a:gd name="connsiteY1" fmla="*/ 1249 h 10068"/>
              <a:gd name="connsiteX2" fmla="*/ 1523 w 10330"/>
              <a:gd name="connsiteY2" fmla="*/ 3412 h 10068"/>
              <a:gd name="connsiteX3" fmla="*/ 25 w 10330"/>
              <a:gd name="connsiteY3" fmla="*/ 7433 h 10068"/>
              <a:gd name="connsiteX4" fmla="*/ 377 w 10330"/>
              <a:gd name="connsiteY4" fmla="*/ 10068 h 10068"/>
              <a:gd name="connsiteX0" fmla="*/ 10330 w 10330"/>
              <a:gd name="connsiteY0" fmla="*/ 0 h 10068"/>
              <a:gd name="connsiteX1" fmla="*/ 4386 w 10330"/>
              <a:gd name="connsiteY1" fmla="*/ 1351 h 10068"/>
              <a:gd name="connsiteX2" fmla="*/ 1523 w 10330"/>
              <a:gd name="connsiteY2" fmla="*/ 3412 h 10068"/>
              <a:gd name="connsiteX3" fmla="*/ 25 w 10330"/>
              <a:gd name="connsiteY3" fmla="*/ 7433 h 10068"/>
              <a:gd name="connsiteX4" fmla="*/ 377 w 10330"/>
              <a:gd name="connsiteY4" fmla="*/ 10068 h 10068"/>
              <a:gd name="connsiteX0" fmla="*/ 10520 w 10520"/>
              <a:gd name="connsiteY0" fmla="*/ 0 h 10068"/>
              <a:gd name="connsiteX1" fmla="*/ 4576 w 10520"/>
              <a:gd name="connsiteY1" fmla="*/ 1351 h 10068"/>
              <a:gd name="connsiteX2" fmla="*/ 1713 w 10520"/>
              <a:gd name="connsiteY2" fmla="*/ 3412 h 10068"/>
              <a:gd name="connsiteX3" fmla="*/ 17 w 10520"/>
              <a:gd name="connsiteY3" fmla="*/ 7433 h 10068"/>
              <a:gd name="connsiteX4" fmla="*/ 567 w 10520"/>
              <a:gd name="connsiteY4" fmla="*/ 10068 h 1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0" h="10068">
                <a:moveTo>
                  <a:pt x="10520" y="0"/>
                </a:moveTo>
                <a:cubicBezTo>
                  <a:pt x="9814" y="193"/>
                  <a:pt x="6044" y="782"/>
                  <a:pt x="4576" y="1351"/>
                </a:cubicBezTo>
                <a:cubicBezTo>
                  <a:pt x="3108" y="1920"/>
                  <a:pt x="2473" y="2398"/>
                  <a:pt x="1713" y="3412"/>
                </a:cubicBezTo>
                <a:cubicBezTo>
                  <a:pt x="953" y="4426"/>
                  <a:pt x="150" y="6263"/>
                  <a:pt x="17" y="7433"/>
                </a:cubicBezTo>
                <a:cubicBezTo>
                  <a:pt x="-115" y="8602"/>
                  <a:pt x="523" y="9625"/>
                  <a:pt x="567" y="10068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32" name="Line 145"/>
          <p:cNvSpPr>
            <a:spLocks noChangeShapeType="1"/>
          </p:cNvSpPr>
          <p:nvPr/>
        </p:nvSpPr>
        <p:spPr bwMode="auto">
          <a:xfrm flipV="1">
            <a:off x="3802063" y="2105025"/>
            <a:ext cx="2454275" cy="42068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33" name="Line 146"/>
          <p:cNvSpPr>
            <a:spLocks noChangeShapeType="1"/>
          </p:cNvSpPr>
          <p:nvPr/>
        </p:nvSpPr>
        <p:spPr bwMode="auto">
          <a:xfrm>
            <a:off x="3787775" y="4211638"/>
            <a:ext cx="2468563" cy="6223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62013" name="AutoShape 125"/>
          <p:cNvSpPr>
            <a:spLocks noChangeArrowheads="1"/>
          </p:cNvSpPr>
          <p:nvPr/>
        </p:nvSpPr>
        <p:spPr bwMode="auto">
          <a:xfrm rot="3215604">
            <a:off x="3313515" y="5014118"/>
            <a:ext cx="3538000" cy="227013"/>
          </a:xfrm>
          <a:prstGeom prst="leftArrow">
            <a:avLst>
              <a:gd name="adj1" fmla="val 43139"/>
              <a:gd name="adj2" fmla="val 119329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34" name="Text Box 221"/>
          <p:cNvSpPr txBox="1">
            <a:spLocks noChangeArrowheads="1"/>
          </p:cNvSpPr>
          <p:nvPr/>
        </p:nvSpPr>
        <p:spPr bwMode="auto">
          <a:xfrm>
            <a:off x="342900" y="606425"/>
            <a:ext cx="8458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principal hydrous phases in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O-saturated peridotite to 8 GPa 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3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36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137" name="Text Box 107"/>
          <p:cNvSpPr txBox="1">
            <a:spLocks noChangeArrowheads="1"/>
          </p:cNvSpPr>
          <p:nvPr/>
        </p:nvSpPr>
        <p:spPr bwMode="auto">
          <a:xfrm>
            <a:off x="7683500" y="4156075"/>
            <a:ext cx="134143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Niida</a:t>
            </a:r>
            <a:r>
              <a:rPr lang="en-GB" sz="1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and Green, 1999 (Contrib. Mineral. Petrol., 135, 18-40)</a:t>
            </a:r>
          </a:p>
        </p:txBody>
      </p:sp>
      <p:sp>
        <p:nvSpPr>
          <p:cNvPr id="2" name="Text Box 260">
            <a:extLst>
              <a:ext uri="{FF2B5EF4-FFF2-40B4-BE49-F238E27FC236}">
                <a16:creationId xmlns:a16="http://schemas.microsoft.com/office/drawing/2014/main" id="{79B58300-23DF-914A-9964-892BA368DBC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3" name="Text Box 261">
            <a:extLst>
              <a:ext uri="{FF2B5EF4-FFF2-40B4-BE49-F238E27FC236}">
                <a16:creationId xmlns:a16="http://schemas.microsoft.com/office/drawing/2014/main" id="{85771044-DFCC-9BFE-FD3B-C4C6B22F2F9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6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6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014" grpId="0" animBg="1"/>
      <p:bldP spid="1062015" grpId="0"/>
      <p:bldP spid="1062016" grpId="0"/>
      <p:bldP spid="1062017" grpId="0"/>
      <p:bldP spid="10620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0" name="Rectangle 200"/>
          <p:cNvSpPr>
            <a:spLocks noChangeArrowheads="1"/>
          </p:cNvSpPr>
          <p:nvPr/>
        </p:nvSpPr>
        <p:spPr bwMode="auto">
          <a:xfrm>
            <a:off x="196751" y="61913"/>
            <a:ext cx="4853186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GB" sz="7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Part Five.</a:t>
            </a:r>
          </a:p>
        </p:txBody>
      </p:sp>
      <p:sp>
        <p:nvSpPr>
          <p:cNvPr id="123088" name="Rectangle 208"/>
          <p:cNvSpPr>
            <a:spLocks noChangeArrowheads="1"/>
          </p:cNvSpPr>
          <p:nvPr/>
        </p:nvSpPr>
        <p:spPr bwMode="auto">
          <a:xfrm>
            <a:off x="342900" y="1360488"/>
            <a:ext cx="84582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85725" defTabSz="715963">
              <a:lnSpc>
                <a:spcPct val="120000"/>
              </a:lnSpc>
              <a:defRPr/>
            </a:pPr>
            <a:r>
              <a:rPr lang="en-GB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role of hydrous minerals;</a:t>
            </a:r>
          </a:p>
          <a:p>
            <a:pPr marL="85725" defTabSz="715963">
              <a:lnSpc>
                <a:spcPct val="120000"/>
              </a:lnSpc>
              <a:defRPr/>
            </a:pPr>
            <a:endParaRPr lang="en-GB" sz="3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marL="85725" defTabSz="715963">
              <a:lnSpc>
                <a:spcPct val="120000"/>
              </a:lnSpc>
              <a:defRPr/>
            </a:pPr>
            <a:r>
              <a:rPr lang="en-GB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Supra-subduction mantle melting.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0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0" grpId="0"/>
      <p:bldP spid="123088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00" name="Text Box 100"/>
          <p:cNvSpPr txBox="1">
            <a:spLocks noChangeArrowheads="1"/>
          </p:cNvSpPr>
          <p:nvPr/>
        </p:nvSpPr>
        <p:spPr bwMode="auto">
          <a:xfrm>
            <a:off x="71438" y="653423"/>
            <a:ext cx="8865393" cy="1006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Stabilities of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and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are expected to be almost identical for depleted or fertile peridotite because these phases are almost Ca- and Na-free and contain only minor amounts of Al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049701" name="Text Box 101"/>
          <p:cNvSpPr txBox="1">
            <a:spLocks noChangeArrowheads="1"/>
          </p:cNvSpPr>
          <p:nvPr/>
        </p:nvSpPr>
        <p:spPr bwMode="auto">
          <a:xfrm>
            <a:off x="5853112" y="3237139"/>
            <a:ext cx="3290888" cy="21236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 the other hand, the stabilities of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vary for harzburgitic, lherzolitic, and pyrolitic bulk compositions.</a:t>
            </a:r>
          </a:p>
        </p:txBody>
      </p:sp>
      <p:grpSp>
        <p:nvGrpSpPr>
          <p:cNvPr id="105" name="Gruppo 104"/>
          <p:cNvGrpSpPr/>
          <p:nvPr/>
        </p:nvGrpSpPr>
        <p:grpSpPr>
          <a:xfrm>
            <a:off x="39786" y="1947863"/>
            <a:ext cx="5735539" cy="4857750"/>
            <a:chOff x="39786" y="1947863"/>
            <a:chExt cx="5735539" cy="4857750"/>
          </a:xfrm>
        </p:grpSpPr>
        <p:sp>
          <p:nvSpPr>
            <p:cNvPr id="1049703" name="Rectangle 103"/>
            <p:cNvSpPr>
              <a:spLocks noChangeAspect="1" noChangeArrowheads="1"/>
            </p:cNvSpPr>
            <p:nvPr/>
          </p:nvSpPr>
          <p:spPr bwMode="auto">
            <a:xfrm>
              <a:off x="44450" y="1947863"/>
              <a:ext cx="5730875" cy="485775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04" name="Rectangle 104"/>
            <p:cNvSpPr>
              <a:spLocks noChangeAspect="1" noChangeArrowheads="1"/>
            </p:cNvSpPr>
            <p:nvPr/>
          </p:nvSpPr>
          <p:spPr bwMode="auto">
            <a:xfrm>
              <a:off x="593725" y="2527300"/>
              <a:ext cx="4516438" cy="4005263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05" name="Freeform 105"/>
            <p:cNvSpPr>
              <a:spLocks noChangeAspect="1"/>
            </p:cNvSpPr>
            <p:nvPr/>
          </p:nvSpPr>
          <p:spPr bwMode="auto">
            <a:xfrm>
              <a:off x="1901825" y="2614613"/>
              <a:ext cx="788988" cy="936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06" name="Freeform 106"/>
            <p:cNvSpPr>
              <a:spLocks noChangeAspect="1"/>
            </p:cNvSpPr>
            <p:nvPr/>
          </p:nvSpPr>
          <p:spPr bwMode="auto">
            <a:xfrm>
              <a:off x="2673350" y="2676525"/>
              <a:ext cx="982663" cy="2039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07" name="Freeform 107"/>
            <p:cNvSpPr>
              <a:spLocks noChangeAspect="1"/>
            </p:cNvSpPr>
            <p:nvPr/>
          </p:nvSpPr>
          <p:spPr bwMode="auto">
            <a:xfrm>
              <a:off x="4371975" y="2682875"/>
              <a:ext cx="381000" cy="2668588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08" name="Line 108"/>
            <p:cNvSpPr>
              <a:spLocks noChangeAspect="1" noChangeShapeType="1"/>
            </p:cNvSpPr>
            <p:nvPr/>
          </p:nvSpPr>
          <p:spPr bwMode="auto">
            <a:xfrm>
              <a:off x="3632200" y="3397250"/>
              <a:ext cx="1485900" cy="125413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23916" name="Group 109"/>
            <p:cNvGrpSpPr>
              <a:grpSpLocks/>
            </p:cNvGrpSpPr>
            <p:nvPr/>
          </p:nvGrpSpPr>
          <p:grpSpPr bwMode="auto">
            <a:xfrm>
              <a:off x="879475" y="2682875"/>
              <a:ext cx="3502025" cy="993775"/>
              <a:chOff x="554" y="1690"/>
              <a:chExt cx="2206" cy="626"/>
            </a:xfrm>
          </p:grpSpPr>
          <p:sp>
            <p:nvSpPr>
              <p:cNvPr id="1049710" name="Freeform 110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49711" name="Freeform 111"/>
              <p:cNvSpPr>
                <a:spLocks noChangeAspect="1"/>
              </p:cNvSpPr>
              <p:nvPr/>
            </p:nvSpPr>
            <p:spPr bwMode="auto">
              <a:xfrm>
                <a:off x="1662" y="2219"/>
                <a:ext cx="1098" cy="97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49712" name="Freeform 112"/>
            <p:cNvSpPr>
              <a:spLocks noChangeAspect="1"/>
            </p:cNvSpPr>
            <p:nvPr/>
          </p:nvSpPr>
          <p:spPr bwMode="auto">
            <a:xfrm>
              <a:off x="793750" y="5213350"/>
              <a:ext cx="993775" cy="428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13" name="Freeform 113"/>
            <p:cNvSpPr>
              <a:spLocks noChangeAspect="1"/>
            </p:cNvSpPr>
            <p:nvPr/>
          </p:nvSpPr>
          <p:spPr bwMode="auto">
            <a:xfrm>
              <a:off x="1787525" y="5641975"/>
              <a:ext cx="1319213" cy="800100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14" name="Freeform 114"/>
            <p:cNvSpPr>
              <a:spLocks noChangeAspect="1"/>
            </p:cNvSpPr>
            <p:nvPr/>
          </p:nvSpPr>
          <p:spPr bwMode="auto">
            <a:xfrm>
              <a:off x="1147763" y="4722813"/>
              <a:ext cx="1628775" cy="327025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15" name="Line 115"/>
            <p:cNvSpPr>
              <a:spLocks noChangeAspect="1" noChangeShapeType="1"/>
            </p:cNvSpPr>
            <p:nvPr/>
          </p:nvSpPr>
          <p:spPr bwMode="auto">
            <a:xfrm flipH="1">
              <a:off x="719138" y="5641975"/>
              <a:ext cx="1046162" cy="50800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23921" name="Group 116"/>
            <p:cNvGrpSpPr>
              <a:grpSpLocks/>
            </p:cNvGrpSpPr>
            <p:nvPr/>
          </p:nvGrpSpPr>
          <p:grpSpPr bwMode="auto">
            <a:xfrm>
              <a:off x="1098550" y="2625725"/>
              <a:ext cx="1614488" cy="3651250"/>
              <a:chOff x="692" y="1654"/>
              <a:chExt cx="1017" cy="2300"/>
            </a:xfrm>
          </p:grpSpPr>
          <p:grpSp>
            <p:nvGrpSpPr>
              <p:cNvPr id="124003" name="Group 117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049718" name="Freeform 118"/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3" cy="56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1049719" name="Freeform 119"/>
                <p:cNvSpPr>
                  <a:spLocks noChangeAspect="1"/>
                </p:cNvSpPr>
                <p:nvPr/>
              </p:nvSpPr>
              <p:spPr bwMode="auto">
                <a:xfrm>
                  <a:off x="1122" y="2219"/>
                  <a:ext cx="587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1049720" name="Freeform 120"/>
              <p:cNvSpPr>
                <a:spLocks noChangeAspect="1"/>
              </p:cNvSpPr>
              <p:nvPr/>
            </p:nvSpPr>
            <p:spPr bwMode="auto">
              <a:xfrm>
                <a:off x="692" y="3545"/>
                <a:ext cx="430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23922" name="Text Box 121"/>
            <p:cNvSpPr txBox="1">
              <a:spLocks noChangeAspect="1" noChangeArrowheads="1"/>
            </p:cNvSpPr>
            <p:nvPr/>
          </p:nvSpPr>
          <p:spPr bwMode="auto">
            <a:xfrm rot="1191810">
              <a:off x="877992" y="2837270"/>
              <a:ext cx="917367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23923" name="Text Box 122"/>
            <p:cNvSpPr txBox="1">
              <a:spLocks noChangeAspect="1" noChangeArrowheads="1"/>
            </p:cNvSpPr>
            <p:nvPr/>
          </p:nvSpPr>
          <p:spPr bwMode="auto">
            <a:xfrm rot="1191810">
              <a:off x="845210" y="2573745"/>
              <a:ext cx="979755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24" name="Text Box 123"/>
            <p:cNvSpPr txBox="1">
              <a:spLocks noChangeAspect="1" noChangeArrowheads="1"/>
            </p:cNvSpPr>
            <p:nvPr/>
          </p:nvSpPr>
          <p:spPr bwMode="auto">
            <a:xfrm rot="1833081">
              <a:off x="1727219" y="2851557"/>
              <a:ext cx="455574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3925" name="Text Box 124"/>
            <p:cNvSpPr txBox="1">
              <a:spLocks noChangeAspect="1" noChangeArrowheads="1"/>
            </p:cNvSpPr>
            <p:nvPr/>
          </p:nvSpPr>
          <p:spPr bwMode="auto">
            <a:xfrm rot="1596048">
              <a:off x="1341119" y="2536195"/>
              <a:ext cx="689612" cy="261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1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26" name="Text Box 125"/>
            <p:cNvSpPr txBox="1">
              <a:spLocks noChangeAspect="1" noChangeArrowheads="1"/>
            </p:cNvSpPr>
            <p:nvPr/>
          </p:nvSpPr>
          <p:spPr bwMode="auto">
            <a:xfrm rot="1899183">
              <a:off x="1889276" y="2652083"/>
              <a:ext cx="428322" cy="261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3927" name="Text Box 126"/>
            <p:cNvSpPr txBox="1">
              <a:spLocks noChangeAspect="1" noChangeArrowheads="1"/>
            </p:cNvSpPr>
            <p:nvPr/>
          </p:nvSpPr>
          <p:spPr bwMode="auto">
            <a:xfrm rot="2255856">
              <a:off x="2037142" y="2613432"/>
              <a:ext cx="696153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28" name="Text Box 127"/>
            <p:cNvSpPr txBox="1">
              <a:spLocks noChangeAspect="1" noChangeArrowheads="1"/>
            </p:cNvSpPr>
            <p:nvPr/>
          </p:nvSpPr>
          <p:spPr bwMode="auto">
            <a:xfrm>
              <a:off x="1878600" y="3532188"/>
              <a:ext cx="692562" cy="3508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3929" name="Text Box 128"/>
            <p:cNvSpPr txBox="1">
              <a:spLocks noChangeAspect="1" noChangeArrowheads="1"/>
            </p:cNvSpPr>
            <p:nvPr/>
          </p:nvSpPr>
          <p:spPr bwMode="auto">
            <a:xfrm>
              <a:off x="890588" y="3302000"/>
              <a:ext cx="842962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049729" name="Freeform 129"/>
            <p:cNvSpPr>
              <a:spLocks noChangeAspect="1"/>
            </p:cNvSpPr>
            <p:nvPr/>
          </p:nvSpPr>
          <p:spPr bwMode="auto">
            <a:xfrm>
              <a:off x="1566863" y="3179763"/>
              <a:ext cx="600075" cy="379412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931" name="Text Box 130"/>
            <p:cNvSpPr txBox="1">
              <a:spLocks noChangeAspect="1" noChangeArrowheads="1"/>
            </p:cNvSpPr>
            <p:nvPr/>
          </p:nvSpPr>
          <p:spPr bwMode="auto">
            <a:xfrm>
              <a:off x="844550" y="3887788"/>
              <a:ext cx="1012825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23932" name="Text Box 131"/>
            <p:cNvSpPr txBox="1">
              <a:spLocks noChangeAspect="1" noChangeArrowheads="1"/>
            </p:cNvSpPr>
            <p:nvPr/>
          </p:nvSpPr>
          <p:spPr bwMode="auto">
            <a:xfrm rot="-3984159">
              <a:off x="1981994" y="4368007"/>
              <a:ext cx="585787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3933" name="Text Box 132"/>
            <p:cNvSpPr txBox="1">
              <a:spLocks noChangeAspect="1" noChangeArrowheads="1"/>
            </p:cNvSpPr>
            <p:nvPr/>
          </p:nvSpPr>
          <p:spPr bwMode="auto">
            <a:xfrm rot="17592413">
              <a:off x="2063394" y="4416168"/>
              <a:ext cx="848437" cy="1846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34" name="Text Box 133"/>
            <p:cNvSpPr txBox="1">
              <a:spLocks noChangeAspect="1" noChangeArrowheads="1"/>
            </p:cNvSpPr>
            <p:nvPr/>
          </p:nvSpPr>
          <p:spPr bwMode="auto">
            <a:xfrm>
              <a:off x="1303338" y="4973638"/>
              <a:ext cx="811212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23935" name="Text Box 134"/>
            <p:cNvSpPr txBox="1">
              <a:spLocks noChangeAspect="1" noChangeArrowheads="1"/>
            </p:cNvSpPr>
            <p:nvPr/>
          </p:nvSpPr>
          <p:spPr bwMode="auto">
            <a:xfrm rot="1252350">
              <a:off x="759796" y="5114667"/>
              <a:ext cx="587020" cy="1846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36" name="Text Box 135"/>
            <p:cNvSpPr txBox="1">
              <a:spLocks noChangeAspect="1" noChangeArrowheads="1"/>
            </p:cNvSpPr>
            <p:nvPr/>
          </p:nvSpPr>
          <p:spPr bwMode="auto">
            <a:xfrm rot="1289943">
              <a:off x="685627" y="5359142"/>
              <a:ext cx="987771" cy="1846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</a:t>
              </a:r>
            </a:p>
          </p:txBody>
        </p:sp>
        <p:sp>
          <p:nvSpPr>
            <p:cNvPr id="123937" name="Text Box 136"/>
            <p:cNvSpPr txBox="1">
              <a:spLocks noChangeAspect="1" noChangeArrowheads="1"/>
            </p:cNvSpPr>
            <p:nvPr/>
          </p:nvSpPr>
          <p:spPr bwMode="auto">
            <a:xfrm>
              <a:off x="447675" y="5405438"/>
              <a:ext cx="960438" cy="60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23938" name="Text Box 137"/>
            <p:cNvSpPr txBox="1">
              <a:spLocks noChangeAspect="1" noChangeArrowheads="1"/>
            </p:cNvSpPr>
            <p:nvPr/>
          </p:nvSpPr>
          <p:spPr bwMode="auto">
            <a:xfrm rot="-2519026">
              <a:off x="890588" y="5880100"/>
              <a:ext cx="692150" cy="2746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3939" name="Text Box 138"/>
            <p:cNvSpPr txBox="1">
              <a:spLocks noChangeAspect="1" noChangeArrowheads="1"/>
            </p:cNvSpPr>
            <p:nvPr/>
          </p:nvSpPr>
          <p:spPr bwMode="auto">
            <a:xfrm rot="-2664561">
              <a:off x="863600" y="5976938"/>
              <a:ext cx="1089025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40" name="Text Box 139"/>
            <p:cNvSpPr txBox="1">
              <a:spLocks noChangeAspect="1" noChangeArrowheads="1"/>
            </p:cNvSpPr>
            <p:nvPr/>
          </p:nvSpPr>
          <p:spPr bwMode="auto">
            <a:xfrm>
              <a:off x="1347788" y="6103938"/>
              <a:ext cx="1223962" cy="4370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23943" name="Text Box 142"/>
            <p:cNvSpPr txBox="1">
              <a:spLocks noChangeAspect="1" noChangeArrowheads="1"/>
            </p:cNvSpPr>
            <p:nvPr/>
          </p:nvSpPr>
          <p:spPr bwMode="auto">
            <a:xfrm>
              <a:off x="2587625" y="3736975"/>
              <a:ext cx="865188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23944" name="Text Box 143"/>
            <p:cNvSpPr txBox="1">
              <a:spLocks noChangeAspect="1" noChangeArrowheads="1"/>
            </p:cNvSpPr>
            <p:nvPr/>
          </p:nvSpPr>
          <p:spPr bwMode="auto">
            <a:xfrm rot="-2921715">
              <a:off x="2779713" y="4200525"/>
              <a:ext cx="690562" cy="2746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</a:t>
              </a:r>
            </a:p>
          </p:txBody>
        </p:sp>
        <p:sp>
          <p:nvSpPr>
            <p:cNvPr id="123945" name="Text Box 144"/>
            <p:cNvSpPr txBox="1">
              <a:spLocks noChangeAspect="1" noChangeArrowheads="1"/>
            </p:cNvSpPr>
            <p:nvPr/>
          </p:nvSpPr>
          <p:spPr bwMode="auto">
            <a:xfrm rot="-2367594">
              <a:off x="2611438" y="4427538"/>
              <a:ext cx="110013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46" name="Text Box 145"/>
            <p:cNvSpPr txBox="1">
              <a:spLocks noChangeAspect="1" noChangeArrowheads="1"/>
            </p:cNvSpPr>
            <p:nvPr/>
          </p:nvSpPr>
          <p:spPr bwMode="auto">
            <a:xfrm>
              <a:off x="2608263" y="2968625"/>
              <a:ext cx="946150" cy="476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23947" name="Text Box 146"/>
            <p:cNvSpPr txBox="1">
              <a:spLocks noChangeAspect="1" noChangeArrowheads="1"/>
            </p:cNvSpPr>
            <p:nvPr/>
          </p:nvSpPr>
          <p:spPr bwMode="auto">
            <a:xfrm rot="551331">
              <a:off x="2640403" y="3561079"/>
              <a:ext cx="971097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opx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</a:t>
              </a:r>
            </a:p>
          </p:txBody>
        </p:sp>
        <p:sp>
          <p:nvSpPr>
            <p:cNvPr id="123948" name="Text Box 147"/>
            <p:cNvSpPr txBox="1">
              <a:spLocks noChangeAspect="1" noChangeArrowheads="1"/>
            </p:cNvSpPr>
            <p:nvPr/>
          </p:nvSpPr>
          <p:spPr bwMode="auto">
            <a:xfrm rot="551331">
              <a:off x="2628144" y="3365094"/>
              <a:ext cx="1002399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49" name="Text Box 148"/>
            <p:cNvSpPr txBox="1">
              <a:spLocks noChangeAspect="1" noChangeArrowheads="1"/>
            </p:cNvSpPr>
            <p:nvPr/>
          </p:nvSpPr>
          <p:spPr bwMode="auto">
            <a:xfrm rot="1882094">
              <a:off x="2747963" y="2763838"/>
              <a:ext cx="42068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23950" name="Text Box 149"/>
            <p:cNvSpPr txBox="1">
              <a:spLocks noChangeAspect="1" noChangeArrowheads="1"/>
            </p:cNvSpPr>
            <p:nvPr/>
          </p:nvSpPr>
          <p:spPr bwMode="auto">
            <a:xfrm rot="1714239">
              <a:off x="2616200" y="2659063"/>
              <a:ext cx="123983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51" name="Text Box 150"/>
            <p:cNvSpPr txBox="1">
              <a:spLocks noChangeAspect="1" noChangeArrowheads="1"/>
            </p:cNvSpPr>
            <p:nvPr/>
          </p:nvSpPr>
          <p:spPr bwMode="auto">
            <a:xfrm>
              <a:off x="3611563" y="3609975"/>
              <a:ext cx="782637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952" name="Text Box 151"/>
            <p:cNvSpPr txBox="1">
              <a:spLocks noChangeAspect="1" noChangeArrowheads="1"/>
            </p:cNvSpPr>
            <p:nvPr/>
          </p:nvSpPr>
          <p:spPr bwMode="auto">
            <a:xfrm>
              <a:off x="3622675" y="3548063"/>
              <a:ext cx="782638" cy="1651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3953" name="Text Box 152"/>
            <p:cNvSpPr txBox="1">
              <a:spLocks noChangeAspect="1" noChangeArrowheads="1"/>
            </p:cNvSpPr>
            <p:nvPr/>
          </p:nvSpPr>
          <p:spPr bwMode="auto">
            <a:xfrm rot="274436">
              <a:off x="3500438" y="3401034"/>
              <a:ext cx="1125537" cy="1892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23954" name="Text Box 153"/>
            <p:cNvSpPr txBox="1">
              <a:spLocks noChangeAspect="1" noChangeArrowheads="1"/>
            </p:cNvSpPr>
            <p:nvPr/>
          </p:nvSpPr>
          <p:spPr bwMode="auto">
            <a:xfrm>
              <a:off x="3565525" y="2740025"/>
              <a:ext cx="914400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23955" name="Text Box 154"/>
            <p:cNvSpPr txBox="1">
              <a:spLocks noChangeAspect="1" noChangeArrowheads="1"/>
            </p:cNvSpPr>
            <p:nvPr/>
          </p:nvSpPr>
          <p:spPr bwMode="auto">
            <a:xfrm>
              <a:off x="3332163" y="4784725"/>
              <a:ext cx="933450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23956" name="Text Box 156"/>
            <p:cNvSpPr txBox="1">
              <a:spLocks noChangeAspect="1" noChangeArrowheads="1"/>
            </p:cNvSpPr>
            <p:nvPr/>
          </p:nvSpPr>
          <p:spPr bwMode="auto">
            <a:xfrm rot="4682296">
              <a:off x="4214813" y="4559300"/>
              <a:ext cx="78263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23957" name="Text Box 157"/>
            <p:cNvSpPr txBox="1">
              <a:spLocks noChangeAspect="1" noChangeArrowheads="1"/>
            </p:cNvSpPr>
            <p:nvPr/>
          </p:nvSpPr>
          <p:spPr bwMode="auto">
            <a:xfrm rot="-2532926">
              <a:off x="4319588" y="2728913"/>
              <a:ext cx="779462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23958" name="Text Box 158"/>
            <p:cNvSpPr txBox="1">
              <a:spLocks noChangeAspect="1" noChangeArrowheads="1"/>
            </p:cNvSpPr>
            <p:nvPr/>
          </p:nvSpPr>
          <p:spPr bwMode="auto">
            <a:xfrm rot="353099">
              <a:off x="4611688" y="3506788"/>
              <a:ext cx="428625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23959" name="Text Box 159"/>
            <p:cNvSpPr txBox="1">
              <a:spLocks noChangeAspect="1" noChangeArrowheads="1"/>
            </p:cNvSpPr>
            <p:nvPr/>
          </p:nvSpPr>
          <p:spPr bwMode="auto">
            <a:xfrm rot="353099">
              <a:off x="4643438" y="3328988"/>
              <a:ext cx="428625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</a:p>
          </p:txBody>
        </p:sp>
        <p:sp>
          <p:nvSpPr>
            <p:cNvPr id="123960" name="Text Box 160"/>
            <p:cNvSpPr txBox="1">
              <a:spLocks noChangeAspect="1" noChangeArrowheads="1"/>
            </p:cNvSpPr>
            <p:nvPr/>
          </p:nvSpPr>
          <p:spPr bwMode="auto">
            <a:xfrm>
              <a:off x="1876425" y="1968500"/>
              <a:ext cx="1428981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23961" name="Text Box 161"/>
            <p:cNvSpPr txBox="1">
              <a:spLocks noChangeAspect="1" noChangeArrowheads="1"/>
            </p:cNvSpPr>
            <p:nvPr/>
          </p:nvSpPr>
          <p:spPr bwMode="auto">
            <a:xfrm>
              <a:off x="317500" y="2325688"/>
              <a:ext cx="50006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23962" name="Text Box 162"/>
            <p:cNvSpPr txBox="1">
              <a:spLocks noChangeAspect="1" noChangeArrowheads="1"/>
            </p:cNvSpPr>
            <p:nvPr/>
          </p:nvSpPr>
          <p:spPr bwMode="auto">
            <a:xfrm>
              <a:off x="979488" y="232568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23963" name="Text Box 163"/>
            <p:cNvSpPr txBox="1">
              <a:spLocks noChangeAspect="1" noChangeArrowheads="1"/>
            </p:cNvSpPr>
            <p:nvPr/>
          </p:nvSpPr>
          <p:spPr bwMode="auto">
            <a:xfrm>
              <a:off x="1619250" y="232568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23964" name="Text Box 164"/>
            <p:cNvSpPr txBox="1">
              <a:spLocks noChangeAspect="1" noChangeArrowheads="1"/>
            </p:cNvSpPr>
            <p:nvPr/>
          </p:nvSpPr>
          <p:spPr bwMode="auto">
            <a:xfrm>
              <a:off x="2289175" y="2325688"/>
              <a:ext cx="50006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23965" name="Text Box 165"/>
            <p:cNvSpPr txBox="1">
              <a:spLocks noChangeAspect="1" noChangeArrowheads="1"/>
            </p:cNvSpPr>
            <p:nvPr/>
          </p:nvSpPr>
          <p:spPr bwMode="auto">
            <a:xfrm>
              <a:off x="2928938" y="2325688"/>
              <a:ext cx="500062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23966" name="Text Box 166"/>
            <p:cNvSpPr txBox="1">
              <a:spLocks noChangeAspect="1" noChangeArrowheads="1"/>
            </p:cNvSpPr>
            <p:nvPr/>
          </p:nvSpPr>
          <p:spPr bwMode="auto">
            <a:xfrm>
              <a:off x="3573463" y="232568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23967" name="Text Box 167"/>
            <p:cNvSpPr txBox="1">
              <a:spLocks noChangeAspect="1" noChangeArrowheads="1"/>
            </p:cNvSpPr>
            <p:nvPr/>
          </p:nvSpPr>
          <p:spPr bwMode="auto">
            <a:xfrm>
              <a:off x="4156075" y="2325688"/>
              <a:ext cx="592138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23968" name="Text Box 168"/>
            <p:cNvSpPr txBox="1">
              <a:spLocks noChangeAspect="1" noChangeArrowheads="1"/>
            </p:cNvSpPr>
            <p:nvPr/>
          </p:nvSpPr>
          <p:spPr bwMode="auto">
            <a:xfrm>
              <a:off x="4830763" y="2325688"/>
              <a:ext cx="581025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23969" name="Text Box 169"/>
            <p:cNvSpPr txBox="1">
              <a:spLocks noChangeAspect="1" noChangeArrowheads="1"/>
            </p:cNvSpPr>
            <p:nvPr/>
          </p:nvSpPr>
          <p:spPr bwMode="auto">
            <a:xfrm rot="16200000">
              <a:off x="-432170" y="4649888"/>
              <a:ext cx="125168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23970" name="Text Box 170"/>
            <p:cNvSpPr txBox="1">
              <a:spLocks noChangeAspect="1" noChangeArrowheads="1"/>
            </p:cNvSpPr>
            <p:nvPr/>
          </p:nvSpPr>
          <p:spPr bwMode="auto">
            <a:xfrm>
              <a:off x="296863" y="296545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23971" name="Text Box 171"/>
            <p:cNvSpPr txBox="1">
              <a:spLocks noChangeAspect="1" noChangeArrowheads="1"/>
            </p:cNvSpPr>
            <p:nvPr/>
          </p:nvSpPr>
          <p:spPr bwMode="auto">
            <a:xfrm>
              <a:off x="296863" y="346710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23972" name="Text Box 172"/>
            <p:cNvSpPr txBox="1">
              <a:spLocks noChangeAspect="1" noChangeArrowheads="1"/>
            </p:cNvSpPr>
            <p:nvPr/>
          </p:nvSpPr>
          <p:spPr bwMode="auto">
            <a:xfrm>
              <a:off x="296863" y="397510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23973" name="Text Box 173"/>
            <p:cNvSpPr txBox="1">
              <a:spLocks noChangeAspect="1" noChangeArrowheads="1"/>
            </p:cNvSpPr>
            <p:nvPr/>
          </p:nvSpPr>
          <p:spPr bwMode="auto">
            <a:xfrm>
              <a:off x="296863" y="4460875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23974" name="Text Box 174"/>
            <p:cNvSpPr txBox="1">
              <a:spLocks noChangeAspect="1" noChangeArrowheads="1"/>
            </p:cNvSpPr>
            <p:nvPr/>
          </p:nvSpPr>
          <p:spPr bwMode="auto">
            <a:xfrm>
              <a:off x="296863" y="4970463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23975" name="Text Box 175"/>
            <p:cNvSpPr txBox="1">
              <a:spLocks noChangeAspect="1" noChangeArrowheads="1"/>
            </p:cNvSpPr>
            <p:nvPr/>
          </p:nvSpPr>
          <p:spPr bwMode="auto">
            <a:xfrm>
              <a:off x="296863" y="5478463"/>
              <a:ext cx="317500" cy="169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23976" name="Text Box 176"/>
            <p:cNvSpPr txBox="1">
              <a:spLocks noChangeAspect="1" noChangeArrowheads="1"/>
            </p:cNvSpPr>
            <p:nvPr/>
          </p:nvSpPr>
          <p:spPr bwMode="auto">
            <a:xfrm>
              <a:off x="296863" y="598170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23977" name="Text Box 177"/>
            <p:cNvSpPr txBox="1">
              <a:spLocks noChangeAspect="1" noChangeArrowheads="1"/>
            </p:cNvSpPr>
            <p:nvPr/>
          </p:nvSpPr>
          <p:spPr bwMode="auto">
            <a:xfrm>
              <a:off x="296863" y="6473825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23978" name="Text Box 178"/>
            <p:cNvSpPr txBox="1">
              <a:spLocks noChangeAspect="1" noChangeArrowheads="1"/>
            </p:cNvSpPr>
            <p:nvPr/>
          </p:nvSpPr>
          <p:spPr bwMode="auto">
            <a:xfrm rot="5400000">
              <a:off x="4990418" y="4393506"/>
              <a:ext cx="100784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23979" name="Text Box 179"/>
            <p:cNvSpPr txBox="1">
              <a:spLocks noChangeAspect="1" noChangeArrowheads="1"/>
            </p:cNvSpPr>
            <p:nvPr/>
          </p:nvSpPr>
          <p:spPr bwMode="auto">
            <a:xfrm>
              <a:off x="5076825" y="3249613"/>
              <a:ext cx="466725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23980" name="Text Box 180"/>
            <p:cNvSpPr txBox="1">
              <a:spLocks noChangeAspect="1" noChangeArrowheads="1"/>
            </p:cNvSpPr>
            <p:nvPr/>
          </p:nvSpPr>
          <p:spPr bwMode="auto">
            <a:xfrm>
              <a:off x="5076825" y="3592513"/>
              <a:ext cx="466725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23981" name="Text Box 181"/>
            <p:cNvSpPr txBox="1">
              <a:spLocks noChangeAspect="1" noChangeArrowheads="1"/>
            </p:cNvSpPr>
            <p:nvPr/>
          </p:nvSpPr>
          <p:spPr bwMode="auto">
            <a:xfrm>
              <a:off x="5076825" y="4089400"/>
              <a:ext cx="5461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23982" name="Text Box 182"/>
            <p:cNvSpPr txBox="1">
              <a:spLocks noChangeAspect="1" noChangeArrowheads="1"/>
            </p:cNvSpPr>
            <p:nvPr/>
          </p:nvSpPr>
          <p:spPr bwMode="auto">
            <a:xfrm>
              <a:off x="5076825" y="4946650"/>
              <a:ext cx="62071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23983" name="Text Box 183"/>
            <p:cNvSpPr txBox="1">
              <a:spLocks noChangeAspect="1" noChangeArrowheads="1"/>
            </p:cNvSpPr>
            <p:nvPr/>
          </p:nvSpPr>
          <p:spPr bwMode="auto">
            <a:xfrm>
              <a:off x="5076825" y="5467350"/>
              <a:ext cx="62071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23984" name="Text Box 184"/>
            <p:cNvSpPr txBox="1">
              <a:spLocks noChangeAspect="1" noChangeArrowheads="1"/>
            </p:cNvSpPr>
            <p:nvPr/>
          </p:nvSpPr>
          <p:spPr bwMode="auto">
            <a:xfrm>
              <a:off x="5076825" y="5786438"/>
              <a:ext cx="62071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23985" name="Text Box 185"/>
            <p:cNvSpPr txBox="1">
              <a:spLocks noChangeAspect="1" noChangeArrowheads="1"/>
            </p:cNvSpPr>
            <p:nvPr/>
          </p:nvSpPr>
          <p:spPr bwMode="auto">
            <a:xfrm>
              <a:off x="5076825" y="6423025"/>
              <a:ext cx="620713" cy="169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049786" name="Line 186"/>
            <p:cNvSpPr>
              <a:spLocks noChangeAspect="1" noChangeShapeType="1"/>
            </p:cNvSpPr>
            <p:nvPr/>
          </p:nvSpPr>
          <p:spPr bwMode="auto">
            <a:xfrm>
              <a:off x="598488" y="303688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87" name="Line 187"/>
            <p:cNvSpPr>
              <a:spLocks noChangeAspect="1" noChangeShapeType="1"/>
            </p:cNvSpPr>
            <p:nvPr/>
          </p:nvSpPr>
          <p:spPr bwMode="auto">
            <a:xfrm>
              <a:off x="598488" y="3533775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88" name="Line 188"/>
            <p:cNvSpPr>
              <a:spLocks noChangeAspect="1" noChangeShapeType="1"/>
            </p:cNvSpPr>
            <p:nvPr/>
          </p:nvSpPr>
          <p:spPr bwMode="auto">
            <a:xfrm>
              <a:off x="598488" y="4041775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89" name="Line 189"/>
            <p:cNvSpPr>
              <a:spLocks noChangeAspect="1" noChangeShapeType="1"/>
            </p:cNvSpPr>
            <p:nvPr/>
          </p:nvSpPr>
          <p:spPr bwMode="auto">
            <a:xfrm>
              <a:off x="598488" y="4540250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0" name="Line 190"/>
            <p:cNvSpPr>
              <a:spLocks noChangeAspect="1" noChangeShapeType="1"/>
            </p:cNvSpPr>
            <p:nvPr/>
          </p:nvSpPr>
          <p:spPr bwMode="auto">
            <a:xfrm>
              <a:off x="598488" y="5048250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1" name="Line 191"/>
            <p:cNvSpPr>
              <a:spLocks noChangeAspect="1" noChangeShapeType="1"/>
            </p:cNvSpPr>
            <p:nvPr/>
          </p:nvSpPr>
          <p:spPr bwMode="auto">
            <a:xfrm>
              <a:off x="598488" y="554513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2" name="Line 192"/>
            <p:cNvSpPr>
              <a:spLocks noChangeAspect="1" noChangeShapeType="1"/>
            </p:cNvSpPr>
            <p:nvPr/>
          </p:nvSpPr>
          <p:spPr bwMode="auto">
            <a:xfrm>
              <a:off x="598488" y="605313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3" name="Line 193"/>
            <p:cNvSpPr>
              <a:spLocks noChangeAspect="1" noChangeShapeType="1"/>
            </p:cNvSpPr>
            <p:nvPr/>
          </p:nvSpPr>
          <p:spPr bwMode="auto">
            <a:xfrm>
              <a:off x="1244600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4" name="Line 194"/>
            <p:cNvSpPr>
              <a:spLocks noChangeAspect="1" noChangeShapeType="1"/>
            </p:cNvSpPr>
            <p:nvPr/>
          </p:nvSpPr>
          <p:spPr bwMode="auto">
            <a:xfrm>
              <a:off x="1890713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5" name="Line 195"/>
            <p:cNvSpPr>
              <a:spLocks noChangeAspect="1" noChangeShapeType="1"/>
            </p:cNvSpPr>
            <p:nvPr/>
          </p:nvSpPr>
          <p:spPr bwMode="auto">
            <a:xfrm>
              <a:off x="2535238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6" name="Line 196"/>
            <p:cNvSpPr>
              <a:spLocks noChangeAspect="1" noChangeShapeType="1"/>
            </p:cNvSpPr>
            <p:nvPr/>
          </p:nvSpPr>
          <p:spPr bwMode="auto">
            <a:xfrm>
              <a:off x="3176588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7" name="Line 197"/>
            <p:cNvSpPr>
              <a:spLocks noChangeAspect="1" noChangeShapeType="1"/>
            </p:cNvSpPr>
            <p:nvPr/>
          </p:nvSpPr>
          <p:spPr bwMode="auto">
            <a:xfrm>
              <a:off x="3821113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798" name="Line 198"/>
            <p:cNvSpPr>
              <a:spLocks noChangeAspect="1" noChangeShapeType="1"/>
            </p:cNvSpPr>
            <p:nvPr/>
          </p:nvSpPr>
          <p:spPr bwMode="auto">
            <a:xfrm>
              <a:off x="4460875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9800" name="Line 200"/>
            <p:cNvSpPr>
              <a:spLocks noChangeShapeType="1"/>
            </p:cNvSpPr>
            <p:nvPr/>
          </p:nvSpPr>
          <p:spPr bwMode="auto">
            <a:xfrm flipV="1">
              <a:off x="2271713" y="3062288"/>
              <a:ext cx="90487" cy="5000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4001" name="Text Box 202"/>
            <p:cNvSpPr txBox="1">
              <a:spLocks noChangeAspect="1" noChangeArrowheads="1"/>
            </p:cNvSpPr>
            <p:nvPr/>
          </p:nvSpPr>
          <p:spPr bwMode="auto">
            <a:xfrm>
              <a:off x="3100388" y="5473700"/>
              <a:ext cx="1773237" cy="84137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2400" b="1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2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</p:grpSp>
      <p:sp>
        <p:nvSpPr>
          <p:cNvPr id="1049803" name="Text Box 203"/>
          <p:cNvSpPr txBox="1">
            <a:spLocks noChangeArrowheads="1"/>
          </p:cNvSpPr>
          <p:nvPr/>
        </p:nvSpPr>
        <p:spPr bwMode="auto">
          <a:xfrm>
            <a:off x="5795963" y="6301922"/>
            <a:ext cx="33353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Why?</a:t>
            </a:r>
          </a:p>
        </p:txBody>
      </p:sp>
      <p:sp>
        <p:nvSpPr>
          <p:cNvPr id="10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5741675" y="1765116"/>
            <a:ext cx="329564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168400" algn="l"/>
              </a:tabLst>
              <a:defRPr/>
            </a:pP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Mg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5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(OH)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5741675" y="2158598"/>
            <a:ext cx="3335337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1168400" algn="l"/>
              </a:tabLst>
              <a:defRPr/>
            </a:pP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	  Mg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7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8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(OH)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6</a:t>
            </a:r>
          </a:p>
        </p:txBody>
      </p:sp>
      <p:sp>
        <p:nvSpPr>
          <p:cNvPr id="112" name="Text Box 101"/>
          <p:cNvSpPr txBox="1">
            <a:spLocks noChangeArrowheads="1"/>
          </p:cNvSpPr>
          <p:nvPr/>
        </p:nvSpPr>
        <p:spPr bwMode="auto">
          <a:xfrm>
            <a:off x="5741675" y="2563517"/>
            <a:ext cx="3335337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1168400" algn="l"/>
              </a:tabLst>
              <a:defRPr/>
            </a:pP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	  Mg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10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(OH)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16" name="Text Box 101"/>
          <p:cNvSpPr txBox="1">
            <a:spLocks noChangeArrowheads="1"/>
          </p:cNvSpPr>
          <p:nvPr/>
        </p:nvSpPr>
        <p:spPr bwMode="auto">
          <a:xfrm>
            <a:off x="5689600" y="5396210"/>
            <a:ext cx="35713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168400" algn="l"/>
              </a:tabLst>
              <a:defRPr/>
            </a:pPr>
            <a:r>
              <a:rPr lang="en-GB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Mg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5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Al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10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(OH)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8</a:t>
            </a:r>
          </a:p>
        </p:txBody>
      </p:sp>
      <p:sp>
        <p:nvSpPr>
          <p:cNvPr id="117" name="Text Box 101"/>
          <p:cNvSpPr txBox="1">
            <a:spLocks noChangeArrowheads="1"/>
          </p:cNvSpPr>
          <p:nvPr/>
        </p:nvSpPr>
        <p:spPr bwMode="auto">
          <a:xfrm>
            <a:off x="5697539" y="5802392"/>
            <a:ext cx="361421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168400" algn="l"/>
              </a:tabLst>
              <a:defRPr/>
            </a:pPr>
            <a:r>
              <a:rPr lang="en-GB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</a:t>
            </a:r>
            <a:r>
              <a:rPr lang="en-GB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dirty="0">
                <a:solidFill>
                  <a:schemeClr val="bg1"/>
                </a:solidFill>
                <a:effectLst/>
                <a:latin typeface="Calibri" pitchFamily="34" charset="0"/>
              </a:rPr>
              <a:t>NaCa</a:t>
            </a:r>
            <a:r>
              <a:rPr lang="en-GB" baseline="-25000" dirty="0">
                <a:solidFill>
                  <a:schemeClr val="bg1"/>
                </a:solidFill>
                <a:effectLst/>
                <a:latin typeface="Calibri" pitchFamily="34" charset="0"/>
              </a:rPr>
              <a:t>2</a:t>
            </a:r>
            <a:r>
              <a:rPr lang="en-GB" dirty="0">
                <a:solidFill>
                  <a:schemeClr val="bg1"/>
                </a:solidFill>
                <a:effectLst/>
                <a:latin typeface="Calibri" pitchFamily="34" charset="0"/>
              </a:rPr>
              <a:t>(Mg,Fe)</a:t>
            </a:r>
            <a:r>
              <a:rPr lang="en-GB" baseline="-25000" dirty="0">
                <a:solidFill>
                  <a:schemeClr val="bg1"/>
                </a:solidFill>
                <a:effectLst/>
                <a:latin typeface="Calibri" pitchFamily="34" charset="0"/>
              </a:rPr>
              <a:t>4</a:t>
            </a:r>
            <a:r>
              <a:rPr lang="en-GB" dirty="0">
                <a:solidFill>
                  <a:schemeClr val="bg1"/>
                </a:solidFill>
                <a:effectLst/>
                <a:latin typeface="Calibri" pitchFamily="34" charset="0"/>
              </a:rPr>
              <a:t>Al</a:t>
            </a:r>
            <a:r>
              <a:rPr lang="en-GB" baseline="-25000" dirty="0">
                <a:solidFill>
                  <a:schemeClr val="bg1"/>
                </a:solidFill>
                <a:effectLst/>
                <a:latin typeface="Calibri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effectLst/>
                <a:latin typeface="Calibri" pitchFamily="34" charset="0"/>
              </a:rPr>
              <a:t>Si</a:t>
            </a:r>
            <a:r>
              <a:rPr lang="en-GB" baseline="-25000" dirty="0">
                <a:solidFill>
                  <a:schemeClr val="bg1"/>
                </a:solidFill>
                <a:effectLst/>
                <a:latin typeface="Calibri" pitchFamily="34" charset="0"/>
              </a:rPr>
              <a:t>6</a:t>
            </a:r>
            <a:r>
              <a:rPr lang="en-GB" dirty="0">
                <a:solidFill>
                  <a:schemeClr val="bg1"/>
                </a:solidFill>
                <a:effectLst/>
                <a:latin typeface="Calibri" pitchFamily="34" charset="0"/>
              </a:rPr>
              <a:t>O</a:t>
            </a:r>
            <a:r>
              <a:rPr lang="en-GB" baseline="-25000" dirty="0">
                <a:solidFill>
                  <a:schemeClr val="bg1"/>
                </a:solidFill>
                <a:effectLst/>
                <a:latin typeface="Calibri" pitchFamily="34" charset="0"/>
              </a:rPr>
              <a:t>22</a:t>
            </a:r>
            <a:r>
              <a:rPr lang="en-GB" dirty="0">
                <a:solidFill>
                  <a:schemeClr val="bg1"/>
                </a:solidFill>
                <a:effectLst/>
                <a:latin typeface="Calibri" pitchFamily="34" charset="0"/>
              </a:rPr>
              <a:t>(OH)</a:t>
            </a:r>
            <a:r>
              <a:rPr lang="en-GB" baseline="-25000" dirty="0">
                <a:solidFill>
                  <a:schemeClr val="bg1"/>
                </a:solidFill>
                <a:effectLst/>
                <a:latin typeface="Calibri" pitchFamily="34" charset="0"/>
              </a:rPr>
              <a:t>2</a:t>
            </a:r>
            <a:endParaRPr lang="en-GB" sz="2400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13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2" name="Text Box 260">
            <a:extLst>
              <a:ext uri="{FF2B5EF4-FFF2-40B4-BE49-F238E27FC236}">
                <a16:creationId xmlns:a16="http://schemas.microsoft.com/office/drawing/2014/main" id="{E685DFF7-793D-49C8-BA42-4BBA72AF331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3" name="Text Box 261">
            <a:extLst>
              <a:ext uri="{FF2B5EF4-FFF2-40B4-BE49-F238E27FC236}">
                <a16:creationId xmlns:a16="http://schemas.microsoft.com/office/drawing/2014/main" id="{3378791A-CE5A-51B8-14BE-EAEBF68812E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700" grpId="0"/>
      <p:bldP spid="1049701" grpId="0"/>
      <p:bldP spid="1049803" grpId="0"/>
      <p:bldP spid="110" grpId="0"/>
      <p:bldP spid="111" grpId="0"/>
      <p:bldP spid="112" grpId="0"/>
      <p:bldP spid="116" grpId="0"/>
      <p:bldP spid="1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745" name="Text Box 97"/>
          <p:cNvSpPr txBox="1">
            <a:spLocks noChangeArrowheads="1"/>
          </p:cNvSpPr>
          <p:nvPr/>
        </p:nvSpPr>
        <p:spPr bwMode="auto">
          <a:xfrm>
            <a:off x="71438" y="625475"/>
            <a:ext cx="907256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contains ~13 mass 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and dominates, together with </a:t>
            </a:r>
            <a:r>
              <a:rPr lang="en-GB" sz="2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(~13 mass 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O), the water budget of hydrous peridotite to ~150 km depth.</a:t>
            </a:r>
          </a:p>
        </p:txBody>
      </p:sp>
      <p:sp>
        <p:nvSpPr>
          <p:cNvPr id="1051746" name="Text Box 98"/>
          <p:cNvSpPr txBox="1">
            <a:spLocks noChangeArrowheads="1"/>
          </p:cNvSpPr>
          <p:nvPr/>
        </p:nvSpPr>
        <p:spPr bwMode="auto">
          <a:xfrm>
            <a:off x="5753100" y="1989138"/>
            <a:ext cx="3390900" cy="3139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average mantle compositions, 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talc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(~4.7 mass 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O) + olivine have a rather limited stability field less than 100 °C wide, and they decompose to enstatite +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between 690 °C (1 GPa) and 720 °C (2 GPa).</a:t>
            </a:r>
          </a:p>
        </p:txBody>
      </p:sp>
      <p:sp>
        <p:nvSpPr>
          <p:cNvPr id="1051752" name="Rectangle 104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753" name="Rectangle 105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754" name="Freeform 106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755" name="Freeform 107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756" name="Freeform 108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757" name="Line 109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4940" name="Group 110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1759" name="Freeform 111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1760" name="Freeform 112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51761" name="Freeform 113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762" name="Freeform 114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763" name="Freeform 115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764" name="Line 116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4945" name="Group 117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5035" name="Group 118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51767" name="Freeform 119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51768" name="Freeform 120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51769" name="Freeform 121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4946" name="Text Box 122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4947" name="Text Box 123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48" name="Text Box 124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4949" name="Text Box 125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50" name="Text Box 126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4952" name="Text Box 128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4953" name="Text Box 129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51778" name="Freeform 130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4955" name="Text Box 131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4956" name="Text Box 132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4957" name="Text Box 133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58" name="Text Box 134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4959" name="Text Box 135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60" name="Text Box 136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4961" name="Text Box 137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4962" name="Text Box 138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4963" name="Text Box 139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64" name="Text Box 140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4967" name="Text Box 143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4968" name="Text Box 144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</a:t>
            </a:r>
          </a:p>
        </p:txBody>
      </p:sp>
      <p:sp>
        <p:nvSpPr>
          <p:cNvPr id="124969" name="Text Box 145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70" name="Text Box 146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4971" name="Text Box 147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4972" name="Text Box 148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73" name="Text Box 149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4974" name="Text Box 150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75" name="Text Box 151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4976" name="Text Box 152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4977" name="Text Box 153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124978" name="Text Box 154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4979" name="Text Box 155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4980" name="Text Box 157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4981" name="Text Box 158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4982" name="Text Box 159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4983" name="Text Box 160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4984" name="Text Box 161"/>
          <p:cNvSpPr txBox="1">
            <a:spLocks noChangeAspect="1" noChangeArrowheads="1"/>
          </p:cNvSpPr>
          <p:nvPr/>
        </p:nvSpPr>
        <p:spPr bwMode="auto">
          <a:xfrm>
            <a:off x="1876425" y="19685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4985" name="Text Box 162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4986" name="Text Box 163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4987" name="Text Box 164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4988" name="Text Box 165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4989" name="Text Box 166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4990" name="Text Box 167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4991" name="Text Box 168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4992" name="Text Box 169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4993" name="Text Box 170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4994" name="Text Box 171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4995" name="Text Box 172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4996" name="Text Box 173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4997" name="Text Box 174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4998" name="Text Box 175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4999" name="Text Box 176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5000" name="Text Box 177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5001" name="Text Box 178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5002" name="Text Box 179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5003" name="Text Box 180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5004" name="Text Box 181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5005" name="Text Box 182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5006" name="Text Box 183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5007" name="Text Box 184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5008" name="Text Box 185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5009" name="Text Box 186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51835" name="Line 187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36" name="Line 188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37" name="Line 189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38" name="Line 190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39" name="Line 191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0" name="Line 192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1" name="Line 193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2" name="Line 194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3" name="Line 195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4" name="Line 196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5" name="Line 197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6" name="Line 198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7" name="Line 199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1849" name="Line 201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5025" name="Text Box 203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1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2" name="Figura a mano libera 1"/>
          <p:cNvSpPr/>
          <p:nvPr/>
        </p:nvSpPr>
        <p:spPr bwMode="auto">
          <a:xfrm>
            <a:off x="581025" y="2524125"/>
            <a:ext cx="2152650" cy="4019550"/>
          </a:xfrm>
          <a:custGeom>
            <a:avLst/>
            <a:gdLst>
              <a:gd name="connsiteX0" fmla="*/ 504825 w 2152650"/>
              <a:gd name="connsiteY0" fmla="*/ 0 h 4019550"/>
              <a:gd name="connsiteX1" fmla="*/ 1019175 w 2152650"/>
              <a:gd name="connsiteY1" fmla="*/ 200025 h 4019550"/>
              <a:gd name="connsiteX2" fmla="*/ 1857375 w 2152650"/>
              <a:gd name="connsiteY2" fmla="*/ 752475 h 4019550"/>
              <a:gd name="connsiteX3" fmla="*/ 2152650 w 2152650"/>
              <a:gd name="connsiteY3" fmla="*/ 1066800 h 4019550"/>
              <a:gd name="connsiteX4" fmla="*/ 1685925 w 2152650"/>
              <a:gd name="connsiteY4" fmla="*/ 2228850 h 4019550"/>
              <a:gd name="connsiteX5" fmla="*/ 1190625 w 2152650"/>
              <a:gd name="connsiteY5" fmla="*/ 3143250 h 4019550"/>
              <a:gd name="connsiteX6" fmla="*/ 542925 w 2152650"/>
              <a:gd name="connsiteY6" fmla="*/ 3733800 h 4019550"/>
              <a:gd name="connsiteX7" fmla="*/ 228600 w 2152650"/>
              <a:gd name="connsiteY7" fmla="*/ 3933825 h 4019550"/>
              <a:gd name="connsiteX8" fmla="*/ 0 w 2152650"/>
              <a:gd name="connsiteY8" fmla="*/ 4019550 h 4019550"/>
              <a:gd name="connsiteX9" fmla="*/ 9525 w 2152650"/>
              <a:gd name="connsiteY9" fmla="*/ 9525 h 4019550"/>
              <a:gd name="connsiteX10" fmla="*/ 504825 w 2152650"/>
              <a:gd name="connsiteY10" fmla="*/ 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2650" h="4019550">
                <a:moveTo>
                  <a:pt x="504825" y="0"/>
                </a:moveTo>
                <a:lnTo>
                  <a:pt x="1019175" y="200025"/>
                </a:lnTo>
                <a:lnTo>
                  <a:pt x="1857375" y="752475"/>
                </a:lnTo>
                <a:lnTo>
                  <a:pt x="2152650" y="1066800"/>
                </a:lnTo>
                <a:lnTo>
                  <a:pt x="1685925" y="2228850"/>
                </a:lnTo>
                <a:lnTo>
                  <a:pt x="1190625" y="3143250"/>
                </a:lnTo>
                <a:lnTo>
                  <a:pt x="542925" y="3733800"/>
                </a:lnTo>
                <a:lnTo>
                  <a:pt x="228600" y="3933825"/>
                </a:lnTo>
                <a:lnTo>
                  <a:pt x="0" y="4019550"/>
                </a:lnTo>
                <a:lnTo>
                  <a:pt x="9525" y="9525"/>
                </a:lnTo>
                <a:lnTo>
                  <a:pt x="504825" y="0"/>
                </a:lnTo>
                <a:close/>
              </a:path>
            </a:pathLst>
          </a:custGeom>
          <a:solidFill>
            <a:srgbClr val="0066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Figura a mano libera 2"/>
          <p:cNvSpPr/>
          <p:nvPr/>
        </p:nvSpPr>
        <p:spPr bwMode="auto">
          <a:xfrm>
            <a:off x="604692" y="2514600"/>
            <a:ext cx="3048000" cy="2543175"/>
          </a:xfrm>
          <a:custGeom>
            <a:avLst/>
            <a:gdLst>
              <a:gd name="connsiteX0" fmla="*/ 1590675 w 3048000"/>
              <a:gd name="connsiteY0" fmla="*/ 0 h 2543175"/>
              <a:gd name="connsiteX1" fmla="*/ 2238375 w 3048000"/>
              <a:gd name="connsiteY1" fmla="*/ 209550 h 2543175"/>
              <a:gd name="connsiteX2" fmla="*/ 2914650 w 3048000"/>
              <a:gd name="connsiteY2" fmla="*/ 619125 h 2543175"/>
              <a:gd name="connsiteX3" fmla="*/ 3048000 w 3048000"/>
              <a:gd name="connsiteY3" fmla="*/ 876300 h 2543175"/>
              <a:gd name="connsiteX4" fmla="*/ 2971800 w 3048000"/>
              <a:gd name="connsiteY4" fmla="*/ 1409700 h 2543175"/>
              <a:gd name="connsiteX5" fmla="*/ 2695575 w 3048000"/>
              <a:gd name="connsiteY5" fmla="*/ 1828800 h 2543175"/>
              <a:gd name="connsiteX6" fmla="*/ 2200275 w 3048000"/>
              <a:gd name="connsiteY6" fmla="*/ 2219325 h 2543175"/>
              <a:gd name="connsiteX7" fmla="*/ 1485900 w 3048000"/>
              <a:gd name="connsiteY7" fmla="*/ 2495550 h 2543175"/>
              <a:gd name="connsiteX8" fmla="*/ 552450 w 3048000"/>
              <a:gd name="connsiteY8" fmla="*/ 2543175 h 2543175"/>
              <a:gd name="connsiteX9" fmla="*/ 0 w 3048000"/>
              <a:gd name="connsiteY9" fmla="*/ 2524125 h 2543175"/>
              <a:gd name="connsiteX10" fmla="*/ 0 w 3048000"/>
              <a:gd name="connsiteY10" fmla="*/ 19050 h 2543175"/>
              <a:gd name="connsiteX11" fmla="*/ 1657350 w 3048000"/>
              <a:gd name="connsiteY11" fmla="*/ 9525 h 2543175"/>
              <a:gd name="connsiteX12" fmla="*/ 1676400 w 3048000"/>
              <a:gd name="connsiteY12" fmla="*/ 19050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0" h="2543175">
                <a:moveTo>
                  <a:pt x="1590675" y="0"/>
                </a:moveTo>
                <a:lnTo>
                  <a:pt x="2238375" y="209550"/>
                </a:lnTo>
                <a:lnTo>
                  <a:pt x="2914650" y="619125"/>
                </a:lnTo>
                <a:lnTo>
                  <a:pt x="3048000" y="876300"/>
                </a:lnTo>
                <a:lnTo>
                  <a:pt x="2971800" y="1409700"/>
                </a:lnTo>
                <a:lnTo>
                  <a:pt x="2695575" y="1828800"/>
                </a:lnTo>
                <a:lnTo>
                  <a:pt x="2200275" y="2219325"/>
                </a:lnTo>
                <a:lnTo>
                  <a:pt x="1485900" y="2495550"/>
                </a:lnTo>
                <a:lnTo>
                  <a:pt x="552450" y="2543175"/>
                </a:lnTo>
                <a:lnTo>
                  <a:pt x="0" y="2524125"/>
                </a:lnTo>
                <a:lnTo>
                  <a:pt x="0" y="19050"/>
                </a:lnTo>
                <a:lnTo>
                  <a:pt x="1657350" y="9525"/>
                </a:lnTo>
                <a:lnTo>
                  <a:pt x="1676400" y="19050"/>
                </a:lnTo>
              </a:path>
            </a:pathLst>
          </a:custGeom>
          <a:solidFill>
            <a:srgbClr val="FF0066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Figura a mano libera 3"/>
          <p:cNvSpPr/>
          <p:nvPr/>
        </p:nvSpPr>
        <p:spPr bwMode="auto">
          <a:xfrm>
            <a:off x="1102519" y="2524125"/>
            <a:ext cx="1621631" cy="1016794"/>
          </a:xfrm>
          <a:custGeom>
            <a:avLst/>
            <a:gdLst>
              <a:gd name="connsiteX0" fmla="*/ 581025 w 1621631"/>
              <a:gd name="connsiteY0" fmla="*/ 0 h 1016794"/>
              <a:gd name="connsiteX1" fmla="*/ 881062 w 1621631"/>
              <a:gd name="connsiteY1" fmla="*/ 123825 h 1016794"/>
              <a:gd name="connsiteX2" fmla="*/ 1240631 w 1621631"/>
              <a:gd name="connsiteY2" fmla="*/ 335756 h 1016794"/>
              <a:gd name="connsiteX3" fmla="*/ 1433512 w 1621631"/>
              <a:gd name="connsiteY3" fmla="*/ 578644 h 1016794"/>
              <a:gd name="connsiteX4" fmla="*/ 1581150 w 1621631"/>
              <a:gd name="connsiteY4" fmla="*/ 909638 h 1016794"/>
              <a:gd name="connsiteX5" fmla="*/ 1621631 w 1621631"/>
              <a:gd name="connsiteY5" fmla="*/ 1016794 h 1016794"/>
              <a:gd name="connsiteX6" fmla="*/ 1266825 w 1621631"/>
              <a:gd name="connsiteY6" fmla="*/ 702469 h 1016794"/>
              <a:gd name="connsiteX7" fmla="*/ 714375 w 1621631"/>
              <a:gd name="connsiteY7" fmla="*/ 323850 h 1016794"/>
              <a:gd name="connsiteX8" fmla="*/ 228600 w 1621631"/>
              <a:gd name="connsiteY8" fmla="*/ 95250 h 1016794"/>
              <a:gd name="connsiteX9" fmla="*/ 0 w 1621631"/>
              <a:gd name="connsiteY9" fmla="*/ 2381 h 1016794"/>
              <a:gd name="connsiteX10" fmla="*/ 581025 w 1621631"/>
              <a:gd name="connsiteY10" fmla="*/ 0 h 101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1631" h="1016794">
                <a:moveTo>
                  <a:pt x="581025" y="0"/>
                </a:moveTo>
                <a:lnTo>
                  <a:pt x="881062" y="123825"/>
                </a:lnTo>
                <a:lnTo>
                  <a:pt x="1240631" y="335756"/>
                </a:lnTo>
                <a:lnTo>
                  <a:pt x="1433512" y="578644"/>
                </a:lnTo>
                <a:lnTo>
                  <a:pt x="1581150" y="909638"/>
                </a:lnTo>
                <a:lnTo>
                  <a:pt x="1621631" y="1016794"/>
                </a:lnTo>
                <a:lnTo>
                  <a:pt x="1266825" y="702469"/>
                </a:lnTo>
                <a:lnTo>
                  <a:pt x="714375" y="323850"/>
                </a:lnTo>
                <a:lnTo>
                  <a:pt x="228600" y="95250"/>
                </a:lnTo>
                <a:lnTo>
                  <a:pt x="0" y="2381"/>
                </a:lnTo>
                <a:lnTo>
                  <a:pt x="581025" y="0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7" name="Group 212"/>
          <p:cNvGrpSpPr>
            <a:grpSpLocks/>
          </p:cNvGrpSpPr>
          <p:nvPr/>
        </p:nvGrpSpPr>
        <p:grpSpPr bwMode="auto">
          <a:xfrm>
            <a:off x="1166813" y="2676525"/>
            <a:ext cx="2508250" cy="2373313"/>
            <a:chOff x="859" y="1822"/>
            <a:chExt cx="1580" cy="14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1858" name="Freeform 210"/>
            <p:cNvSpPr>
              <a:spLocks noChangeAspect="1"/>
            </p:cNvSpPr>
            <p:nvPr/>
          </p:nvSpPr>
          <p:spPr bwMode="auto">
            <a:xfrm>
              <a:off x="1820" y="1822"/>
              <a:ext cx="619" cy="1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762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1859" name="Freeform 211"/>
            <p:cNvSpPr>
              <a:spLocks noChangeAspect="1"/>
            </p:cNvSpPr>
            <p:nvPr/>
          </p:nvSpPr>
          <p:spPr bwMode="auto">
            <a:xfrm>
              <a:off x="859" y="3111"/>
              <a:ext cx="1026" cy="206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762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5" name="Group 205"/>
          <p:cNvGrpSpPr>
            <a:grpSpLocks/>
          </p:cNvGrpSpPr>
          <p:nvPr/>
        </p:nvGrpSpPr>
        <p:grpSpPr bwMode="auto">
          <a:xfrm>
            <a:off x="1112838" y="2627313"/>
            <a:ext cx="1614487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5031" name="Group 206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51855" name="Freeform 207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51856" name="Freeform 208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51857" name="Freeform 209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762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" name="Rettangolo arrotondato 9"/>
          <p:cNvSpPr/>
          <p:nvPr/>
        </p:nvSpPr>
        <p:spPr bwMode="auto">
          <a:xfrm rot="2190399">
            <a:off x="1946638" y="2505725"/>
            <a:ext cx="878620" cy="51127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9" name="Text Box 127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15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6" name="Text Box 260">
            <a:extLst>
              <a:ext uri="{FF2B5EF4-FFF2-40B4-BE49-F238E27FC236}">
                <a16:creationId xmlns:a16="http://schemas.microsoft.com/office/drawing/2014/main" id="{9BDB898F-7B7B-8B4B-D9F4-DBF521775EC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8" name="Text Box 261">
            <a:extLst>
              <a:ext uri="{FF2B5EF4-FFF2-40B4-BE49-F238E27FC236}">
                <a16:creationId xmlns:a16="http://schemas.microsoft.com/office/drawing/2014/main" id="{B95FACC9-BFCC-740B-1303-C2348B1BD76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745" grpId="0"/>
      <p:bldP spid="1051746" grpId="0"/>
      <p:bldP spid="2" grpId="0" animBg="1"/>
      <p:bldP spid="2" grpId="1" animBg="1"/>
      <p:bldP spid="3" grpId="0" animBg="1"/>
      <p:bldP spid="3" grpId="1" animBg="1"/>
      <p:bldP spid="4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700" name="Rectangle 4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01" name="Rectangle 5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02" name="Freeform 6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03" name="Freeform 7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04" name="Freeform 8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05" name="Line 9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5962" name="Group 10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3707" name="Freeform 11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3708" name="Freeform 12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53709" name="Freeform 13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10" name="Freeform 14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11" name="Freeform 15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12" name="Line 16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5968" name="Text Box 22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5969" name="Text Box 23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5970" name="Text Box 24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5971" name="Text Box 25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5972" name="Text Box 26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5973" name="Text Box 27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5974" name="Text Box 28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5975" name="Text Box 29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53726" name="Freeform 30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5977" name="Text Box 31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5978" name="Text Box 32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5979" name="Text Box 33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5980" name="Text Box 34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5981" name="Text Box 35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5982" name="Text Box 36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5983" name="Text Box 37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5986" name="Text Box 40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5989" name="Text Box 43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5990" name="Text Box 44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</a:t>
            </a:r>
          </a:p>
        </p:txBody>
      </p:sp>
      <p:sp>
        <p:nvSpPr>
          <p:cNvPr id="125991" name="Text Box 45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5992" name="Text Box 46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5993" name="Text Box 47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5994" name="Text Box 48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5995" name="Text Box 49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5997" name="Text Box 51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5998" name="Text Box 52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6000" name="Text Box 54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6001" name="Text Box 55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6002" name="Text Box 57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6003" name="Text Box 58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6004" name="Text Box 59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6005" name="Text Box 60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6006" name="Text Box 61"/>
          <p:cNvSpPr txBox="1">
            <a:spLocks noChangeAspect="1" noChangeArrowheads="1"/>
          </p:cNvSpPr>
          <p:nvPr/>
        </p:nvSpPr>
        <p:spPr bwMode="auto">
          <a:xfrm>
            <a:off x="1876425" y="19685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6007" name="Text Box 62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6008" name="Text Box 63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6009" name="Text Box 64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6010" name="Text Box 65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 dirty="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6011" name="Text Box 66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6012" name="Text Box 67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6013" name="Text Box 68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6014" name="Text Box 69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6015" name="Text Box 70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6016" name="Text Box 71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6017" name="Text Box 72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6018" name="Text Box 73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6019" name="Text Box 74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6020" name="Text Box 75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6021" name="Text Box 76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6022" name="Text Box 77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6023" name="Text Box 78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6024" name="Text Box 79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6025" name="Text Box 80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6026" name="Text Box 81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6027" name="Text Box 82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6028" name="Text Box 83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6029" name="Text Box 84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6030" name="Text Box 85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6031" name="Text Box 86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53783" name="Line 87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84" name="Line 88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85" name="Line 89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86" name="Line 90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87" name="Line 91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88" name="Line 92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89" name="Line 93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90" name="Line 94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91" name="Line 95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92" name="Line 96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93" name="Line 97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94" name="Line 98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95" name="Line 99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3796" name="Text Box 100"/>
          <p:cNvSpPr txBox="1">
            <a:spLocks noChangeArrowheads="1"/>
          </p:cNvSpPr>
          <p:nvPr/>
        </p:nvSpPr>
        <p:spPr bwMode="auto">
          <a:xfrm>
            <a:off x="71438" y="525463"/>
            <a:ext cx="9017000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natural peridotites, 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chlorites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have compositions close to clinochlor (Mg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5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Al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10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(OH)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8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). Synthetic clinochlor decomposes between 3 and 21 kbar to orthopyroxene + olivine + spinel +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with a maximum temperature stability of 870 °C.</a:t>
            </a:r>
          </a:p>
        </p:txBody>
      </p:sp>
      <p:sp>
        <p:nvSpPr>
          <p:cNvPr id="1053797" name="Text Box 101"/>
          <p:cNvSpPr txBox="1">
            <a:spLocks noChangeArrowheads="1"/>
          </p:cNvSpPr>
          <p:nvPr/>
        </p:nvSpPr>
        <p:spPr bwMode="auto">
          <a:xfrm>
            <a:off x="5753100" y="2111375"/>
            <a:ext cx="3335338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subducted peridotite, 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A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(Mg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7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8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(OH)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6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~12 mass %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O) replaces serpentine at pressures between 6 and 7 GPa.</a:t>
            </a:r>
          </a:p>
        </p:txBody>
      </p:sp>
      <p:sp>
        <p:nvSpPr>
          <p:cNvPr id="1053799" name="Line 103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6049" name="Text Box 104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0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07" name="Rettangolo arrotondato 106"/>
          <p:cNvSpPr/>
          <p:nvPr/>
        </p:nvSpPr>
        <p:spPr bwMode="auto">
          <a:xfrm rot="1705455">
            <a:off x="2572365" y="2506598"/>
            <a:ext cx="1152362" cy="51127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8" name="Text Box 50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11" name="Rettangolo arrotondato 110"/>
          <p:cNvSpPr/>
          <p:nvPr/>
        </p:nvSpPr>
        <p:spPr bwMode="auto">
          <a:xfrm rot="18854184">
            <a:off x="763983" y="5759298"/>
            <a:ext cx="1066579" cy="713856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2" name="Text Box 38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3" name="Text Box 39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grpSp>
        <p:nvGrpSpPr>
          <p:cNvPr id="125967" name="Group 17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6052" name="Group 18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53715" name="Freeform 19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53716" name="Freeform 20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53717" name="Freeform 21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6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109" name="Freccia in giù 108"/>
          <p:cNvSpPr/>
          <p:nvPr/>
        </p:nvSpPr>
        <p:spPr bwMode="auto">
          <a:xfrm rot="10800000">
            <a:off x="3432173" y="2378075"/>
            <a:ext cx="396875" cy="1270000"/>
          </a:xfrm>
          <a:prstGeom prst="downArrow">
            <a:avLst>
              <a:gd name="adj1" fmla="val 50000"/>
              <a:gd name="adj2" fmla="val 972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5999" name="Text Box 53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2" name="Text Box 260">
            <a:extLst>
              <a:ext uri="{FF2B5EF4-FFF2-40B4-BE49-F238E27FC236}">
                <a16:creationId xmlns:a16="http://schemas.microsoft.com/office/drawing/2014/main" id="{60365F85-A12F-3FAC-7D2B-02224B0F1DE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3" name="Text Box 261">
            <a:extLst>
              <a:ext uri="{FF2B5EF4-FFF2-40B4-BE49-F238E27FC236}">
                <a16:creationId xmlns:a16="http://schemas.microsoft.com/office/drawing/2014/main" id="{12419CCB-8325-E511-C701-2874707A978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796" grpId="0"/>
      <p:bldP spid="1053797" grpId="0"/>
      <p:bldP spid="107" grpId="0" animBg="1"/>
      <p:bldP spid="107" grpId="1" animBg="1"/>
      <p:bldP spid="111" grpId="0" animBg="1"/>
      <p:bldP spid="109" grpId="0" animBg="1"/>
      <p:bldP spid="10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8" name="Rectangle 4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749" name="Rectangle 5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750" name="Freeform 6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751" name="Freeform 7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752" name="Freeform 8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753" name="Line 9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6986" name="Group 10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5755" name="Freeform 11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5756" name="Freeform 12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55757" name="Freeform 13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758" name="Freeform 14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759" name="Freeform 15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760" name="Line 16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6991" name="Text Box 22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6992" name="Text Box 23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6993" name="Text Box 24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6994" name="Text Box 25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6995" name="Text Box 26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6996" name="Text Box 27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6997" name="Text Box 28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6998" name="Text Box 29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55774" name="Freeform 30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7000" name="Text Box 31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7001" name="Text Box 32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7002" name="Text Box 33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7003" name="Text Box 34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7004" name="Text Box 35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7005" name="Text Box 36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7006" name="Text Box 37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7007" name="Text Box 38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7008" name="Text Box 39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7009" name="Text Box 40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7012" name="Text Box 43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7013" name="Text Box 44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</a:t>
            </a:r>
          </a:p>
        </p:txBody>
      </p:sp>
      <p:sp>
        <p:nvSpPr>
          <p:cNvPr id="127014" name="Text Box 45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7015" name="Text Box 46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7016" name="Text Box 47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7017" name="Text Box 48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7018" name="Text Box 49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7019" name="Text Box 50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7020" name="Text Box 51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7021" name="Text Box 52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7022" name="Text Box 53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127023" name="Text Box 54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7024" name="Text Box 55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7025" name="Text Box 57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7026" name="Text Box 58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7027" name="Text Box 59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7028" name="Text Box 60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7029" name="Text Box 61"/>
          <p:cNvSpPr txBox="1">
            <a:spLocks noChangeAspect="1" noChangeArrowheads="1"/>
          </p:cNvSpPr>
          <p:nvPr/>
        </p:nvSpPr>
        <p:spPr bwMode="auto">
          <a:xfrm>
            <a:off x="1876425" y="20574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7030" name="Text Box 62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7031" name="Text Box 63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7032" name="Text Box 64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7033" name="Text Box 65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7034" name="Text Box 66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7035" name="Text Box 67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7036" name="Text Box 68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7037" name="Text Box 69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7038" name="Text Box 70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7039" name="Text Box 71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7040" name="Text Box 72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7041" name="Text Box 73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7042" name="Text Box 74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7043" name="Text Box 75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7044" name="Text Box 76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7045" name="Text Box 77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7046" name="Text Box 78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7047" name="Text Box 79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7048" name="Text Box 80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7049" name="Text Box 81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7050" name="Text Box 82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7051" name="Text Box 83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7052" name="Text Box 84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7053" name="Text Box 85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7054" name="Text Box 86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55831" name="Line 87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32" name="Line 88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33" name="Line 89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34" name="Line 90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35" name="Line 91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36" name="Line 92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37" name="Line 93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38" name="Line 94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39" name="Line 95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40" name="Line 96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41" name="Line 97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42" name="Line 98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43" name="Line 99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44" name="Text Box 100"/>
          <p:cNvSpPr txBox="1">
            <a:spLocks noChangeArrowheads="1"/>
          </p:cNvSpPr>
          <p:nvPr/>
        </p:nvSpPr>
        <p:spPr bwMode="auto">
          <a:xfrm>
            <a:off x="71438" y="595313"/>
            <a:ext cx="8729662" cy="4461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Close to the water-saturated solidus (approximately 1000 °C, at 2-3 GPa)</a:t>
            </a:r>
          </a:p>
        </p:txBody>
      </p:sp>
      <p:sp>
        <p:nvSpPr>
          <p:cNvPr id="1055845" name="Text Box 101"/>
          <p:cNvSpPr txBox="1">
            <a:spLocks noChangeArrowheads="1"/>
          </p:cNvSpPr>
          <p:nvPr/>
        </p:nvSpPr>
        <p:spPr bwMode="auto">
          <a:xfrm>
            <a:off x="5762625" y="2193925"/>
            <a:ext cx="3381376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harzburgite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calcic amphibole decomposes at ~2.2 GPa.</a:t>
            </a:r>
          </a:p>
          <a:p>
            <a:pPr>
              <a:defRPr/>
            </a:pP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lherzolite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 ~2.5-2.8 GPa.</a:t>
            </a:r>
          </a:p>
          <a:p>
            <a:pPr>
              <a:defRPr/>
            </a:pP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enriched pyrolite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 ~2.8-3.0 GPa.</a:t>
            </a:r>
          </a:p>
        </p:txBody>
      </p:sp>
      <p:sp>
        <p:nvSpPr>
          <p:cNvPr id="1055847" name="Line 103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7072" name="Text Box 104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055850" name="Text Box 106"/>
          <p:cNvSpPr txBox="1">
            <a:spLocks noChangeArrowheads="1"/>
          </p:cNvSpPr>
          <p:nvPr/>
        </p:nvSpPr>
        <p:spPr bwMode="auto">
          <a:xfrm>
            <a:off x="71438" y="966788"/>
            <a:ext cx="872966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amphibole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is pargasitic hornblende in composition and decomposes between 2.2 and 3 GPa.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1055852" name="Freeform 108"/>
          <p:cNvSpPr>
            <a:spLocks/>
          </p:cNvSpPr>
          <p:nvPr/>
        </p:nvSpPr>
        <p:spPr bwMode="auto">
          <a:xfrm>
            <a:off x="2719388" y="3533775"/>
            <a:ext cx="1666875" cy="142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64" y="84"/>
              </a:cxn>
              <a:cxn ang="0">
                <a:pos x="1050" y="90"/>
              </a:cxn>
            </a:cxnLst>
            <a:rect l="0" t="0" r="r" b="b"/>
            <a:pathLst>
              <a:path w="1050" h="90">
                <a:moveTo>
                  <a:pt x="0" y="0"/>
                </a:moveTo>
                <a:lnTo>
                  <a:pt x="564" y="84"/>
                </a:lnTo>
                <a:lnTo>
                  <a:pt x="1050" y="90"/>
                </a:lnTo>
              </a:path>
            </a:pathLst>
          </a:custGeom>
          <a:noFill/>
          <a:ln w="38100" cap="flat" cmpd="sng">
            <a:solidFill>
              <a:srgbClr val="66FF33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53" name="Freeform 109"/>
          <p:cNvSpPr>
            <a:spLocks/>
          </p:cNvSpPr>
          <p:nvPr/>
        </p:nvSpPr>
        <p:spPr bwMode="auto">
          <a:xfrm>
            <a:off x="2590800" y="3538538"/>
            <a:ext cx="1804988" cy="504825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609" y="81"/>
              </a:cxn>
              <a:cxn ang="0">
                <a:pos x="1134" y="90"/>
              </a:cxn>
              <a:cxn ang="0">
                <a:pos x="1137" y="318"/>
              </a:cxn>
              <a:cxn ang="0">
                <a:pos x="591" y="315"/>
              </a:cxn>
              <a:cxn ang="0">
                <a:pos x="0" y="237"/>
              </a:cxn>
              <a:cxn ang="0">
                <a:pos x="81" y="0"/>
              </a:cxn>
            </a:cxnLst>
            <a:rect l="0" t="0" r="r" b="b"/>
            <a:pathLst>
              <a:path w="1137" h="318">
                <a:moveTo>
                  <a:pt x="81" y="0"/>
                </a:moveTo>
                <a:lnTo>
                  <a:pt x="609" y="81"/>
                </a:lnTo>
                <a:lnTo>
                  <a:pt x="1134" y="90"/>
                </a:lnTo>
                <a:lnTo>
                  <a:pt x="1137" y="318"/>
                </a:lnTo>
                <a:lnTo>
                  <a:pt x="591" y="315"/>
                </a:lnTo>
                <a:lnTo>
                  <a:pt x="0" y="237"/>
                </a:lnTo>
                <a:lnTo>
                  <a:pt x="81" y="0"/>
                </a:lnTo>
                <a:close/>
              </a:path>
            </a:pathLst>
          </a:custGeom>
          <a:solidFill>
            <a:srgbClr val="66FF33">
              <a:alpha val="60001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7076" name="Group 17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7080" name="Group 18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55763" name="Freeform 19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55764" name="Freeform 20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55765" name="Freeform 21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55851" name="Freeform 107"/>
          <p:cNvSpPr>
            <a:spLocks/>
          </p:cNvSpPr>
          <p:nvPr/>
        </p:nvSpPr>
        <p:spPr bwMode="auto">
          <a:xfrm>
            <a:off x="4383088" y="2692400"/>
            <a:ext cx="366712" cy="2647950"/>
          </a:xfrm>
          <a:custGeom>
            <a:avLst/>
            <a:gdLst/>
            <a:ahLst/>
            <a:cxnLst>
              <a:cxn ang="0">
                <a:pos x="231" y="0"/>
              </a:cxn>
              <a:cxn ang="0">
                <a:pos x="123" y="68"/>
              </a:cxn>
              <a:cxn ang="0">
                <a:pos x="31" y="260"/>
              </a:cxn>
              <a:cxn ang="0">
                <a:pos x="3" y="644"/>
              </a:cxn>
              <a:cxn ang="0">
                <a:pos x="11" y="876"/>
              </a:cxn>
              <a:cxn ang="0">
                <a:pos x="67" y="1228"/>
              </a:cxn>
              <a:cxn ang="0">
                <a:pos x="127" y="1452"/>
              </a:cxn>
              <a:cxn ang="0">
                <a:pos x="219" y="1668"/>
              </a:cxn>
            </a:cxnLst>
            <a:rect l="0" t="0" r="r" b="b"/>
            <a:pathLst>
              <a:path w="231" h="1668">
                <a:moveTo>
                  <a:pt x="231" y="0"/>
                </a:moveTo>
                <a:cubicBezTo>
                  <a:pt x="212" y="11"/>
                  <a:pt x="156" y="25"/>
                  <a:pt x="123" y="68"/>
                </a:cubicBezTo>
                <a:cubicBezTo>
                  <a:pt x="90" y="111"/>
                  <a:pt x="51" y="164"/>
                  <a:pt x="31" y="260"/>
                </a:cubicBezTo>
                <a:cubicBezTo>
                  <a:pt x="11" y="356"/>
                  <a:pt x="6" y="541"/>
                  <a:pt x="3" y="644"/>
                </a:cubicBezTo>
                <a:cubicBezTo>
                  <a:pt x="0" y="747"/>
                  <a:pt x="0" y="779"/>
                  <a:pt x="11" y="876"/>
                </a:cubicBezTo>
                <a:cubicBezTo>
                  <a:pt x="22" y="973"/>
                  <a:pt x="48" y="1132"/>
                  <a:pt x="67" y="1228"/>
                </a:cubicBezTo>
                <a:cubicBezTo>
                  <a:pt x="86" y="1324"/>
                  <a:pt x="102" y="1379"/>
                  <a:pt x="127" y="1452"/>
                </a:cubicBezTo>
                <a:cubicBezTo>
                  <a:pt x="152" y="1525"/>
                  <a:pt x="185" y="1596"/>
                  <a:pt x="219" y="1668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5855" name="Text Box 111"/>
          <p:cNvSpPr txBox="1">
            <a:spLocks noChangeArrowheads="1"/>
          </p:cNvSpPr>
          <p:nvPr/>
        </p:nvSpPr>
        <p:spPr bwMode="auto">
          <a:xfrm>
            <a:off x="4344989" y="3690938"/>
            <a:ext cx="1384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-out range</a:t>
            </a:r>
          </a:p>
        </p:txBody>
      </p:sp>
      <p:sp>
        <p:nvSpPr>
          <p:cNvPr id="1055856" name="Line 112"/>
          <p:cNvSpPr>
            <a:spLocks noChangeShapeType="1"/>
          </p:cNvSpPr>
          <p:nvPr/>
        </p:nvSpPr>
        <p:spPr bwMode="auto">
          <a:xfrm>
            <a:off x="4386263" y="3671888"/>
            <a:ext cx="0" cy="371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10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2" name="Text Box 260">
            <a:extLst>
              <a:ext uri="{FF2B5EF4-FFF2-40B4-BE49-F238E27FC236}">
                <a16:creationId xmlns:a16="http://schemas.microsoft.com/office/drawing/2014/main" id="{ACBEAF22-BA29-D19A-4DEA-67DAAFE6071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3" name="Text Box 261">
            <a:extLst>
              <a:ext uri="{FF2B5EF4-FFF2-40B4-BE49-F238E27FC236}">
                <a16:creationId xmlns:a16="http://schemas.microsoft.com/office/drawing/2014/main" id="{48A7058C-F249-C5F1-E2F0-4B0824028FF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5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66667E-6 L -1.66667E-6 0.05626 " pathEditMode="relative" ptsTypes="AA">
                                      <p:cBhvr>
                                        <p:cTn id="23" dur="1000" fill="hold"/>
                                        <p:tgtEl>
                                          <p:spTgt spid="105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5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844" grpId="0"/>
      <p:bldP spid="1055845" grpId="0" build="p"/>
      <p:bldP spid="1055850" grpId="0"/>
      <p:bldP spid="1055852" grpId="0" animBg="1"/>
      <p:bldP spid="1055852" grpId="1" animBg="1"/>
      <p:bldP spid="1055853" grpId="0" animBg="1"/>
      <p:bldP spid="1055851" grpId="0" animBg="1"/>
      <p:bldP spid="10558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65"/>
          <p:cNvGrpSpPr/>
          <p:nvPr/>
        </p:nvGrpSpPr>
        <p:grpSpPr>
          <a:xfrm>
            <a:off x="-12367" y="578715"/>
            <a:ext cx="5014238" cy="6279285"/>
            <a:chOff x="622633" y="578715"/>
            <a:chExt cx="5014238" cy="6279285"/>
          </a:xfrm>
        </p:grpSpPr>
        <p:sp>
          <p:nvSpPr>
            <p:cNvPr id="149" name="Rettangolo 148"/>
            <p:cNvSpPr/>
            <p:nvPr/>
          </p:nvSpPr>
          <p:spPr bwMode="auto">
            <a:xfrm>
              <a:off x="622633" y="635000"/>
              <a:ext cx="5014238" cy="622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Calibri" pitchFamily="34" charset="0"/>
              </a:endParaRPr>
            </a:p>
          </p:txBody>
        </p:sp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599" b="7097"/>
            <a:stretch>
              <a:fillRect/>
            </a:stretch>
          </p:blipFill>
          <p:spPr bwMode="auto">
            <a:xfrm flipV="1">
              <a:off x="1192192" y="1122744"/>
              <a:ext cx="4438316" cy="5679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7" name="CasellaDiTesto 136"/>
            <p:cNvSpPr txBox="1"/>
            <p:nvPr/>
          </p:nvSpPr>
          <p:spPr>
            <a:xfrm>
              <a:off x="976305" y="842299"/>
              <a:ext cx="53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38" name="CasellaDiTesto 137"/>
            <p:cNvSpPr txBox="1"/>
            <p:nvPr/>
          </p:nvSpPr>
          <p:spPr>
            <a:xfrm>
              <a:off x="1983713" y="842299"/>
              <a:ext cx="53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39" name="CasellaDiTesto 138"/>
            <p:cNvSpPr txBox="1"/>
            <p:nvPr/>
          </p:nvSpPr>
          <p:spPr>
            <a:xfrm>
              <a:off x="2937139" y="84229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40" name="CasellaDiTesto 139"/>
            <p:cNvSpPr txBox="1"/>
            <p:nvPr/>
          </p:nvSpPr>
          <p:spPr>
            <a:xfrm>
              <a:off x="3971491" y="84229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41" name="CasellaDiTesto 140"/>
            <p:cNvSpPr txBox="1"/>
            <p:nvPr/>
          </p:nvSpPr>
          <p:spPr>
            <a:xfrm>
              <a:off x="4977331" y="84229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ffectLst/>
                  <a:latin typeface="Calibri" pitchFamily="34" charset="0"/>
                </a:rPr>
                <a:t>1200</a:t>
              </a:r>
            </a:p>
          </p:txBody>
        </p:sp>
        <p:sp>
          <p:nvSpPr>
            <p:cNvPr id="142" name="CasellaDiTesto 141"/>
            <p:cNvSpPr txBox="1"/>
            <p:nvPr/>
          </p:nvSpPr>
          <p:spPr>
            <a:xfrm>
              <a:off x="922634" y="100536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143" name="CasellaDiTesto 142"/>
            <p:cNvSpPr txBox="1"/>
            <p:nvPr/>
          </p:nvSpPr>
          <p:spPr>
            <a:xfrm>
              <a:off x="922635" y="23190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44" name="CasellaDiTesto 143"/>
            <p:cNvSpPr txBox="1"/>
            <p:nvPr/>
          </p:nvSpPr>
          <p:spPr>
            <a:xfrm>
              <a:off x="922634" y="36967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45" name="CasellaDiTesto 144"/>
            <p:cNvSpPr txBox="1"/>
            <p:nvPr/>
          </p:nvSpPr>
          <p:spPr>
            <a:xfrm>
              <a:off x="922634" y="508667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46" name="CasellaDiTesto 145"/>
            <p:cNvSpPr txBox="1"/>
            <p:nvPr/>
          </p:nvSpPr>
          <p:spPr>
            <a:xfrm>
              <a:off x="922634" y="64399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47" name="CasellaDiTesto 146"/>
            <p:cNvSpPr txBox="1"/>
            <p:nvPr/>
          </p:nvSpPr>
          <p:spPr>
            <a:xfrm>
              <a:off x="2253877" y="578715"/>
              <a:ext cx="196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48" name="CasellaDiTesto 147"/>
            <p:cNvSpPr txBox="1"/>
            <p:nvPr/>
          </p:nvSpPr>
          <p:spPr>
            <a:xfrm rot="16200000">
              <a:off x="-32930" y="3723406"/>
              <a:ext cx="17112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50" name="Rettangolo 149"/>
            <p:cNvSpPr/>
            <p:nvPr/>
          </p:nvSpPr>
          <p:spPr bwMode="auto">
            <a:xfrm>
              <a:off x="2835219" y="5740876"/>
              <a:ext cx="2453833" cy="924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52" name="Connettore 1 151"/>
            <p:cNvCxnSpPr/>
            <p:nvPr/>
          </p:nvCxnSpPr>
          <p:spPr bwMode="auto">
            <a:xfrm>
              <a:off x="1296416" y="1385570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Connettore 1 152"/>
            <p:cNvCxnSpPr/>
            <p:nvPr/>
          </p:nvCxnSpPr>
          <p:spPr bwMode="auto">
            <a:xfrm>
              <a:off x="1296416" y="1598930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8" name="CasellaDiTesto 157"/>
            <p:cNvSpPr txBox="1"/>
            <p:nvPr/>
          </p:nvSpPr>
          <p:spPr>
            <a:xfrm>
              <a:off x="1572939" y="1225204"/>
              <a:ext cx="1236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&gt;5 mass% H</a:t>
              </a:r>
              <a:r>
                <a:rPr lang="en-GB" sz="1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9" name="CasellaDiTesto 158"/>
            <p:cNvSpPr txBox="1"/>
            <p:nvPr/>
          </p:nvSpPr>
          <p:spPr>
            <a:xfrm>
              <a:off x="1572939" y="1441612"/>
              <a:ext cx="1236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&lt;5 mass% H</a:t>
              </a:r>
              <a:r>
                <a:rPr lang="en-GB" sz="1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</p:grpSp>
      <p:sp>
        <p:nvSpPr>
          <p:cNvPr id="165" name="Text Box 129"/>
          <p:cNvSpPr txBox="1">
            <a:spLocks noChangeArrowheads="1"/>
          </p:cNvSpPr>
          <p:nvPr/>
        </p:nvSpPr>
        <p:spPr bwMode="auto">
          <a:xfrm>
            <a:off x="5001871" y="828675"/>
            <a:ext cx="4142129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Stability fields of amphibole in the mantle determined experimentally with different compositions (fertile and depleted) and  different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contents.</a:t>
            </a:r>
          </a:p>
        </p:txBody>
      </p:sp>
      <p:sp>
        <p:nvSpPr>
          <p:cNvPr id="35" name="Text Box 129"/>
          <p:cNvSpPr txBox="1">
            <a:spLocks noChangeArrowheads="1"/>
          </p:cNvSpPr>
          <p:nvPr/>
        </p:nvSpPr>
        <p:spPr bwMode="auto">
          <a:xfrm>
            <a:off x="6118734" y="6255323"/>
            <a:ext cx="302526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Mandler and Grove, 2016   (Contrib. Mineral. Petrol., 171,68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36" name="Figura a mano libera 35"/>
          <p:cNvSpPr/>
          <p:nvPr/>
        </p:nvSpPr>
        <p:spPr bwMode="auto">
          <a:xfrm>
            <a:off x="2344920" y="2170645"/>
            <a:ext cx="1082040" cy="3223260"/>
          </a:xfrm>
          <a:custGeom>
            <a:avLst/>
            <a:gdLst>
              <a:gd name="connsiteX0" fmla="*/ 1082040 w 1082040"/>
              <a:gd name="connsiteY0" fmla="*/ 0 h 3223260"/>
              <a:gd name="connsiteX1" fmla="*/ 0 w 1082040"/>
              <a:gd name="connsiteY1" fmla="*/ 3223260 h 3223260"/>
              <a:gd name="connsiteX0" fmla="*/ 1082040 w 1102360"/>
              <a:gd name="connsiteY0" fmla="*/ 0 h 3223260"/>
              <a:gd name="connsiteX1" fmla="*/ 0 w 1102360"/>
              <a:gd name="connsiteY1" fmla="*/ 3223260 h 3223260"/>
              <a:gd name="connsiteX0" fmla="*/ 1082040 w 1102360"/>
              <a:gd name="connsiteY0" fmla="*/ 0 h 3223260"/>
              <a:gd name="connsiteX1" fmla="*/ 0 w 1102360"/>
              <a:gd name="connsiteY1" fmla="*/ 3223260 h 3223260"/>
              <a:gd name="connsiteX0" fmla="*/ 1082040 w 1082040"/>
              <a:gd name="connsiteY0" fmla="*/ 0 h 3223260"/>
              <a:gd name="connsiteX1" fmla="*/ 0 w 1082040"/>
              <a:gd name="connsiteY1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2040" h="3223260">
                <a:moveTo>
                  <a:pt x="1082040" y="0"/>
                </a:moveTo>
                <a:cubicBezTo>
                  <a:pt x="911860" y="2255520"/>
                  <a:pt x="718820" y="3185160"/>
                  <a:pt x="0" y="3223260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/>
              <a:latin typeface="Calibri" pitchFamily="34" charset="0"/>
            </a:endParaRPr>
          </a:p>
        </p:txBody>
      </p:sp>
      <p:sp>
        <p:nvSpPr>
          <p:cNvPr id="37" name="Figura a mano libera 36"/>
          <p:cNvSpPr/>
          <p:nvPr/>
        </p:nvSpPr>
        <p:spPr bwMode="auto">
          <a:xfrm>
            <a:off x="2428740" y="2780245"/>
            <a:ext cx="1379220" cy="3566160"/>
          </a:xfrm>
          <a:custGeom>
            <a:avLst/>
            <a:gdLst>
              <a:gd name="connsiteX0" fmla="*/ 1379220 w 1379220"/>
              <a:gd name="connsiteY0" fmla="*/ 0 h 3566160"/>
              <a:gd name="connsiteX1" fmla="*/ 0 w 1379220"/>
              <a:gd name="connsiteY1" fmla="*/ 3566160 h 3566160"/>
              <a:gd name="connsiteX0" fmla="*/ 1379220 w 1450340"/>
              <a:gd name="connsiteY0" fmla="*/ 0 h 3566160"/>
              <a:gd name="connsiteX1" fmla="*/ 0 w 1450340"/>
              <a:gd name="connsiteY1" fmla="*/ 3566160 h 3566160"/>
              <a:gd name="connsiteX0" fmla="*/ 1379220 w 1450340"/>
              <a:gd name="connsiteY0" fmla="*/ 0 h 3566160"/>
              <a:gd name="connsiteX1" fmla="*/ 0 w 1450340"/>
              <a:gd name="connsiteY1" fmla="*/ 3566160 h 3566160"/>
              <a:gd name="connsiteX0" fmla="*/ 1379220 w 1379220"/>
              <a:gd name="connsiteY0" fmla="*/ 0 h 3566160"/>
              <a:gd name="connsiteX1" fmla="*/ 0 w 1379220"/>
              <a:gd name="connsiteY1" fmla="*/ 3566160 h 3566160"/>
              <a:gd name="connsiteX0" fmla="*/ 1379220 w 1379220"/>
              <a:gd name="connsiteY0" fmla="*/ 0 h 3566160"/>
              <a:gd name="connsiteX1" fmla="*/ 0 w 1379220"/>
              <a:gd name="connsiteY1" fmla="*/ 3566160 h 356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9220" h="3566160">
                <a:moveTo>
                  <a:pt x="1379220" y="0"/>
                </a:moveTo>
                <a:cubicBezTo>
                  <a:pt x="1231900" y="1386840"/>
                  <a:pt x="1237297" y="3360420"/>
                  <a:pt x="0" y="356616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/>
              <a:latin typeface="Calibri" pitchFamily="34" charset="0"/>
            </a:endParaRPr>
          </a:p>
        </p:txBody>
      </p:sp>
      <p:cxnSp>
        <p:nvCxnSpPr>
          <p:cNvPr id="38" name="Connettore 1 37"/>
          <p:cNvCxnSpPr/>
          <p:nvPr/>
        </p:nvCxnSpPr>
        <p:spPr bwMode="auto">
          <a:xfrm>
            <a:off x="661416" y="2018030"/>
            <a:ext cx="324000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CasellaDiTesto 38"/>
          <p:cNvSpPr txBox="1"/>
          <p:nvPr/>
        </p:nvSpPr>
        <p:spPr>
          <a:xfrm>
            <a:off x="937939" y="1864522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3 mass% H</a:t>
            </a:r>
            <a:r>
              <a:rPr lang="en-GB" sz="14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cxnSp>
        <p:nvCxnSpPr>
          <p:cNvPr id="40" name="Connettore 1 39"/>
          <p:cNvCxnSpPr/>
          <p:nvPr/>
        </p:nvCxnSpPr>
        <p:spPr bwMode="auto">
          <a:xfrm>
            <a:off x="661416" y="2235200"/>
            <a:ext cx="32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CasellaDiTesto 40"/>
          <p:cNvSpPr txBox="1"/>
          <p:nvPr/>
        </p:nvSpPr>
        <p:spPr>
          <a:xfrm>
            <a:off x="937939" y="2081692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0.65 mass% H</a:t>
            </a:r>
            <a:r>
              <a:rPr lang="en-GB" sz="14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868931" y="4876652"/>
            <a:ext cx="1649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C000"/>
                </a:solidFill>
                <a:effectLst/>
                <a:latin typeface="Calibri" pitchFamily="34" charset="0"/>
              </a:rPr>
              <a:t>Depleted peridotite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2430312" y="6308637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  <a:effectLst/>
                <a:latin typeface="Calibri" pitchFamily="34" charset="0"/>
              </a:rPr>
              <a:t>Fertile peridotite</a:t>
            </a:r>
          </a:p>
        </p:txBody>
      </p:sp>
      <p:sp>
        <p:nvSpPr>
          <p:cNvPr id="44" name="Text Box 129"/>
          <p:cNvSpPr txBox="1">
            <a:spLocks noChangeArrowheads="1"/>
          </p:cNvSpPr>
          <p:nvPr/>
        </p:nvSpPr>
        <p:spPr bwMode="auto">
          <a:xfrm>
            <a:off x="5001871" y="4095670"/>
            <a:ext cx="4142129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lower the H</a:t>
            </a:r>
            <a:r>
              <a:rPr lang="en-GB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O, the higher P and the higher T of amphibole stability field.</a:t>
            </a:r>
          </a:p>
        </p:txBody>
      </p:sp>
      <p:sp>
        <p:nvSpPr>
          <p:cNvPr id="45" name="Figura a mano libera 44"/>
          <p:cNvSpPr/>
          <p:nvPr/>
        </p:nvSpPr>
        <p:spPr bwMode="auto">
          <a:xfrm>
            <a:off x="2169660" y="1172425"/>
            <a:ext cx="828040" cy="1645920"/>
          </a:xfrm>
          <a:custGeom>
            <a:avLst/>
            <a:gdLst>
              <a:gd name="connsiteX0" fmla="*/ 586740 w 586740"/>
              <a:gd name="connsiteY0" fmla="*/ 0 h 1676400"/>
              <a:gd name="connsiteX1" fmla="*/ 0 w 586740"/>
              <a:gd name="connsiteY1" fmla="*/ 1676400 h 1676400"/>
              <a:gd name="connsiteX0" fmla="*/ 586740 w 858520"/>
              <a:gd name="connsiteY0" fmla="*/ 0 h 1676400"/>
              <a:gd name="connsiteX1" fmla="*/ 0 w 858520"/>
              <a:gd name="connsiteY1" fmla="*/ 1676400 h 1676400"/>
              <a:gd name="connsiteX0" fmla="*/ 586740 w 858520"/>
              <a:gd name="connsiteY0" fmla="*/ 0 h 1676400"/>
              <a:gd name="connsiteX1" fmla="*/ 0 w 858520"/>
              <a:gd name="connsiteY1" fmla="*/ 1676400 h 1676400"/>
              <a:gd name="connsiteX0" fmla="*/ 586740 w 767080"/>
              <a:gd name="connsiteY0" fmla="*/ 0 h 1676400"/>
              <a:gd name="connsiteX1" fmla="*/ 0 w 767080"/>
              <a:gd name="connsiteY1" fmla="*/ 1676400 h 1676400"/>
              <a:gd name="connsiteX0" fmla="*/ 586740 w 828040"/>
              <a:gd name="connsiteY0" fmla="*/ 0 h 1676400"/>
              <a:gd name="connsiteX1" fmla="*/ 0 w 828040"/>
              <a:gd name="connsiteY1" fmla="*/ 1676400 h 1676400"/>
              <a:gd name="connsiteX0" fmla="*/ 563880 w 828040"/>
              <a:gd name="connsiteY0" fmla="*/ 0 h 1645920"/>
              <a:gd name="connsiteX1" fmla="*/ 0 w 828040"/>
              <a:gd name="connsiteY1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8040" h="1645920">
                <a:moveTo>
                  <a:pt x="563880" y="0"/>
                </a:moveTo>
                <a:cubicBezTo>
                  <a:pt x="558800" y="231140"/>
                  <a:pt x="828040" y="1605280"/>
                  <a:pt x="0" y="1645920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/>
              <a:latin typeface="Calibri" pitchFamily="34" charset="0"/>
            </a:endParaRPr>
          </a:p>
        </p:txBody>
      </p:sp>
      <p:cxnSp>
        <p:nvCxnSpPr>
          <p:cNvPr id="46" name="Connettore 1 45"/>
          <p:cNvCxnSpPr/>
          <p:nvPr/>
        </p:nvCxnSpPr>
        <p:spPr bwMode="auto">
          <a:xfrm>
            <a:off x="661416" y="1808480"/>
            <a:ext cx="32400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CasellaDiTesto 46"/>
          <p:cNvSpPr txBox="1"/>
          <p:nvPr/>
        </p:nvSpPr>
        <p:spPr>
          <a:xfrm>
            <a:off x="937939" y="1654972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14.5 mass% H</a:t>
            </a:r>
            <a:r>
              <a:rPr lang="en-GB" sz="14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615747" y="2472593"/>
            <a:ext cx="1635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B050"/>
                </a:solidFill>
                <a:effectLst/>
                <a:latin typeface="Calibri" pitchFamily="34" charset="0"/>
              </a:rPr>
              <a:t>Fertile peridotite (but with low alkali content)</a:t>
            </a: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35" grpId="0"/>
      <p:bldP spid="36" grpId="0" animBg="1"/>
      <p:bldP spid="37" grpId="0" animBg="1"/>
      <p:bldP spid="39" grpId="0"/>
      <p:bldP spid="41" grpId="0"/>
      <p:bldP spid="42" grpId="0"/>
      <p:bldP spid="43" grpId="0"/>
      <p:bldP spid="44" grpId="0"/>
      <p:bldP spid="45" grpId="0" animBg="1"/>
      <p:bldP spid="47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 Box 129"/>
          <p:cNvSpPr txBox="1">
            <a:spLocks noChangeArrowheads="1"/>
          </p:cNvSpPr>
          <p:nvPr/>
        </p:nvSpPr>
        <p:spPr bwMode="auto">
          <a:xfrm>
            <a:off x="5001871" y="2263871"/>
            <a:ext cx="4142129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presence of a free fluid phase (i.e. in cases with high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content) destabilizes amphibole.</a:t>
            </a:r>
          </a:p>
        </p:txBody>
      </p:sp>
      <p:sp>
        <p:nvSpPr>
          <p:cNvPr id="49" name="Text Box 129"/>
          <p:cNvSpPr txBox="1">
            <a:spLocks noChangeArrowheads="1"/>
          </p:cNvSpPr>
          <p:nvPr/>
        </p:nvSpPr>
        <p:spPr bwMode="auto">
          <a:xfrm>
            <a:off x="5001871" y="3561407"/>
            <a:ext cx="4142129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fluid phase leaches alkalis from solid phases (mimicking very depleted compositions).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50" name="Text Box 129"/>
          <p:cNvSpPr txBox="1">
            <a:spLocks noChangeArrowheads="1"/>
          </p:cNvSpPr>
          <p:nvPr/>
        </p:nvSpPr>
        <p:spPr bwMode="auto">
          <a:xfrm>
            <a:off x="6118734" y="6255323"/>
            <a:ext cx="302526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Mandler and Grove, 2016   (Contrib. Mineral. Petrol., 171,68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1" name="Text Box 129"/>
          <p:cNvSpPr txBox="1">
            <a:spLocks noChangeArrowheads="1"/>
          </p:cNvSpPr>
          <p:nvPr/>
        </p:nvSpPr>
        <p:spPr bwMode="auto">
          <a:xfrm>
            <a:off x="4995075" y="562597"/>
            <a:ext cx="4148926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This effect could seem paradoxical…           How to explain it?</a:t>
            </a:r>
          </a:p>
        </p:txBody>
      </p:sp>
      <p:sp>
        <p:nvSpPr>
          <p:cNvPr id="52" name="Text Box 129"/>
          <p:cNvSpPr txBox="1">
            <a:spLocks noChangeArrowheads="1"/>
          </p:cNvSpPr>
          <p:nvPr/>
        </p:nvSpPr>
        <p:spPr bwMode="auto">
          <a:xfrm>
            <a:off x="5001871" y="4794756"/>
            <a:ext cx="4142129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Assuming 2% H</a:t>
            </a:r>
            <a:r>
              <a:rPr lang="en-GB" sz="2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in pargasite, how much H</a:t>
            </a:r>
            <a:r>
              <a:rPr lang="en-GB" sz="2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can be stored in a peridotite with 10% amphibole?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-12367" y="578715"/>
            <a:ext cx="5014238" cy="6279285"/>
            <a:chOff x="-12367" y="578715"/>
            <a:chExt cx="5014238" cy="6279285"/>
          </a:xfrm>
        </p:grpSpPr>
        <p:grpSp>
          <p:nvGrpSpPr>
            <p:cNvPr id="53" name="Gruppo 165"/>
            <p:cNvGrpSpPr/>
            <p:nvPr/>
          </p:nvGrpSpPr>
          <p:grpSpPr>
            <a:xfrm>
              <a:off x="-12367" y="578715"/>
              <a:ext cx="5014238" cy="6279285"/>
              <a:chOff x="622633" y="578715"/>
              <a:chExt cx="5014238" cy="6279285"/>
            </a:xfrm>
          </p:grpSpPr>
          <p:sp>
            <p:nvSpPr>
              <p:cNvPr id="54" name="Rettangolo 53"/>
              <p:cNvSpPr/>
              <p:nvPr/>
            </p:nvSpPr>
            <p:spPr bwMode="auto">
              <a:xfrm>
                <a:off x="622633" y="635000"/>
                <a:ext cx="5014238" cy="6223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/>
                  <a:latin typeface="Calibri" pitchFamily="34" charset="0"/>
                </a:endParaRPr>
              </a:p>
            </p:txBody>
          </p:sp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599" b="7097"/>
              <a:stretch>
                <a:fillRect/>
              </a:stretch>
            </p:blipFill>
            <p:spPr bwMode="auto">
              <a:xfrm flipV="1">
                <a:off x="1192192" y="1122744"/>
                <a:ext cx="4438316" cy="5679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CasellaDiTesto 55"/>
              <p:cNvSpPr txBox="1"/>
              <p:nvPr/>
            </p:nvSpPr>
            <p:spPr>
              <a:xfrm>
                <a:off x="976305" y="842299"/>
                <a:ext cx="535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800</a:t>
                </a:r>
              </a:p>
            </p:txBody>
          </p:sp>
          <p:sp>
            <p:nvSpPr>
              <p:cNvPr id="57" name="CasellaDiTesto 56"/>
              <p:cNvSpPr txBox="1"/>
              <p:nvPr/>
            </p:nvSpPr>
            <p:spPr>
              <a:xfrm>
                <a:off x="1983713" y="842299"/>
                <a:ext cx="535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900</a:t>
                </a:r>
              </a:p>
            </p:txBody>
          </p:sp>
          <p:sp>
            <p:nvSpPr>
              <p:cNvPr id="58" name="CasellaDiTesto 57"/>
              <p:cNvSpPr txBox="1"/>
              <p:nvPr/>
            </p:nvSpPr>
            <p:spPr>
              <a:xfrm>
                <a:off x="2937139" y="842299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1000</a:t>
                </a:r>
              </a:p>
            </p:txBody>
          </p:sp>
          <p:sp>
            <p:nvSpPr>
              <p:cNvPr id="59" name="CasellaDiTesto 58"/>
              <p:cNvSpPr txBox="1"/>
              <p:nvPr/>
            </p:nvSpPr>
            <p:spPr>
              <a:xfrm>
                <a:off x="3971491" y="842299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1100</a:t>
                </a:r>
              </a:p>
            </p:txBody>
          </p:sp>
          <p:sp>
            <p:nvSpPr>
              <p:cNvPr id="60" name="CasellaDiTesto 59"/>
              <p:cNvSpPr txBox="1"/>
              <p:nvPr/>
            </p:nvSpPr>
            <p:spPr>
              <a:xfrm>
                <a:off x="4977331" y="842299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1200</a:t>
                </a:r>
              </a:p>
            </p:txBody>
          </p:sp>
          <p:sp>
            <p:nvSpPr>
              <p:cNvPr id="61" name="CasellaDiTesto 60"/>
              <p:cNvSpPr txBox="1"/>
              <p:nvPr/>
            </p:nvSpPr>
            <p:spPr>
              <a:xfrm>
                <a:off x="922634" y="100536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62" name="CasellaDiTesto 61"/>
              <p:cNvSpPr txBox="1"/>
              <p:nvPr/>
            </p:nvSpPr>
            <p:spPr>
              <a:xfrm>
                <a:off x="922635" y="231909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922634" y="369678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922634" y="508667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65" name="CasellaDiTesto 64"/>
              <p:cNvSpPr txBox="1"/>
              <p:nvPr/>
            </p:nvSpPr>
            <p:spPr>
              <a:xfrm>
                <a:off x="922634" y="643998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66" name="CasellaDiTesto 65"/>
              <p:cNvSpPr txBox="1"/>
              <p:nvPr/>
            </p:nvSpPr>
            <p:spPr>
              <a:xfrm>
                <a:off x="2253877" y="578715"/>
                <a:ext cx="19622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Temperature (°C)</a:t>
                </a:r>
              </a:p>
            </p:txBody>
          </p:sp>
          <p:sp>
            <p:nvSpPr>
              <p:cNvPr id="67" name="CasellaDiTesto 66"/>
              <p:cNvSpPr txBox="1"/>
              <p:nvPr/>
            </p:nvSpPr>
            <p:spPr>
              <a:xfrm rot="16200000">
                <a:off x="-32930" y="3723406"/>
                <a:ext cx="1711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Pressure (GPa)</a:t>
                </a:r>
              </a:p>
            </p:txBody>
          </p:sp>
          <p:sp>
            <p:nvSpPr>
              <p:cNvPr id="68" name="Rettangolo 67"/>
              <p:cNvSpPr/>
              <p:nvPr/>
            </p:nvSpPr>
            <p:spPr bwMode="auto">
              <a:xfrm>
                <a:off x="2835219" y="5740876"/>
                <a:ext cx="2453833" cy="92418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69" name="Connettore 1 68"/>
              <p:cNvCxnSpPr/>
              <p:nvPr/>
            </p:nvCxnSpPr>
            <p:spPr bwMode="auto">
              <a:xfrm>
                <a:off x="1296416" y="1385570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Connettore 1 69"/>
              <p:cNvCxnSpPr/>
              <p:nvPr/>
            </p:nvCxnSpPr>
            <p:spPr bwMode="auto">
              <a:xfrm>
                <a:off x="1296416" y="1598930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1" name="CasellaDiTesto 70"/>
              <p:cNvSpPr txBox="1"/>
              <p:nvPr/>
            </p:nvSpPr>
            <p:spPr>
              <a:xfrm>
                <a:off x="1572939" y="1225204"/>
                <a:ext cx="12362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&gt;5 mass% H</a:t>
                </a:r>
                <a:r>
                  <a:rPr lang="en-GB" sz="1400" baseline="-250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</a:t>
                </a:r>
                <a:r>
                  <a:rPr lang="en-GB" sz="14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O</a:t>
                </a:r>
              </a:p>
            </p:txBody>
          </p:sp>
          <p:sp>
            <p:nvSpPr>
              <p:cNvPr id="72" name="CasellaDiTesto 71"/>
              <p:cNvSpPr txBox="1"/>
              <p:nvPr/>
            </p:nvSpPr>
            <p:spPr>
              <a:xfrm>
                <a:off x="1572939" y="1441612"/>
                <a:ext cx="12362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&lt;5 mass% H</a:t>
                </a:r>
                <a:r>
                  <a:rPr lang="en-GB" sz="1400" baseline="-250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</a:t>
                </a:r>
                <a:r>
                  <a:rPr lang="en-GB" sz="14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O</a:t>
                </a:r>
              </a:p>
            </p:txBody>
          </p:sp>
        </p:grpSp>
        <p:sp>
          <p:nvSpPr>
            <p:cNvPr id="73" name="Figura a mano libera 72"/>
            <p:cNvSpPr/>
            <p:nvPr/>
          </p:nvSpPr>
          <p:spPr bwMode="auto">
            <a:xfrm>
              <a:off x="2344920" y="2170645"/>
              <a:ext cx="1082040" cy="3223260"/>
            </a:xfrm>
            <a:custGeom>
              <a:avLst/>
              <a:gdLst>
                <a:gd name="connsiteX0" fmla="*/ 1082040 w 1082040"/>
                <a:gd name="connsiteY0" fmla="*/ 0 h 3223260"/>
                <a:gd name="connsiteX1" fmla="*/ 0 w 1082040"/>
                <a:gd name="connsiteY1" fmla="*/ 3223260 h 3223260"/>
                <a:gd name="connsiteX0" fmla="*/ 1082040 w 1102360"/>
                <a:gd name="connsiteY0" fmla="*/ 0 h 3223260"/>
                <a:gd name="connsiteX1" fmla="*/ 0 w 1102360"/>
                <a:gd name="connsiteY1" fmla="*/ 3223260 h 3223260"/>
                <a:gd name="connsiteX0" fmla="*/ 1082040 w 1102360"/>
                <a:gd name="connsiteY0" fmla="*/ 0 h 3223260"/>
                <a:gd name="connsiteX1" fmla="*/ 0 w 1102360"/>
                <a:gd name="connsiteY1" fmla="*/ 3223260 h 3223260"/>
                <a:gd name="connsiteX0" fmla="*/ 1082040 w 1082040"/>
                <a:gd name="connsiteY0" fmla="*/ 0 h 3223260"/>
                <a:gd name="connsiteX1" fmla="*/ 0 w 1082040"/>
                <a:gd name="connsiteY1" fmla="*/ 3223260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2040" h="3223260">
                  <a:moveTo>
                    <a:pt x="1082040" y="0"/>
                  </a:moveTo>
                  <a:cubicBezTo>
                    <a:pt x="911860" y="2255520"/>
                    <a:pt x="718820" y="3185160"/>
                    <a:pt x="0" y="3223260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74" name="Figura a mano libera 73"/>
            <p:cNvSpPr/>
            <p:nvPr/>
          </p:nvSpPr>
          <p:spPr bwMode="auto">
            <a:xfrm>
              <a:off x="2428740" y="2780245"/>
              <a:ext cx="1379220" cy="3566160"/>
            </a:xfrm>
            <a:custGeom>
              <a:avLst/>
              <a:gdLst>
                <a:gd name="connsiteX0" fmla="*/ 1379220 w 1379220"/>
                <a:gd name="connsiteY0" fmla="*/ 0 h 3566160"/>
                <a:gd name="connsiteX1" fmla="*/ 0 w 1379220"/>
                <a:gd name="connsiteY1" fmla="*/ 3566160 h 3566160"/>
                <a:gd name="connsiteX0" fmla="*/ 1379220 w 1450340"/>
                <a:gd name="connsiteY0" fmla="*/ 0 h 3566160"/>
                <a:gd name="connsiteX1" fmla="*/ 0 w 1450340"/>
                <a:gd name="connsiteY1" fmla="*/ 3566160 h 3566160"/>
                <a:gd name="connsiteX0" fmla="*/ 1379220 w 1450340"/>
                <a:gd name="connsiteY0" fmla="*/ 0 h 3566160"/>
                <a:gd name="connsiteX1" fmla="*/ 0 w 1450340"/>
                <a:gd name="connsiteY1" fmla="*/ 3566160 h 3566160"/>
                <a:gd name="connsiteX0" fmla="*/ 1379220 w 1379220"/>
                <a:gd name="connsiteY0" fmla="*/ 0 h 3566160"/>
                <a:gd name="connsiteX1" fmla="*/ 0 w 1379220"/>
                <a:gd name="connsiteY1" fmla="*/ 3566160 h 3566160"/>
                <a:gd name="connsiteX0" fmla="*/ 1379220 w 1379220"/>
                <a:gd name="connsiteY0" fmla="*/ 0 h 3566160"/>
                <a:gd name="connsiteX1" fmla="*/ 0 w 1379220"/>
                <a:gd name="connsiteY1" fmla="*/ 3566160 h 356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9220" h="3566160">
                  <a:moveTo>
                    <a:pt x="1379220" y="0"/>
                  </a:moveTo>
                  <a:cubicBezTo>
                    <a:pt x="1231900" y="1386840"/>
                    <a:pt x="1237297" y="3360420"/>
                    <a:pt x="0" y="3566160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75" name="Connettore 1 74"/>
            <p:cNvCxnSpPr/>
            <p:nvPr/>
          </p:nvCxnSpPr>
          <p:spPr bwMode="auto">
            <a:xfrm>
              <a:off x="661416" y="2018030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CasellaDiTesto 75"/>
            <p:cNvSpPr txBox="1"/>
            <p:nvPr/>
          </p:nvSpPr>
          <p:spPr>
            <a:xfrm>
              <a:off x="937939" y="1864522"/>
              <a:ext cx="1146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3 mass% H</a:t>
              </a:r>
              <a:r>
                <a:rPr lang="en-GB" sz="1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cxnSp>
          <p:nvCxnSpPr>
            <p:cNvPr id="77" name="Connettore 1 76"/>
            <p:cNvCxnSpPr/>
            <p:nvPr/>
          </p:nvCxnSpPr>
          <p:spPr bwMode="auto">
            <a:xfrm>
              <a:off x="661416" y="2235200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CasellaDiTesto 77"/>
            <p:cNvSpPr txBox="1"/>
            <p:nvPr/>
          </p:nvSpPr>
          <p:spPr>
            <a:xfrm>
              <a:off x="937939" y="2081692"/>
              <a:ext cx="1374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0.65 mass% H</a:t>
              </a:r>
              <a:r>
                <a:rPr lang="en-GB" sz="1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79" name="CasellaDiTesto 78"/>
            <p:cNvSpPr txBox="1"/>
            <p:nvPr/>
          </p:nvSpPr>
          <p:spPr>
            <a:xfrm>
              <a:off x="868931" y="4876652"/>
              <a:ext cx="1649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>
                  <a:solidFill>
                    <a:srgbClr val="FFC000"/>
                  </a:solidFill>
                  <a:effectLst/>
                  <a:latin typeface="Calibri" pitchFamily="34" charset="0"/>
                </a:rPr>
                <a:t>Depleted peridotite</a:t>
              </a:r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2430312" y="6308637"/>
              <a:ext cx="1444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>
                  <a:solidFill>
                    <a:srgbClr val="FF0000"/>
                  </a:solidFill>
                  <a:effectLst/>
                  <a:latin typeface="Calibri" pitchFamily="34" charset="0"/>
                </a:rPr>
                <a:t>Fertile peridotite</a:t>
              </a:r>
            </a:p>
          </p:txBody>
        </p:sp>
        <p:sp>
          <p:nvSpPr>
            <p:cNvPr id="81" name="Figura a mano libera 80"/>
            <p:cNvSpPr/>
            <p:nvPr/>
          </p:nvSpPr>
          <p:spPr bwMode="auto">
            <a:xfrm>
              <a:off x="2169660" y="1172425"/>
              <a:ext cx="828040" cy="1645920"/>
            </a:xfrm>
            <a:custGeom>
              <a:avLst/>
              <a:gdLst>
                <a:gd name="connsiteX0" fmla="*/ 586740 w 586740"/>
                <a:gd name="connsiteY0" fmla="*/ 0 h 1676400"/>
                <a:gd name="connsiteX1" fmla="*/ 0 w 586740"/>
                <a:gd name="connsiteY1" fmla="*/ 1676400 h 1676400"/>
                <a:gd name="connsiteX0" fmla="*/ 586740 w 858520"/>
                <a:gd name="connsiteY0" fmla="*/ 0 h 1676400"/>
                <a:gd name="connsiteX1" fmla="*/ 0 w 858520"/>
                <a:gd name="connsiteY1" fmla="*/ 1676400 h 1676400"/>
                <a:gd name="connsiteX0" fmla="*/ 586740 w 858520"/>
                <a:gd name="connsiteY0" fmla="*/ 0 h 1676400"/>
                <a:gd name="connsiteX1" fmla="*/ 0 w 858520"/>
                <a:gd name="connsiteY1" fmla="*/ 1676400 h 1676400"/>
                <a:gd name="connsiteX0" fmla="*/ 586740 w 767080"/>
                <a:gd name="connsiteY0" fmla="*/ 0 h 1676400"/>
                <a:gd name="connsiteX1" fmla="*/ 0 w 767080"/>
                <a:gd name="connsiteY1" fmla="*/ 1676400 h 1676400"/>
                <a:gd name="connsiteX0" fmla="*/ 586740 w 828040"/>
                <a:gd name="connsiteY0" fmla="*/ 0 h 1676400"/>
                <a:gd name="connsiteX1" fmla="*/ 0 w 828040"/>
                <a:gd name="connsiteY1" fmla="*/ 1676400 h 1676400"/>
                <a:gd name="connsiteX0" fmla="*/ 563880 w 828040"/>
                <a:gd name="connsiteY0" fmla="*/ 0 h 1645920"/>
                <a:gd name="connsiteX1" fmla="*/ 0 w 828040"/>
                <a:gd name="connsiteY1" fmla="*/ 1645920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040" h="1645920">
                  <a:moveTo>
                    <a:pt x="563880" y="0"/>
                  </a:moveTo>
                  <a:cubicBezTo>
                    <a:pt x="558800" y="231140"/>
                    <a:pt x="828040" y="1605280"/>
                    <a:pt x="0" y="1645920"/>
                  </a:cubicBezTo>
                </a:path>
              </a:pathLst>
            </a:cu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82" name="Connettore 1 81"/>
            <p:cNvCxnSpPr/>
            <p:nvPr/>
          </p:nvCxnSpPr>
          <p:spPr bwMode="auto">
            <a:xfrm>
              <a:off x="661416" y="1808480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3" name="CasellaDiTesto 82"/>
            <p:cNvSpPr txBox="1"/>
            <p:nvPr/>
          </p:nvSpPr>
          <p:spPr>
            <a:xfrm>
              <a:off x="937939" y="1654972"/>
              <a:ext cx="1374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14.5 mass% H</a:t>
              </a:r>
              <a:r>
                <a:rPr lang="en-GB" sz="1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606698" y="2472593"/>
              <a:ext cx="16490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B050"/>
                  </a:solidFill>
                  <a:effectLst/>
                  <a:latin typeface="Calibri" pitchFamily="34" charset="0"/>
                </a:rPr>
                <a:t>Fertile peridotite (but with low alkali content)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60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49" grpId="0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6"/>
          <p:cNvGrpSpPr/>
          <p:nvPr/>
        </p:nvGrpSpPr>
        <p:grpSpPr>
          <a:xfrm>
            <a:off x="1203" y="744487"/>
            <a:ext cx="5767137" cy="6112042"/>
            <a:chOff x="252663" y="589547"/>
            <a:chExt cx="5767137" cy="6112042"/>
          </a:xfrm>
        </p:grpSpPr>
        <p:sp>
          <p:nvSpPr>
            <p:cNvPr id="55" name="Rettangolo 54"/>
            <p:cNvSpPr/>
            <p:nvPr/>
          </p:nvSpPr>
          <p:spPr bwMode="auto">
            <a:xfrm>
              <a:off x="252663" y="589547"/>
              <a:ext cx="5767137" cy="61120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459" r="18525" b="13576"/>
            <a:stretch>
              <a:fillRect/>
            </a:stretch>
          </p:blipFill>
          <p:spPr bwMode="auto">
            <a:xfrm flipV="1">
              <a:off x="971600" y="1268760"/>
              <a:ext cx="4104456" cy="5203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CasellaDiTesto 36"/>
            <p:cNvSpPr txBox="1"/>
            <p:nvPr/>
          </p:nvSpPr>
          <p:spPr>
            <a:xfrm>
              <a:off x="877361" y="985174"/>
              <a:ext cx="314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1643670" y="985174"/>
              <a:ext cx="314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2443770" y="985174"/>
              <a:ext cx="314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3236250" y="985174"/>
              <a:ext cx="314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9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3961207" y="985174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12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4749877" y="985174"/>
              <a:ext cx="457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15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768009" y="118329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768009" y="2793654"/>
              <a:ext cx="314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768009" y="4424334"/>
              <a:ext cx="314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768009" y="6039774"/>
              <a:ext cx="314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47" name="CasellaDiTesto 46"/>
            <p:cNvSpPr txBox="1"/>
            <p:nvPr/>
          </p:nvSpPr>
          <p:spPr>
            <a:xfrm rot="16200000">
              <a:off x="-2045182" y="3565096"/>
              <a:ext cx="5305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u="sng" dirty="0">
                  <a:solidFill>
                    <a:schemeClr val="tx1"/>
                  </a:solidFill>
                  <a:effectLst/>
                  <a:latin typeface="Calibri" pitchFamily="34" charset="0"/>
                </a:rPr>
                <a:t>Max P</a:t>
              </a:r>
              <a:r>
                <a:rPr lang="en-GB" sz="2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stability @ 950-1000 °C (GPa)</a:t>
              </a: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4919028" y="118329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70C0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4919028" y="282921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70C0"/>
                  </a:solidFill>
                  <a:effectLst/>
                  <a:latin typeface="Calibri" pitchFamily="34" charset="0"/>
                </a:rPr>
                <a:t>1050</a:t>
              </a:r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4919028" y="4454814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70C0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4919028" y="6041330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70C0"/>
                  </a:solidFill>
                  <a:effectLst/>
                  <a:latin typeface="Calibri" pitchFamily="34" charset="0"/>
                </a:rPr>
                <a:t>1150</a:t>
              </a:r>
            </a:p>
          </p:txBody>
        </p:sp>
        <p:sp>
          <p:nvSpPr>
            <p:cNvPr id="53" name="CasellaDiTesto 52"/>
            <p:cNvSpPr txBox="1"/>
            <p:nvPr/>
          </p:nvSpPr>
          <p:spPr>
            <a:xfrm rot="5400000">
              <a:off x="3342529" y="3499476"/>
              <a:ext cx="4889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u="sng" dirty="0">
                  <a:solidFill>
                    <a:srgbClr val="0070C0"/>
                  </a:solidFill>
                  <a:effectLst/>
                  <a:latin typeface="Calibri" pitchFamily="34" charset="0"/>
                </a:rPr>
                <a:t>Max T</a:t>
              </a:r>
              <a:r>
                <a:rPr lang="en-GB" sz="2400" dirty="0">
                  <a:solidFill>
                    <a:srgbClr val="0070C0"/>
                  </a:solidFill>
                  <a:effectLst/>
                  <a:latin typeface="Calibri" pitchFamily="34" charset="0"/>
                </a:rPr>
                <a:t> stability @ 1.5-2 GPa (°C)</a:t>
              </a:r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1621393" y="673640"/>
              <a:ext cx="2765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H</a:t>
              </a:r>
              <a:r>
                <a:rPr lang="en-GB" sz="2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2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 in bulk (mass %)</a:t>
              </a:r>
            </a:p>
          </p:txBody>
        </p:sp>
        <p:sp>
          <p:nvSpPr>
            <p:cNvPr id="56" name="Rettangolo 55"/>
            <p:cNvSpPr/>
            <p:nvPr/>
          </p:nvSpPr>
          <p:spPr bwMode="auto">
            <a:xfrm>
              <a:off x="4191407" y="5695363"/>
              <a:ext cx="770021" cy="5414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59" name="Text Box 129"/>
          <p:cNvSpPr txBox="1">
            <a:spLocks noChangeArrowheads="1"/>
          </p:cNvSpPr>
          <p:nvPr/>
        </p:nvSpPr>
        <p:spPr bwMode="auto">
          <a:xfrm>
            <a:off x="5766652" y="777875"/>
            <a:ext cx="337734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Effects of H</a:t>
            </a:r>
            <a:r>
              <a:rPr lang="en-GB" sz="2400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O on pressure (</a:t>
            </a:r>
            <a:r>
              <a:rPr lang="en-GB" sz="2400" i="1" dirty="0">
                <a:solidFill>
                  <a:schemeClr val="bg1"/>
                </a:solidFill>
                <a:latin typeface="Calibri" pitchFamily="34" charset="0"/>
              </a:rPr>
              <a:t>solid black line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) and temperature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GB" sz="2400" i="1" dirty="0">
                <a:solidFill>
                  <a:schemeClr val="bg1"/>
                </a:solidFill>
                <a:latin typeface="Calibri" pitchFamily="34" charset="0"/>
              </a:rPr>
              <a:t>dashed blue line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) of the amphibole stability field</a:t>
            </a:r>
            <a:r>
              <a:rPr lang="en-GB" sz="2400" i="1" dirty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n-GB" sz="24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61" name="Text Box 129"/>
          <p:cNvSpPr txBox="1">
            <a:spLocks noChangeArrowheads="1"/>
          </p:cNvSpPr>
          <p:nvPr/>
        </p:nvSpPr>
        <p:spPr bwMode="auto">
          <a:xfrm>
            <a:off x="1497648" y="4965323"/>
            <a:ext cx="324612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itchFamily="34" charset="0"/>
              </a:rPr>
              <a:t>@ High H</a:t>
            </a:r>
            <a:r>
              <a:rPr lang="en-GB" sz="2800" baseline="-25000" dirty="0">
                <a:solidFill>
                  <a:schemeClr val="tx1"/>
                </a:solidFill>
                <a:latin typeface="Calibri" pitchFamily="34" charset="0"/>
              </a:rPr>
              <a:t>2</a:t>
            </a:r>
            <a:r>
              <a:rPr lang="en-GB" sz="2800" dirty="0">
                <a:solidFill>
                  <a:schemeClr val="tx1"/>
                </a:solidFill>
                <a:latin typeface="Calibri" pitchFamily="34" charset="0"/>
              </a:rPr>
              <a:t>O amphibole field is strongly reduced</a:t>
            </a:r>
            <a:endParaRPr lang="en-GB" sz="2800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30" name="Text Box 129"/>
          <p:cNvSpPr txBox="1">
            <a:spLocks noChangeArrowheads="1"/>
          </p:cNvSpPr>
          <p:nvPr/>
        </p:nvSpPr>
        <p:spPr bwMode="auto">
          <a:xfrm>
            <a:off x="5766652" y="2869536"/>
            <a:ext cx="3466248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With increasing H</a:t>
            </a:r>
            <a:r>
              <a:rPr lang="en-GB" sz="2400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O of the peridotite amphibole stability is reduced both  in</a:t>
            </a:r>
            <a:r>
              <a:rPr lang="en-GB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depth</a:t>
            </a:r>
            <a:r>
              <a:rPr lang="en-GB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en-GB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temperature.</a:t>
            </a:r>
            <a:endParaRPr lang="en-GB" sz="24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32" name="Text Box 129"/>
          <p:cNvSpPr txBox="1">
            <a:spLocks noChangeArrowheads="1"/>
          </p:cNvSpPr>
          <p:nvPr/>
        </p:nvSpPr>
        <p:spPr bwMode="auto">
          <a:xfrm>
            <a:off x="6118734" y="6255323"/>
            <a:ext cx="302526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Mandler and Grove, 2016   (Contrib. Mineral. Petrol., 171,68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8" name="Text Box 129"/>
          <p:cNvSpPr txBox="1">
            <a:spLocks noChangeArrowheads="1"/>
          </p:cNvSpPr>
          <p:nvPr/>
        </p:nvSpPr>
        <p:spPr bwMode="auto">
          <a:xfrm>
            <a:off x="5766652" y="4596736"/>
            <a:ext cx="3377348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Amphibole stability increases with fertility of the mantle and decreases with H</a:t>
            </a:r>
            <a:r>
              <a:rPr lang="en-GB" sz="2400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O content.</a:t>
            </a:r>
            <a:endParaRPr lang="en-GB" sz="24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30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 Box 129"/>
          <p:cNvSpPr txBox="1">
            <a:spLocks noChangeArrowheads="1"/>
          </p:cNvSpPr>
          <p:nvPr/>
        </p:nvSpPr>
        <p:spPr bwMode="auto">
          <a:xfrm>
            <a:off x="5001871" y="1603471"/>
            <a:ext cx="4142129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this case with increasing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content, the stability of amphibole extends at higher pressure.</a:t>
            </a:r>
          </a:p>
        </p:txBody>
      </p:sp>
      <p:sp>
        <p:nvSpPr>
          <p:cNvPr id="49" name="Text Box 129"/>
          <p:cNvSpPr txBox="1">
            <a:spLocks noChangeArrowheads="1"/>
          </p:cNvSpPr>
          <p:nvPr/>
        </p:nvSpPr>
        <p:spPr bwMode="auto">
          <a:xfrm>
            <a:off x="5001871" y="2862907"/>
            <a:ext cx="4142129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field of amphibole stability also increases towards higher temperature with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increase.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50" name="Text Box 129"/>
          <p:cNvSpPr txBox="1">
            <a:spLocks noChangeArrowheads="1"/>
          </p:cNvSpPr>
          <p:nvPr/>
        </p:nvSpPr>
        <p:spPr bwMode="auto">
          <a:xfrm>
            <a:off x="5778500" y="6255323"/>
            <a:ext cx="33655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Putak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Juricek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Keppler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2023   (Earth Planet. Sci. Lett., 608, 118082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1" name="Text Box 129"/>
          <p:cNvSpPr txBox="1">
            <a:spLocks noChangeArrowheads="1"/>
          </p:cNvSpPr>
          <p:nvPr/>
        </p:nvSpPr>
        <p:spPr bwMode="auto">
          <a:xfrm>
            <a:off x="4995075" y="664197"/>
            <a:ext cx="4148926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More recent experiments on amphibole stability field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-12367" y="578715"/>
            <a:ext cx="5014238" cy="6279285"/>
            <a:chOff x="-12367" y="578715"/>
            <a:chExt cx="5014238" cy="6279285"/>
          </a:xfrm>
        </p:grpSpPr>
        <p:grpSp>
          <p:nvGrpSpPr>
            <p:cNvPr id="53" name="Gruppo 165"/>
            <p:cNvGrpSpPr/>
            <p:nvPr/>
          </p:nvGrpSpPr>
          <p:grpSpPr>
            <a:xfrm>
              <a:off x="-12367" y="578715"/>
              <a:ext cx="5014238" cy="6279285"/>
              <a:chOff x="622633" y="578715"/>
              <a:chExt cx="5014238" cy="6279285"/>
            </a:xfrm>
          </p:grpSpPr>
          <p:sp>
            <p:nvSpPr>
              <p:cNvPr id="54" name="Rettangolo 53"/>
              <p:cNvSpPr/>
              <p:nvPr/>
            </p:nvSpPr>
            <p:spPr bwMode="auto">
              <a:xfrm>
                <a:off x="622633" y="635000"/>
                <a:ext cx="5014238" cy="6223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/>
                  <a:latin typeface="Calibri" pitchFamily="34" charset="0"/>
                </a:endParaRPr>
              </a:p>
            </p:txBody>
          </p:sp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599" b="7097"/>
              <a:stretch>
                <a:fillRect/>
              </a:stretch>
            </p:blipFill>
            <p:spPr bwMode="auto">
              <a:xfrm flipV="1">
                <a:off x="1192192" y="1122744"/>
                <a:ext cx="4438316" cy="5679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CasellaDiTesto 55"/>
              <p:cNvSpPr txBox="1"/>
              <p:nvPr/>
            </p:nvSpPr>
            <p:spPr>
              <a:xfrm>
                <a:off x="976305" y="842299"/>
                <a:ext cx="535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800</a:t>
                </a:r>
              </a:p>
            </p:txBody>
          </p:sp>
          <p:sp>
            <p:nvSpPr>
              <p:cNvPr id="57" name="CasellaDiTesto 56"/>
              <p:cNvSpPr txBox="1"/>
              <p:nvPr/>
            </p:nvSpPr>
            <p:spPr>
              <a:xfrm>
                <a:off x="1983713" y="842299"/>
                <a:ext cx="535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900</a:t>
                </a:r>
              </a:p>
            </p:txBody>
          </p:sp>
          <p:sp>
            <p:nvSpPr>
              <p:cNvPr id="58" name="CasellaDiTesto 57"/>
              <p:cNvSpPr txBox="1"/>
              <p:nvPr/>
            </p:nvSpPr>
            <p:spPr>
              <a:xfrm>
                <a:off x="2937139" y="842299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1000</a:t>
                </a:r>
              </a:p>
            </p:txBody>
          </p:sp>
          <p:sp>
            <p:nvSpPr>
              <p:cNvPr id="59" name="CasellaDiTesto 58"/>
              <p:cNvSpPr txBox="1"/>
              <p:nvPr/>
            </p:nvSpPr>
            <p:spPr>
              <a:xfrm>
                <a:off x="3971491" y="842299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1100</a:t>
                </a:r>
              </a:p>
            </p:txBody>
          </p:sp>
          <p:sp>
            <p:nvSpPr>
              <p:cNvPr id="60" name="CasellaDiTesto 59"/>
              <p:cNvSpPr txBox="1"/>
              <p:nvPr/>
            </p:nvSpPr>
            <p:spPr>
              <a:xfrm>
                <a:off x="4977331" y="842299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1200</a:t>
                </a:r>
              </a:p>
            </p:txBody>
          </p:sp>
          <p:sp>
            <p:nvSpPr>
              <p:cNvPr id="61" name="CasellaDiTesto 60"/>
              <p:cNvSpPr txBox="1"/>
              <p:nvPr/>
            </p:nvSpPr>
            <p:spPr>
              <a:xfrm>
                <a:off x="922634" y="100536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62" name="CasellaDiTesto 61"/>
              <p:cNvSpPr txBox="1"/>
              <p:nvPr/>
            </p:nvSpPr>
            <p:spPr>
              <a:xfrm>
                <a:off x="922635" y="231909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922634" y="369678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922634" y="508667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65" name="CasellaDiTesto 64"/>
              <p:cNvSpPr txBox="1"/>
              <p:nvPr/>
            </p:nvSpPr>
            <p:spPr>
              <a:xfrm>
                <a:off x="922634" y="643998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66" name="CasellaDiTesto 65"/>
              <p:cNvSpPr txBox="1"/>
              <p:nvPr/>
            </p:nvSpPr>
            <p:spPr>
              <a:xfrm>
                <a:off x="2253877" y="578715"/>
                <a:ext cx="19622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Temperature (°C)</a:t>
                </a:r>
              </a:p>
            </p:txBody>
          </p:sp>
          <p:sp>
            <p:nvSpPr>
              <p:cNvPr id="67" name="CasellaDiTesto 66"/>
              <p:cNvSpPr txBox="1"/>
              <p:nvPr/>
            </p:nvSpPr>
            <p:spPr>
              <a:xfrm rot="16200000">
                <a:off x="-32930" y="3723406"/>
                <a:ext cx="1711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Pressure (GPa)</a:t>
                </a:r>
              </a:p>
            </p:txBody>
          </p:sp>
          <p:sp>
            <p:nvSpPr>
              <p:cNvPr id="68" name="Rettangolo 67"/>
              <p:cNvSpPr/>
              <p:nvPr/>
            </p:nvSpPr>
            <p:spPr bwMode="auto">
              <a:xfrm>
                <a:off x="2835219" y="5740876"/>
                <a:ext cx="2453833" cy="92418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69" name="Connettore 1 68"/>
              <p:cNvCxnSpPr/>
              <p:nvPr/>
            </p:nvCxnSpPr>
            <p:spPr bwMode="auto">
              <a:xfrm>
                <a:off x="1296416" y="1385570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Connettore 1 69"/>
              <p:cNvCxnSpPr/>
              <p:nvPr/>
            </p:nvCxnSpPr>
            <p:spPr bwMode="auto">
              <a:xfrm>
                <a:off x="1296416" y="1598930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1" name="CasellaDiTesto 70"/>
              <p:cNvSpPr txBox="1"/>
              <p:nvPr/>
            </p:nvSpPr>
            <p:spPr>
              <a:xfrm>
                <a:off x="1572939" y="1225204"/>
                <a:ext cx="12362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&gt;5 mass% H</a:t>
                </a:r>
                <a:r>
                  <a:rPr lang="en-GB" sz="1400" baseline="-250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</a:t>
                </a:r>
                <a:r>
                  <a:rPr lang="en-GB" sz="14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O</a:t>
                </a:r>
              </a:p>
            </p:txBody>
          </p:sp>
          <p:sp>
            <p:nvSpPr>
              <p:cNvPr id="72" name="CasellaDiTesto 71"/>
              <p:cNvSpPr txBox="1"/>
              <p:nvPr/>
            </p:nvSpPr>
            <p:spPr>
              <a:xfrm>
                <a:off x="1572939" y="1441612"/>
                <a:ext cx="12362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&lt;5 mass% H</a:t>
                </a:r>
                <a:r>
                  <a:rPr lang="en-GB" sz="1400" baseline="-250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</a:t>
                </a:r>
                <a:r>
                  <a:rPr lang="en-GB" sz="14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O</a:t>
                </a:r>
              </a:p>
            </p:txBody>
          </p:sp>
        </p:grpSp>
        <p:sp>
          <p:nvSpPr>
            <p:cNvPr id="73" name="Figura a mano libera 72"/>
            <p:cNvSpPr/>
            <p:nvPr/>
          </p:nvSpPr>
          <p:spPr bwMode="auto">
            <a:xfrm>
              <a:off x="2344920" y="2170645"/>
              <a:ext cx="1082040" cy="3223260"/>
            </a:xfrm>
            <a:custGeom>
              <a:avLst/>
              <a:gdLst>
                <a:gd name="connsiteX0" fmla="*/ 1082040 w 1082040"/>
                <a:gd name="connsiteY0" fmla="*/ 0 h 3223260"/>
                <a:gd name="connsiteX1" fmla="*/ 0 w 1082040"/>
                <a:gd name="connsiteY1" fmla="*/ 3223260 h 3223260"/>
                <a:gd name="connsiteX0" fmla="*/ 1082040 w 1102360"/>
                <a:gd name="connsiteY0" fmla="*/ 0 h 3223260"/>
                <a:gd name="connsiteX1" fmla="*/ 0 w 1102360"/>
                <a:gd name="connsiteY1" fmla="*/ 3223260 h 3223260"/>
                <a:gd name="connsiteX0" fmla="*/ 1082040 w 1102360"/>
                <a:gd name="connsiteY0" fmla="*/ 0 h 3223260"/>
                <a:gd name="connsiteX1" fmla="*/ 0 w 1102360"/>
                <a:gd name="connsiteY1" fmla="*/ 3223260 h 3223260"/>
                <a:gd name="connsiteX0" fmla="*/ 1082040 w 1082040"/>
                <a:gd name="connsiteY0" fmla="*/ 0 h 3223260"/>
                <a:gd name="connsiteX1" fmla="*/ 0 w 1082040"/>
                <a:gd name="connsiteY1" fmla="*/ 3223260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2040" h="3223260">
                  <a:moveTo>
                    <a:pt x="1082040" y="0"/>
                  </a:moveTo>
                  <a:cubicBezTo>
                    <a:pt x="911860" y="2255520"/>
                    <a:pt x="718820" y="3185160"/>
                    <a:pt x="0" y="3223260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74" name="Figura a mano libera 73"/>
            <p:cNvSpPr/>
            <p:nvPr/>
          </p:nvSpPr>
          <p:spPr bwMode="auto">
            <a:xfrm>
              <a:off x="2428740" y="2780245"/>
              <a:ext cx="1379220" cy="3566160"/>
            </a:xfrm>
            <a:custGeom>
              <a:avLst/>
              <a:gdLst>
                <a:gd name="connsiteX0" fmla="*/ 1379220 w 1379220"/>
                <a:gd name="connsiteY0" fmla="*/ 0 h 3566160"/>
                <a:gd name="connsiteX1" fmla="*/ 0 w 1379220"/>
                <a:gd name="connsiteY1" fmla="*/ 3566160 h 3566160"/>
                <a:gd name="connsiteX0" fmla="*/ 1379220 w 1450340"/>
                <a:gd name="connsiteY0" fmla="*/ 0 h 3566160"/>
                <a:gd name="connsiteX1" fmla="*/ 0 w 1450340"/>
                <a:gd name="connsiteY1" fmla="*/ 3566160 h 3566160"/>
                <a:gd name="connsiteX0" fmla="*/ 1379220 w 1450340"/>
                <a:gd name="connsiteY0" fmla="*/ 0 h 3566160"/>
                <a:gd name="connsiteX1" fmla="*/ 0 w 1450340"/>
                <a:gd name="connsiteY1" fmla="*/ 3566160 h 3566160"/>
                <a:gd name="connsiteX0" fmla="*/ 1379220 w 1379220"/>
                <a:gd name="connsiteY0" fmla="*/ 0 h 3566160"/>
                <a:gd name="connsiteX1" fmla="*/ 0 w 1379220"/>
                <a:gd name="connsiteY1" fmla="*/ 3566160 h 3566160"/>
                <a:gd name="connsiteX0" fmla="*/ 1379220 w 1379220"/>
                <a:gd name="connsiteY0" fmla="*/ 0 h 3566160"/>
                <a:gd name="connsiteX1" fmla="*/ 0 w 1379220"/>
                <a:gd name="connsiteY1" fmla="*/ 3566160 h 356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9220" h="3566160">
                  <a:moveTo>
                    <a:pt x="1379220" y="0"/>
                  </a:moveTo>
                  <a:cubicBezTo>
                    <a:pt x="1231900" y="1386840"/>
                    <a:pt x="1237297" y="3360420"/>
                    <a:pt x="0" y="3566160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75" name="Connettore 1 74"/>
            <p:cNvCxnSpPr/>
            <p:nvPr/>
          </p:nvCxnSpPr>
          <p:spPr bwMode="auto">
            <a:xfrm>
              <a:off x="661416" y="2018030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CasellaDiTesto 75"/>
            <p:cNvSpPr txBox="1"/>
            <p:nvPr/>
          </p:nvSpPr>
          <p:spPr>
            <a:xfrm>
              <a:off x="937939" y="1864522"/>
              <a:ext cx="1146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3 mass% H</a:t>
              </a:r>
              <a:r>
                <a:rPr lang="en-GB" sz="1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cxnSp>
          <p:nvCxnSpPr>
            <p:cNvPr id="77" name="Connettore 1 76"/>
            <p:cNvCxnSpPr/>
            <p:nvPr/>
          </p:nvCxnSpPr>
          <p:spPr bwMode="auto">
            <a:xfrm>
              <a:off x="661416" y="2235200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CasellaDiTesto 77"/>
            <p:cNvSpPr txBox="1"/>
            <p:nvPr/>
          </p:nvSpPr>
          <p:spPr>
            <a:xfrm>
              <a:off x="937939" y="2081692"/>
              <a:ext cx="1374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0.65 mass% H</a:t>
              </a:r>
              <a:r>
                <a:rPr lang="en-GB" sz="1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79" name="CasellaDiTesto 78"/>
            <p:cNvSpPr txBox="1"/>
            <p:nvPr/>
          </p:nvSpPr>
          <p:spPr>
            <a:xfrm>
              <a:off x="868931" y="4876652"/>
              <a:ext cx="1649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>
                  <a:solidFill>
                    <a:srgbClr val="FFC000"/>
                  </a:solidFill>
                  <a:effectLst/>
                  <a:latin typeface="Calibri" pitchFamily="34" charset="0"/>
                </a:rPr>
                <a:t>Depleted peridotite</a:t>
              </a:r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2430312" y="6308637"/>
              <a:ext cx="1444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>
                  <a:solidFill>
                    <a:srgbClr val="FF0000"/>
                  </a:solidFill>
                  <a:effectLst/>
                  <a:latin typeface="Calibri" pitchFamily="34" charset="0"/>
                </a:rPr>
                <a:t>Fertile peridotite</a:t>
              </a:r>
            </a:p>
          </p:txBody>
        </p:sp>
        <p:sp>
          <p:nvSpPr>
            <p:cNvPr id="81" name="Figura a mano libera 80"/>
            <p:cNvSpPr/>
            <p:nvPr/>
          </p:nvSpPr>
          <p:spPr bwMode="auto">
            <a:xfrm>
              <a:off x="2169660" y="1172425"/>
              <a:ext cx="828040" cy="1645920"/>
            </a:xfrm>
            <a:custGeom>
              <a:avLst/>
              <a:gdLst>
                <a:gd name="connsiteX0" fmla="*/ 586740 w 586740"/>
                <a:gd name="connsiteY0" fmla="*/ 0 h 1676400"/>
                <a:gd name="connsiteX1" fmla="*/ 0 w 586740"/>
                <a:gd name="connsiteY1" fmla="*/ 1676400 h 1676400"/>
                <a:gd name="connsiteX0" fmla="*/ 586740 w 858520"/>
                <a:gd name="connsiteY0" fmla="*/ 0 h 1676400"/>
                <a:gd name="connsiteX1" fmla="*/ 0 w 858520"/>
                <a:gd name="connsiteY1" fmla="*/ 1676400 h 1676400"/>
                <a:gd name="connsiteX0" fmla="*/ 586740 w 858520"/>
                <a:gd name="connsiteY0" fmla="*/ 0 h 1676400"/>
                <a:gd name="connsiteX1" fmla="*/ 0 w 858520"/>
                <a:gd name="connsiteY1" fmla="*/ 1676400 h 1676400"/>
                <a:gd name="connsiteX0" fmla="*/ 586740 w 767080"/>
                <a:gd name="connsiteY0" fmla="*/ 0 h 1676400"/>
                <a:gd name="connsiteX1" fmla="*/ 0 w 767080"/>
                <a:gd name="connsiteY1" fmla="*/ 1676400 h 1676400"/>
                <a:gd name="connsiteX0" fmla="*/ 586740 w 828040"/>
                <a:gd name="connsiteY0" fmla="*/ 0 h 1676400"/>
                <a:gd name="connsiteX1" fmla="*/ 0 w 828040"/>
                <a:gd name="connsiteY1" fmla="*/ 1676400 h 1676400"/>
                <a:gd name="connsiteX0" fmla="*/ 563880 w 828040"/>
                <a:gd name="connsiteY0" fmla="*/ 0 h 1645920"/>
                <a:gd name="connsiteX1" fmla="*/ 0 w 828040"/>
                <a:gd name="connsiteY1" fmla="*/ 1645920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040" h="1645920">
                  <a:moveTo>
                    <a:pt x="563880" y="0"/>
                  </a:moveTo>
                  <a:cubicBezTo>
                    <a:pt x="558800" y="231140"/>
                    <a:pt x="828040" y="1605280"/>
                    <a:pt x="0" y="1645920"/>
                  </a:cubicBezTo>
                </a:path>
              </a:pathLst>
            </a:cu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82" name="Connettore 1 81"/>
            <p:cNvCxnSpPr/>
            <p:nvPr/>
          </p:nvCxnSpPr>
          <p:spPr bwMode="auto">
            <a:xfrm>
              <a:off x="661416" y="1808480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3" name="CasellaDiTesto 82"/>
            <p:cNvSpPr txBox="1"/>
            <p:nvPr/>
          </p:nvSpPr>
          <p:spPr>
            <a:xfrm>
              <a:off x="937939" y="1654972"/>
              <a:ext cx="13740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14.5 mass% H</a:t>
              </a:r>
              <a:r>
                <a:rPr lang="en-GB" sz="14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672897" y="2472593"/>
              <a:ext cx="16353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B050"/>
                  </a:solidFill>
                  <a:effectLst/>
                  <a:latin typeface="Calibri" pitchFamily="34" charset="0"/>
                </a:rPr>
                <a:t>Fertile peridotite (but with low alkali content</a:t>
              </a:r>
            </a:p>
          </p:txBody>
        </p:sp>
      </p:grpSp>
      <p:sp>
        <p:nvSpPr>
          <p:cNvPr id="2" name="Rettangolo 1"/>
          <p:cNvSpPr/>
          <p:nvPr/>
        </p:nvSpPr>
        <p:spPr bwMode="auto">
          <a:xfrm>
            <a:off x="619124" y="1181100"/>
            <a:ext cx="4019551" cy="54879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485899" y="5329119"/>
            <a:ext cx="3176905" cy="576381"/>
            <a:chOff x="1485899" y="5329119"/>
            <a:chExt cx="3176905" cy="576381"/>
          </a:xfrm>
        </p:grpSpPr>
        <p:sp>
          <p:nvSpPr>
            <p:cNvPr id="85" name="CasellaDiTesto 84"/>
            <p:cNvSpPr txBox="1"/>
            <p:nvPr/>
          </p:nvSpPr>
          <p:spPr>
            <a:xfrm>
              <a:off x="1982967" y="5329119"/>
              <a:ext cx="1609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FF9900"/>
                  </a:solidFill>
                  <a:effectLst/>
                  <a:latin typeface="Calibri" pitchFamily="34" charset="0"/>
                </a:rPr>
                <a:t>0.25 mass % H</a:t>
              </a:r>
              <a:r>
                <a:rPr lang="en-GB" sz="1600" b="1" baseline="-25000" dirty="0">
                  <a:solidFill>
                    <a:srgbClr val="FF9900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600" b="1" dirty="0">
                  <a:solidFill>
                    <a:srgbClr val="FF9900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87" name="Figura a mano libera 86"/>
            <p:cNvSpPr/>
            <p:nvPr/>
          </p:nvSpPr>
          <p:spPr bwMode="auto">
            <a:xfrm>
              <a:off x="1485899" y="5435600"/>
              <a:ext cx="3176905" cy="469900"/>
            </a:xfrm>
            <a:custGeom>
              <a:avLst/>
              <a:gdLst>
                <a:gd name="connsiteX0" fmla="*/ 0 w 4594104"/>
                <a:gd name="connsiteY0" fmla="*/ 2051050 h 2051050"/>
                <a:gd name="connsiteX1" fmla="*/ 4114800 w 4594104"/>
                <a:gd name="connsiteY1" fmla="*/ 1422400 h 2051050"/>
                <a:gd name="connsiteX2" fmla="*/ 4533900 w 4594104"/>
                <a:gd name="connsiteY2" fmla="*/ 939800 h 2051050"/>
                <a:gd name="connsiteX3" fmla="*/ 4337050 w 4594104"/>
                <a:gd name="connsiteY3" fmla="*/ 0 h 2051050"/>
                <a:gd name="connsiteX0" fmla="*/ 0 w 4492002"/>
                <a:gd name="connsiteY0" fmla="*/ 2051050 h 2051050"/>
                <a:gd name="connsiteX1" fmla="*/ 4114800 w 4492002"/>
                <a:gd name="connsiteY1" fmla="*/ 1422400 h 2051050"/>
                <a:gd name="connsiteX2" fmla="*/ 4337050 w 4492002"/>
                <a:gd name="connsiteY2" fmla="*/ 0 h 2051050"/>
                <a:gd name="connsiteX0" fmla="*/ 0 w 4677290"/>
                <a:gd name="connsiteY0" fmla="*/ 2051050 h 2051050"/>
                <a:gd name="connsiteX1" fmla="*/ 4375150 w 4677290"/>
                <a:gd name="connsiteY1" fmla="*/ 1333500 h 2051050"/>
                <a:gd name="connsiteX2" fmla="*/ 4337050 w 4677290"/>
                <a:gd name="connsiteY2" fmla="*/ 0 h 2051050"/>
                <a:gd name="connsiteX0" fmla="*/ 0 w 4688544"/>
                <a:gd name="connsiteY0" fmla="*/ 2051050 h 2051050"/>
                <a:gd name="connsiteX1" fmla="*/ 4375150 w 4688544"/>
                <a:gd name="connsiteY1" fmla="*/ 1333500 h 2051050"/>
                <a:gd name="connsiteX2" fmla="*/ 4337050 w 4688544"/>
                <a:gd name="connsiteY2" fmla="*/ 0 h 2051050"/>
                <a:gd name="connsiteX0" fmla="*/ 0 w 4540294"/>
                <a:gd name="connsiteY0" fmla="*/ 2051050 h 2051050"/>
                <a:gd name="connsiteX1" fmla="*/ 4375150 w 4540294"/>
                <a:gd name="connsiteY1" fmla="*/ 1333500 h 2051050"/>
                <a:gd name="connsiteX2" fmla="*/ 4337050 w 4540294"/>
                <a:gd name="connsiteY2" fmla="*/ 0 h 2051050"/>
                <a:gd name="connsiteX0" fmla="*/ 0 w 4549188"/>
                <a:gd name="connsiteY0" fmla="*/ 2051050 h 2051050"/>
                <a:gd name="connsiteX1" fmla="*/ 4375150 w 4549188"/>
                <a:gd name="connsiteY1" fmla="*/ 1333500 h 2051050"/>
                <a:gd name="connsiteX2" fmla="*/ 4337050 w 4549188"/>
                <a:gd name="connsiteY2" fmla="*/ 0 h 2051050"/>
                <a:gd name="connsiteX0" fmla="*/ 0 w 4543366"/>
                <a:gd name="connsiteY0" fmla="*/ 2051050 h 2051050"/>
                <a:gd name="connsiteX1" fmla="*/ 4367530 w 4543366"/>
                <a:gd name="connsiteY1" fmla="*/ 1333500 h 2051050"/>
                <a:gd name="connsiteX2" fmla="*/ 4337050 w 4543366"/>
                <a:gd name="connsiteY2" fmla="*/ 0 h 2051050"/>
                <a:gd name="connsiteX0" fmla="*/ 0 w 4556891"/>
                <a:gd name="connsiteY0" fmla="*/ 2051050 h 2051050"/>
                <a:gd name="connsiteX1" fmla="*/ 4367530 w 4556891"/>
                <a:gd name="connsiteY1" fmla="*/ 1333500 h 2051050"/>
                <a:gd name="connsiteX2" fmla="*/ 4337050 w 4556891"/>
                <a:gd name="connsiteY2" fmla="*/ 0 h 2051050"/>
                <a:gd name="connsiteX0" fmla="*/ 0 w 4529844"/>
                <a:gd name="connsiteY0" fmla="*/ 2051050 h 2051050"/>
                <a:gd name="connsiteX1" fmla="*/ 4367530 w 4529844"/>
                <a:gd name="connsiteY1" fmla="*/ 1333500 h 2051050"/>
                <a:gd name="connsiteX2" fmla="*/ 4337050 w 4529844"/>
                <a:gd name="connsiteY2" fmla="*/ 0 h 2051050"/>
                <a:gd name="connsiteX0" fmla="*/ 0 w 4367530"/>
                <a:gd name="connsiteY0" fmla="*/ 717550 h 717550"/>
                <a:gd name="connsiteX1" fmla="*/ 4367530 w 4367530"/>
                <a:gd name="connsiteY1" fmla="*/ 0 h 717550"/>
                <a:gd name="connsiteX0" fmla="*/ 0 w 3176905"/>
                <a:gd name="connsiteY0" fmla="*/ 469900 h 469900"/>
                <a:gd name="connsiteX1" fmla="*/ 3176905 w 3176905"/>
                <a:gd name="connsiteY1" fmla="*/ 0 h 469900"/>
                <a:gd name="connsiteX0" fmla="*/ 0 w 3176905"/>
                <a:gd name="connsiteY0" fmla="*/ 469900 h 469900"/>
                <a:gd name="connsiteX1" fmla="*/ 3176905 w 3176905"/>
                <a:gd name="connsiteY1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6905" h="469900">
                  <a:moveTo>
                    <a:pt x="0" y="469900"/>
                  </a:moveTo>
                  <a:cubicBezTo>
                    <a:pt x="1679575" y="248179"/>
                    <a:pt x="2722985" y="98319"/>
                    <a:pt x="3176905" y="0"/>
                  </a:cubicBezTo>
                </a:path>
              </a:pathLst>
            </a:custGeom>
            <a:noFill/>
            <a:ln w="28575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2170746" y="3832859"/>
            <a:ext cx="2046340" cy="2837021"/>
            <a:chOff x="2170746" y="3832859"/>
            <a:chExt cx="2046340" cy="2837021"/>
          </a:xfrm>
        </p:grpSpPr>
        <p:sp>
          <p:nvSpPr>
            <p:cNvPr id="46" name="CasellaDiTesto 45"/>
            <p:cNvSpPr txBox="1"/>
            <p:nvPr/>
          </p:nvSpPr>
          <p:spPr>
            <a:xfrm>
              <a:off x="2170746" y="5906061"/>
              <a:ext cx="13003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00FF"/>
                  </a:solidFill>
                  <a:effectLst/>
                  <a:latin typeface="Calibri" pitchFamily="34" charset="0"/>
                </a:rPr>
                <a:t>1 mass% H</a:t>
              </a:r>
              <a:r>
                <a:rPr lang="en-GB" sz="1600" b="1" baseline="-25000" dirty="0">
                  <a:solidFill>
                    <a:srgbClr val="0000FF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600" b="1" dirty="0">
                  <a:solidFill>
                    <a:srgbClr val="0000FF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88" name="Figura a mano libera 87"/>
            <p:cNvSpPr/>
            <p:nvPr/>
          </p:nvSpPr>
          <p:spPr bwMode="auto">
            <a:xfrm>
              <a:off x="2972751" y="3832859"/>
              <a:ext cx="1244335" cy="2837021"/>
            </a:xfrm>
            <a:custGeom>
              <a:avLst/>
              <a:gdLst>
                <a:gd name="connsiteX0" fmla="*/ 0 w 1632700"/>
                <a:gd name="connsiteY0" fmla="*/ 3291840 h 3291840"/>
                <a:gd name="connsiteX1" fmla="*/ 1562100 w 1632700"/>
                <a:gd name="connsiteY1" fmla="*/ 1432560 h 3291840"/>
                <a:gd name="connsiteX2" fmla="*/ 1219200 w 1632700"/>
                <a:gd name="connsiteY2" fmla="*/ 0 h 3291840"/>
                <a:gd name="connsiteX0" fmla="*/ 0 w 1665536"/>
                <a:gd name="connsiteY0" fmla="*/ 3291840 h 3291840"/>
                <a:gd name="connsiteX1" fmla="*/ 1600200 w 1665536"/>
                <a:gd name="connsiteY1" fmla="*/ 1287780 h 3291840"/>
                <a:gd name="connsiteX2" fmla="*/ 1219200 w 1665536"/>
                <a:gd name="connsiteY2" fmla="*/ 0 h 3291840"/>
                <a:gd name="connsiteX0" fmla="*/ 0 w 1696980"/>
                <a:gd name="connsiteY0" fmla="*/ 3291840 h 3291840"/>
                <a:gd name="connsiteX1" fmla="*/ 1600200 w 1696980"/>
                <a:gd name="connsiteY1" fmla="*/ 1287780 h 3291840"/>
                <a:gd name="connsiteX2" fmla="*/ 1219200 w 1696980"/>
                <a:gd name="connsiteY2" fmla="*/ 0 h 3291840"/>
                <a:gd name="connsiteX0" fmla="*/ 0 w 1696980"/>
                <a:gd name="connsiteY0" fmla="*/ 3291840 h 3291840"/>
                <a:gd name="connsiteX1" fmla="*/ 1600200 w 1696980"/>
                <a:gd name="connsiteY1" fmla="*/ 1287780 h 3291840"/>
                <a:gd name="connsiteX2" fmla="*/ 1219200 w 1696980"/>
                <a:gd name="connsiteY2" fmla="*/ 0 h 3291840"/>
                <a:gd name="connsiteX0" fmla="*/ 0 w 1652307"/>
                <a:gd name="connsiteY0" fmla="*/ 3291840 h 3291840"/>
                <a:gd name="connsiteX1" fmla="*/ 1546860 w 1652307"/>
                <a:gd name="connsiteY1" fmla="*/ 1424940 h 3291840"/>
                <a:gd name="connsiteX2" fmla="*/ 1219200 w 1652307"/>
                <a:gd name="connsiteY2" fmla="*/ 0 h 3291840"/>
                <a:gd name="connsiteX0" fmla="*/ 0 w 1642490"/>
                <a:gd name="connsiteY0" fmla="*/ 3291840 h 3291840"/>
                <a:gd name="connsiteX1" fmla="*/ 1546860 w 1642490"/>
                <a:gd name="connsiteY1" fmla="*/ 1424940 h 3291840"/>
                <a:gd name="connsiteX2" fmla="*/ 1219200 w 1642490"/>
                <a:gd name="connsiteY2" fmla="*/ 0 h 3291840"/>
                <a:gd name="connsiteX0" fmla="*/ 0 w 1186921"/>
                <a:gd name="connsiteY0" fmla="*/ 2837021 h 2837021"/>
                <a:gd name="connsiteX1" fmla="*/ 1142048 w 1186921"/>
                <a:gd name="connsiteY1" fmla="*/ 1424940 h 2837021"/>
                <a:gd name="connsiteX2" fmla="*/ 814388 w 1186921"/>
                <a:gd name="connsiteY2" fmla="*/ 0 h 2837021"/>
                <a:gd name="connsiteX0" fmla="*/ 0 w 1233250"/>
                <a:gd name="connsiteY0" fmla="*/ 2837021 h 2837021"/>
                <a:gd name="connsiteX1" fmla="*/ 1194435 w 1233250"/>
                <a:gd name="connsiteY1" fmla="*/ 1296352 h 2837021"/>
                <a:gd name="connsiteX2" fmla="*/ 814388 w 1233250"/>
                <a:gd name="connsiteY2" fmla="*/ 0 h 2837021"/>
                <a:gd name="connsiteX0" fmla="*/ 0 w 1281091"/>
                <a:gd name="connsiteY0" fmla="*/ 2837021 h 2837021"/>
                <a:gd name="connsiteX1" fmla="*/ 1194435 w 1281091"/>
                <a:gd name="connsiteY1" fmla="*/ 1296352 h 2837021"/>
                <a:gd name="connsiteX2" fmla="*/ 814388 w 1281091"/>
                <a:gd name="connsiteY2" fmla="*/ 0 h 2837021"/>
                <a:gd name="connsiteX0" fmla="*/ 0 w 1244335"/>
                <a:gd name="connsiteY0" fmla="*/ 2837021 h 2837021"/>
                <a:gd name="connsiteX1" fmla="*/ 1194435 w 1244335"/>
                <a:gd name="connsiteY1" fmla="*/ 1296352 h 2837021"/>
                <a:gd name="connsiteX2" fmla="*/ 814388 w 1244335"/>
                <a:gd name="connsiteY2" fmla="*/ 0 h 2837021"/>
                <a:gd name="connsiteX0" fmla="*/ 0 w 1244335"/>
                <a:gd name="connsiteY0" fmla="*/ 2837021 h 2837021"/>
                <a:gd name="connsiteX1" fmla="*/ 1194435 w 1244335"/>
                <a:gd name="connsiteY1" fmla="*/ 1339215 h 2837021"/>
                <a:gd name="connsiteX2" fmla="*/ 814388 w 1244335"/>
                <a:gd name="connsiteY2" fmla="*/ 0 h 28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335" h="2837021">
                  <a:moveTo>
                    <a:pt x="0" y="2837021"/>
                  </a:moveTo>
                  <a:cubicBezTo>
                    <a:pt x="641350" y="2143601"/>
                    <a:pt x="1030128" y="1592977"/>
                    <a:pt x="1194435" y="1339215"/>
                  </a:cubicBezTo>
                  <a:cubicBezTo>
                    <a:pt x="1358742" y="1085453"/>
                    <a:pt x="1087438" y="441960"/>
                    <a:pt x="814388" y="0"/>
                  </a:cubicBez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989137" y="6296025"/>
            <a:ext cx="2766696" cy="449333"/>
            <a:chOff x="1989137" y="6296025"/>
            <a:chExt cx="2766696" cy="449333"/>
          </a:xfrm>
        </p:grpSpPr>
        <p:sp>
          <p:nvSpPr>
            <p:cNvPr id="47" name="CasellaDiTesto 46"/>
            <p:cNvSpPr txBox="1"/>
            <p:nvPr/>
          </p:nvSpPr>
          <p:spPr>
            <a:xfrm>
              <a:off x="3250293" y="6406804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B050"/>
                  </a:solidFill>
                  <a:effectLst/>
                  <a:latin typeface="Calibri" pitchFamily="34" charset="0"/>
                </a:rPr>
                <a:t>0.5 mass % H</a:t>
              </a:r>
              <a:r>
                <a:rPr lang="en-GB" sz="1600" b="1" baseline="-25000" dirty="0">
                  <a:solidFill>
                    <a:srgbClr val="00B050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600" b="1" dirty="0">
                  <a:solidFill>
                    <a:srgbClr val="00B050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89" name="Figura a mano libera 88"/>
            <p:cNvSpPr/>
            <p:nvPr/>
          </p:nvSpPr>
          <p:spPr bwMode="auto">
            <a:xfrm>
              <a:off x="1989137" y="6296025"/>
              <a:ext cx="2679700" cy="371475"/>
            </a:xfrm>
            <a:custGeom>
              <a:avLst/>
              <a:gdLst>
                <a:gd name="connsiteX0" fmla="*/ 0 w 3899081"/>
                <a:gd name="connsiteY0" fmla="*/ 2927350 h 2927350"/>
                <a:gd name="connsiteX1" fmla="*/ 3676650 w 3899081"/>
                <a:gd name="connsiteY1" fmla="*/ 2311400 h 2927350"/>
                <a:gd name="connsiteX2" fmla="*/ 3175000 w 3899081"/>
                <a:gd name="connsiteY2" fmla="*/ 0 h 2927350"/>
                <a:gd name="connsiteX0" fmla="*/ 0 w 3854707"/>
                <a:gd name="connsiteY0" fmla="*/ 2927350 h 2927350"/>
                <a:gd name="connsiteX1" fmla="*/ 3619500 w 3854707"/>
                <a:gd name="connsiteY1" fmla="*/ 2336800 h 2927350"/>
                <a:gd name="connsiteX2" fmla="*/ 3175000 w 3854707"/>
                <a:gd name="connsiteY2" fmla="*/ 0 h 2927350"/>
                <a:gd name="connsiteX0" fmla="*/ 0 w 3753482"/>
                <a:gd name="connsiteY0" fmla="*/ 2927350 h 2927350"/>
                <a:gd name="connsiteX1" fmla="*/ 3619500 w 3753482"/>
                <a:gd name="connsiteY1" fmla="*/ 2336800 h 2927350"/>
                <a:gd name="connsiteX2" fmla="*/ 3175000 w 3753482"/>
                <a:gd name="connsiteY2" fmla="*/ 0 h 2927350"/>
                <a:gd name="connsiteX0" fmla="*/ 0 w 3727005"/>
                <a:gd name="connsiteY0" fmla="*/ 2927350 h 2927350"/>
                <a:gd name="connsiteX1" fmla="*/ 3619500 w 3727005"/>
                <a:gd name="connsiteY1" fmla="*/ 2336800 h 2927350"/>
                <a:gd name="connsiteX2" fmla="*/ 3175000 w 3727005"/>
                <a:gd name="connsiteY2" fmla="*/ 0 h 2927350"/>
                <a:gd name="connsiteX0" fmla="*/ 0 w 3682188"/>
                <a:gd name="connsiteY0" fmla="*/ 2927350 h 2927350"/>
                <a:gd name="connsiteX1" fmla="*/ 3619500 w 3682188"/>
                <a:gd name="connsiteY1" fmla="*/ 2336800 h 2927350"/>
                <a:gd name="connsiteX2" fmla="*/ 3175000 w 3682188"/>
                <a:gd name="connsiteY2" fmla="*/ 0 h 2927350"/>
                <a:gd name="connsiteX0" fmla="*/ 0 w 3744078"/>
                <a:gd name="connsiteY0" fmla="*/ 2927350 h 2927350"/>
                <a:gd name="connsiteX1" fmla="*/ 3689350 w 3744078"/>
                <a:gd name="connsiteY1" fmla="*/ 2298700 h 2927350"/>
                <a:gd name="connsiteX2" fmla="*/ 3175000 w 3744078"/>
                <a:gd name="connsiteY2" fmla="*/ 0 h 2927350"/>
                <a:gd name="connsiteX0" fmla="*/ 0 w 3744078"/>
                <a:gd name="connsiteY0" fmla="*/ 2927350 h 2927350"/>
                <a:gd name="connsiteX1" fmla="*/ 3689350 w 3744078"/>
                <a:gd name="connsiteY1" fmla="*/ 2298700 h 2927350"/>
                <a:gd name="connsiteX2" fmla="*/ 3175000 w 3744078"/>
                <a:gd name="connsiteY2" fmla="*/ 0 h 2927350"/>
                <a:gd name="connsiteX0" fmla="*/ 0 w 3751391"/>
                <a:gd name="connsiteY0" fmla="*/ 2927350 h 2927350"/>
                <a:gd name="connsiteX1" fmla="*/ 3689350 w 3751391"/>
                <a:gd name="connsiteY1" fmla="*/ 2298700 h 2927350"/>
                <a:gd name="connsiteX2" fmla="*/ 3175000 w 3751391"/>
                <a:gd name="connsiteY2" fmla="*/ 0 h 2927350"/>
                <a:gd name="connsiteX0" fmla="*/ 0 w 3751391"/>
                <a:gd name="connsiteY0" fmla="*/ 2927350 h 2927350"/>
                <a:gd name="connsiteX1" fmla="*/ 3689350 w 3751391"/>
                <a:gd name="connsiteY1" fmla="*/ 2298700 h 2927350"/>
                <a:gd name="connsiteX2" fmla="*/ 3175000 w 3751391"/>
                <a:gd name="connsiteY2" fmla="*/ 0 h 2927350"/>
                <a:gd name="connsiteX0" fmla="*/ 0 w 3377751"/>
                <a:gd name="connsiteY0" fmla="*/ 2870200 h 2870200"/>
                <a:gd name="connsiteX1" fmla="*/ 3217863 w 3377751"/>
                <a:gd name="connsiteY1" fmla="*/ 2298700 h 2870200"/>
                <a:gd name="connsiteX2" fmla="*/ 2703513 w 3377751"/>
                <a:gd name="connsiteY2" fmla="*/ 0 h 2870200"/>
                <a:gd name="connsiteX0" fmla="*/ 0 w 3217863"/>
                <a:gd name="connsiteY0" fmla="*/ 571500 h 571500"/>
                <a:gd name="connsiteX1" fmla="*/ 3217863 w 3217863"/>
                <a:gd name="connsiteY1" fmla="*/ 0 h 571500"/>
                <a:gd name="connsiteX0" fmla="*/ 0 w 2679700"/>
                <a:gd name="connsiteY0" fmla="*/ 371475 h 371475"/>
                <a:gd name="connsiteX1" fmla="*/ 2679700 w 2679700"/>
                <a:gd name="connsiteY1" fmla="*/ 0 h 371475"/>
                <a:gd name="connsiteX0" fmla="*/ 0 w 2679700"/>
                <a:gd name="connsiteY0" fmla="*/ 371475 h 371475"/>
                <a:gd name="connsiteX1" fmla="*/ 2679700 w 2679700"/>
                <a:gd name="connsiteY1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9700" h="371475">
                  <a:moveTo>
                    <a:pt x="0" y="371475"/>
                  </a:moveTo>
                  <a:cubicBezTo>
                    <a:pt x="1503891" y="205846"/>
                    <a:pt x="2205302" y="106892"/>
                    <a:pt x="2679700" y="0"/>
                  </a:cubicBezTo>
                </a:path>
              </a:pathLst>
            </a:cu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90" name="Text Box 129"/>
          <p:cNvSpPr txBox="1">
            <a:spLocks noChangeArrowheads="1"/>
          </p:cNvSpPr>
          <p:nvPr/>
        </p:nvSpPr>
        <p:spPr bwMode="auto">
          <a:xfrm>
            <a:off x="5001871" y="4209107"/>
            <a:ext cx="4142129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These features are opposite to what reported by Mandler and Grove (2016).</a:t>
            </a:r>
          </a:p>
        </p:txBody>
      </p:sp>
      <p:grpSp>
        <p:nvGrpSpPr>
          <p:cNvPr id="92" name="Gruppo 91"/>
          <p:cNvGrpSpPr/>
          <p:nvPr/>
        </p:nvGrpSpPr>
        <p:grpSpPr>
          <a:xfrm>
            <a:off x="1501140" y="3652520"/>
            <a:ext cx="2948940" cy="613093"/>
            <a:chOff x="1501140" y="2636520"/>
            <a:chExt cx="2948940" cy="613093"/>
          </a:xfrm>
        </p:grpSpPr>
        <p:sp>
          <p:nvSpPr>
            <p:cNvPr id="93" name="CasellaDiTesto 92"/>
            <p:cNvSpPr txBox="1"/>
            <p:nvPr/>
          </p:nvSpPr>
          <p:spPr>
            <a:xfrm>
              <a:off x="2120509" y="2911059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effectLst/>
                  <a:latin typeface="Calibri" pitchFamily="34" charset="0"/>
                </a:rPr>
                <a:t>0.1 mass % H</a:t>
              </a:r>
              <a:r>
                <a:rPr lang="en-GB" sz="1600" b="1" baseline="-25000" dirty="0">
                  <a:solidFill>
                    <a:srgbClr val="FF0000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94" name="Figura a mano libera 93"/>
            <p:cNvSpPr/>
            <p:nvPr/>
          </p:nvSpPr>
          <p:spPr bwMode="auto">
            <a:xfrm>
              <a:off x="1501140" y="2636520"/>
              <a:ext cx="2948940" cy="365760"/>
            </a:xfrm>
            <a:custGeom>
              <a:avLst/>
              <a:gdLst>
                <a:gd name="connsiteX0" fmla="*/ 0 w 2948940"/>
                <a:gd name="connsiteY0" fmla="*/ 365760 h 365760"/>
                <a:gd name="connsiteX1" fmla="*/ 2948940 w 2948940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8940" h="365760">
                  <a:moveTo>
                    <a:pt x="0" y="365760"/>
                  </a:moveTo>
                  <a:lnTo>
                    <a:pt x="2948940" y="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96" name="Text Box 129"/>
          <p:cNvSpPr txBox="1">
            <a:spLocks noChangeArrowheads="1"/>
          </p:cNvSpPr>
          <p:nvPr/>
        </p:nvSpPr>
        <p:spPr bwMode="auto">
          <a:xfrm>
            <a:off x="5001871" y="5453707"/>
            <a:ext cx="2580029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 am very confused.</a:t>
            </a:r>
          </a:p>
        </p:txBody>
      </p:sp>
    </p:spTree>
    <p:extLst>
      <p:ext uri="{BB962C8B-B14F-4D97-AF65-F5344CB8AC3E}">
        <p14:creationId xmlns:p14="http://schemas.microsoft.com/office/powerpoint/2010/main" val="1995299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49" grpId="0"/>
      <p:bldP spid="50" grpId="0"/>
      <p:bldP spid="51" grpId="0"/>
      <p:bldP spid="2" grpId="0" animBg="1"/>
      <p:bldP spid="90" grpId="0"/>
      <p:bldP spid="9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6" name="Rectangle 4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797" name="Rectangle 5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798" name="Freeform 6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799" name="Freeform 7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0" name="Freeform 8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1" name="Line 9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5" name="Freeform 13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6" name="Freeform 14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7" name="Freeform 15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8" name="Line 16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8015" name="Text Box 22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8016" name="Text Box 23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17" name="Text Box 24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8018" name="Text Box 25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19" name="Text Box 26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8020" name="Text Box 27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21" name="Text Box 28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8022" name="Text Box 29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57822" name="Freeform 30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8024" name="Text Box 31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8025" name="Text Box 32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8026" name="Text Box 33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27" name="Text Box 34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8028" name="Text Box 35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29" name="Text Box 36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8030" name="Text Box 37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8031" name="Text Box 38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8032" name="Text Box 39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33" name="Text Box 40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8036" name="Text Box 43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8037" name="Text Box 44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</a:t>
            </a:r>
          </a:p>
        </p:txBody>
      </p:sp>
      <p:sp>
        <p:nvSpPr>
          <p:cNvPr id="128038" name="Text Box 45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39" name="Text Box 46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8040" name="Text Box 47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8041" name="Text Box 48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42" name="Text Box 49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8043" name="Text Box 50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44" name="Text Box 51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45" name="Text Box 52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8046" name="Text Box 53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128047" name="Text Box 54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8048" name="Text Box 55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8049" name="Text Box 57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8050" name="Text Box 58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8051" name="Text Box 59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8052" name="Text Box 60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8053" name="Text Box 61"/>
          <p:cNvSpPr txBox="1">
            <a:spLocks noChangeAspect="1" noChangeArrowheads="1"/>
          </p:cNvSpPr>
          <p:nvPr/>
        </p:nvSpPr>
        <p:spPr bwMode="auto">
          <a:xfrm>
            <a:off x="1876425" y="19685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8054" name="Text Box 62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8055" name="Text Box 63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8056" name="Text Box 64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8057" name="Text Box 65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8058" name="Text Box 66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8059" name="Text Box 67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8060" name="Text Box 68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8061" name="Text Box 69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8062" name="Text Box 70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8063" name="Text Box 71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8064" name="Text Box 72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8065" name="Text Box 73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8066" name="Text Box 74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8067" name="Text Box 75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8068" name="Text Box 76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8069" name="Text Box 77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8070" name="Text Box 78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8071" name="Text Box 79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8072" name="Text Box 80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8073" name="Text Box 81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8074" name="Text Box 82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8075" name="Text Box 83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8076" name="Text Box 84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8077" name="Text Box 85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8078" name="Text Box 86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57879" name="Line 87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0" name="Line 88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1" name="Line 89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2" name="Line 90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3" name="Line 91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4" name="Line 92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5" name="Line 93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6" name="Line 94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7" name="Line 95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8" name="Line 96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9" name="Line 97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90" name="Line 98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91" name="Line 99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92" name="Text Box 100"/>
          <p:cNvSpPr txBox="1">
            <a:spLocks noChangeArrowheads="1"/>
          </p:cNvSpPr>
          <p:nvPr/>
        </p:nvSpPr>
        <p:spPr bwMode="auto">
          <a:xfrm>
            <a:off x="71438" y="596900"/>
            <a:ext cx="9072562" cy="7121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When serpentine decomposes (max temperature ~720 °C @ ~2 GPa), chlorite becomes the dominant hydrous phase.</a:t>
            </a:r>
          </a:p>
        </p:txBody>
      </p:sp>
      <p:sp>
        <p:nvSpPr>
          <p:cNvPr id="1057893" name="Text Box 101"/>
          <p:cNvSpPr txBox="1">
            <a:spLocks noChangeArrowheads="1"/>
          </p:cNvSpPr>
          <p:nvPr/>
        </p:nvSpPr>
        <p:spPr bwMode="auto">
          <a:xfrm>
            <a:off x="5782557" y="1974850"/>
            <a:ext cx="3361443" cy="1635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Water is liberated only between 800-850 °C and the wet solidus (~1000 °C) from the breakdown of amphibole.</a:t>
            </a:r>
          </a:p>
        </p:txBody>
      </p:sp>
      <p:sp>
        <p:nvSpPr>
          <p:cNvPr id="1057895" name="Line 103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8096" name="Text Box 104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057898" name="AutoShape 106"/>
          <p:cNvSpPr>
            <a:spLocks noChangeArrowheads="1"/>
          </p:cNvSpPr>
          <p:nvPr/>
        </p:nvSpPr>
        <p:spPr bwMode="auto">
          <a:xfrm>
            <a:off x="3744913" y="3673475"/>
            <a:ext cx="422275" cy="644525"/>
          </a:xfrm>
          <a:prstGeom prst="downArrow">
            <a:avLst>
              <a:gd name="adj1" fmla="val 50000"/>
              <a:gd name="adj2" fmla="val 43233"/>
            </a:avLst>
          </a:prstGeom>
          <a:solidFill>
            <a:srgbClr val="FF0000">
              <a:alpha val="70000"/>
            </a:srgb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99" name="Text Box 107"/>
          <p:cNvSpPr txBox="1">
            <a:spLocks noChangeArrowheads="1"/>
          </p:cNvSpPr>
          <p:nvPr/>
        </p:nvSpPr>
        <p:spPr bwMode="auto">
          <a:xfrm>
            <a:off x="5780089" y="3719510"/>
            <a:ext cx="3363912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quantity of this fluid is small: in lherzolite, the maximum modal content of amphibole is ~20 mass % 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(harzburgite &lt;10 mass %)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contributing ~0.5 mass % 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(harzburgite ~0.2 mass %) H</a:t>
            </a:r>
            <a:r>
              <a:rPr lang="en-GB" sz="2200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0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08" name="Text Box 100"/>
          <p:cNvSpPr txBox="1">
            <a:spLocks noChangeArrowheads="1"/>
          </p:cNvSpPr>
          <p:nvPr/>
        </p:nvSpPr>
        <p:spPr bwMode="auto">
          <a:xfrm>
            <a:off x="71438" y="1272040"/>
            <a:ext cx="9072562" cy="7121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When amphibole decomposes at T &lt;850 °C and P &gt;~2 GPa, water is not liberated, because it can be stored within chlorite.</a:t>
            </a:r>
          </a:p>
        </p:txBody>
      </p:sp>
      <p:sp>
        <p:nvSpPr>
          <p:cNvPr id="109" name="Text Box 107"/>
          <p:cNvSpPr txBox="1">
            <a:spLocks noChangeArrowheads="1"/>
          </p:cNvSpPr>
          <p:nvPr/>
        </p:nvSpPr>
        <p:spPr bwMode="auto">
          <a:xfrm>
            <a:off x="5767389" y="6474734"/>
            <a:ext cx="3376612" cy="355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0.5 mass% H</a:t>
            </a:r>
            <a:r>
              <a:rPr lang="en-GB" sz="19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</a:t>
            </a: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0.2*~2.5% H</a:t>
            </a:r>
            <a:r>
              <a:rPr lang="en-GB" sz="19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3" name="Ovale 2"/>
          <p:cNvSpPr/>
          <p:nvPr/>
        </p:nvSpPr>
        <p:spPr bwMode="auto">
          <a:xfrm>
            <a:off x="7270211" y="5213350"/>
            <a:ext cx="605542" cy="428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Figura a mano libera 3"/>
          <p:cNvSpPr/>
          <p:nvPr/>
        </p:nvSpPr>
        <p:spPr bwMode="auto">
          <a:xfrm rot="1879512">
            <a:off x="6957512" y="5485325"/>
            <a:ext cx="137855" cy="1153303"/>
          </a:xfrm>
          <a:custGeom>
            <a:avLst/>
            <a:gdLst>
              <a:gd name="connsiteX0" fmla="*/ 99581 w 137855"/>
              <a:gd name="connsiteY0" fmla="*/ 0 h 746760"/>
              <a:gd name="connsiteX1" fmla="*/ 521 w 137855"/>
              <a:gd name="connsiteY1" fmla="*/ 266700 h 746760"/>
              <a:gd name="connsiteX2" fmla="*/ 137681 w 137855"/>
              <a:gd name="connsiteY2" fmla="*/ 495300 h 746760"/>
              <a:gd name="connsiteX3" fmla="*/ 23381 w 137855"/>
              <a:gd name="connsiteY3" fmla="*/ 74676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855" h="746760">
                <a:moveTo>
                  <a:pt x="99581" y="0"/>
                </a:moveTo>
                <a:cubicBezTo>
                  <a:pt x="46876" y="92075"/>
                  <a:pt x="-5829" y="184150"/>
                  <a:pt x="521" y="266700"/>
                </a:cubicBezTo>
                <a:cubicBezTo>
                  <a:pt x="6871" y="349250"/>
                  <a:pt x="133871" y="415290"/>
                  <a:pt x="137681" y="495300"/>
                </a:cubicBezTo>
                <a:cubicBezTo>
                  <a:pt x="141491" y="575310"/>
                  <a:pt x="82436" y="661035"/>
                  <a:pt x="23381" y="74676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8014" name="Group 17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</p:grpSpPr>
        <p:grpSp>
          <p:nvGrpSpPr>
            <p:cNvPr id="128103" name="Group 18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57811" name="Freeform 19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57812" name="Freeform 20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57813" name="Freeform 21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2" name="Figura a mano libera 1"/>
          <p:cNvSpPr/>
          <p:nvPr/>
        </p:nvSpPr>
        <p:spPr bwMode="auto">
          <a:xfrm>
            <a:off x="1250528" y="2540000"/>
            <a:ext cx="2400389" cy="2457450"/>
          </a:xfrm>
          <a:custGeom>
            <a:avLst/>
            <a:gdLst>
              <a:gd name="connsiteX0" fmla="*/ 990600 w 2381250"/>
              <a:gd name="connsiteY0" fmla="*/ 0 h 2457450"/>
              <a:gd name="connsiteX1" fmla="*/ 1568450 w 2381250"/>
              <a:gd name="connsiteY1" fmla="*/ 184150 h 2457450"/>
              <a:gd name="connsiteX2" fmla="*/ 2146300 w 2381250"/>
              <a:gd name="connsiteY2" fmla="*/ 501650 h 2457450"/>
              <a:gd name="connsiteX3" fmla="*/ 2368550 w 2381250"/>
              <a:gd name="connsiteY3" fmla="*/ 736600 h 2457450"/>
              <a:gd name="connsiteX4" fmla="*/ 2381250 w 2381250"/>
              <a:gd name="connsiteY4" fmla="*/ 1085850 h 2457450"/>
              <a:gd name="connsiteX5" fmla="*/ 2279650 w 2381250"/>
              <a:gd name="connsiteY5" fmla="*/ 1428750 h 2457450"/>
              <a:gd name="connsiteX6" fmla="*/ 2000250 w 2381250"/>
              <a:gd name="connsiteY6" fmla="*/ 1797050 h 2457450"/>
              <a:gd name="connsiteX7" fmla="*/ 1695450 w 2381250"/>
              <a:gd name="connsiteY7" fmla="*/ 2089150 h 2457450"/>
              <a:gd name="connsiteX8" fmla="*/ 1238250 w 2381250"/>
              <a:gd name="connsiteY8" fmla="*/ 2317750 h 2457450"/>
              <a:gd name="connsiteX9" fmla="*/ 901700 w 2381250"/>
              <a:gd name="connsiteY9" fmla="*/ 2457450 h 2457450"/>
              <a:gd name="connsiteX10" fmla="*/ 1276350 w 2381250"/>
              <a:gd name="connsiteY10" fmla="*/ 1593850 h 2457450"/>
              <a:gd name="connsiteX11" fmla="*/ 1466850 w 2381250"/>
              <a:gd name="connsiteY11" fmla="*/ 1041400 h 2457450"/>
              <a:gd name="connsiteX12" fmla="*/ 1282700 w 2381250"/>
              <a:gd name="connsiteY12" fmla="*/ 819150 h 2457450"/>
              <a:gd name="connsiteX13" fmla="*/ 990600 w 2381250"/>
              <a:gd name="connsiteY13" fmla="*/ 590550 h 2457450"/>
              <a:gd name="connsiteX14" fmla="*/ 527050 w 2381250"/>
              <a:gd name="connsiteY14" fmla="*/ 273050 h 2457450"/>
              <a:gd name="connsiteX15" fmla="*/ 19050 w 2381250"/>
              <a:gd name="connsiteY15" fmla="*/ 63500 h 2457450"/>
              <a:gd name="connsiteX16" fmla="*/ 0 w 2381250"/>
              <a:gd name="connsiteY16" fmla="*/ 0 h 2457450"/>
              <a:gd name="connsiteX17" fmla="*/ 990600 w 2381250"/>
              <a:gd name="connsiteY17" fmla="*/ 0 h 2457450"/>
              <a:gd name="connsiteX0" fmla="*/ 990600 w 2400389"/>
              <a:gd name="connsiteY0" fmla="*/ 0 h 2457450"/>
              <a:gd name="connsiteX1" fmla="*/ 1568450 w 2400389"/>
              <a:gd name="connsiteY1" fmla="*/ 184150 h 2457450"/>
              <a:gd name="connsiteX2" fmla="*/ 2146300 w 2400389"/>
              <a:gd name="connsiteY2" fmla="*/ 501650 h 2457450"/>
              <a:gd name="connsiteX3" fmla="*/ 2368550 w 2400389"/>
              <a:gd name="connsiteY3" fmla="*/ 736600 h 2457450"/>
              <a:gd name="connsiteX4" fmla="*/ 2400300 w 2400389"/>
              <a:gd name="connsiteY4" fmla="*/ 927100 h 2457450"/>
              <a:gd name="connsiteX5" fmla="*/ 2381250 w 2400389"/>
              <a:gd name="connsiteY5" fmla="*/ 1085850 h 2457450"/>
              <a:gd name="connsiteX6" fmla="*/ 2279650 w 2400389"/>
              <a:gd name="connsiteY6" fmla="*/ 1428750 h 2457450"/>
              <a:gd name="connsiteX7" fmla="*/ 2000250 w 2400389"/>
              <a:gd name="connsiteY7" fmla="*/ 1797050 h 2457450"/>
              <a:gd name="connsiteX8" fmla="*/ 1695450 w 2400389"/>
              <a:gd name="connsiteY8" fmla="*/ 2089150 h 2457450"/>
              <a:gd name="connsiteX9" fmla="*/ 1238250 w 2400389"/>
              <a:gd name="connsiteY9" fmla="*/ 2317750 h 2457450"/>
              <a:gd name="connsiteX10" fmla="*/ 901700 w 2400389"/>
              <a:gd name="connsiteY10" fmla="*/ 2457450 h 2457450"/>
              <a:gd name="connsiteX11" fmla="*/ 1276350 w 2400389"/>
              <a:gd name="connsiteY11" fmla="*/ 1593850 h 2457450"/>
              <a:gd name="connsiteX12" fmla="*/ 1466850 w 2400389"/>
              <a:gd name="connsiteY12" fmla="*/ 1041400 h 2457450"/>
              <a:gd name="connsiteX13" fmla="*/ 1282700 w 2400389"/>
              <a:gd name="connsiteY13" fmla="*/ 819150 h 2457450"/>
              <a:gd name="connsiteX14" fmla="*/ 990600 w 2400389"/>
              <a:gd name="connsiteY14" fmla="*/ 590550 h 2457450"/>
              <a:gd name="connsiteX15" fmla="*/ 527050 w 2400389"/>
              <a:gd name="connsiteY15" fmla="*/ 273050 h 2457450"/>
              <a:gd name="connsiteX16" fmla="*/ 19050 w 2400389"/>
              <a:gd name="connsiteY16" fmla="*/ 63500 h 2457450"/>
              <a:gd name="connsiteX17" fmla="*/ 0 w 2400389"/>
              <a:gd name="connsiteY17" fmla="*/ 0 h 2457450"/>
              <a:gd name="connsiteX18" fmla="*/ 990600 w 2400389"/>
              <a:gd name="connsiteY18" fmla="*/ 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00389" h="2457450">
                <a:moveTo>
                  <a:pt x="990600" y="0"/>
                </a:moveTo>
                <a:lnTo>
                  <a:pt x="1568450" y="184150"/>
                </a:lnTo>
                <a:lnTo>
                  <a:pt x="2146300" y="501650"/>
                </a:lnTo>
                <a:lnTo>
                  <a:pt x="2368550" y="736600"/>
                </a:lnTo>
                <a:cubicBezTo>
                  <a:pt x="2366433" y="802217"/>
                  <a:pt x="2402417" y="861483"/>
                  <a:pt x="2400300" y="927100"/>
                </a:cubicBezTo>
                <a:lnTo>
                  <a:pt x="2381250" y="1085850"/>
                </a:lnTo>
                <a:lnTo>
                  <a:pt x="2279650" y="1428750"/>
                </a:lnTo>
                <a:lnTo>
                  <a:pt x="2000250" y="1797050"/>
                </a:lnTo>
                <a:lnTo>
                  <a:pt x="1695450" y="2089150"/>
                </a:lnTo>
                <a:lnTo>
                  <a:pt x="1238250" y="2317750"/>
                </a:lnTo>
                <a:lnTo>
                  <a:pt x="901700" y="2457450"/>
                </a:lnTo>
                <a:lnTo>
                  <a:pt x="1276350" y="1593850"/>
                </a:lnTo>
                <a:lnTo>
                  <a:pt x="1466850" y="1041400"/>
                </a:lnTo>
                <a:lnTo>
                  <a:pt x="1282700" y="819150"/>
                </a:lnTo>
                <a:lnTo>
                  <a:pt x="990600" y="590550"/>
                </a:lnTo>
                <a:lnTo>
                  <a:pt x="527050" y="273050"/>
                </a:lnTo>
                <a:lnTo>
                  <a:pt x="19050" y="63500"/>
                </a:lnTo>
                <a:lnTo>
                  <a:pt x="0" y="0"/>
                </a:lnTo>
                <a:lnTo>
                  <a:pt x="990600" y="0"/>
                </a:lnTo>
                <a:close/>
              </a:path>
            </a:pathLst>
          </a:custGeom>
          <a:solidFill>
            <a:srgbClr val="FF0066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57897" name="AutoShape 105"/>
          <p:cNvSpPr>
            <a:spLocks noChangeArrowheads="1"/>
          </p:cNvSpPr>
          <p:nvPr/>
        </p:nvSpPr>
        <p:spPr bwMode="auto">
          <a:xfrm>
            <a:off x="2830513" y="3587750"/>
            <a:ext cx="422275" cy="730250"/>
          </a:xfrm>
          <a:prstGeom prst="downArrow">
            <a:avLst>
              <a:gd name="adj1" fmla="val 50000"/>
              <a:gd name="adj2" fmla="val 43233"/>
            </a:avLst>
          </a:prstGeom>
          <a:solidFill>
            <a:srgbClr val="66FF33">
              <a:alpha val="70000"/>
            </a:srgb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28100" name="Group 10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</p:grpSpPr>
        <p:sp>
          <p:nvSpPr>
            <p:cNvPr id="1057803" name="Freeform 11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4" name="Freeform 12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11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112" name="Text Box 107"/>
          <p:cNvSpPr txBox="1">
            <a:spLocks noChangeArrowheads="1"/>
          </p:cNvSpPr>
          <p:nvPr/>
        </p:nvSpPr>
        <p:spPr bwMode="auto">
          <a:xfrm>
            <a:off x="7165971" y="6200766"/>
            <a:ext cx="1044574" cy="370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20%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13" name="Text Box 107"/>
          <p:cNvSpPr txBox="1">
            <a:spLocks noChangeArrowheads="1"/>
          </p:cNvSpPr>
          <p:nvPr/>
        </p:nvSpPr>
        <p:spPr bwMode="auto">
          <a:xfrm>
            <a:off x="7994634" y="6200766"/>
            <a:ext cx="1235084" cy="409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Max H</a:t>
            </a:r>
            <a:r>
              <a:rPr lang="en-GB" sz="1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in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 Box 260">
            <a:extLst>
              <a:ext uri="{FF2B5EF4-FFF2-40B4-BE49-F238E27FC236}">
                <a16:creationId xmlns:a16="http://schemas.microsoft.com/office/drawing/2014/main" id="{CFFC5513-46EB-B315-3DDE-4879484333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6" name="Text Box 261">
            <a:extLst>
              <a:ext uri="{FF2B5EF4-FFF2-40B4-BE49-F238E27FC236}">
                <a16:creationId xmlns:a16="http://schemas.microsoft.com/office/drawing/2014/main" id="{1284B74D-7C90-F67B-4F14-8A79E0C49C2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5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05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892" grpId="0"/>
      <p:bldP spid="1057893" grpId="0"/>
      <p:bldP spid="1057898" grpId="0" animBg="1"/>
      <p:bldP spid="1057899" grpId="0"/>
      <p:bldP spid="108" grpId="0"/>
      <p:bldP spid="109" grpId="0"/>
      <p:bldP spid="3" grpId="0" animBg="1"/>
      <p:bldP spid="4" grpId="0" animBg="1"/>
      <p:bldP spid="2" grpId="0" animBg="1"/>
      <p:bldP spid="1057897" grpId="0" animBg="1"/>
      <p:bldP spid="112" grpId="0"/>
      <p:bldP spid="1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Box 101"/>
          <p:cNvSpPr txBox="1">
            <a:spLocks noChangeArrowheads="1"/>
          </p:cNvSpPr>
          <p:nvPr/>
        </p:nvSpPr>
        <p:spPr bwMode="auto">
          <a:xfrm>
            <a:off x="5782557" y="1974850"/>
            <a:ext cx="3361443" cy="1635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Water is liberated only between 800-850 °C and the wet solidus (~1000 °C) from the breakdown of amphibole.</a:t>
            </a:r>
          </a:p>
        </p:txBody>
      </p:sp>
      <p:sp>
        <p:nvSpPr>
          <p:cNvPr id="1057892" name="Text Box 100"/>
          <p:cNvSpPr txBox="1">
            <a:spLocks noChangeArrowheads="1"/>
          </p:cNvSpPr>
          <p:nvPr/>
        </p:nvSpPr>
        <p:spPr bwMode="auto">
          <a:xfrm>
            <a:off x="585788" y="638175"/>
            <a:ext cx="804386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No melting is expected above the chlorite stability (T &gt;870 °C) and below the amphibole stability field (P &gt;~2 GPa) until the wet solidus is reached.</a:t>
            </a:r>
          </a:p>
        </p:txBody>
      </p:sp>
      <p:sp>
        <p:nvSpPr>
          <p:cNvPr id="10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39786" y="1947863"/>
            <a:ext cx="5735539" cy="4857750"/>
            <a:chOff x="39786" y="1947863"/>
            <a:chExt cx="5735539" cy="4857750"/>
          </a:xfrm>
        </p:grpSpPr>
        <p:sp>
          <p:nvSpPr>
            <p:cNvPr id="1057796" name="Rectangle 4"/>
            <p:cNvSpPr>
              <a:spLocks noChangeAspect="1" noChangeArrowheads="1"/>
            </p:cNvSpPr>
            <p:nvPr/>
          </p:nvSpPr>
          <p:spPr bwMode="auto">
            <a:xfrm>
              <a:off x="44450" y="1947863"/>
              <a:ext cx="5730875" cy="485775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797" name="Rectangle 5"/>
            <p:cNvSpPr>
              <a:spLocks noChangeAspect="1" noChangeArrowheads="1"/>
            </p:cNvSpPr>
            <p:nvPr/>
          </p:nvSpPr>
          <p:spPr bwMode="auto">
            <a:xfrm>
              <a:off x="593725" y="2527300"/>
              <a:ext cx="4516438" cy="4005263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798" name="Freeform 6"/>
            <p:cNvSpPr>
              <a:spLocks noChangeAspect="1"/>
            </p:cNvSpPr>
            <p:nvPr/>
          </p:nvSpPr>
          <p:spPr bwMode="auto">
            <a:xfrm>
              <a:off x="1901825" y="2614613"/>
              <a:ext cx="788988" cy="936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799" name="Freeform 7"/>
            <p:cNvSpPr>
              <a:spLocks noChangeAspect="1"/>
            </p:cNvSpPr>
            <p:nvPr/>
          </p:nvSpPr>
          <p:spPr bwMode="auto">
            <a:xfrm>
              <a:off x="2673350" y="2676525"/>
              <a:ext cx="982663" cy="2039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0" name="Freeform 8"/>
            <p:cNvSpPr>
              <a:spLocks noChangeAspect="1"/>
            </p:cNvSpPr>
            <p:nvPr/>
          </p:nvSpPr>
          <p:spPr bwMode="auto">
            <a:xfrm>
              <a:off x="4371975" y="2682875"/>
              <a:ext cx="381000" cy="2668588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1" name="Line 9"/>
            <p:cNvSpPr>
              <a:spLocks noChangeAspect="1" noChangeShapeType="1"/>
            </p:cNvSpPr>
            <p:nvPr/>
          </p:nvSpPr>
          <p:spPr bwMode="auto">
            <a:xfrm>
              <a:off x="3632200" y="3397250"/>
              <a:ext cx="1485900" cy="125413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5" name="Freeform 13"/>
            <p:cNvSpPr>
              <a:spLocks noChangeAspect="1"/>
            </p:cNvSpPr>
            <p:nvPr/>
          </p:nvSpPr>
          <p:spPr bwMode="auto">
            <a:xfrm>
              <a:off x="793750" y="5213350"/>
              <a:ext cx="993775" cy="428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6" name="Freeform 14"/>
            <p:cNvSpPr>
              <a:spLocks noChangeAspect="1"/>
            </p:cNvSpPr>
            <p:nvPr/>
          </p:nvSpPr>
          <p:spPr bwMode="auto">
            <a:xfrm>
              <a:off x="1787525" y="5641975"/>
              <a:ext cx="1319213" cy="800100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7" name="Freeform 15"/>
            <p:cNvSpPr>
              <a:spLocks noChangeAspect="1"/>
            </p:cNvSpPr>
            <p:nvPr/>
          </p:nvSpPr>
          <p:spPr bwMode="auto">
            <a:xfrm>
              <a:off x="1147763" y="4722813"/>
              <a:ext cx="1628775" cy="327025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8" name="Line 16"/>
            <p:cNvSpPr>
              <a:spLocks noChangeAspect="1" noChangeShapeType="1"/>
            </p:cNvSpPr>
            <p:nvPr/>
          </p:nvSpPr>
          <p:spPr bwMode="auto">
            <a:xfrm flipH="1">
              <a:off x="719138" y="5641975"/>
              <a:ext cx="1046162" cy="50800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8015" name="Text Box 22"/>
            <p:cNvSpPr txBox="1">
              <a:spLocks noChangeAspect="1" noChangeArrowheads="1"/>
            </p:cNvSpPr>
            <p:nvPr/>
          </p:nvSpPr>
          <p:spPr bwMode="auto">
            <a:xfrm rot="1191810">
              <a:off x="877992" y="2837270"/>
              <a:ext cx="917367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28016" name="Text Box 23"/>
            <p:cNvSpPr txBox="1">
              <a:spLocks noChangeAspect="1" noChangeArrowheads="1"/>
            </p:cNvSpPr>
            <p:nvPr/>
          </p:nvSpPr>
          <p:spPr bwMode="auto">
            <a:xfrm rot="1191810">
              <a:off x="845210" y="2573745"/>
              <a:ext cx="979755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17" name="Text Box 24"/>
            <p:cNvSpPr txBox="1">
              <a:spLocks noChangeAspect="1" noChangeArrowheads="1"/>
            </p:cNvSpPr>
            <p:nvPr/>
          </p:nvSpPr>
          <p:spPr bwMode="auto">
            <a:xfrm rot="1833081">
              <a:off x="1727219" y="2851557"/>
              <a:ext cx="455574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8018" name="Text Box 25"/>
            <p:cNvSpPr txBox="1">
              <a:spLocks noChangeAspect="1" noChangeArrowheads="1"/>
            </p:cNvSpPr>
            <p:nvPr/>
          </p:nvSpPr>
          <p:spPr bwMode="auto">
            <a:xfrm rot="1596048">
              <a:off x="1341119" y="2536195"/>
              <a:ext cx="689612" cy="261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1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19" name="Text Box 26"/>
            <p:cNvSpPr txBox="1">
              <a:spLocks noChangeAspect="1" noChangeArrowheads="1"/>
            </p:cNvSpPr>
            <p:nvPr/>
          </p:nvSpPr>
          <p:spPr bwMode="auto">
            <a:xfrm rot="1899183">
              <a:off x="1889276" y="2652083"/>
              <a:ext cx="428322" cy="261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8020" name="Text Box 27"/>
            <p:cNvSpPr txBox="1">
              <a:spLocks noChangeAspect="1" noChangeArrowheads="1"/>
            </p:cNvSpPr>
            <p:nvPr/>
          </p:nvSpPr>
          <p:spPr bwMode="auto">
            <a:xfrm rot="2255856">
              <a:off x="2037142" y="2613432"/>
              <a:ext cx="696153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21" name="Text Box 28"/>
            <p:cNvSpPr txBox="1">
              <a:spLocks noChangeAspect="1" noChangeArrowheads="1"/>
            </p:cNvSpPr>
            <p:nvPr/>
          </p:nvSpPr>
          <p:spPr bwMode="auto">
            <a:xfrm>
              <a:off x="1878600" y="3532188"/>
              <a:ext cx="692562" cy="3508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8022" name="Text Box 29"/>
            <p:cNvSpPr txBox="1">
              <a:spLocks noChangeAspect="1" noChangeArrowheads="1"/>
            </p:cNvSpPr>
            <p:nvPr/>
          </p:nvSpPr>
          <p:spPr bwMode="auto">
            <a:xfrm>
              <a:off x="890588" y="3302000"/>
              <a:ext cx="842962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057822" name="Freeform 30"/>
            <p:cNvSpPr>
              <a:spLocks noChangeAspect="1"/>
            </p:cNvSpPr>
            <p:nvPr/>
          </p:nvSpPr>
          <p:spPr bwMode="auto">
            <a:xfrm>
              <a:off x="1566863" y="3179763"/>
              <a:ext cx="600075" cy="379412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8024" name="Text Box 31"/>
            <p:cNvSpPr txBox="1">
              <a:spLocks noChangeAspect="1" noChangeArrowheads="1"/>
            </p:cNvSpPr>
            <p:nvPr/>
          </p:nvSpPr>
          <p:spPr bwMode="auto">
            <a:xfrm>
              <a:off x="844550" y="3887788"/>
              <a:ext cx="1012825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28025" name="Text Box 32"/>
            <p:cNvSpPr txBox="1">
              <a:spLocks noChangeAspect="1" noChangeArrowheads="1"/>
            </p:cNvSpPr>
            <p:nvPr/>
          </p:nvSpPr>
          <p:spPr bwMode="auto">
            <a:xfrm rot="-3984159">
              <a:off x="1981994" y="4368007"/>
              <a:ext cx="585787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8026" name="Text Box 33"/>
            <p:cNvSpPr txBox="1">
              <a:spLocks noChangeAspect="1" noChangeArrowheads="1"/>
            </p:cNvSpPr>
            <p:nvPr/>
          </p:nvSpPr>
          <p:spPr bwMode="auto">
            <a:xfrm rot="-4007587">
              <a:off x="2063394" y="4416168"/>
              <a:ext cx="848437" cy="1846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27" name="Text Box 34"/>
            <p:cNvSpPr txBox="1">
              <a:spLocks noChangeAspect="1" noChangeArrowheads="1"/>
            </p:cNvSpPr>
            <p:nvPr/>
          </p:nvSpPr>
          <p:spPr bwMode="auto">
            <a:xfrm>
              <a:off x="1303338" y="4973638"/>
              <a:ext cx="811212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28028" name="Text Box 35"/>
            <p:cNvSpPr txBox="1">
              <a:spLocks noChangeAspect="1" noChangeArrowheads="1"/>
            </p:cNvSpPr>
            <p:nvPr/>
          </p:nvSpPr>
          <p:spPr bwMode="auto">
            <a:xfrm rot="1252350">
              <a:off x="759796" y="5114667"/>
              <a:ext cx="587020" cy="1846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29" name="Text Box 36"/>
            <p:cNvSpPr txBox="1">
              <a:spLocks noChangeAspect="1" noChangeArrowheads="1"/>
            </p:cNvSpPr>
            <p:nvPr/>
          </p:nvSpPr>
          <p:spPr bwMode="auto">
            <a:xfrm rot="1289943">
              <a:off x="685627" y="5359142"/>
              <a:ext cx="987771" cy="1846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</a:t>
              </a:r>
            </a:p>
          </p:txBody>
        </p:sp>
        <p:sp>
          <p:nvSpPr>
            <p:cNvPr id="128030" name="Text Box 37"/>
            <p:cNvSpPr txBox="1">
              <a:spLocks noChangeAspect="1" noChangeArrowheads="1"/>
            </p:cNvSpPr>
            <p:nvPr/>
          </p:nvSpPr>
          <p:spPr bwMode="auto">
            <a:xfrm>
              <a:off x="447675" y="5405438"/>
              <a:ext cx="960438" cy="60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28031" name="Text Box 38"/>
            <p:cNvSpPr txBox="1">
              <a:spLocks noChangeAspect="1" noChangeArrowheads="1"/>
            </p:cNvSpPr>
            <p:nvPr/>
          </p:nvSpPr>
          <p:spPr bwMode="auto">
            <a:xfrm rot="-2519026">
              <a:off x="890588" y="5880100"/>
              <a:ext cx="692150" cy="2746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8032" name="Text Box 39"/>
            <p:cNvSpPr txBox="1">
              <a:spLocks noChangeAspect="1" noChangeArrowheads="1"/>
            </p:cNvSpPr>
            <p:nvPr/>
          </p:nvSpPr>
          <p:spPr bwMode="auto">
            <a:xfrm rot="-2664561">
              <a:off x="863600" y="5976938"/>
              <a:ext cx="1089025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33" name="Text Box 40"/>
            <p:cNvSpPr txBox="1">
              <a:spLocks noChangeAspect="1" noChangeArrowheads="1"/>
            </p:cNvSpPr>
            <p:nvPr/>
          </p:nvSpPr>
          <p:spPr bwMode="auto">
            <a:xfrm>
              <a:off x="1347788" y="6103938"/>
              <a:ext cx="1223962" cy="4370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28036" name="Text Box 43"/>
            <p:cNvSpPr txBox="1">
              <a:spLocks noChangeAspect="1" noChangeArrowheads="1"/>
            </p:cNvSpPr>
            <p:nvPr/>
          </p:nvSpPr>
          <p:spPr bwMode="auto">
            <a:xfrm>
              <a:off x="2587625" y="3736975"/>
              <a:ext cx="865188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28037" name="Text Box 44"/>
            <p:cNvSpPr txBox="1">
              <a:spLocks noChangeAspect="1" noChangeArrowheads="1"/>
            </p:cNvSpPr>
            <p:nvPr/>
          </p:nvSpPr>
          <p:spPr bwMode="auto">
            <a:xfrm rot="-2921715">
              <a:off x="2779713" y="4200525"/>
              <a:ext cx="690562" cy="2746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</a:t>
              </a:r>
            </a:p>
          </p:txBody>
        </p:sp>
        <p:sp>
          <p:nvSpPr>
            <p:cNvPr id="128038" name="Text Box 45"/>
            <p:cNvSpPr txBox="1">
              <a:spLocks noChangeAspect="1" noChangeArrowheads="1"/>
            </p:cNvSpPr>
            <p:nvPr/>
          </p:nvSpPr>
          <p:spPr bwMode="auto">
            <a:xfrm rot="-2367594">
              <a:off x="2611438" y="4427538"/>
              <a:ext cx="110013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39" name="Text Box 46"/>
            <p:cNvSpPr txBox="1">
              <a:spLocks noChangeAspect="1" noChangeArrowheads="1"/>
            </p:cNvSpPr>
            <p:nvPr/>
          </p:nvSpPr>
          <p:spPr bwMode="auto">
            <a:xfrm>
              <a:off x="2608263" y="2968625"/>
              <a:ext cx="946150" cy="476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28040" name="Text Box 47"/>
            <p:cNvSpPr txBox="1">
              <a:spLocks noChangeAspect="1" noChangeArrowheads="1"/>
            </p:cNvSpPr>
            <p:nvPr/>
          </p:nvSpPr>
          <p:spPr bwMode="auto">
            <a:xfrm rot="551331">
              <a:off x="2640013" y="3567113"/>
              <a:ext cx="1031875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 cpx</a:t>
              </a:r>
            </a:p>
          </p:txBody>
        </p:sp>
        <p:sp>
          <p:nvSpPr>
            <p:cNvPr id="128041" name="Text Box 48"/>
            <p:cNvSpPr txBox="1">
              <a:spLocks noChangeAspect="1" noChangeArrowheads="1"/>
            </p:cNvSpPr>
            <p:nvPr/>
          </p:nvSpPr>
          <p:spPr bwMode="auto">
            <a:xfrm rot="551331">
              <a:off x="2627313" y="3376613"/>
              <a:ext cx="113188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42" name="Text Box 49"/>
            <p:cNvSpPr txBox="1">
              <a:spLocks noChangeAspect="1" noChangeArrowheads="1"/>
            </p:cNvSpPr>
            <p:nvPr/>
          </p:nvSpPr>
          <p:spPr bwMode="auto">
            <a:xfrm rot="1882094">
              <a:off x="2747963" y="2763838"/>
              <a:ext cx="42068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28043" name="Text Box 50"/>
            <p:cNvSpPr txBox="1">
              <a:spLocks noChangeAspect="1" noChangeArrowheads="1"/>
            </p:cNvSpPr>
            <p:nvPr/>
          </p:nvSpPr>
          <p:spPr bwMode="auto">
            <a:xfrm rot="1714239">
              <a:off x="2616200" y="2659063"/>
              <a:ext cx="123983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44" name="Text Box 51"/>
            <p:cNvSpPr txBox="1">
              <a:spLocks noChangeAspect="1" noChangeArrowheads="1"/>
            </p:cNvSpPr>
            <p:nvPr/>
          </p:nvSpPr>
          <p:spPr bwMode="auto">
            <a:xfrm>
              <a:off x="3611563" y="3609975"/>
              <a:ext cx="782637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8045" name="Text Box 52"/>
            <p:cNvSpPr txBox="1">
              <a:spLocks noChangeAspect="1" noChangeArrowheads="1"/>
            </p:cNvSpPr>
            <p:nvPr/>
          </p:nvSpPr>
          <p:spPr bwMode="auto">
            <a:xfrm>
              <a:off x="3622675" y="3548063"/>
              <a:ext cx="782638" cy="1651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8046" name="Text Box 53"/>
            <p:cNvSpPr txBox="1">
              <a:spLocks noChangeAspect="1" noChangeArrowheads="1"/>
            </p:cNvSpPr>
            <p:nvPr/>
          </p:nvSpPr>
          <p:spPr bwMode="auto">
            <a:xfrm rot="274436">
              <a:off x="3500438" y="3401034"/>
              <a:ext cx="1125537" cy="1892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28047" name="Text Box 54"/>
            <p:cNvSpPr txBox="1">
              <a:spLocks noChangeAspect="1" noChangeArrowheads="1"/>
            </p:cNvSpPr>
            <p:nvPr/>
          </p:nvSpPr>
          <p:spPr bwMode="auto">
            <a:xfrm>
              <a:off x="3565525" y="2740025"/>
              <a:ext cx="914400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28048" name="Text Box 55"/>
            <p:cNvSpPr txBox="1">
              <a:spLocks noChangeAspect="1" noChangeArrowheads="1"/>
            </p:cNvSpPr>
            <p:nvPr/>
          </p:nvSpPr>
          <p:spPr bwMode="auto">
            <a:xfrm>
              <a:off x="3332163" y="4784725"/>
              <a:ext cx="933450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28049" name="Text Box 57"/>
            <p:cNvSpPr txBox="1">
              <a:spLocks noChangeAspect="1" noChangeArrowheads="1"/>
            </p:cNvSpPr>
            <p:nvPr/>
          </p:nvSpPr>
          <p:spPr bwMode="auto">
            <a:xfrm rot="4682296">
              <a:off x="4214813" y="4559300"/>
              <a:ext cx="78263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28050" name="Text Box 58"/>
            <p:cNvSpPr txBox="1">
              <a:spLocks noChangeAspect="1" noChangeArrowheads="1"/>
            </p:cNvSpPr>
            <p:nvPr/>
          </p:nvSpPr>
          <p:spPr bwMode="auto">
            <a:xfrm rot="-2532926">
              <a:off x="4319588" y="2728913"/>
              <a:ext cx="779462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28051" name="Text Box 59"/>
            <p:cNvSpPr txBox="1">
              <a:spLocks noChangeAspect="1" noChangeArrowheads="1"/>
            </p:cNvSpPr>
            <p:nvPr/>
          </p:nvSpPr>
          <p:spPr bwMode="auto">
            <a:xfrm rot="353099">
              <a:off x="4611688" y="3506788"/>
              <a:ext cx="428625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28052" name="Text Box 60"/>
            <p:cNvSpPr txBox="1">
              <a:spLocks noChangeAspect="1" noChangeArrowheads="1"/>
            </p:cNvSpPr>
            <p:nvPr/>
          </p:nvSpPr>
          <p:spPr bwMode="auto">
            <a:xfrm rot="353099">
              <a:off x="4643438" y="3328988"/>
              <a:ext cx="428625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</a:p>
          </p:txBody>
        </p:sp>
        <p:sp>
          <p:nvSpPr>
            <p:cNvPr id="128053" name="Text Box 61"/>
            <p:cNvSpPr txBox="1">
              <a:spLocks noChangeAspect="1" noChangeArrowheads="1"/>
            </p:cNvSpPr>
            <p:nvPr/>
          </p:nvSpPr>
          <p:spPr bwMode="auto">
            <a:xfrm>
              <a:off x="1876425" y="1968500"/>
              <a:ext cx="1428981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28054" name="Text Box 62"/>
            <p:cNvSpPr txBox="1">
              <a:spLocks noChangeAspect="1" noChangeArrowheads="1"/>
            </p:cNvSpPr>
            <p:nvPr/>
          </p:nvSpPr>
          <p:spPr bwMode="auto">
            <a:xfrm>
              <a:off x="317500" y="2325688"/>
              <a:ext cx="50006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28055" name="Text Box 63"/>
            <p:cNvSpPr txBox="1">
              <a:spLocks noChangeAspect="1" noChangeArrowheads="1"/>
            </p:cNvSpPr>
            <p:nvPr/>
          </p:nvSpPr>
          <p:spPr bwMode="auto">
            <a:xfrm>
              <a:off x="979488" y="232568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28056" name="Text Box 64"/>
            <p:cNvSpPr txBox="1">
              <a:spLocks noChangeAspect="1" noChangeArrowheads="1"/>
            </p:cNvSpPr>
            <p:nvPr/>
          </p:nvSpPr>
          <p:spPr bwMode="auto">
            <a:xfrm>
              <a:off x="1619250" y="232568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28057" name="Text Box 65"/>
            <p:cNvSpPr txBox="1">
              <a:spLocks noChangeAspect="1" noChangeArrowheads="1"/>
            </p:cNvSpPr>
            <p:nvPr/>
          </p:nvSpPr>
          <p:spPr bwMode="auto">
            <a:xfrm>
              <a:off x="2289175" y="2325688"/>
              <a:ext cx="50006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28058" name="Text Box 66"/>
            <p:cNvSpPr txBox="1">
              <a:spLocks noChangeAspect="1" noChangeArrowheads="1"/>
            </p:cNvSpPr>
            <p:nvPr/>
          </p:nvSpPr>
          <p:spPr bwMode="auto">
            <a:xfrm>
              <a:off x="2928938" y="2325688"/>
              <a:ext cx="500062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28059" name="Text Box 67"/>
            <p:cNvSpPr txBox="1">
              <a:spLocks noChangeAspect="1" noChangeArrowheads="1"/>
            </p:cNvSpPr>
            <p:nvPr/>
          </p:nvSpPr>
          <p:spPr bwMode="auto">
            <a:xfrm>
              <a:off x="3573463" y="232568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28060" name="Text Box 68"/>
            <p:cNvSpPr txBox="1">
              <a:spLocks noChangeAspect="1" noChangeArrowheads="1"/>
            </p:cNvSpPr>
            <p:nvPr/>
          </p:nvSpPr>
          <p:spPr bwMode="auto">
            <a:xfrm>
              <a:off x="4156075" y="2325688"/>
              <a:ext cx="592138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28061" name="Text Box 69"/>
            <p:cNvSpPr txBox="1">
              <a:spLocks noChangeAspect="1" noChangeArrowheads="1"/>
            </p:cNvSpPr>
            <p:nvPr/>
          </p:nvSpPr>
          <p:spPr bwMode="auto">
            <a:xfrm>
              <a:off x="4830763" y="2325688"/>
              <a:ext cx="581025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28062" name="Text Box 70"/>
            <p:cNvSpPr txBox="1">
              <a:spLocks noChangeAspect="1" noChangeArrowheads="1"/>
            </p:cNvSpPr>
            <p:nvPr/>
          </p:nvSpPr>
          <p:spPr bwMode="auto">
            <a:xfrm rot="-5400000">
              <a:off x="-432170" y="4649888"/>
              <a:ext cx="125168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28063" name="Text Box 71"/>
            <p:cNvSpPr txBox="1">
              <a:spLocks noChangeAspect="1" noChangeArrowheads="1"/>
            </p:cNvSpPr>
            <p:nvPr/>
          </p:nvSpPr>
          <p:spPr bwMode="auto">
            <a:xfrm>
              <a:off x="296863" y="296545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28064" name="Text Box 72"/>
            <p:cNvSpPr txBox="1">
              <a:spLocks noChangeAspect="1" noChangeArrowheads="1"/>
            </p:cNvSpPr>
            <p:nvPr/>
          </p:nvSpPr>
          <p:spPr bwMode="auto">
            <a:xfrm>
              <a:off x="296863" y="346710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28065" name="Text Box 73"/>
            <p:cNvSpPr txBox="1">
              <a:spLocks noChangeAspect="1" noChangeArrowheads="1"/>
            </p:cNvSpPr>
            <p:nvPr/>
          </p:nvSpPr>
          <p:spPr bwMode="auto">
            <a:xfrm>
              <a:off x="296863" y="397510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28066" name="Text Box 74"/>
            <p:cNvSpPr txBox="1">
              <a:spLocks noChangeAspect="1" noChangeArrowheads="1"/>
            </p:cNvSpPr>
            <p:nvPr/>
          </p:nvSpPr>
          <p:spPr bwMode="auto">
            <a:xfrm>
              <a:off x="296863" y="4460875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28067" name="Text Box 75"/>
            <p:cNvSpPr txBox="1">
              <a:spLocks noChangeAspect="1" noChangeArrowheads="1"/>
            </p:cNvSpPr>
            <p:nvPr/>
          </p:nvSpPr>
          <p:spPr bwMode="auto">
            <a:xfrm>
              <a:off x="296863" y="4970463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28068" name="Text Box 76"/>
            <p:cNvSpPr txBox="1">
              <a:spLocks noChangeAspect="1" noChangeArrowheads="1"/>
            </p:cNvSpPr>
            <p:nvPr/>
          </p:nvSpPr>
          <p:spPr bwMode="auto">
            <a:xfrm>
              <a:off x="296863" y="5478463"/>
              <a:ext cx="317500" cy="169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28069" name="Text Box 77"/>
            <p:cNvSpPr txBox="1">
              <a:spLocks noChangeAspect="1" noChangeArrowheads="1"/>
            </p:cNvSpPr>
            <p:nvPr/>
          </p:nvSpPr>
          <p:spPr bwMode="auto">
            <a:xfrm>
              <a:off x="296863" y="598170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28070" name="Text Box 78"/>
            <p:cNvSpPr txBox="1">
              <a:spLocks noChangeAspect="1" noChangeArrowheads="1"/>
            </p:cNvSpPr>
            <p:nvPr/>
          </p:nvSpPr>
          <p:spPr bwMode="auto">
            <a:xfrm>
              <a:off x="296863" y="6473825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28071" name="Text Box 79"/>
            <p:cNvSpPr txBox="1">
              <a:spLocks noChangeAspect="1" noChangeArrowheads="1"/>
            </p:cNvSpPr>
            <p:nvPr/>
          </p:nvSpPr>
          <p:spPr bwMode="auto">
            <a:xfrm rot="5400000">
              <a:off x="4990418" y="4393506"/>
              <a:ext cx="100784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28072" name="Text Box 80"/>
            <p:cNvSpPr txBox="1">
              <a:spLocks noChangeAspect="1" noChangeArrowheads="1"/>
            </p:cNvSpPr>
            <p:nvPr/>
          </p:nvSpPr>
          <p:spPr bwMode="auto">
            <a:xfrm>
              <a:off x="5076825" y="3249613"/>
              <a:ext cx="466725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28073" name="Text Box 81"/>
            <p:cNvSpPr txBox="1">
              <a:spLocks noChangeAspect="1" noChangeArrowheads="1"/>
            </p:cNvSpPr>
            <p:nvPr/>
          </p:nvSpPr>
          <p:spPr bwMode="auto">
            <a:xfrm>
              <a:off x="5076825" y="3592513"/>
              <a:ext cx="466725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28074" name="Text Box 82"/>
            <p:cNvSpPr txBox="1">
              <a:spLocks noChangeAspect="1" noChangeArrowheads="1"/>
            </p:cNvSpPr>
            <p:nvPr/>
          </p:nvSpPr>
          <p:spPr bwMode="auto">
            <a:xfrm>
              <a:off x="5076825" y="4089400"/>
              <a:ext cx="5461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28075" name="Text Box 83"/>
            <p:cNvSpPr txBox="1">
              <a:spLocks noChangeAspect="1" noChangeArrowheads="1"/>
            </p:cNvSpPr>
            <p:nvPr/>
          </p:nvSpPr>
          <p:spPr bwMode="auto">
            <a:xfrm>
              <a:off x="5076825" y="4946650"/>
              <a:ext cx="62071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28076" name="Text Box 84"/>
            <p:cNvSpPr txBox="1">
              <a:spLocks noChangeAspect="1" noChangeArrowheads="1"/>
            </p:cNvSpPr>
            <p:nvPr/>
          </p:nvSpPr>
          <p:spPr bwMode="auto">
            <a:xfrm>
              <a:off x="5076825" y="5467350"/>
              <a:ext cx="62071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28077" name="Text Box 85"/>
            <p:cNvSpPr txBox="1">
              <a:spLocks noChangeAspect="1" noChangeArrowheads="1"/>
            </p:cNvSpPr>
            <p:nvPr/>
          </p:nvSpPr>
          <p:spPr bwMode="auto">
            <a:xfrm>
              <a:off x="5076825" y="5786438"/>
              <a:ext cx="62071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28078" name="Text Box 86"/>
            <p:cNvSpPr txBox="1">
              <a:spLocks noChangeAspect="1" noChangeArrowheads="1"/>
            </p:cNvSpPr>
            <p:nvPr/>
          </p:nvSpPr>
          <p:spPr bwMode="auto">
            <a:xfrm>
              <a:off x="5076825" y="6423025"/>
              <a:ext cx="620713" cy="169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057879" name="Line 87"/>
            <p:cNvSpPr>
              <a:spLocks noChangeAspect="1" noChangeShapeType="1"/>
            </p:cNvSpPr>
            <p:nvPr/>
          </p:nvSpPr>
          <p:spPr bwMode="auto">
            <a:xfrm>
              <a:off x="598488" y="303688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0" name="Line 88"/>
            <p:cNvSpPr>
              <a:spLocks noChangeAspect="1" noChangeShapeType="1"/>
            </p:cNvSpPr>
            <p:nvPr/>
          </p:nvSpPr>
          <p:spPr bwMode="auto">
            <a:xfrm>
              <a:off x="598488" y="3533775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1" name="Line 89"/>
            <p:cNvSpPr>
              <a:spLocks noChangeAspect="1" noChangeShapeType="1"/>
            </p:cNvSpPr>
            <p:nvPr/>
          </p:nvSpPr>
          <p:spPr bwMode="auto">
            <a:xfrm>
              <a:off x="598488" y="4041775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2" name="Line 90"/>
            <p:cNvSpPr>
              <a:spLocks noChangeAspect="1" noChangeShapeType="1"/>
            </p:cNvSpPr>
            <p:nvPr/>
          </p:nvSpPr>
          <p:spPr bwMode="auto">
            <a:xfrm>
              <a:off x="598488" y="4540250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3" name="Line 91"/>
            <p:cNvSpPr>
              <a:spLocks noChangeAspect="1" noChangeShapeType="1"/>
            </p:cNvSpPr>
            <p:nvPr/>
          </p:nvSpPr>
          <p:spPr bwMode="auto">
            <a:xfrm>
              <a:off x="598488" y="5048250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4" name="Line 92"/>
            <p:cNvSpPr>
              <a:spLocks noChangeAspect="1" noChangeShapeType="1"/>
            </p:cNvSpPr>
            <p:nvPr/>
          </p:nvSpPr>
          <p:spPr bwMode="auto">
            <a:xfrm>
              <a:off x="598488" y="554513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5" name="Line 93"/>
            <p:cNvSpPr>
              <a:spLocks noChangeAspect="1" noChangeShapeType="1"/>
            </p:cNvSpPr>
            <p:nvPr/>
          </p:nvSpPr>
          <p:spPr bwMode="auto">
            <a:xfrm>
              <a:off x="598488" y="605313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6" name="Line 94"/>
            <p:cNvSpPr>
              <a:spLocks noChangeAspect="1" noChangeShapeType="1"/>
            </p:cNvSpPr>
            <p:nvPr/>
          </p:nvSpPr>
          <p:spPr bwMode="auto">
            <a:xfrm>
              <a:off x="1244600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7" name="Line 95"/>
            <p:cNvSpPr>
              <a:spLocks noChangeAspect="1" noChangeShapeType="1"/>
            </p:cNvSpPr>
            <p:nvPr/>
          </p:nvSpPr>
          <p:spPr bwMode="auto">
            <a:xfrm>
              <a:off x="1890713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8" name="Line 96"/>
            <p:cNvSpPr>
              <a:spLocks noChangeAspect="1" noChangeShapeType="1"/>
            </p:cNvSpPr>
            <p:nvPr/>
          </p:nvSpPr>
          <p:spPr bwMode="auto">
            <a:xfrm>
              <a:off x="2535238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9" name="Line 97"/>
            <p:cNvSpPr>
              <a:spLocks noChangeAspect="1" noChangeShapeType="1"/>
            </p:cNvSpPr>
            <p:nvPr/>
          </p:nvSpPr>
          <p:spPr bwMode="auto">
            <a:xfrm>
              <a:off x="3176588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90" name="Line 98"/>
            <p:cNvSpPr>
              <a:spLocks noChangeAspect="1" noChangeShapeType="1"/>
            </p:cNvSpPr>
            <p:nvPr/>
          </p:nvSpPr>
          <p:spPr bwMode="auto">
            <a:xfrm>
              <a:off x="3821113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91" name="Line 99"/>
            <p:cNvSpPr>
              <a:spLocks noChangeAspect="1" noChangeShapeType="1"/>
            </p:cNvSpPr>
            <p:nvPr/>
          </p:nvSpPr>
          <p:spPr bwMode="auto">
            <a:xfrm>
              <a:off x="4460875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95" name="Line 103"/>
            <p:cNvSpPr>
              <a:spLocks noChangeShapeType="1"/>
            </p:cNvSpPr>
            <p:nvPr/>
          </p:nvSpPr>
          <p:spPr bwMode="auto">
            <a:xfrm flipV="1">
              <a:off x="2271713" y="3062288"/>
              <a:ext cx="90487" cy="5000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28014" name="Group 17"/>
            <p:cNvGrpSpPr>
              <a:grpSpLocks/>
            </p:cNvGrpSpPr>
            <p:nvPr/>
          </p:nvGrpSpPr>
          <p:grpSpPr bwMode="auto">
            <a:xfrm>
              <a:off x="1098550" y="2625725"/>
              <a:ext cx="1614488" cy="3651250"/>
              <a:chOff x="692" y="1654"/>
              <a:chExt cx="1017" cy="2300"/>
            </a:xfrm>
          </p:grpSpPr>
          <p:grpSp>
            <p:nvGrpSpPr>
              <p:cNvPr id="128103" name="Group 18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057811" name="Freeform 19"/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3" cy="56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1057812" name="Freeform 20"/>
                <p:cNvSpPr>
                  <a:spLocks noChangeAspect="1"/>
                </p:cNvSpPr>
                <p:nvPr/>
              </p:nvSpPr>
              <p:spPr bwMode="auto">
                <a:xfrm>
                  <a:off x="1122" y="2219"/>
                  <a:ext cx="587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1057813" name="Freeform 21"/>
              <p:cNvSpPr>
                <a:spLocks noChangeAspect="1"/>
              </p:cNvSpPr>
              <p:nvPr/>
            </p:nvSpPr>
            <p:spPr bwMode="auto">
              <a:xfrm>
                <a:off x="692" y="3545"/>
                <a:ext cx="430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2" name="Figura a mano libera 1"/>
            <p:cNvSpPr/>
            <p:nvPr/>
          </p:nvSpPr>
          <p:spPr bwMode="auto">
            <a:xfrm>
              <a:off x="1250528" y="2540000"/>
              <a:ext cx="2400389" cy="2457450"/>
            </a:xfrm>
            <a:custGeom>
              <a:avLst/>
              <a:gdLst>
                <a:gd name="connsiteX0" fmla="*/ 990600 w 2381250"/>
                <a:gd name="connsiteY0" fmla="*/ 0 h 2457450"/>
                <a:gd name="connsiteX1" fmla="*/ 1568450 w 2381250"/>
                <a:gd name="connsiteY1" fmla="*/ 184150 h 2457450"/>
                <a:gd name="connsiteX2" fmla="*/ 2146300 w 2381250"/>
                <a:gd name="connsiteY2" fmla="*/ 501650 h 2457450"/>
                <a:gd name="connsiteX3" fmla="*/ 2368550 w 2381250"/>
                <a:gd name="connsiteY3" fmla="*/ 736600 h 2457450"/>
                <a:gd name="connsiteX4" fmla="*/ 2381250 w 2381250"/>
                <a:gd name="connsiteY4" fmla="*/ 1085850 h 2457450"/>
                <a:gd name="connsiteX5" fmla="*/ 2279650 w 2381250"/>
                <a:gd name="connsiteY5" fmla="*/ 1428750 h 2457450"/>
                <a:gd name="connsiteX6" fmla="*/ 2000250 w 2381250"/>
                <a:gd name="connsiteY6" fmla="*/ 1797050 h 2457450"/>
                <a:gd name="connsiteX7" fmla="*/ 1695450 w 2381250"/>
                <a:gd name="connsiteY7" fmla="*/ 2089150 h 2457450"/>
                <a:gd name="connsiteX8" fmla="*/ 1238250 w 2381250"/>
                <a:gd name="connsiteY8" fmla="*/ 2317750 h 2457450"/>
                <a:gd name="connsiteX9" fmla="*/ 901700 w 2381250"/>
                <a:gd name="connsiteY9" fmla="*/ 2457450 h 2457450"/>
                <a:gd name="connsiteX10" fmla="*/ 1276350 w 2381250"/>
                <a:gd name="connsiteY10" fmla="*/ 1593850 h 2457450"/>
                <a:gd name="connsiteX11" fmla="*/ 1466850 w 2381250"/>
                <a:gd name="connsiteY11" fmla="*/ 1041400 h 2457450"/>
                <a:gd name="connsiteX12" fmla="*/ 1282700 w 2381250"/>
                <a:gd name="connsiteY12" fmla="*/ 819150 h 2457450"/>
                <a:gd name="connsiteX13" fmla="*/ 990600 w 2381250"/>
                <a:gd name="connsiteY13" fmla="*/ 590550 h 2457450"/>
                <a:gd name="connsiteX14" fmla="*/ 527050 w 2381250"/>
                <a:gd name="connsiteY14" fmla="*/ 273050 h 2457450"/>
                <a:gd name="connsiteX15" fmla="*/ 19050 w 2381250"/>
                <a:gd name="connsiteY15" fmla="*/ 63500 h 2457450"/>
                <a:gd name="connsiteX16" fmla="*/ 0 w 2381250"/>
                <a:gd name="connsiteY16" fmla="*/ 0 h 2457450"/>
                <a:gd name="connsiteX17" fmla="*/ 990600 w 2381250"/>
                <a:gd name="connsiteY17" fmla="*/ 0 h 2457450"/>
                <a:gd name="connsiteX0" fmla="*/ 990600 w 2400389"/>
                <a:gd name="connsiteY0" fmla="*/ 0 h 2457450"/>
                <a:gd name="connsiteX1" fmla="*/ 1568450 w 2400389"/>
                <a:gd name="connsiteY1" fmla="*/ 184150 h 2457450"/>
                <a:gd name="connsiteX2" fmla="*/ 2146300 w 2400389"/>
                <a:gd name="connsiteY2" fmla="*/ 501650 h 2457450"/>
                <a:gd name="connsiteX3" fmla="*/ 2368550 w 2400389"/>
                <a:gd name="connsiteY3" fmla="*/ 736600 h 2457450"/>
                <a:gd name="connsiteX4" fmla="*/ 2400300 w 2400389"/>
                <a:gd name="connsiteY4" fmla="*/ 927100 h 2457450"/>
                <a:gd name="connsiteX5" fmla="*/ 2381250 w 2400389"/>
                <a:gd name="connsiteY5" fmla="*/ 1085850 h 2457450"/>
                <a:gd name="connsiteX6" fmla="*/ 2279650 w 2400389"/>
                <a:gd name="connsiteY6" fmla="*/ 1428750 h 2457450"/>
                <a:gd name="connsiteX7" fmla="*/ 2000250 w 2400389"/>
                <a:gd name="connsiteY7" fmla="*/ 1797050 h 2457450"/>
                <a:gd name="connsiteX8" fmla="*/ 1695450 w 2400389"/>
                <a:gd name="connsiteY8" fmla="*/ 2089150 h 2457450"/>
                <a:gd name="connsiteX9" fmla="*/ 1238250 w 2400389"/>
                <a:gd name="connsiteY9" fmla="*/ 2317750 h 2457450"/>
                <a:gd name="connsiteX10" fmla="*/ 901700 w 2400389"/>
                <a:gd name="connsiteY10" fmla="*/ 2457450 h 2457450"/>
                <a:gd name="connsiteX11" fmla="*/ 1276350 w 2400389"/>
                <a:gd name="connsiteY11" fmla="*/ 1593850 h 2457450"/>
                <a:gd name="connsiteX12" fmla="*/ 1466850 w 2400389"/>
                <a:gd name="connsiteY12" fmla="*/ 1041400 h 2457450"/>
                <a:gd name="connsiteX13" fmla="*/ 1282700 w 2400389"/>
                <a:gd name="connsiteY13" fmla="*/ 819150 h 2457450"/>
                <a:gd name="connsiteX14" fmla="*/ 990600 w 2400389"/>
                <a:gd name="connsiteY14" fmla="*/ 590550 h 2457450"/>
                <a:gd name="connsiteX15" fmla="*/ 527050 w 2400389"/>
                <a:gd name="connsiteY15" fmla="*/ 273050 h 2457450"/>
                <a:gd name="connsiteX16" fmla="*/ 19050 w 2400389"/>
                <a:gd name="connsiteY16" fmla="*/ 63500 h 2457450"/>
                <a:gd name="connsiteX17" fmla="*/ 0 w 2400389"/>
                <a:gd name="connsiteY17" fmla="*/ 0 h 2457450"/>
                <a:gd name="connsiteX18" fmla="*/ 990600 w 2400389"/>
                <a:gd name="connsiteY18" fmla="*/ 0 h 245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0389" h="2457450">
                  <a:moveTo>
                    <a:pt x="990600" y="0"/>
                  </a:moveTo>
                  <a:lnTo>
                    <a:pt x="1568450" y="184150"/>
                  </a:lnTo>
                  <a:lnTo>
                    <a:pt x="2146300" y="501650"/>
                  </a:lnTo>
                  <a:lnTo>
                    <a:pt x="2368550" y="736600"/>
                  </a:lnTo>
                  <a:cubicBezTo>
                    <a:pt x="2366433" y="802217"/>
                    <a:pt x="2402417" y="861483"/>
                    <a:pt x="2400300" y="927100"/>
                  </a:cubicBezTo>
                  <a:lnTo>
                    <a:pt x="2381250" y="1085850"/>
                  </a:lnTo>
                  <a:lnTo>
                    <a:pt x="2279650" y="1428750"/>
                  </a:lnTo>
                  <a:lnTo>
                    <a:pt x="2000250" y="1797050"/>
                  </a:lnTo>
                  <a:lnTo>
                    <a:pt x="1695450" y="2089150"/>
                  </a:lnTo>
                  <a:lnTo>
                    <a:pt x="1238250" y="2317750"/>
                  </a:lnTo>
                  <a:lnTo>
                    <a:pt x="901700" y="2457450"/>
                  </a:lnTo>
                  <a:lnTo>
                    <a:pt x="1276350" y="1593850"/>
                  </a:lnTo>
                  <a:lnTo>
                    <a:pt x="1466850" y="1041400"/>
                  </a:lnTo>
                  <a:lnTo>
                    <a:pt x="1282700" y="819150"/>
                  </a:lnTo>
                  <a:lnTo>
                    <a:pt x="990600" y="590550"/>
                  </a:lnTo>
                  <a:lnTo>
                    <a:pt x="527050" y="273050"/>
                  </a:lnTo>
                  <a:lnTo>
                    <a:pt x="19050" y="63500"/>
                  </a:lnTo>
                  <a:lnTo>
                    <a:pt x="0" y="0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FF0066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7897" name="AutoShape 105"/>
            <p:cNvSpPr>
              <a:spLocks noChangeArrowheads="1"/>
            </p:cNvSpPr>
            <p:nvPr/>
          </p:nvSpPr>
          <p:spPr bwMode="auto">
            <a:xfrm>
              <a:off x="2830513" y="3587750"/>
              <a:ext cx="422275" cy="730250"/>
            </a:xfrm>
            <a:prstGeom prst="downArrow">
              <a:avLst>
                <a:gd name="adj1" fmla="val 50000"/>
                <a:gd name="adj2" fmla="val 43233"/>
              </a:avLst>
            </a:prstGeom>
            <a:solidFill>
              <a:srgbClr val="66FF33">
                <a:alpha val="70000"/>
              </a:srgbClr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28100" name="Group 10"/>
            <p:cNvGrpSpPr>
              <a:grpSpLocks/>
            </p:cNvGrpSpPr>
            <p:nvPr/>
          </p:nvGrpSpPr>
          <p:grpSpPr bwMode="auto">
            <a:xfrm>
              <a:off x="879475" y="2682875"/>
              <a:ext cx="3502025" cy="993775"/>
              <a:chOff x="554" y="1690"/>
              <a:chExt cx="2206" cy="626"/>
            </a:xfrm>
          </p:grpSpPr>
          <p:sp>
            <p:nvSpPr>
              <p:cNvPr id="1057803" name="Freeform 11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57804" name="Freeform 12"/>
              <p:cNvSpPr>
                <a:spLocks noChangeAspect="1"/>
              </p:cNvSpPr>
              <p:nvPr/>
            </p:nvSpPr>
            <p:spPr bwMode="auto">
              <a:xfrm>
                <a:off x="1662" y="2219"/>
                <a:ext cx="1098" cy="97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</p:grpSp>
      <p:sp>
        <p:nvSpPr>
          <p:cNvPr id="112" name="Freeform 193"/>
          <p:cNvSpPr>
            <a:spLocks/>
          </p:cNvSpPr>
          <p:nvPr/>
        </p:nvSpPr>
        <p:spPr bwMode="auto">
          <a:xfrm>
            <a:off x="1809446" y="3686175"/>
            <a:ext cx="3005138" cy="2415068"/>
          </a:xfrm>
          <a:custGeom>
            <a:avLst/>
            <a:gdLst>
              <a:gd name="connsiteX0" fmla="*/ 8494 w 10000"/>
              <a:gd name="connsiteY0" fmla="*/ 40 h 10000"/>
              <a:gd name="connsiteX1" fmla="*/ 5990 w 10000"/>
              <a:gd name="connsiteY1" fmla="*/ 0 h 10000"/>
              <a:gd name="connsiteX2" fmla="*/ 5943 w 10000"/>
              <a:gd name="connsiteY2" fmla="*/ 553 h 10000"/>
              <a:gd name="connsiteX3" fmla="*/ 5769 w 10000"/>
              <a:gd name="connsiteY3" fmla="*/ 1087 h 10000"/>
              <a:gd name="connsiteX4" fmla="*/ 5309 w 10000"/>
              <a:gd name="connsiteY4" fmla="*/ 2016 h 10000"/>
              <a:gd name="connsiteX5" fmla="*/ 4453 w 10000"/>
              <a:gd name="connsiteY5" fmla="*/ 3281 h 10000"/>
              <a:gd name="connsiteX6" fmla="*/ 3740 w 10000"/>
              <a:gd name="connsiteY6" fmla="*/ 4012 h 10000"/>
              <a:gd name="connsiteX7" fmla="*/ 2773 w 10000"/>
              <a:gd name="connsiteY7" fmla="*/ 4644 h 10000"/>
              <a:gd name="connsiteX8" fmla="*/ 1727 w 10000"/>
              <a:gd name="connsiteY8" fmla="*/ 5138 h 10000"/>
              <a:gd name="connsiteX9" fmla="*/ 1125 w 10000"/>
              <a:gd name="connsiteY9" fmla="*/ 5455 h 10000"/>
              <a:gd name="connsiteX10" fmla="*/ 491 w 10000"/>
              <a:gd name="connsiteY10" fmla="*/ 7036 h 10000"/>
              <a:gd name="connsiteX11" fmla="*/ 0 w 10000"/>
              <a:gd name="connsiteY11" fmla="*/ 8024 h 10000"/>
              <a:gd name="connsiteX12" fmla="*/ 602 w 10000"/>
              <a:gd name="connsiteY12" fmla="*/ 8281 h 10000"/>
              <a:gd name="connsiteX13" fmla="*/ 1712 w 10000"/>
              <a:gd name="connsiteY13" fmla="*/ 9032 h 10000"/>
              <a:gd name="connsiteX14" fmla="*/ 2900 w 10000"/>
              <a:gd name="connsiteY14" fmla="*/ 10000 h 10000"/>
              <a:gd name="connsiteX15" fmla="*/ 5658 w 10000"/>
              <a:gd name="connsiteY15" fmla="*/ 9980 h 10000"/>
              <a:gd name="connsiteX16" fmla="*/ 9995 w 10000"/>
              <a:gd name="connsiteY16" fmla="*/ 9928 h 10000"/>
              <a:gd name="connsiteX17" fmla="*/ 10000 w 10000"/>
              <a:gd name="connsiteY17" fmla="*/ 7075 h 10000"/>
              <a:gd name="connsiteX18" fmla="*/ 9667 w 10000"/>
              <a:gd name="connsiteY18" fmla="*/ 6917 h 10000"/>
              <a:gd name="connsiteX19" fmla="*/ 9303 w 10000"/>
              <a:gd name="connsiteY19" fmla="*/ 5909 h 10000"/>
              <a:gd name="connsiteX20" fmla="*/ 9028 w 10000"/>
              <a:gd name="connsiteY20" fmla="*/ 4421 h 10000"/>
              <a:gd name="connsiteX21" fmla="*/ 8700 w 10000"/>
              <a:gd name="connsiteY21" fmla="*/ 2964 h 10000"/>
              <a:gd name="connsiteX22" fmla="*/ 8542 w 10000"/>
              <a:gd name="connsiteY22" fmla="*/ 1660 h 10000"/>
              <a:gd name="connsiteX23" fmla="*/ 8463 w 10000"/>
              <a:gd name="connsiteY23" fmla="*/ 711 h 10000"/>
              <a:gd name="connsiteX24" fmla="*/ 8494 w 10000"/>
              <a:gd name="connsiteY24" fmla="*/ 40 h 10000"/>
              <a:gd name="connsiteX0" fmla="*/ 8494 w 10000"/>
              <a:gd name="connsiteY0" fmla="*/ 40 h 10000"/>
              <a:gd name="connsiteX1" fmla="*/ 5990 w 10000"/>
              <a:gd name="connsiteY1" fmla="*/ 0 h 10000"/>
              <a:gd name="connsiteX2" fmla="*/ 5943 w 10000"/>
              <a:gd name="connsiteY2" fmla="*/ 553 h 10000"/>
              <a:gd name="connsiteX3" fmla="*/ 5769 w 10000"/>
              <a:gd name="connsiteY3" fmla="*/ 1087 h 10000"/>
              <a:gd name="connsiteX4" fmla="*/ 5309 w 10000"/>
              <a:gd name="connsiteY4" fmla="*/ 2016 h 10000"/>
              <a:gd name="connsiteX5" fmla="*/ 4453 w 10000"/>
              <a:gd name="connsiteY5" fmla="*/ 3281 h 10000"/>
              <a:gd name="connsiteX6" fmla="*/ 3740 w 10000"/>
              <a:gd name="connsiteY6" fmla="*/ 4012 h 10000"/>
              <a:gd name="connsiteX7" fmla="*/ 2773 w 10000"/>
              <a:gd name="connsiteY7" fmla="*/ 4644 h 10000"/>
              <a:gd name="connsiteX8" fmla="*/ 1727 w 10000"/>
              <a:gd name="connsiteY8" fmla="*/ 5138 h 10000"/>
              <a:gd name="connsiteX9" fmla="*/ 1125 w 10000"/>
              <a:gd name="connsiteY9" fmla="*/ 5455 h 10000"/>
              <a:gd name="connsiteX10" fmla="*/ 491 w 10000"/>
              <a:gd name="connsiteY10" fmla="*/ 7036 h 10000"/>
              <a:gd name="connsiteX11" fmla="*/ 0 w 10000"/>
              <a:gd name="connsiteY11" fmla="*/ 8024 h 10000"/>
              <a:gd name="connsiteX12" fmla="*/ 602 w 10000"/>
              <a:gd name="connsiteY12" fmla="*/ 8281 h 10000"/>
              <a:gd name="connsiteX13" fmla="*/ 1712 w 10000"/>
              <a:gd name="connsiteY13" fmla="*/ 9032 h 10000"/>
              <a:gd name="connsiteX14" fmla="*/ 2900 w 10000"/>
              <a:gd name="connsiteY14" fmla="*/ 10000 h 10000"/>
              <a:gd name="connsiteX15" fmla="*/ 5658 w 10000"/>
              <a:gd name="connsiteY15" fmla="*/ 9980 h 10000"/>
              <a:gd name="connsiteX16" fmla="*/ 9995 w 10000"/>
              <a:gd name="connsiteY16" fmla="*/ 9928 h 10000"/>
              <a:gd name="connsiteX17" fmla="*/ 10000 w 10000"/>
              <a:gd name="connsiteY17" fmla="*/ 7075 h 10000"/>
              <a:gd name="connsiteX18" fmla="*/ 9667 w 10000"/>
              <a:gd name="connsiteY18" fmla="*/ 6917 h 10000"/>
              <a:gd name="connsiteX19" fmla="*/ 9303 w 10000"/>
              <a:gd name="connsiteY19" fmla="*/ 5909 h 10000"/>
              <a:gd name="connsiteX20" fmla="*/ 9028 w 10000"/>
              <a:gd name="connsiteY20" fmla="*/ 4421 h 10000"/>
              <a:gd name="connsiteX21" fmla="*/ 8700 w 10000"/>
              <a:gd name="connsiteY21" fmla="*/ 2885 h 10000"/>
              <a:gd name="connsiteX22" fmla="*/ 8542 w 10000"/>
              <a:gd name="connsiteY22" fmla="*/ 1660 h 10000"/>
              <a:gd name="connsiteX23" fmla="*/ 8463 w 10000"/>
              <a:gd name="connsiteY23" fmla="*/ 711 h 10000"/>
              <a:gd name="connsiteX24" fmla="*/ 8494 w 10000"/>
              <a:gd name="connsiteY24" fmla="*/ 40 h 10000"/>
              <a:gd name="connsiteX0" fmla="*/ 8494 w 10000"/>
              <a:gd name="connsiteY0" fmla="*/ 40 h 10000"/>
              <a:gd name="connsiteX1" fmla="*/ 5990 w 10000"/>
              <a:gd name="connsiteY1" fmla="*/ 0 h 10000"/>
              <a:gd name="connsiteX2" fmla="*/ 5943 w 10000"/>
              <a:gd name="connsiteY2" fmla="*/ 553 h 10000"/>
              <a:gd name="connsiteX3" fmla="*/ 5769 w 10000"/>
              <a:gd name="connsiteY3" fmla="*/ 1087 h 10000"/>
              <a:gd name="connsiteX4" fmla="*/ 5309 w 10000"/>
              <a:gd name="connsiteY4" fmla="*/ 2016 h 10000"/>
              <a:gd name="connsiteX5" fmla="*/ 4453 w 10000"/>
              <a:gd name="connsiteY5" fmla="*/ 3281 h 10000"/>
              <a:gd name="connsiteX6" fmla="*/ 3740 w 10000"/>
              <a:gd name="connsiteY6" fmla="*/ 4012 h 10000"/>
              <a:gd name="connsiteX7" fmla="*/ 2773 w 10000"/>
              <a:gd name="connsiteY7" fmla="*/ 4644 h 10000"/>
              <a:gd name="connsiteX8" fmla="*/ 1727 w 10000"/>
              <a:gd name="connsiteY8" fmla="*/ 5138 h 10000"/>
              <a:gd name="connsiteX9" fmla="*/ 1125 w 10000"/>
              <a:gd name="connsiteY9" fmla="*/ 5455 h 10000"/>
              <a:gd name="connsiteX10" fmla="*/ 491 w 10000"/>
              <a:gd name="connsiteY10" fmla="*/ 7036 h 10000"/>
              <a:gd name="connsiteX11" fmla="*/ 0 w 10000"/>
              <a:gd name="connsiteY11" fmla="*/ 8024 h 10000"/>
              <a:gd name="connsiteX12" fmla="*/ 602 w 10000"/>
              <a:gd name="connsiteY12" fmla="*/ 8281 h 10000"/>
              <a:gd name="connsiteX13" fmla="*/ 1712 w 10000"/>
              <a:gd name="connsiteY13" fmla="*/ 9032 h 10000"/>
              <a:gd name="connsiteX14" fmla="*/ 2900 w 10000"/>
              <a:gd name="connsiteY14" fmla="*/ 10000 h 10000"/>
              <a:gd name="connsiteX15" fmla="*/ 5658 w 10000"/>
              <a:gd name="connsiteY15" fmla="*/ 9980 h 10000"/>
              <a:gd name="connsiteX16" fmla="*/ 9995 w 10000"/>
              <a:gd name="connsiteY16" fmla="*/ 9928 h 10000"/>
              <a:gd name="connsiteX17" fmla="*/ 10000 w 10000"/>
              <a:gd name="connsiteY17" fmla="*/ 7075 h 10000"/>
              <a:gd name="connsiteX18" fmla="*/ 9667 w 10000"/>
              <a:gd name="connsiteY18" fmla="*/ 6917 h 10000"/>
              <a:gd name="connsiteX19" fmla="*/ 9303 w 10000"/>
              <a:gd name="connsiteY19" fmla="*/ 5909 h 10000"/>
              <a:gd name="connsiteX20" fmla="*/ 9028 w 10000"/>
              <a:gd name="connsiteY20" fmla="*/ 4421 h 10000"/>
              <a:gd name="connsiteX21" fmla="*/ 8700 w 10000"/>
              <a:gd name="connsiteY21" fmla="*/ 2885 h 10000"/>
              <a:gd name="connsiteX22" fmla="*/ 8542 w 10000"/>
              <a:gd name="connsiteY22" fmla="*/ 1660 h 10000"/>
              <a:gd name="connsiteX23" fmla="*/ 8484 w 10000"/>
              <a:gd name="connsiteY23" fmla="*/ 711 h 10000"/>
              <a:gd name="connsiteX24" fmla="*/ 8494 w 10000"/>
              <a:gd name="connsiteY24" fmla="*/ 40 h 10000"/>
              <a:gd name="connsiteX0" fmla="*/ 8494 w 10000"/>
              <a:gd name="connsiteY0" fmla="*/ 40 h 10000"/>
              <a:gd name="connsiteX1" fmla="*/ 5990 w 10000"/>
              <a:gd name="connsiteY1" fmla="*/ 0 h 10000"/>
              <a:gd name="connsiteX2" fmla="*/ 5943 w 10000"/>
              <a:gd name="connsiteY2" fmla="*/ 553 h 10000"/>
              <a:gd name="connsiteX3" fmla="*/ 5769 w 10000"/>
              <a:gd name="connsiteY3" fmla="*/ 1087 h 10000"/>
              <a:gd name="connsiteX4" fmla="*/ 5309 w 10000"/>
              <a:gd name="connsiteY4" fmla="*/ 2016 h 10000"/>
              <a:gd name="connsiteX5" fmla="*/ 4453 w 10000"/>
              <a:gd name="connsiteY5" fmla="*/ 3281 h 10000"/>
              <a:gd name="connsiteX6" fmla="*/ 3740 w 10000"/>
              <a:gd name="connsiteY6" fmla="*/ 4012 h 10000"/>
              <a:gd name="connsiteX7" fmla="*/ 2773 w 10000"/>
              <a:gd name="connsiteY7" fmla="*/ 4644 h 10000"/>
              <a:gd name="connsiteX8" fmla="*/ 1727 w 10000"/>
              <a:gd name="connsiteY8" fmla="*/ 5138 h 10000"/>
              <a:gd name="connsiteX9" fmla="*/ 1125 w 10000"/>
              <a:gd name="connsiteY9" fmla="*/ 5455 h 10000"/>
              <a:gd name="connsiteX10" fmla="*/ 491 w 10000"/>
              <a:gd name="connsiteY10" fmla="*/ 7036 h 10000"/>
              <a:gd name="connsiteX11" fmla="*/ 0 w 10000"/>
              <a:gd name="connsiteY11" fmla="*/ 8024 h 10000"/>
              <a:gd name="connsiteX12" fmla="*/ 602 w 10000"/>
              <a:gd name="connsiteY12" fmla="*/ 8281 h 10000"/>
              <a:gd name="connsiteX13" fmla="*/ 1712 w 10000"/>
              <a:gd name="connsiteY13" fmla="*/ 9032 h 10000"/>
              <a:gd name="connsiteX14" fmla="*/ 2900 w 10000"/>
              <a:gd name="connsiteY14" fmla="*/ 10000 h 10000"/>
              <a:gd name="connsiteX15" fmla="*/ 5658 w 10000"/>
              <a:gd name="connsiteY15" fmla="*/ 9980 h 10000"/>
              <a:gd name="connsiteX16" fmla="*/ 9995 w 10000"/>
              <a:gd name="connsiteY16" fmla="*/ 9928 h 10000"/>
              <a:gd name="connsiteX17" fmla="*/ 10000 w 10000"/>
              <a:gd name="connsiteY17" fmla="*/ 7075 h 10000"/>
              <a:gd name="connsiteX18" fmla="*/ 9667 w 10000"/>
              <a:gd name="connsiteY18" fmla="*/ 6917 h 10000"/>
              <a:gd name="connsiteX19" fmla="*/ 9366 w 10000"/>
              <a:gd name="connsiteY19" fmla="*/ 5962 h 10000"/>
              <a:gd name="connsiteX20" fmla="*/ 9028 w 10000"/>
              <a:gd name="connsiteY20" fmla="*/ 4421 h 10000"/>
              <a:gd name="connsiteX21" fmla="*/ 8700 w 10000"/>
              <a:gd name="connsiteY21" fmla="*/ 2885 h 10000"/>
              <a:gd name="connsiteX22" fmla="*/ 8542 w 10000"/>
              <a:gd name="connsiteY22" fmla="*/ 1660 h 10000"/>
              <a:gd name="connsiteX23" fmla="*/ 8484 w 10000"/>
              <a:gd name="connsiteY23" fmla="*/ 711 h 10000"/>
              <a:gd name="connsiteX24" fmla="*/ 8494 w 10000"/>
              <a:gd name="connsiteY24" fmla="*/ 4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8494" y="40"/>
                </a:moveTo>
                <a:lnTo>
                  <a:pt x="5990" y="0"/>
                </a:lnTo>
                <a:cubicBezTo>
                  <a:pt x="5974" y="184"/>
                  <a:pt x="5959" y="369"/>
                  <a:pt x="5943" y="553"/>
                </a:cubicBezTo>
                <a:lnTo>
                  <a:pt x="5769" y="1087"/>
                </a:lnTo>
                <a:lnTo>
                  <a:pt x="5309" y="2016"/>
                </a:lnTo>
                <a:lnTo>
                  <a:pt x="4453" y="3281"/>
                </a:lnTo>
                <a:lnTo>
                  <a:pt x="3740" y="4012"/>
                </a:lnTo>
                <a:lnTo>
                  <a:pt x="2773" y="4644"/>
                </a:lnTo>
                <a:lnTo>
                  <a:pt x="1727" y="5138"/>
                </a:lnTo>
                <a:lnTo>
                  <a:pt x="1125" y="5455"/>
                </a:lnTo>
                <a:lnTo>
                  <a:pt x="491" y="7036"/>
                </a:lnTo>
                <a:lnTo>
                  <a:pt x="0" y="8024"/>
                </a:lnTo>
                <a:lnTo>
                  <a:pt x="602" y="8281"/>
                </a:lnTo>
                <a:lnTo>
                  <a:pt x="1712" y="9032"/>
                </a:lnTo>
                <a:lnTo>
                  <a:pt x="2900" y="10000"/>
                </a:lnTo>
                <a:lnTo>
                  <a:pt x="5658" y="9980"/>
                </a:lnTo>
                <a:lnTo>
                  <a:pt x="9995" y="9928"/>
                </a:lnTo>
                <a:cubicBezTo>
                  <a:pt x="9997" y="8977"/>
                  <a:pt x="9998" y="8026"/>
                  <a:pt x="10000" y="7075"/>
                </a:cubicBezTo>
                <a:lnTo>
                  <a:pt x="9667" y="6917"/>
                </a:lnTo>
                <a:lnTo>
                  <a:pt x="9366" y="5962"/>
                </a:lnTo>
                <a:cubicBezTo>
                  <a:pt x="9274" y="5466"/>
                  <a:pt x="9120" y="4917"/>
                  <a:pt x="9028" y="4421"/>
                </a:cubicBezTo>
                <a:cubicBezTo>
                  <a:pt x="8919" y="3935"/>
                  <a:pt x="8809" y="3371"/>
                  <a:pt x="8700" y="2885"/>
                </a:cubicBezTo>
                <a:cubicBezTo>
                  <a:pt x="8647" y="2450"/>
                  <a:pt x="8595" y="2095"/>
                  <a:pt x="8542" y="1660"/>
                </a:cubicBezTo>
                <a:cubicBezTo>
                  <a:pt x="8516" y="1344"/>
                  <a:pt x="8510" y="1027"/>
                  <a:pt x="8484" y="711"/>
                </a:cubicBezTo>
                <a:cubicBezTo>
                  <a:pt x="8494" y="487"/>
                  <a:pt x="8484" y="264"/>
                  <a:pt x="8494" y="40"/>
                </a:cubicBezTo>
                <a:close/>
              </a:path>
            </a:pathLst>
          </a:custGeom>
          <a:solidFill>
            <a:srgbClr val="CC66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3" name="Text Box 104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14" name="AutoShape 106"/>
          <p:cNvSpPr>
            <a:spLocks noChangeArrowheads="1"/>
          </p:cNvSpPr>
          <p:nvPr/>
        </p:nvSpPr>
        <p:spPr bwMode="auto">
          <a:xfrm>
            <a:off x="3744913" y="3673475"/>
            <a:ext cx="422275" cy="644525"/>
          </a:xfrm>
          <a:prstGeom prst="downArrow">
            <a:avLst>
              <a:gd name="adj1" fmla="val 50000"/>
              <a:gd name="adj2" fmla="val 43233"/>
            </a:avLst>
          </a:prstGeom>
          <a:solidFill>
            <a:srgbClr val="FF0000">
              <a:alpha val="70000"/>
            </a:srgb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" name="Freeform 107"/>
          <p:cNvSpPr>
            <a:spLocks/>
          </p:cNvSpPr>
          <p:nvPr/>
        </p:nvSpPr>
        <p:spPr bwMode="auto">
          <a:xfrm>
            <a:off x="4383088" y="2692400"/>
            <a:ext cx="366712" cy="2647950"/>
          </a:xfrm>
          <a:custGeom>
            <a:avLst/>
            <a:gdLst/>
            <a:ahLst/>
            <a:cxnLst>
              <a:cxn ang="0">
                <a:pos x="231" y="0"/>
              </a:cxn>
              <a:cxn ang="0">
                <a:pos x="123" y="68"/>
              </a:cxn>
              <a:cxn ang="0">
                <a:pos x="31" y="260"/>
              </a:cxn>
              <a:cxn ang="0">
                <a:pos x="3" y="644"/>
              </a:cxn>
              <a:cxn ang="0">
                <a:pos x="11" y="876"/>
              </a:cxn>
              <a:cxn ang="0">
                <a:pos x="67" y="1228"/>
              </a:cxn>
              <a:cxn ang="0">
                <a:pos x="127" y="1452"/>
              </a:cxn>
              <a:cxn ang="0">
                <a:pos x="219" y="1668"/>
              </a:cxn>
            </a:cxnLst>
            <a:rect l="0" t="0" r="r" b="b"/>
            <a:pathLst>
              <a:path w="231" h="1668">
                <a:moveTo>
                  <a:pt x="231" y="0"/>
                </a:moveTo>
                <a:cubicBezTo>
                  <a:pt x="212" y="11"/>
                  <a:pt x="156" y="25"/>
                  <a:pt x="123" y="68"/>
                </a:cubicBezTo>
                <a:cubicBezTo>
                  <a:pt x="90" y="111"/>
                  <a:pt x="51" y="164"/>
                  <a:pt x="31" y="260"/>
                </a:cubicBezTo>
                <a:cubicBezTo>
                  <a:pt x="11" y="356"/>
                  <a:pt x="6" y="541"/>
                  <a:pt x="3" y="644"/>
                </a:cubicBezTo>
                <a:cubicBezTo>
                  <a:pt x="0" y="747"/>
                  <a:pt x="0" y="779"/>
                  <a:pt x="11" y="876"/>
                </a:cubicBezTo>
                <a:cubicBezTo>
                  <a:pt x="22" y="973"/>
                  <a:pt x="48" y="1132"/>
                  <a:pt x="67" y="1228"/>
                </a:cubicBezTo>
                <a:cubicBezTo>
                  <a:pt x="86" y="1324"/>
                  <a:pt x="102" y="1379"/>
                  <a:pt x="127" y="1452"/>
                </a:cubicBezTo>
                <a:cubicBezTo>
                  <a:pt x="152" y="1525"/>
                  <a:pt x="185" y="1596"/>
                  <a:pt x="219" y="1668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" name="Text Box 101"/>
          <p:cNvSpPr txBox="1">
            <a:spLocks noChangeArrowheads="1"/>
          </p:cNvSpPr>
          <p:nvPr/>
        </p:nvSpPr>
        <p:spPr bwMode="auto">
          <a:xfrm>
            <a:off x="2821192" y="4321879"/>
            <a:ext cx="183472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No melting even if no hydrous phases are present</a:t>
            </a:r>
          </a:p>
        </p:txBody>
      </p:sp>
      <p:sp>
        <p:nvSpPr>
          <p:cNvPr id="117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4" name="Text Box 260">
            <a:extLst>
              <a:ext uri="{FF2B5EF4-FFF2-40B4-BE49-F238E27FC236}">
                <a16:creationId xmlns:a16="http://schemas.microsoft.com/office/drawing/2014/main" id="{F88BABB8-6BB2-48F5-B0F1-7506201B486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6" name="Text Box 261">
            <a:extLst>
              <a:ext uri="{FF2B5EF4-FFF2-40B4-BE49-F238E27FC236}">
                <a16:creationId xmlns:a16="http://schemas.microsoft.com/office/drawing/2014/main" id="{716086A0-2380-8C31-B30C-8BAE6C5CDA7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8" name="Text Box 107">
            <a:extLst>
              <a:ext uri="{FF2B5EF4-FFF2-40B4-BE49-F238E27FC236}">
                <a16:creationId xmlns:a16="http://schemas.microsoft.com/office/drawing/2014/main" id="{D4C37EDD-67FF-4BFA-CAB1-25BAFA60E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389" y="6474734"/>
            <a:ext cx="3376612" cy="355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0.5 mass% H</a:t>
            </a:r>
            <a:r>
              <a:rPr lang="en-GB" sz="19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</a:t>
            </a: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0.2*~2.5% H</a:t>
            </a:r>
            <a:r>
              <a:rPr lang="en-GB" sz="19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11" name="Text Box 107">
            <a:extLst>
              <a:ext uri="{FF2B5EF4-FFF2-40B4-BE49-F238E27FC236}">
                <a16:creationId xmlns:a16="http://schemas.microsoft.com/office/drawing/2014/main" id="{86896203-79C3-05CA-FD12-7C4225937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5971" y="6200766"/>
            <a:ext cx="1044574" cy="370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20%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 Box 107">
            <a:extLst>
              <a:ext uri="{FF2B5EF4-FFF2-40B4-BE49-F238E27FC236}">
                <a16:creationId xmlns:a16="http://schemas.microsoft.com/office/drawing/2014/main" id="{1AC0A5A8-9D89-244E-A2AF-668AE38B9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634" y="6200766"/>
            <a:ext cx="1235084" cy="409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Max H</a:t>
            </a:r>
            <a:r>
              <a:rPr lang="en-GB" sz="1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in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amph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 Box 107">
            <a:extLst>
              <a:ext uri="{FF2B5EF4-FFF2-40B4-BE49-F238E27FC236}">
                <a16:creationId xmlns:a16="http://schemas.microsoft.com/office/drawing/2014/main" id="{7A5A8B42-4589-E629-1DCC-6BD0BC4C8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089" y="3719510"/>
            <a:ext cx="3363912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quantity of this fluid is small: in lherzolite, the maximum modal content of amphibole is ~20 mass % 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(harzburgite &lt;10 mass %)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contributing ~0.5 mass % 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(harzburgite ~0.2 mass %) H</a:t>
            </a:r>
            <a:r>
              <a:rPr lang="en-GB" sz="2200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B4D2369-71DC-9837-9006-653FC168985E}"/>
              </a:ext>
            </a:extLst>
          </p:cNvPr>
          <p:cNvSpPr/>
          <p:nvPr/>
        </p:nvSpPr>
        <p:spPr bwMode="auto">
          <a:xfrm>
            <a:off x="7270211" y="5213350"/>
            <a:ext cx="605542" cy="428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Figura a mano libera 3">
            <a:extLst>
              <a:ext uri="{FF2B5EF4-FFF2-40B4-BE49-F238E27FC236}">
                <a16:creationId xmlns:a16="http://schemas.microsoft.com/office/drawing/2014/main" id="{85EB5B35-E56F-723C-6BDF-1E0685874E4C}"/>
              </a:ext>
            </a:extLst>
          </p:cNvPr>
          <p:cNvSpPr/>
          <p:nvPr/>
        </p:nvSpPr>
        <p:spPr bwMode="auto">
          <a:xfrm rot="1879512">
            <a:off x="6957512" y="5485325"/>
            <a:ext cx="137855" cy="1153303"/>
          </a:xfrm>
          <a:custGeom>
            <a:avLst/>
            <a:gdLst>
              <a:gd name="connsiteX0" fmla="*/ 99581 w 137855"/>
              <a:gd name="connsiteY0" fmla="*/ 0 h 746760"/>
              <a:gd name="connsiteX1" fmla="*/ 521 w 137855"/>
              <a:gd name="connsiteY1" fmla="*/ 266700 h 746760"/>
              <a:gd name="connsiteX2" fmla="*/ 137681 w 137855"/>
              <a:gd name="connsiteY2" fmla="*/ 495300 h 746760"/>
              <a:gd name="connsiteX3" fmla="*/ 23381 w 137855"/>
              <a:gd name="connsiteY3" fmla="*/ 74676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855" h="746760">
                <a:moveTo>
                  <a:pt x="99581" y="0"/>
                </a:moveTo>
                <a:cubicBezTo>
                  <a:pt x="46876" y="92075"/>
                  <a:pt x="-5829" y="184150"/>
                  <a:pt x="521" y="266700"/>
                </a:cubicBezTo>
                <a:cubicBezTo>
                  <a:pt x="6871" y="349250"/>
                  <a:pt x="133871" y="415290"/>
                  <a:pt x="137681" y="495300"/>
                </a:cubicBezTo>
                <a:cubicBezTo>
                  <a:pt x="141491" y="575310"/>
                  <a:pt x="82436" y="661035"/>
                  <a:pt x="23381" y="74676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2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892" grpId="0"/>
      <p:bldP spid="112" grpId="0" animBg="1"/>
      <p:bldP spid="115" grpId="0" animBg="1"/>
      <p:bldP spid="1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5456238" y="2736850"/>
            <a:ext cx="3686176" cy="4121150"/>
            <a:chOff x="3437" y="1724"/>
            <a:chExt cx="2322" cy="2596"/>
          </a:xfrm>
        </p:grpSpPr>
        <p:sp>
          <p:nvSpPr>
            <p:cNvPr id="715788" name="Rectangle 12"/>
            <p:cNvSpPr>
              <a:spLocks noChangeArrowheads="1"/>
            </p:cNvSpPr>
            <p:nvPr/>
          </p:nvSpPr>
          <p:spPr bwMode="auto">
            <a:xfrm>
              <a:off x="3438" y="1724"/>
              <a:ext cx="2321" cy="25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791" name="Freeform 15"/>
            <p:cNvSpPr>
              <a:spLocks/>
            </p:cNvSpPr>
            <p:nvPr/>
          </p:nvSpPr>
          <p:spPr bwMode="auto">
            <a:xfrm>
              <a:off x="4027" y="3205"/>
              <a:ext cx="291" cy="438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126" y="51"/>
                </a:cxn>
                <a:cxn ang="0">
                  <a:pos x="75" y="240"/>
                </a:cxn>
                <a:cxn ang="0">
                  <a:pos x="12" y="408"/>
                </a:cxn>
                <a:cxn ang="0">
                  <a:pos x="147" y="411"/>
                </a:cxn>
                <a:cxn ang="0">
                  <a:pos x="216" y="252"/>
                </a:cxn>
                <a:cxn ang="0">
                  <a:pos x="270" y="33"/>
                </a:cxn>
                <a:cxn ang="0">
                  <a:pos x="258" y="3"/>
                </a:cxn>
                <a:cxn ang="0">
                  <a:pos x="117" y="0"/>
                </a:cxn>
              </a:cxnLst>
              <a:rect l="0" t="0" r="r" b="b"/>
              <a:pathLst>
                <a:path w="270" h="411">
                  <a:moveTo>
                    <a:pt x="117" y="0"/>
                  </a:moveTo>
                  <a:lnTo>
                    <a:pt x="126" y="51"/>
                  </a:lnTo>
                  <a:cubicBezTo>
                    <a:pt x="119" y="91"/>
                    <a:pt x="94" y="181"/>
                    <a:pt x="75" y="240"/>
                  </a:cubicBezTo>
                  <a:cubicBezTo>
                    <a:pt x="53" y="300"/>
                    <a:pt x="0" y="380"/>
                    <a:pt x="12" y="408"/>
                  </a:cubicBezTo>
                  <a:lnTo>
                    <a:pt x="147" y="411"/>
                  </a:lnTo>
                  <a:cubicBezTo>
                    <a:pt x="181" y="385"/>
                    <a:pt x="196" y="315"/>
                    <a:pt x="216" y="252"/>
                  </a:cubicBezTo>
                  <a:cubicBezTo>
                    <a:pt x="236" y="189"/>
                    <a:pt x="263" y="74"/>
                    <a:pt x="270" y="33"/>
                  </a:cubicBezTo>
                  <a:lnTo>
                    <a:pt x="258" y="3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790" name="Freeform 14"/>
            <p:cNvSpPr>
              <a:spLocks/>
            </p:cNvSpPr>
            <p:nvPr/>
          </p:nvSpPr>
          <p:spPr bwMode="auto">
            <a:xfrm>
              <a:off x="3769" y="3199"/>
              <a:ext cx="401" cy="268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0" y="240"/>
                </a:cxn>
                <a:cxn ang="0">
                  <a:pos x="24" y="252"/>
                </a:cxn>
                <a:cxn ang="0">
                  <a:pos x="180" y="213"/>
                </a:cxn>
                <a:cxn ang="0">
                  <a:pos x="372" y="39"/>
                </a:cxn>
                <a:cxn ang="0">
                  <a:pos x="321" y="0"/>
                </a:cxn>
              </a:cxnLst>
              <a:rect l="0" t="0" r="r" b="b"/>
              <a:pathLst>
                <a:path w="372" h="252">
                  <a:moveTo>
                    <a:pt x="321" y="0"/>
                  </a:moveTo>
                  <a:lnTo>
                    <a:pt x="0" y="240"/>
                  </a:lnTo>
                  <a:lnTo>
                    <a:pt x="24" y="252"/>
                  </a:lnTo>
                  <a:cubicBezTo>
                    <a:pt x="54" y="248"/>
                    <a:pt x="122" y="248"/>
                    <a:pt x="180" y="213"/>
                  </a:cubicBezTo>
                  <a:cubicBezTo>
                    <a:pt x="238" y="178"/>
                    <a:pt x="349" y="74"/>
                    <a:pt x="372" y="39"/>
                  </a:cubicBezTo>
                  <a:lnTo>
                    <a:pt x="321" y="0"/>
                  </a:lnTo>
                  <a:close/>
                </a:path>
              </a:pathLst>
            </a:custGeom>
            <a:solidFill>
              <a:srgbClr val="CC0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789" name="Freeform 13"/>
            <p:cNvSpPr>
              <a:spLocks/>
            </p:cNvSpPr>
            <p:nvPr/>
          </p:nvSpPr>
          <p:spPr bwMode="auto">
            <a:xfrm>
              <a:off x="4057" y="2138"/>
              <a:ext cx="1577" cy="1157"/>
            </a:xfrm>
            <a:custGeom>
              <a:avLst/>
              <a:gdLst/>
              <a:ahLst/>
              <a:cxnLst>
                <a:cxn ang="0">
                  <a:pos x="1464" y="0"/>
                </a:cxn>
                <a:cxn ang="0">
                  <a:pos x="1401" y="9"/>
                </a:cxn>
                <a:cxn ang="0">
                  <a:pos x="567" y="408"/>
                </a:cxn>
                <a:cxn ang="0">
                  <a:pos x="0" y="1035"/>
                </a:cxn>
                <a:cxn ang="0">
                  <a:pos x="24" y="1035"/>
                </a:cxn>
                <a:cxn ang="0">
                  <a:pos x="330" y="1017"/>
                </a:cxn>
                <a:cxn ang="0">
                  <a:pos x="834" y="756"/>
                </a:cxn>
                <a:cxn ang="0">
                  <a:pos x="1239" y="312"/>
                </a:cxn>
                <a:cxn ang="0">
                  <a:pos x="1464" y="0"/>
                </a:cxn>
              </a:cxnLst>
              <a:rect l="0" t="0" r="r" b="b"/>
              <a:pathLst>
                <a:path w="1464" h="1086">
                  <a:moveTo>
                    <a:pt x="1464" y="0"/>
                  </a:moveTo>
                  <a:lnTo>
                    <a:pt x="1401" y="9"/>
                  </a:lnTo>
                  <a:cubicBezTo>
                    <a:pt x="1252" y="77"/>
                    <a:pt x="1053" y="0"/>
                    <a:pt x="567" y="408"/>
                  </a:cubicBezTo>
                  <a:cubicBezTo>
                    <a:pt x="81" y="816"/>
                    <a:pt x="40" y="934"/>
                    <a:pt x="0" y="1035"/>
                  </a:cubicBezTo>
                  <a:lnTo>
                    <a:pt x="24" y="1035"/>
                  </a:lnTo>
                  <a:cubicBezTo>
                    <a:pt x="79" y="1032"/>
                    <a:pt x="162" y="1086"/>
                    <a:pt x="330" y="1017"/>
                  </a:cubicBezTo>
                  <a:cubicBezTo>
                    <a:pt x="498" y="948"/>
                    <a:pt x="645" y="925"/>
                    <a:pt x="834" y="756"/>
                  </a:cubicBezTo>
                  <a:cubicBezTo>
                    <a:pt x="985" y="639"/>
                    <a:pt x="1134" y="438"/>
                    <a:pt x="1239" y="312"/>
                  </a:cubicBezTo>
                  <a:cubicBezTo>
                    <a:pt x="1344" y="186"/>
                    <a:pt x="1417" y="65"/>
                    <a:pt x="1464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792" name="Text Box 16"/>
            <p:cNvSpPr txBox="1">
              <a:spLocks noChangeArrowheads="1"/>
            </p:cNvSpPr>
            <p:nvPr/>
          </p:nvSpPr>
          <p:spPr bwMode="auto">
            <a:xfrm>
              <a:off x="4052" y="3275"/>
              <a:ext cx="246" cy="3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  </a:t>
              </a: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b</a:t>
              </a:r>
            </a:p>
            <a:p>
              <a:pPr>
                <a:lnSpc>
                  <a:spcPct val="60000"/>
                </a:lnSpc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 +</a:t>
              </a:r>
            </a:p>
            <a:p>
              <a:pPr>
                <a:lnSpc>
                  <a:spcPct val="60000"/>
                </a:lnSpc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g</a:t>
              </a:r>
            </a:p>
          </p:txBody>
        </p:sp>
        <p:sp>
          <p:nvSpPr>
            <p:cNvPr id="715794" name="Text Box 18"/>
            <p:cNvSpPr txBox="1">
              <a:spLocks noChangeArrowheads="1"/>
            </p:cNvSpPr>
            <p:nvPr/>
          </p:nvSpPr>
          <p:spPr bwMode="auto">
            <a:xfrm>
              <a:off x="5051" y="3020"/>
              <a:ext cx="176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g</a:t>
              </a:r>
            </a:p>
          </p:txBody>
        </p:sp>
        <p:sp>
          <p:nvSpPr>
            <p:cNvPr id="715795" name="Text Box 19"/>
            <p:cNvSpPr txBox="1">
              <a:spLocks noChangeArrowheads="1"/>
            </p:cNvSpPr>
            <p:nvPr/>
          </p:nvSpPr>
          <p:spPr bwMode="auto">
            <a:xfrm>
              <a:off x="4844" y="3195"/>
              <a:ext cx="596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Spinel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GB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structure</a:t>
              </a:r>
            </a:p>
          </p:txBody>
        </p:sp>
        <p:sp>
          <p:nvSpPr>
            <p:cNvPr id="715796" name="Text Box 20"/>
            <p:cNvSpPr txBox="1">
              <a:spLocks noChangeArrowheads="1"/>
            </p:cNvSpPr>
            <p:nvPr/>
          </p:nvSpPr>
          <p:spPr bwMode="auto">
            <a:xfrm>
              <a:off x="4631" y="2659"/>
              <a:ext cx="416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a</a:t>
              </a: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 +</a:t>
              </a: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 g</a:t>
              </a:r>
            </a:p>
          </p:txBody>
        </p:sp>
        <p:sp>
          <p:nvSpPr>
            <p:cNvPr id="715797" name="Text Box 21"/>
            <p:cNvSpPr txBox="1">
              <a:spLocks noChangeArrowheads="1"/>
            </p:cNvSpPr>
            <p:nvPr/>
          </p:nvSpPr>
          <p:spPr bwMode="auto">
            <a:xfrm>
              <a:off x="4135" y="2299"/>
              <a:ext cx="208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a</a:t>
              </a:r>
            </a:p>
          </p:txBody>
        </p:sp>
        <p:sp>
          <p:nvSpPr>
            <p:cNvPr id="715798" name="Text Box 22"/>
            <p:cNvSpPr txBox="1">
              <a:spLocks noChangeArrowheads="1"/>
            </p:cNvSpPr>
            <p:nvPr/>
          </p:nvSpPr>
          <p:spPr bwMode="auto">
            <a:xfrm>
              <a:off x="3949" y="2446"/>
              <a:ext cx="596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Olivine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GB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structure</a:t>
              </a:r>
            </a:p>
          </p:txBody>
        </p:sp>
        <p:sp>
          <p:nvSpPr>
            <p:cNvPr id="715799" name="Text Box 23"/>
            <p:cNvSpPr txBox="1">
              <a:spLocks noChangeArrowheads="1"/>
            </p:cNvSpPr>
            <p:nvPr/>
          </p:nvSpPr>
          <p:spPr bwMode="auto">
            <a:xfrm>
              <a:off x="3774" y="1819"/>
              <a:ext cx="1866" cy="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High pressure phases of (Mg,Fe)</a:t>
              </a:r>
              <a:r>
                <a:rPr lang="en-GB" b="1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SiO</a:t>
              </a:r>
              <a:r>
                <a:rPr lang="en-GB" b="1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4</a:t>
              </a:r>
              <a:r>
                <a:rPr lang="en-GB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 @ 1200 °C</a:t>
              </a:r>
            </a:p>
          </p:txBody>
        </p:sp>
        <p:sp>
          <p:nvSpPr>
            <p:cNvPr id="715800" name="Text Box 24"/>
            <p:cNvSpPr txBox="1">
              <a:spLocks noChangeArrowheads="1"/>
            </p:cNvSpPr>
            <p:nvPr/>
          </p:nvSpPr>
          <p:spPr bwMode="auto">
            <a:xfrm>
              <a:off x="3653" y="3927"/>
              <a:ext cx="289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715801" name="Text Box 25"/>
            <p:cNvSpPr txBox="1">
              <a:spLocks noChangeArrowheads="1"/>
            </p:cNvSpPr>
            <p:nvPr/>
          </p:nvSpPr>
          <p:spPr bwMode="auto">
            <a:xfrm>
              <a:off x="4038" y="3927"/>
              <a:ext cx="231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80</a:t>
              </a:r>
            </a:p>
          </p:txBody>
        </p:sp>
        <p:sp>
          <p:nvSpPr>
            <p:cNvPr id="715802" name="Text Box 26"/>
            <p:cNvSpPr txBox="1">
              <a:spLocks noChangeArrowheads="1"/>
            </p:cNvSpPr>
            <p:nvPr/>
          </p:nvSpPr>
          <p:spPr bwMode="auto">
            <a:xfrm>
              <a:off x="4401" y="3927"/>
              <a:ext cx="231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60</a:t>
              </a:r>
            </a:p>
          </p:txBody>
        </p:sp>
        <p:sp>
          <p:nvSpPr>
            <p:cNvPr id="715803" name="Text Box 27"/>
            <p:cNvSpPr txBox="1">
              <a:spLocks noChangeArrowheads="1"/>
            </p:cNvSpPr>
            <p:nvPr/>
          </p:nvSpPr>
          <p:spPr bwMode="auto">
            <a:xfrm>
              <a:off x="4771" y="3927"/>
              <a:ext cx="231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40</a:t>
              </a:r>
            </a:p>
          </p:txBody>
        </p:sp>
        <p:sp>
          <p:nvSpPr>
            <p:cNvPr id="715804" name="Text Box 28"/>
            <p:cNvSpPr txBox="1">
              <a:spLocks noChangeArrowheads="1"/>
            </p:cNvSpPr>
            <p:nvPr/>
          </p:nvSpPr>
          <p:spPr bwMode="auto">
            <a:xfrm>
              <a:off x="5145" y="3927"/>
              <a:ext cx="231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20</a:t>
              </a:r>
            </a:p>
          </p:txBody>
        </p:sp>
        <p:sp>
          <p:nvSpPr>
            <p:cNvPr id="715805" name="Text Box 29"/>
            <p:cNvSpPr txBox="1">
              <a:spLocks noChangeArrowheads="1"/>
            </p:cNvSpPr>
            <p:nvPr/>
          </p:nvSpPr>
          <p:spPr bwMode="auto">
            <a:xfrm>
              <a:off x="5546" y="3927"/>
              <a:ext cx="174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715806" name="Text Box 30"/>
            <p:cNvSpPr txBox="1">
              <a:spLocks noChangeArrowheads="1"/>
            </p:cNvSpPr>
            <p:nvPr/>
          </p:nvSpPr>
          <p:spPr bwMode="auto">
            <a:xfrm>
              <a:off x="4192" y="4084"/>
              <a:ext cx="1233" cy="1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GB" sz="16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Mole % Mg</a:t>
              </a:r>
              <a:r>
                <a:rPr lang="en-GB" sz="16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6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SiO</a:t>
              </a:r>
              <a:r>
                <a:rPr lang="en-GB" sz="16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715807" name="Text Box 31"/>
            <p:cNvSpPr txBox="1">
              <a:spLocks noChangeArrowheads="1"/>
            </p:cNvSpPr>
            <p:nvPr/>
          </p:nvSpPr>
          <p:spPr bwMode="auto">
            <a:xfrm rot="16200000">
              <a:off x="3086" y="2883"/>
              <a:ext cx="887" cy="1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6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</a:t>
              </a:r>
              <a:r>
                <a:rPr lang="en-GB" sz="16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Gpa</a:t>
              </a:r>
              <a:r>
                <a:rPr lang="en-GB" sz="16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)</a:t>
              </a:r>
            </a:p>
          </p:txBody>
        </p:sp>
        <p:sp>
          <p:nvSpPr>
            <p:cNvPr id="715808" name="Text Box 32"/>
            <p:cNvSpPr txBox="1">
              <a:spLocks noChangeArrowheads="1"/>
            </p:cNvSpPr>
            <p:nvPr/>
          </p:nvSpPr>
          <p:spPr bwMode="auto">
            <a:xfrm>
              <a:off x="3576" y="2122"/>
              <a:ext cx="174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715809" name="Text Box 33"/>
            <p:cNvSpPr txBox="1">
              <a:spLocks noChangeArrowheads="1"/>
            </p:cNvSpPr>
            <p:nvPr/>
          </p:nvSpPr>
          <p:spPr bwMode="auto">
            <a:xfrm>
              <a:off x="3576" y="2469"/>
              <a:ext cx="174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715810" name="Text Box 34"/>
            <p:cNvSpPr txBox="1">
              <a:spLocks noChangeArrowheads="1"/>
            </p:cNvSpPr>
            <p:nvPr/>
          </p:nvSpPr>
          <p:spPr bwMode="auto">
            <a:xfrm>
              <a:off x="3546" y="2807"/>
              <a:ext cx="231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10</a:t>
              </a:r>
            </a:p>
          </p:txBody>
        </p:sp>
        <p:sp>
          <p:nvSpPr>
            <p:cNvPr id="715811" name="Text Box 35"/>
            <p:cNvSpPr txBox="1">
              <a:spLocks noChangeArrowheads="1"/>
            </p:cNvSpPr>
            <p:nvPr/>
          </p:nvSpPr>
          <p:spPr bwMode="auto">
            <a:xfrm>
              <a:off x="3546" y="3163"/>
              <a:ext cx="231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12</a:t>
              </a:r>
            </a:p>
          </p:txBody>
        </p:sp>
        <p:sp>
          <p:nvSpPr>
            <p:cNvPr id="715812" name="Text Box 36"/>
            <p:cNvSpPr txBox="1">
              <a:spLocks noChangeArrowheads="1"/>
            </p:cNvSpPr>
            <p:nvPr/>
          </p:nvSpPr>
          <p:spPr bwMode="auto">
            <a:xfrm>
              <a:off x="3546" y="3500"/>
              <a:ext cx="231" cy="1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14</a:t>
              </a:r>
            </a:p>
          </p:txBody>
        </p:sp>
        <p:sp>
          <p:nvSpPr>
            <p:cNvPr id="715813" name="Rectangle 37"/>
            <p:cNvSpPr>
              <a:spLocks noChangeArrowheads="1"/>
            </p:cNvSpPr>
            <p:nvPr/>
          </p:nvSpPr>
          <p:spPr bwMode="auto">
            <a:xfrm>
              <a:off x="3774" y="1821"/>
              <a:ext cx="1866" cy="2117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814" name="Line 38"/>
            <p:cNvSpPr>
              <a:spLocks noChangeShapeType="1"/>
            </p:cNvSpPr>
            <p:nvPr/>
          </p:nvSpPr>
          <p:spPr bwMode="auto">
            <a:xfrm>
              <a:off x="3774" y="3588"/>
              <a:ext cx="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815" name="Line 39"/>
            <p:cNvSpPr>
              <a:spLocks noChangeShapeType="1"/>
            </p:cNvSpPr>
            <p:nvPr/>
          </p:nvSpPr>
          <p:spPr bwMode="auto">
            <a:xfrm>
              <a:off x="3774" y="3239"/>
              <a:ext cx="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816" name="Line 40"/>
            <p:cNvSpPr>
              <a:spLocks noChangeShapeType="1"/>
            </p:cNvSpPr>
            <p:nvPr/>
          </p:nvSpPr>
          <p:spPr bwMode="auto">
            <a:xfrm>
              <a:off x="3774" y="2881"/>
              <a:ext cx="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817" name="Line 41"/>
            <p:cNvSpPr>
              <a:spLocks noChangeShapeType="1"/>
            </p:cNvSpPr>
            <p:nvPr/>
          </p:nvSpPr>
          <p:spPr bwMode="auto">
            <a:xfrm>
              <a:off x="3774" y="2541"/>
              <a:ext cx="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818" name="Line 42"/>
            <p:cNvSpPr>
              <a:spLocks noChangeShapeType="1"/>
            </p:cNvSpPr>
            <p:nvPr/>
          </p:nvSpPr>
          <p:spPr bwMode="auto">
            <a:xfrm>
              <a:off x="3774" y="2191"/>
              <a:ext cx="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4731" name="Group 47"/>
            <p:cNvGrpSpPr>
              <a:grpSpLocks/>
            </p:cNvGrpSpPr>
            <p:nvPr/>
          </p:nvGrpSpPr>
          <p:grpSpPr bwMode="auto">
            <a:xfrm>
              <a:off x="4148" y="3873"/>
              <a:ext cx="1118" cy="71"/>
              <a:chOff x="3715" y="2147"/>
              <a:chExt cx="1037" cy="66"/>
            </a:xfrm>
          </p:grpSpPr>
          <p:sp>
            <p:nvSpPr>
              <p:cNvPr id="715819" name="Line 43"/>
              <p:cNvSpPr>
                <a:spLocks noChangeShapeType="1"/>
              </p:cNvSpPr>
              <p:nvPr/>
            </p:nvSpPr>
            <p:spPr bwMode="auto">
              <a:xfrm flipH="1" flipV="1">
                <a:off x="3715" y="2149"/>
                <a:ext cx="0" cy="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715820" name="Line 44"/>
              <p:cNvSpPr>
                <a:spLocks noChangeShapeType="1"/>
              </p:cNvSpPr>
              <p:nvPr/>
            </p:nvSpPr>
            <p:spPr bwMode="auto">
              <a:xfrm flipH="1" flipV="1">
                <a:off x="4063" y="2147"/>
                <a:ext cx="0" cy="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715821" name="Line 45"/>
              <p:cNvSpPr>
                <a:spLocks noChangeShapeType="1"/>
              </p:cNvSpPr>
              <p:nvPr/>
            </p:nvSpPr>
            <p:spPr bwMode="auto">
              <a:xfrm flipH="1" flipV="1">
                <a:off x="4404" y="2147"/>
                <a:ext cx="0" cy="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715822" name="Line 46"/>
              <p:cNvSpPr>
                <a:spLocks noChangeShapeType="1"/>
              </p:cNvSpPr>
              <p:nvPr/>
            </p:nvSpPr>
            <p:spPr bwMode="auto">
              <a:xfrm flipH="1" flipV="1">
                <a:off x="4752" y="2149"/>
                <a:ext cx="0" cy="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715825" name="Text Box 49"/>
            <p:cNvSpPr txBox="1">
              <a:spLocks noChangeArrowheads="1"/>
            </p:cNvSpPr>
            <p:nvPr/>
          </p:nvSpPr>
          <p:spPr bwMode="auto">
            <a:xfrm>
              <a:off x="3792" y="3488"/>
              <a:ext cx="196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b</a:t>
              </a:r>
            </a:p>
          </p:txBody>
        </p:sp>
        <p:sp>
          <p:nvSpPr>
            <p:cNvPr id="715829" name="Rectangle 53"/>
            <p:cNvSpPr>
              <a:spLocks noChangeArrowheads="1"/>
            </p:cNvSpPr>
            <p:nvPr/>
          </p:nvSpPr>
          <p:spPr bwMode="auto">
            <a:xfrm>
              <a:off x="4043" y="3618"/>
              <a:ext cx="142" cy="28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5793" name="Text Box 17"/>
            <p:cNvSpPr txBox="1">
              <a:spLocks noChangeArrowheads="1"/>
            </p:cNvSpPr>
            <p:nvPr/>
          </p:nvSpPr>
          <p:spPr bwMode="auto">
            <a:xfrm rot="19368683">
              <a:off x="3822" y="3286"/>
              <a:ext cx="345" cy="1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2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a</a:t>
              </a:r>
              <a:r>
                <a:rPr lang="en-GB" sz="12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+</a:t>
              </a:r>
              <a:r>
                <a:rPr lang="en-GB" sz="12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b</a:t>
              </a:r>
              <a:endParaRPr lang="en-GB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endParaRPr>
            </a:p>
          </p:txBody>
        </p:sp>
      </p:grpSp>
      <p:sp>
        <p:nvSpPr>
          <p:cNvPr id="715779" name="Text Box 3"/>
          <p:cNvSpPr txBox="1">
            <a:spLocks noChangeArrowheads="1"/>
          </p:cNvSpPr>
          <p:nvPr/>
        </p:nvSpPr>
        <p:spPr bwMode="auto">
          <a:xfrm>
            <a:off x="71438" y="700088"/>
            <a:ext cx="901382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is stored in subsolidus dolomite at depths &gt;~70 km (~2 GPa) or magnesite at depths &gt;~100 km (~3 GPa).</a:t>
            </a: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69850" y="2568821"/>
            <a:ext cx="5309393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 depths &gt;300 km,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can be stored in </a:t>
            </a: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DHMS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</a:t>
            </a:r>
            <a:r>
              <a:rPr lang="en-GB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Dense Hydrous Magnesium Silicates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 like </a:t>
            </a:r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Brucite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[Mg(OH)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] and Wadsleyite at P = 410-520 km.</a:t>
            </a:r>
          </a:p>
        </p:txBody>
      </p:sp>
      <p:sp>
        <p:nvSpPr>
          <p:cNvPr id="715783" name="Text Box 7"/>
          <p:cNvSpPr txBox="1">
            <a:spLocks noChangeArrowheads="1"/>
          </p:cNvSpPr>
          <p:nvPr/>
        </p:nvSpPr>
        <p:spPr bwMode="auto">
          <a:xfrm>
            <a:off x="342900" y="5701971"/>
            <a:ext cx="48910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Remember Wadsleyite?</a:t>
            </a:r>
            <a:endParaRPr lang="en-GB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15826" name="Line 50"/>
          <p:cNvSpPr>
            <a:spLocks noChangeShapeType="1"/>
          </p:cNvSpPr>
          <p:nvPr/>
        </p:nvSpPr>
        <p:spPr bwMode="auto">
          <a:xfrm flipV="1">
            <a:off x="6269038" y="3484563"/>
            <a:ext cx="0" cy="2770187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715827" name="Text Box 51"/>
          <p:cNvSpPr txBox="1">
            <a:spLocks noChangeArrowheads="1"/>
          </p:cNvSpPr>
          <p:nvPr/>
        </p:nvSpPr>
        <p:spPr bwMode="auto">
          <a:xfrm>
            <a:off x="1445796" y="6207716"/>
            <a:ext cx="26622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-Olivine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15830" name="Text Box 54"/>
          <p:cNvSpPr txBox="1">
            <a:spLocks noChangeArrowheads="1"/>
          </p:cNvSpPr>
          <p:nvPr/>
        </p:nvSpPr>
        <p:spPr bwMode="auto">
          <a:xfrm>
            <a:off x="1" y="85725"/>
            <a:ext cx="9144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Where are volatiles stored in the solid mantle?</a:t>
            </a:r>
          </a:p>
        </p:txBody>
      </p:sp>
      <p:sp>
        <p:nvSpPr>
          <p:cNvPr id="715782" name="Text Box 6"/>
          <p:cNvSpPr txBox="1">
            <a:spLocks noChangeArrowheads="1"/>
          </p:cNvSpPr>
          <p:nvPr/>
        </p:nvSpPr>
        <p:spPr bwMode="auto">
          <a:xfrm>
            <a:off x="71571" y="2043114"/>
            <a:ext cx="907149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is stored in different silicates containing up to 15 mass % H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O.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69850" y="4267446"/>
            <a:ext cx="5309393" cy="129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DHMS are stable only at relatively cold geotherm – they are unstable under realistic geotherms.</a:t>
            </a: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71438" y="1525588"/>
            <a:ext cx="901382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Under low </a:t>
            </a:r>
            <a:r>
              <a:rPr lang="en-GB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CO</a:t>
            </a:r>
            <a:r>
              <a:rPr lang="en-GB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is not stable and diamond, methane or iron carbide form instead.</a:t>
            </a:r>
          </a:p>
        </p:txBody>
      </p:sp>
    </p:spTree>
    <p:extLst>
      <p:ext uri="{BB962C8B-B14F-4D97-AF65-F5344CB8AC3E}">
        <p14:creationId xmlns:p14="http://schemas.microsoft.com/office/powerpoint/2010/main" val="4092516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79" grpId="0"/>
      <p:bldP spid="715781" grpId="0"/>
      <p:bldP spid="715783" grpId="0"/>
      <p:bldP spid="715827" grpId="0"/>
      <p:bldP spid="715830" grpId="0"/>
      <p:bldP spid="715782" grpId="0"/>
      <p:bldP spid="48" grpId="0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6" name="Rectangle 4"/>
          <p:cNvSpPr>
            <a:spLocks noChangeAspect="1" noChangeArrowheads="1"/>
          </p:cNvSpPr>
          <p:nvPr/>
        </p:nvSpPr>
        <p:spPr bwMode="auto">
          <a:xfrm>
            <a:off x="44450" y="1947863"/>
            <a:ext cx="5730875" cy="4857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797" name="Rectangle 5"/>
          <p:cNvSpPr>
            <a:spLocks noChangeAspect="1" noChangeArrowheads="1"/>
          </p:cNvSpPr>
          <p:nvPr/>
        </p:nvSpPr>
        <p:spPr bwMode="auto">
          <a:xfrm>
            <a:off x="593725" y="2527300"/>
            <a:ext cx="4516438" cy="4005263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798" name="Freeform 6"/>
          <p:cNvSpPr>
            <a:spLocks noChangeAspect="1"/>
          </p:cNvSpPr>
          <p:nvPr/>
        </p:nvSpPr>
        <p:spPr bwMode="auto">
          <a:xfrm>
            <a:off x="1901825" y="2614613"/>
            <a:ext cx="788988" cy="936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05"/>
              </a:cxn>
              <a:cxn ang="0">
                <a:pos x="321" y="240"/>
              </a:cxn>
              <a:cxn ang="0">
                <a:pos x="390" y="378"/>
              </a:cxn>
              <a:cxn ang="0">
                <a:pos x="414" y="492"/>
              </a:cxn>
            </a:cxnLst>
            <a:rect l="0" t="0" r="r" b="b"/>
            <a:pathLst>
              <a:path w="414" h="492">
                <a:moveTo>
                  <a:pt x="0" y="0"/>
                </a:moveTo>
                <a:cubicBezTo>
                  <a:pt x="69" y="32"/>
                  <a:pt x="139" y="65"/>
                  <a:pt x="192" y="105"/>
                </a:cubicBezTo>
                <a:cubicBezTo>
                  <a:pt x="245" y="145"/>
                  <a:pt x="288" y="194"/>
                  <a:pt x="321" y="240"/>
                </a:cubicBezTo>
                <a:cubicBezTo>
                  <a:pt x="354" y="286"/>
                  <a:pt x="375" y="336"/>
                  <a:pt x="390" y="378"/>
                </a:cubicBezTo>
                <a:cubicBezTo>
                  <a:pt x="405" y="420"/>
                  <a:pt x="409" y="456"/>
                  <a:pt x="414" y="492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799" name="Freeform 7"/>
          <p:cNvSpPr>
            <a:spLocks noChangeAspect="1"/>
          </p:cNvSpPr>
          <p:nvPr/>
        </p:nvSpPr>
        <p:spPr bwMode="auto">
          <a:xfrm>
            <a:off x="2673350" y="2676525"/>
            <a:ext cx="982663" cy="2039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75"/>
              </a:cxn>
              <a:cxn ang="0">
                <a:pos x="381" y="201"/>
              </a:cxn>
              <a:cxn ang="0">
                <a:pos x="498" y="336"/>
              </a:cxn>
              <a:cxn ang="0">
                <a:pos x="492" y="498"/>
              </a:cxn>
              <a:cxn ang="0">
                <a:pos x="450" y="657"/>
              </a:cxn>
              <a:cxn ang="0">
                <a:pos x="354" y="807"/>
              </a:cxn>
              <a:cxn ang="0">
                <a:pos x="198" y="975"/>
              </a:cxn>
              <a:cxn ang="0">
                <a:pos x="57" y="1071"/>
              </a:cxn>
            </a:cxnLst>
            <a:rect l="0" t="0" r="r" b="b"/>
            <a:pathLst>
              <a:path w="516" h="1071">
                <a:moveTo>
                  <a:pt x="0" y="0"/>
                </a:moveTo>
                <a:cubicBezTo>
                  <a:pt x="58" y="21"/>
                  <a:pt x="117" y="42"/>
                  <a:pt x="180" y="75"/>
                </a:cubicBezTo>
                <a:cubicBezTo>
                  <a:pt x="243" y="108"/>
                  <a:pt x="328" y="158"/>
                  <a:pt x="381" y="201"/>
                </a:cubicBezTo>
                <a:cubicBezTo>
                  <a:pt x="434" y="244"/>
                  <a:pt x="480" y="287"/>
                  <a:pt x="498" y="336"/>
                </a:cubicBezTo>
                <a:cubicBezTo>
                  <a:pt x="516" y="385"/>
                  <a:pt x="500" y="445"/>
                  <a:pt x="492" y="498"/>
                </a:cubicBezTo>
                <a:cubicBezTo>
                  <a:pt x="484" y="551"/>
                  <a:pt x="473" y="605"/>
                  <a:pt x="450" y="657"/>
                </a:cubicBezTo>
                <a:cubicBezTo>
                  <a:pt x="427" y="709"/>
                  <a:pt x="396" y="754"/>
                  <a:pt x="354" y="807"/>
                </a:cubicBezTo>
                <a:cubicBezTo>
                  <a:pt x="312" y="860"/>
                  <a:pt x="247" y="931"/>
                  <a:pt x="198" y="975"/>
                </a:cubicBezTo>
                <a:cubicBezTo>
                  <a:pt x="149" y="1019"/>
                  <a:pt x="103" y="1045"/>
                  <a:pt x="57" y="10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0" name="Freeform 8"/>
          <p:cNvSpPr>
            <a:spLocks noChangeAspect="1"/>
          </p:cNvSpPr>
          <p:nvPr/>
        </p:nvSpPr>
        <p:spPr bwMode="auto">
          <a:xfrm>
            <a:off x="4371975" y="2682875"/>
            <a:ext cx="381000" cy="26685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56" y="168"/>
              </a:cxn>
              <a:cxn ang="0">
                <a:pos x="5" y="633"/>
              </a:cxn>
              <a:cxn ang="0">
                <a:pos x="89" y="1125"/>
              </a:cxn>
              <a:cxn ang="0">
                <a:pos x="191" y="1401"/>
              </a:cxn>
            </a:cxnLst>
            <a:rect l="0" t="0" r="r" b="b"/>
            <a:pathLst>
              <a:path w="200" h="1401">
                <a:moveTo>
                  <a:pt x="200" y="0"/>
                </a:moveTo>
                <a:cubicBezTo>
                  <a:pt x="176" y="27"/>
                  <a:pt x="88" y="63"/>
                  <a:pt x="56" y="168"/>
                </a:cubicBezTo>
                <a:cubicBezTo>
                  <a:pt x="24" y="273"/>
                  <a:pt x="0" y="474"/>
                  <a:pt x="5" y="633"/>
                </a:cubicBezTo>
                <a:cubicBezTo>
                  <a:pt x="10" y="792"/>
                  <a:pt x="58" y="997"/>
                  <a:pt x="89" y="1125"/>
                </a:cubicBezTo>
                <a:cubicBezTo>
                  <a:pt x="120" y="1253"/>
                  <a:pt x="170" y="1344"/>
                  <a:pt x="191" y="14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1" name="Line 9"/>
          <p:cNvSpPr>
            <a:spLocks noChangeAspect="1" noChangeShapeType="1"/>
          </p:cNvSpPr>
          <p:nvPr/>
        </p:nvSpPr>
        <p:spPr bwMode="auto">
          <a:xfrm>
            <a:off x="3632200" y="3397250"/>
            <a:ext cx="1485900" cy="125413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5" name="Freeform 13"/>
          <p:cNvSpPr>
            <a:spLocks noChangeAspect="1"/>
          </p:cNvSpPr>
          <p:nvPr/>
        </p:nvSpPr>
        <p:spPr bwMode="auto">
          <a:xfrm>
            <a:off x="793750" y="5213350"/>
            <a:ext cx="993775" cy="42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7" y="84"/>
              </a:cxn>
              <a:cxn ang="0">
                <a:pos x="522" y="225"/>
              </a:cxn>
            </a:cxnLst>
            <a:rect l="0" t="0" r="r" b="b"/>
            <a:pathLst>
              <a:path w="522" h="225">
                <a:moveTo>
                  <a:pt x="0" y="0"/>
                </a:moveTo>
                <a:cubicBezTo>
                  <a:pt x="75" y="23"/>
                  <a:pt x="150" y="46"/>
                  <a:pt x="237" y="84"/>
                </a:cubicBezTo>
                <a:cubicBezTo>
                  <a:pt x="324" y="122"/>
                  <a:pt x="423" y="173"/>
                  <a:pt x="522" y="225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6" name="Freeform 14"/>
          <p:cNvSpPr>
            <a:spLocks noChangeAspect="1"/>
          </p:cNvSpPr>
          <p:nvPr/>
        </p:nvSpPr>
        <p:spPr bwMode="auto">
          <a:xfrm>
            <a:off x="1787525" y="5641975"/>
            <a:ext cx="1319213" cy="800100"/>
          </a:xfrm>
          <a:custGeom>
            <a:avLst/>
            <a:gdLst/>
            <a:ahLst/>
            <a:cxnLst>
              <a:cxn ang="0">
                <a:pos x="693" y="420"/>
              </a:cxn>
              <a:cxn ang="0">
                <a:pos x="438" y="234"/>
              </a:cxn>
              <a:cxn ang="0">
                <a:pos x="165" y="63"/>
              </a:cxn>
              <a:cxn ang="0">
                <a:pos x="0" y="0"/>
              </a:cxn>
            </a:cxnLst>
            <a:rect l="0" t="0" r="r" b="b"/>
            <a:pathLst>
              <a:path w="693" h="420">
                <a:moveTo>
                  <a:pt x="693" y="420"/>
                </a:moveTo>
                <a:cubicBezTo>
                  <a:pt x="609" y="357"/>
                  <a:pt x="526" y="294"/>
                  <a:pt x="438" y="234"/>
                </a:cubicBezTo>
                <a:cubicBezTo>
                  <a:pt x="350" y="174"/>
                  <a:pt x="238" y="102"/>
                  <a:pt x="165" y="63"/>
                </a:cubicBezTo>
                <a:cubicBezTo>
                  <a:pt x="92" y="24"/>
                  <a:pt x="46" y="12"/>
                  <a:pt x="0" y="0"/>
                </a:cubicBezTo>
              </a:path>
            </a:pathLst>
          </a:custGeom>
          <a:noFill/>
          <a:ln w="38100" cap="flat" cmpd="sng">
            <a:solidFill>
              <a:srgbClr val="6600CC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7" name="Freeform 15"/>
          <p:cNvSpPr>
            <a:spLocks noChangeAspect="1"/>
          </p:cNvSpPr>
          <p:nvPr/>
        </p:nvSpPr>
        <p:spPr bwMode="auto">
          <a:xfrm>
            <a:off x="1147763" y="4722813"/>
            <a:ext cx="1628775" cy="327025"/>
          </a:xfrm>
          <a:custGeom>
            <a:avLst/>
            <a:gdLst/>
            <a:ahLst/>
            <a:cxnLst>
              <a:cxn ang="0">
                <a:pos x="855" y="0"/>
              </a:cxn>
              <a:cxn ang="0">
                <a:pos x="627" y="93"/>
              </a:cxn>
              <a:cxn ang="0">
                <a:pos x="420" y="159"/>
              </a:cxn>
              <a:cxn ang="0">
                <a:pos x="0" y="171"/>
              </a:cxn>
            </a:cxnLst>
            <a:rect l="0" t="0" r="r" b="b"/>
            <a:pathLst>
              <a:path w="855" h="172">
                <a:moveTo>
                  <a:pt x="855" y="0"/>
                </a:moveTo>
                <a:cubicBezTo>
                  <a:pt x="777" y="33"/>
                  <a:pt x="699" y="67"/>
                  <a:pt x="627" y="93"/>
                </a:cubicBezTo>
                <a:cubicBezTo>
                  <a:pt x="555" y="119"/>
                  <a:pt x="525" y="146"/>
                  <a:pt x="420" y="159"/>
                </a:cubicBezTo>
                <a:cubicBezTo>
                  <a:pt x="315" y="172"/>
                  <a:pt x="157" y="171"/>
                  <a:pt x="0" y="171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08" name="Line 16"/>
          <p:cNvSpPr>
            <a:spLocks noChangeAspect="1" noChangeShapeType="1"/>
          </p:cNvSpPr>
          <p:nvPr/>
        </p:nvSpPr>
        <p:spPr bwMode="auto">
          <a:xfrm flipH="1">
            <a:off x="719138" y="5641975"/>
            <a:ext cx="1046162" cy="508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8015" name="Text Box 22"/>
          <p:cNvSpPr txBox="1">
            <a:spLocks noChangeAspect="1" noChangeArrowheads="1"/>
          </p:cNvSpPr>
          <p:nvPr/>
        </p:nvSpPr>
        <p:spPr bwMode="auto">
          <a:xfrm rot="1191810">
            <a:off x="877992" y="2837270"/>
            <a:ext cx="91736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chl cpx</a:t>
            </a:r>
          </a:p>
        </p:txBody>
      </p:sp>
      <p:sp>
        <p:nvSpPr>
          <p:cNvPr id="128016" name="Text Box 23"/>
          <p:cNvSpPr txBox="1">
            <a:spLocks noChangeAspect="1" noChangeArrowheads="1"/>
          </p:cNvSpPr>
          <p:nvPr/>
        </p:nvSpPr>
        <p:spPr bwMode="auto">
          <a:xfrm rot="1191810">
            <a:off x="845210" y="2573745"/>
            <a:ext cx="97975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17" name="Text Box 24"/>
          <p:cNvSpPr txBox="1">
            <a:spLocks noChangeAspect="1" noChangeArrowheads="1"/>
          </p:cNvSpPr>
          <p:nvPr/>
        </p:nvSpPr>
        <p:spPr bwMode="auto">
          <a:xfrm rot="1833081">
            <a:off x="1727219" y="2851557"/>
            <a:ext cx="4555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8018" name="Text Box 25"/>
          <p:cNvSpPr txBox="1">
            <a:spLocks noChangeAspect="1" noChangeArrowheads="1"/>
          </p:cNvSpPr>
          <p:nvPr/>
        </p:nvSpPr>
        <p:spPr bwMode="auto">
          <a:xfrm rot="1596048">
            <a:off x="1341119" y="2536195"/>
            <a:ext cx="68961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1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19" name="Text Box 26"/>
          <p:cNvSpPr txBox="1">
            <a:spLocks noChangeAspect="1" noChangeArrowheads="1"/>
          </p:cNvSpPr>
          <p:nvPr/>
        </p:nvSpPr>
        <p:spPr bwMode="auto">
          <a:xfrm rot="1899183">
            <a:off x="1889276" y="2652083"/>
            <a:ext cx="428322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1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8020" name="Text Box 27"/>
          <p:cNvSpPr txBox="1">
            <a:spLocks noChangeAspect="1" noChangeArrowheads="1"/>
          </p:cNvSpPr>
          <p:nvPr/>
        </p:nvSpPr>
        <p:spPr bwMode="auto">
          <a:xfrm rot="2255856">
            <a:off x="2037142" y="2613432"/>
            <a:ext cx="69615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21" name="Text Box 28"/>
          <p:cNvSpPr txBox="1">
            <a:spLocks noChangeAspect="1" noChangeArrowheads="1"/>
          </p:cNvSpPr>
          <p:nvPr/>
        </p:nvSpPr>
        <p:spPr bwMode="auto">
          <a:xfrm>
            <a:off x="1878600" y="3532188"/>
            <a:ext cx="69256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tc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endParaRPr lang="en-GB" sz="1200" dirty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8022" name="Text Box 29"/>
          <p:cNvSpPr txBox="1">
            <a:spLocks noChangeAspect="1" noChangeArrowheads="1"/>
          </p:cNvSpPr>
          <p:nvPr/>
        </p:nvSpPr>
        <p:spPr bwMode="auto">
          <a:xfrm>
            <a:off x="890588" y="3302000"/>
            <a:ext cx="842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057822" name="Freeform 30"/>
          <p:cNvSpPr>
            <a:spLocks noChangeAspect="1"/>
          </p:cNvSpPr>
          <p:nvPr/>
        </p:nvSpPr>
        <p:spPr bwMode="auto">
          <a:xfrm>
            <a:off x="1566863" y="3179763"/>
            <a:ext cx="600075" cy="379412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77" y="0"/>
              </a:cxn>
            </a:cxnLst>
            <a:rect l="0" t="0" r="r" b="b"/>
            <a:pathLst>
              <a:path w="177" h="112">
                <a:moveTo>
                  <a:pt x="0" y="112"/>
                </a:moveTo>
                <a:lnTo>
                  <a:pt x="177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8024" name="Text Box 31"/>
          <p:cNvSpPr txBox="1">
            <a:spLocks noChangeAspect="1" noChangeArrowheads="1"/>
          </p:cNvSpPr>
          <p:nvPr/>
        </p:nvSpPr>
        <p:spPr bwMode="auto">
          <a:xfrm>
            <a:off x="844550" y="3887788"/>
            <a:ext cx="10128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ol</a:t>
            </a:r>
          </a:p>
        </p:txBody>
      </p:sp>
      <p:sp>
        <p:nvSpPr>
          <p:cNvPr id="128025" name="Text Box 32"/>
          <p:cNvSpPr txBox="1">
            <a:spLocks noChangeAspect="1" noChangeArrowheads="1"/>
          </p:cNvSpPr>
          <p:nvPr/>
        </p:nvSpPr>
        <p:spPr bwMode="auto">
          <a:xfrm rot="-3984159">
            <a:off x="1981994" y="4368007"/>
            <a:ext cx="5857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8026" name="Text Box 33"/>
          <p:cNvSpPr txBox="1">
            <a:spLocks noChangeAspect="1" noChangeArrowheads="1"/>
          </p:cNvSpPr>
          <p:nvPr/>
        </p:nvSpPr>
        <p:spPr bwMode="auto">
          <a:xfrm rot="-4007587">
            <a:off x="2063394" y="4416168"/>
            <a:ext cx="84843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27" name="Text Box 34"/>
          <p:cNvSpPr txBox="1">
            <a:spLocks noChangeAspect="1" noChangeArrowheads="1"/>
          </p:cNvSpPr>
          <p:nvPr/>
        </p:nvSpPr>
        <p:spPr bwMode="auto">
          <a:xfrm>
            <a:off x="1303338" y="4973638"/>
            <a:ext cx="811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gar cpx ol</a:t>
            </a:r>
          </a:p>
        </p:txBody>
      </p:sp>
      <p:sp>
        <p:nvSpPr>
          <p:cNvPr id="128028" name="Text Box 35"/>
          <p:cNvSpPr txBox="1">
            <a:spLocks noChangeAspect="1" noChangeArrowheads="1"/>
          </p:cNvSpPr>
          <p:nvPr/>
        </p:nvSpPr>
        <p:spPr bwMode="auto">
          <a:xfrm rot="1252350">
            <a:off x="759796" y="5114667"/>
            <a:ext cx="58702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29" name="Text Box 36"/>
          <p:cNvSpPr txBox="1">
            <a:spLocks noChangeAspect="1" noChangeArrowheads="1"/>
          </p:cNvSpPr>
          <p:nvPr/>
        </p:nvSpPr>
        <p:spPr bwMode="auto">
          <a:xfrm rot="1289943">
            <a:off x="685627" y="5359142"/>
            <a:ext cx="98777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 phase A</a:t>
            </a:r>
          </a:p>
        </p:txBody>
      </p:sp>
      <p:sp>
        <p:nvSpPr>
          <p:cNvPr id="128030" name="Text Box 37"/>
          <p:cNvSpPr txBox="1">
            <a:spLocks noChangeAspect="1" noChangeArrowheads="1"/>
          </p:cNvSpPr>
          <p:nvPr/>
        </p:nvSpPr>
        <p:spPr bwMode="auto">
          <a:xfrm>
            <a:off x="447675" y="5405438"/>
            <a:ext cx="960438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serp phase A cpx gar</a:t>
            </a:r>
          </a:p>
        </p:txBody>
      </p:sp>
      <p:sp>
        <p:nvSpPr>
          <p:cNvPr id="128031" name="Text Box 38"/>
          <p:cNvSpPr txBox="1">
            <a:spLocks noChangeAspect="1" noChangeArrowheads="1"/>
          </p:cNvSpPr>
          <p:nvPr/>
        </p:nvSpPr>
        <p:spPr bwMode="auto">
          <a:xfrm rot="-2519026">
            <a:off x="890588" y="5880100"/>
            <a:ext cx="692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serp</a:t>
            </a:r>
          </a:p>
        </p:txBody>
      </p:sp>
      <p:sp>
        <p:nvSpPr>
          <p:cNvPr id="128032" name="Text Box 39"/>
          <p:cNvSpPr txBox="1">
            <a:spLocks noChangeAspect="1" noChangeArrowheads="1"/>
          </p:cNvSpPr>
          <p:nvPr/>
        </p:nvSpPr>
        <p:spPr bwMode="auto">
          <a:xfrm rot="-2664561">
            <a:off x="863600" y="5976938"/>
            <a:ext cx="10890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“A”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33" name="Text Box 40"/>
          <p:cNvSpPr txBox="1">
            <a:spLocks noChangeAspect="1" noChangeArrowheads="1"/>
          </p:cNvSpPr>
          <p:nvPr/>
        </p:nvSpPr>
        <p:spPr bwMode="auto">
          <a:xfrm>
            <a:off x="1347788" y="6103938"/>
            <a:ext cx="122396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phase A opx cpx gar</a:t>
            </a:r>
          </a:p>
        </p:txBody>
      </p:sp>
      <p:sp>
        <p:nvSpPr>
          <p:cNvPr id="128036" name="Text Box 43"/>
          <p:cNvSpPr txBox="1">
            <a:spLocks noChangeAspect="1" noChangeArrowheads="1"/>
          </p:cNvSpPr>
          <p:nvPr/>
        </p:nvSpPr>
        <p:spPr bwMode="auto">
          <a:xfrm>
            <a:off x="2587625" y="3736975"/>
            <a:ext cx="8651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cpx opx ol</a:t>
            </a:r>
          </a:p>
        </p:txBody>
      </p:sp>
      <p:sp>
        <p:nvSpPr>
          <p:cNvPr id="128037" name="Text Box 44"/>
          <p:cNvSpPr txBox="1">
            <a:spLocks noChangeAspect="1" noChangeArrowheads="1"/>
          </p:cNvSpPr>
          <p:nvPr/>
        </p:nvSpPr>
        <p:spPr bwMode="auto">
          <a:xfrm rot="-2921715">
            <a:off x="2779713" y="4200525"/>
            <a:ext cx="690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</a:t>
            </a:r>
          </a:p>
        </p:txBody>
      </p:sp>
      <p:sp>
        <p:nvSpPr>
          <p:cNvPr id="128038" name="Text Box 45"/>
          <p:cNvSpPr txBox="1">
            <a:spLocks noChangeAspect="1" noChangeArrowheads="1"/>
          </p:cNvSpPr>
          <p:nvPr/>
        </p:nvSpPr>
        <p:spPr bwMode="auto">
          <a:xfrm rot="-2367594">
            <a:off x="2611438" y="4427538"/>
            <a:ext cx="11001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gar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39" name="Text Box 46"/>
          <p:cNvSpPr txBox="1">
            <a:spLocks noChangeAspect="1" noChangeArrowheads="1"/>
          </p:cNvSpPr>
          <p:nvPr/>
        </p:nvSpPr>
        <p:spPr bwMode="auto">
          <a:xfrm>
            <a:off x="2608263" y="2968625"/>
            <a:ext cx="94615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opx ol</a:t>
            </a:r>
          </a:p>
        </p:txBody>
      </p:sp>
      <p:sp>
        <p:nvSpPr>
          <p:cNvPr id="128040" name="Text Box 47"/>
          <p:cNvSpPr txBox="1">
            <a:spLocks noChangeAspect="1" noChangeArrowheads="1"/>
          </p:cNvSpPr>
          <p:nvPr/>
        </p:nvSpPr>
        <p:spPr bwMode="auto">
          <a:xfrm rot="551331">
            <a:off x="2640013" y="3567113"/>
            <a:ext cx="103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 opx cpx</a:t>
            </a:r>
          </a:p>
        </p:txBody>
      </p:sp>
      <p:sp>
        <p:nvSpPr>
          <p:cNvPr id="128041" name="Text Box 48"/>
          <p:cNvSpPr txBox="1">
            <a:spLocks noChangeAspect="1" noChangeArrowheads="1"/>
          </p:cNvSpPr>
          <p:nvPr/>
        </p:nvSpPr>
        <p:spPr bwMode="auto">
          <a:xfrm rot="551331">
            <a:off x="2627313" y="3376613"/>
            <a:ext cx="11318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42" name="Text Box 49"/>
          <p:cNvSpPr txBox="1">
            <a:spLocks noChangeAspect="1" noChangeArrowheads="1"/>
          </p:cNvSpPr>
          <p:nvPr/>
        </p:nvSpPr>
        <p:spPr bwMode="auto">
          <a:xfrm rot="1882094">
            <a:off x="2747963" y="2763838"/>
            <a:ext cx="420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chl</a:t>
            </a:r>
          </a:p>
        </p:txBody>
      </p:sp>
      <p:sp>
        <p:nvSpPr>
          <p:cNvPr id="128043" name="Text Box 50"/>
          <p:cNvSpPr txBox="1">
            <a:spLocks noChangeAspect="1" noChangeArrowheads="1"/>
          </p:cNvSpPr>
          <p:nvPr/>
        </p:nvSpPr>
        <p:spPr bwMode="auto">
          <a:xfrm rot="1714239">
            <a:off x="2616200" y="2659063"/>
            <a:ext cx="12398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opx ol sp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44" name="Text Box 51"/>
          <p:cNvSpPr txBox="1">
            <a:spLocks noChangeAspect="1" noChangeArrowheads="1"/>
          </p:cNvSpPr>
          <p:nvPr/>
        </p:nvSpPr>
        <p:spPr bwMode="auto">
          <a:xfrm>
            <a:off x="3611563" y="3609975"/>
            <a:ext cx="7826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cpx gar opx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28045" name="Text Box 52"/>
          <p:cNvSpPr txBox="1">
            <a:spLocks noChangeAspect="1" noChangeArrowheads="1"/>
          </p:cNvSpPr>
          <p:nvPr/>
        </p:nvSpPr>
        <p:spPr bwMode="auto">
          <a:xfrm>
            <a:off x="3622675" y="3548063"/>
            <a:ext cx="7826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 ol</a:t>
            </a:r>
          </a:p>
        </p:txBody>
      </p:sp>
      <p:sp>
        <p:nvSpPr>
          <p:cNvPr id="128046" name="Text Box 53"/>
          <p:cNvSpPr txBox="1">
            <a:spLocks noChangeAspect="1" noChangeArrowheads="1"/>
          </p:cNvSpPr>
          <p:nvPr/>
        </p:nvSpPr>
        <p:spPr bwMode="auto">
          <a:xfrm rot="274436">
            <a:off x="3500438" y="3401034"/>
            <a:ext cx="1125537" cy="1892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GB" sz="9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900" dirty="0">
                <a:solidFill>
                  <a:schemeClr val="tx1"/>
                </a:solidFill>
                <a:effectLst/>
                <a:latin typeface="Calibri" pitchFamily="34" charset="0"/>
              </a:rPr>
              <a:t> gar opx ol</a:t>
            </a:r>
          </a:p>
        </p:txBody>
      </p:sp>
      <p:sp>
        <p:nvSpPr>
          <p:cNvPr id="128047" name="Text Box 54"/>
          <p:cNvSpPr txBox="1">
            <a:spLocks noChangeAspect="1" noChangeArrowheads="1"/>
          </p:cNvSpPr>
          <p:nvPr/>
        </p:nvSpPr>
        <p:spPr bwMode="auto">
          <a:xfrm>
            <a:off x="3565525" y="2740025"/>
            <a:ext cx="914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amph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sp opx ol</a:t>
            </a:r>
          </a:p>
        </p:txBody>
      </p:sp>
      <p:sp>
        <p:nvSpPr>
          <p:cNvPr id="128048" name="Text Box 55"/>
          <p:cNvSpPr txBox="1">
            <a:spLocks noChangeAspect="1" noChangeArrowheads="1"/>
          </p:cNvSpPr>
          <p:nvPr/>
        </p:nvSpPr>
        <p:spPr bwMode="auto">
          <a:xfrm>
            <a:off x="3332163" y="4784725"/>
            <a:ext cx="9334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cpx opx ol gar</a:t>
            </a:r>
          </a:p>
        </p:txBody>
      </p:sp>
      <p:sp>
        <p:nvSpPr>
          <p:cNvPr id="128049" name="Text Box 57"/>
          <p:cNvSpPr txBox="1">
            <a:spLocks noChangeAspect="1" noChangeArrowheads="1"/>
          </p:cNvSpPr>
          <p:nvPr/>
        </p:nvSpPr>
        <p:spPr bwMode="auto">
          <a:xfrm rot="4682296">
            <a:off x="4214813" y="4559300"/>
            <a:ext cx="7826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8050" name="Text Box 58"/>
          <p:cNvSpPr txBox="1">
            <a:spLocks noChangeAspect="1" noChangeArrowheads="1"/>
          </p:cNvSpPr>
          <p:nvPr/>
        </p:nvSpPr>
        <p:spPr bwMode="auto">
          <a:xfrm rot="-2532926">
            <a:off x="4319588" y="2728913"/>
            <a:ext cx="7794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solidus</a:t>
            </a:r>
          </a:p>
        </p:txBody>
      </p:sp>
      <p:sp>
        <p:nvSpPr>
          <p:cNvPr id="128051" name="Text Box 59"/>
          <p:cNvSpPr txBox="1">
            <a:spLocks noChangeAspect="1" noChangeArrowheads="1"/>
          </p:cNvSpPr>
          <p:nvPr/>
        </p:nvSpPr>
        <p:spPr bwMode="auto">
          <a:xfrm rot="353099">
            <a:off x="4611688" y="35067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gar</a:t>
            </a:r>
          </a:p>
        </p:txBody>
      </p:sp>
      <p:sp>
        <p:nvSpPr>
          <p:cNvPr id="128052" name="Text Box 60"/>
          <p:cNvSpPr txBox="1">
            <a:spLocks noChangeAspect="1" noChangeArrowheads="1"/>
          </p:cNvSpPr>
          <p:nvPr/>
        </p:nvSpPr>
        <p:spPr bwMode="auto">
          <a:xfrm rot="353099">
            <a:off x="4643438" y="3328988"/>
            <a:ext cx="42862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200">
                <a:solidFill>
                  <a:schemeClr val="tx1"/>
                </a:solidFill>
                <a:effectLst/>
                <a:latin typeface="Calibri" pitchFamily="34" charset="0"/>
              </a:rPr>
              <a:t>sp</a:t>
            </a:r>
          </a:p>
        </p:txBody>
      </p:sp>
      <p:sp>
        <p:nvSpPr>
          <p:cNvPr id="128053" name="Text Box 61"/>
          <p:cNvSpPr txBox="1">
            <a:spLocks noChangeAspect="1" noChangeArrowheads="1"/>
          </p:cNvSpPr>
          <p:nvPr/>
        </p:nvSpPr>
        <p:spPr bwMode="auto">
          <a:xfrm>
            <a:off x="1876425" y="1968500"/>
            <a:ext cx="1428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Temperature (°C)</a:t>
            </a:r>
          </a:p>
        </p:txBody>
      </p:sp>
      <p:sp>
        <p:nvSpPr>
          <p:cNvPr id="128054" name="Text Box 62"/>
          <p:cNvSpPr txBox="1">
            <a:spLocks noChangeAspect="1" noChangeArrowheads="1"/>
          </p:cNvSpPr>
          <p:nvPr/>
        </p:nvSpPr>
        <p:spPr bwMode="auto">
          <a:xfrm>
            <a:off x="317500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400</a:t>
            </a:r>
          </a:p>
        </p:txBody>
      </p:sp>
      <p:sp>
        <p:nvSpPr>
          <p:cNvPr id="128055" name="Text Box 63"/>
          <p:cNvSpPr txBox="1">
            <a:spLocks noChangeAspect="1" noChangeArrowheads="1"/>
          </p:cNvSpPr>
          <p:nvPr/>
        </p:nvSpPr>
        <p:spPr bwMode="auto">
          <a:xfrm>
            <a:off x="979488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500</a:t>
            </a:r>
          </a:p>
        </p:txBody>
      </p:sp>
      <p:sp>
        <p:nvSpPr>
          <p:cNvPr id="128056" name="Text Box 64"/>
          <p:cNvSpPr txBox="1">
            <a:spLocks noChangeAspect="1" noChangeArrowheads="1"/>
          </p:cNvSpPr>
          <p:nvPr/>
        </p:nvSpPr>
        <p:spPr bwMode="auto">
          <a:xfrm>
            <a:off x="1619250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600</a:t>
            </a:r>
          </a:p>
        </p:txBody>
      </p:sp>
      <p:sp>
        <p:nvSpPr>
          <p:cNvPr id="128057" name="Text Box 65"/>
          <p:cNvSpPr txBox="1">
            <a:spLocks noChangeAspect="1" noChangeArrowheads="1"/>
          </p:cNvSpPr>
          <p:nvPr/>
        </p:nvSpPr>
        <p:spPr bwMode="auto">
          <a:xfrm>
            <a:off x="2289175" y="2325688"/>
            <a:ext cx="50006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700</a:t>
            </a:r>
          </a:p>
        </p:txBody>
      </p:sp>
      <p:sp>
        <p:nvSpPr>
          <p:cNvPr id="128058" name="Text Box 66"/>
          <p:cNvSpPr txBox="1">
            <a:spLocks noChangeAspect="1" noChangeArrowheads="1"/>
          </p:cNvSpPr>
          <p:nvPr/>
        </p:nvSpPr>
        <p:spPr bwMode="auto">
          <a:xfrm>
            <a:off x="2928938" y="2325688"/>
            <a:ext cx="500062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800</a:t>
            </a:r>
          </a:p>
        </p:txBody>
      </p:sp>
      <p:sp>
        <p:nvSpPr>
          <p:cNvPr id="128059" name="Text Box 67"/>
          <p:cNvSpPr txBox="1">
            <a:spLocks noChangeAspect="1" noChangeArrowheads="1"/>
          </p:cNvSpPr>
          <p:nvPr/>
        </p:nvSpPr>
        <p:spPr bwMode="auto">
          <a:xfrm>
            <a:off x="3573463" y="2325688"/>
            <a:ext cx="50165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900</a:t>
            </a:r>
          </a:p>
        </p:txBody>
      </p:sp>
      <p:sp>
        <p:nvSpPr>
          <p:cNvPr id="128060" name="Text Box 68"/>
          <p:cNvSpPr txBox="1">
            <a:spLocks noChangeAspect="1" noChangeArrowheads="1"/>
          </p:cNvSpPr>
          <p:nvPr/>
        </p:nvSpPr>
        <p:spPr bwMode="auto">
          <a:xfrm>
            <a:off x="4156075" y="2325688"/>
            <a:ext cx="592138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1000</a:t>
            </a:r>
          </a:p>
        </p:txBody>
      </p:sp>
      <p:sp>
        <p:nvSpPr>
          <p:cNvPr id="128061" name="Text Box 69"/>
          <p:cNvSpPr txBox="1">
            <a:spLocks noChangeAspect="1" noChangeArrowheads="1"/>
          </p:cNvSpPr>
          <p:nvPr/>
        </p:nvSpPr>
        <p:spPr bwMode="auto">
          <a:xfrm>
            <a:off x="4830763" y="2325688"/>
            <a:ext cx="5810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1100</a:t>
            </a:r>
          </a:p>
        </p:txBody>
      </p:sp>
      <p:sp>
        <p:nvSpPr>
          <p:cNvPr id="128062" name="Text Box 70"/>
          <p:cNvSpPr txBox="1">
            <a:spLocks noChangeAspect="1" noChangeArrowheads="1"/>
          </p:cNvSpPr>
          <p:nvPr/>
        </p:nvSpPr>
        <p:spPr bwMode="auto">
          <a:xfrm rot="-5400000">
            <a:off x="-432170" y="4649888"/>
            <a:ext cx="125168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128063" name="Text Box 71"/>
          <p:cNvSpPr txBox="1">
            <a:spLocks noChangeAspect="1" noChangeArrowheads="1"/>
          </p:cNvSpPr>
          <p:nvPr/>
        </p:nvSpPr>
        <p:spPr bwMode="auto">
          <a:xfrm>
            <a:off x="296863" y="296545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8064" name="Text Box 72"/>
          <p:cNvSpPr txBox="1">
            <a:spLocks noChangeAspect="1" noChangeArrowheads="1"/>
          </p:cNvSpPr>
          <p:nvPr/>
        </p:nvSpPr>
        <p:spPr bwMode="auto">
          <a:xfrm>
            <a:off x="296863" y="3467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8065" name="Text Box 73"/>
          <p:cNvSpPr txBox="1">
            <a:spLocks noChangeAspect="1" noChangeArrowheads="1"/>
          </p:cNvSpPr>
          <p:nvPr/>
        </p:nvSpPr>
        <p:spPr bwMode="auto">
          <a:xfrm>
            <a:off x="296863" y="39751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28066" name="Text Box 74"/>
          <p:cNvSpPr txBox="1">
            <a:spLocks noChangeAspect="1" noChangeArrowheads="1"/>
          </p:cNvSpPr>
          <p:nvPr/>
        </p:nvSpPr>
        <p:spPr bwMode="auto">
          <a:xfrm>
            <a:off x="296863" y="446087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8067" name="Text Box 75"/>
          <p:cNvSpPr txBox="1">
            <a:spLocks noChangeAspect="1" noChangeArrowheads="1"/>
          </p:cNvSpPr>
          <p:nvPr/>
        </p:nvSpPr>
        <p:spPr bwMode="auto">
          <a:xfrm>
            <a:off x="296863" y="4970463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</a:t>
            </a:r>
          </a:p>
        </p:txBody>
      </p:sp>
      <p:sp>
        <p:nvSpPr>
          <p:cNvPr id="128068" name="Text Box 76"/>
          <p:cNvSpPr txBox="1">
            <a:spLocks noChangeAspect="1" noChangeArrowheads="1"/>
          </p:cNvSpPr>
          <p:nvPr/>
        </p:nvSpPr>
        <p:spPr bwMode="auto">
          <a:xfrm>
            <a:off x="296863" y="5478463"/>
            <a:ext cx="317500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6</a:t>
            </a:r>
          </a:p>
        </p:txBody>
      </p:sp>
      <p:sp>
        <p:nvSpPr>
          <p:cNvPr id="128069" name="Text Box 77"/>
          <p:cNvSpPr txBox="1">
            <a:spLocks noChangeAspect="1" noChangeArrowheads="1"/>
          </p:cNvSpPr>
          <p:nvPr/>
        </p:nvSpPr>
        <p:spPr bwMode="auto">
          <a:xfrm>
            <a:off x="296863" y="5981700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</a:t>
            </a:r>
          </a:p>
        </p:txBody>
      </p:sp>
      <p:sp>
        <p:nvSpPr>
          <p:cNvPr id="128070" name="Text Box 78"/>
          <p:cNvSpPr txBox="1">
            <a:spLocks noChangeAspect="1" noChangeArrowheads="1"/>
          </p:cNvSpPr>
          <p:nvPr/>
        </p:nvSpPr>
        <p:spPr bwMode="auto">
          <a:xfrm>
            <a:off x="296863" y="6473825"/>
            <a:ext cx="3175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8</a:t>
            </a:r>
          </a:p>
        </p:txBody>
      </p:sp>
      <p:sp>
        <p:nvSpPr>
          <p:cNvPr id="128071" name="Text Box 79"/>
          <p:cNvSpPr txBox="1">
            <a:spLocks noChangeAspect="1" noChangeArrowheads="1"/>
          </p:cNvSpPr>
          <p:nvPr/>
        </p:nvSpPr>
        <p:spPr bwMode="auto">
          <a:xfrm rot="5400000">
            <a:off x="4990418" y="4393506"/>
            <a:ext cx="10078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effectLst/>
                <a:latin typeface="Calibri" pitchFamily="34" charset="0"/>
              </a:rPr>
              <a:t>Depth (km)</a:t>
            </a:r>
          </a:p>
        </p:txBody>
      </p:sp>
      <p:sp>
        <p:nvSpPr>
          <p:cNvPr id="128072" name="Text Box 80"/>
          <p:cNvSpPr txBox="1">
            <a:spLocks noChangeAspect="1" noChangeArrowheads="1"/>
          </p:cNvSpPr>
          <p:nvPr/>
        </p:nvSpPr>
        <p:spPr bwMode="auto">
          <a:xfrm>
            <a:off x="5076825" y="32496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50</a:t>
            </a:r>
          </a:p>
        </p:txBody>
      </p:sp>
      <p:sp>
        <p:nvSpPr>
          <p:cNvPr id="128073" name="Text Box 81"/>
          <p:cNvSpPr txBox="1">
            <a:spLocks noChangeAspect="1" noChangeArrowheads="1"/>
          </p:cNvSpPr>
          <p:nvPr/>
        </p:nvSpPr>
        <p:spPr bwMode="auto">
          <a:xfrm>
            <a:off x="5076825" y="3592513"/>
            <a:ext cx="466725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70</a:t>
            </a:r>
          </a:p>
        </p:txBody>
      </p:sp>
      <p:sp>
        <p:nvSpPr>
          <p:cNvPr id="128074" name="Text Box 82"/>
          <p:cNvSpPr txBox="1">
            <a:spLocks noChangeAspect="1" noChangeArrowheads="1"/>
          </p:cNvSpPr>
          <p:nvPr/>
        </p:nvSpPr>
        <p:spPr bwMode="auto">
          <a:xfrm>
            <a:off x="5076825" y="4089400"/>
            <a:ext cx="546100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100</a:t>
            </a:r>
          </a:p>
        </p:txBody>
      </p:sp>
      <p:sp>
        <p:nvSpPr>
          <p:cNvPr id="128075" name="Text Box 83"/>
          <p:cNvSpPr txBox="1">
            <a:spLocks noChangeAspect="1" noChangeArrowheads="1"/>
          </p:cNvSpPr>
          <p:nvPr/>
        </p:nvSpPr>
        <p:spPr bwMode="auto">
          <a:xfrm>
            <a:off x="5076825" y="49466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150</a:t>
            </a:r>
          </a:p>
        </p:txBody>
      </p:sp>
      <p:sp>
        <p:nvSpPr>
          <p:cNvPr id="128076" name="Text Box 84"/>
          <p:cNvSpPr txBox="1">
            <a:spLocks noChangeAspect="1" noChangeArrowheads="1"/>
          </p:cNvSpPr>
          <p:nvPr/>
        </p:nvSpPr>
        <p:spPr bwMode="auto">
          <a:xfrm>
            <a:off x="5076825" y="5467350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180</a:t>
            </a:r>
          </a:p>
        </p:txBody>
      </p:sp>
      <p:sp>
        <p:nvSpPr>
          <p:cNvPr id="128077" name="Text Box 85"/>
          <p:cNvSpPr txBox="1">
            <a:spLocks noChangeAspect="1" noChangeArrowheads="1"/>
          </p:cNvSpPr>
          <p:nvPr/>
        </p:nvSpPr>
        <p:spPr bwMode="auto">
          <a:xfrm>
            <a:off x="5076825" y="5786438"/>
            <a:ext cx="620713" cy="16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200</a:t>
            </a:r>
          </a:p>
        </p:txBody>
      </p:sp>
      <p:sp>
        <p:nvSpPr>
          <p:cNvPr id="128078" name="Text Box 86"/>
          <p:cNvSpPr txBox="1">
            <a:spLocks noChangeAspect="1" noChangeArrowheads="1"/>
          </p:cNvSpPr>
          <p:nvPr/>
        </p:nvSpPr>
        <p:spPr bwMode="auto">
          <a:xfrm>
            <a:off x="5076825" y="6423025"/>
            <a:ext cx="620713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GB" sz="1000">
                <a:solidFill>
                  <a:schemeClr val="tx1"/>
                </a:solidFill>
                <a:effectLst/>
                <a:latin typeface="Calibri" pitchFamily="34" charset="0"/>
              </a:rPr>
              <a:t>240</a:t>
            </a:r>
          </a:p>
        </p:txBody>
      </p:sp>
      <p:sp>
        <p:nvSpPr>
          <p:cNvPr id="1057879" name="Line 87"/>
          <p:cNvSpPr>
            <a:spLocks noChangeAspect="1" noChangeShapeType="1"/>
          </p:cNvSpPr>
          <p:nvPr/>
        </p:nvSpPr>
        <p:spPr bwMode="auto">
          <a:xfrm>
            <a:off x="598488" y="303688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0" name="Line 88"/>
          <p:cNvSpPr>
            <a:spLocks noChangeAspect="1" noChangeShapeType="1"/>
          </p:cNvSpPr>
          <p:nvPr/>
        </p:nvSpPr>
        <p:spPr bwMode="auto">
          <a:xfrm>
            <a:off x="598488" y="3533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1" name="Line 89"/>
          <p:cNvSpPr>
            <a:spLocks noChangeAspect="1" noChangeShapeType="1"/>
          </p:cNvSpPr>
          <p:nvPr/>
        </p:nvSpPr>
        <p:spPr bwMode="auto">
          <a:xfrm>
            <a:off x="598488" y="4041775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2" name="Line 90"/>
          <p:cNvSpPr>
            <a:spLocks noChangeAspect="1" noChangeShapeType="1"/>
          </p:cNvSpPr>
          <p:nvPr/>
        </p:nvSpPr>
        <p:spPr bwMode="auto">
          <a:xfrm>
            <a:off x="598488" y="4540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3" name="Line 91"/>
          <p:cNvSpPr>
            <a:spLocks noChangeAspect="1" noChangeShapeType="1"/>
          </p:cNvSpPr>
          <p:nvPr/>
        </p:nvSpPr>
        <p:spPr bwMode="auto">
          <a:xfrm>
            <a:off x="598488" y="5048250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4" name="Line 92"/>
          <p:cNvSpPr>
            <a:spLocks noChangeAspect="1" noChangeShapeType="1"/>
          </p:cNvSpPr>
          <p:nvPr/>
        </p:nvSpPr>
        <p:spPr bwMode="auto">
          <a:xfrm>
            <a:off x="598488" y="5545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5" name="Line 93"/>
          <p:cNvSpPr>
            <a:spLocks noChangeAspect="1" noChangeShapeType="1"/>
          </p:cNvSpPr>
          <p:nvPr/>
        </p:nvSpPr>
        <p:spPr bwMode="auto">
          <a:xfrm>
            <a:off x="598488" y="6053138"/>
            <a:ext cx="103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6" name="Line 94"/>
          <p:cNvSpPr>
            <a:spLocks noChangeAspect="1" noChangeShapeType="1"/>
          </p:cNvSpPr>
          <p:nvPr/>
        </p:nvSpPr>
        <p:spPr bwMode="auto">
          <a:xfrm>
            <a:off x="1244600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7" name="Line 95"/>
          <p:cNvSpPr>
            <a:spLocks noChangeAspect="1" noChangeShapeType="1"/>
          </p:cNvSpPr>
          <p:nvPr/>
        </p:nvSpPr>
        <p:spPr bwMode="auto">
          <a:xfrm>
            <a:off x="18907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8" name="Line 96"/>
          <p:cNvSpPr>
            <a:spLocks noChangeAspect="1" noChangeShapeType="1"/>
          </p:cNvSpPr>
          <p:nvPr/>
        </p:nvSpPr>
        <p:spPr bwMode="auto">
          <a:xfrm>
            <a:off x="253523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89" name="Line 97"/>
          <p:cNvSpPr>
            <a:spLocks noChangeAspect="1" noChangeShapeType="1"/>
          </p:cNvSpPr>
          <p:nvPr/>
        </p:nvSpPr>
        <p:spPr bwMode="auto">
          <a:xfrm>
            <a:off x="3176588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90" name="Line 98"/>
          <p:cNvSpPr>
            <a:spLocks noChangeAspect="1" noChangeShapeType="1"/>
          </p:cNvSpPr>
          <p:nvPr/>
        </p:nvSpPr>
        <p:spPr bwMode="auto">
          <a:xfrm>
            <a:off x="3821113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91" name="Line 99"/>
          <p:cNvSpPr>
            <a:spLocks noChangeAspect="1" noChangeShapeType="1"/>
          </p:cNvSpPr>
          <p:nvPr/>
        </p:nvSpPr>
        <p:spPr bwMode="auto">
          <a:xfrm>
            <a:off x="4460875" y="2522538"/>
            <a:ext cx="0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57892" name="Text Box 100"/>
          <p:cNvSpPr txBox="1">
            <a:spLocks noChangeArrowheads="1"/>
          </p:cNvSpPr>
          <p:nvPr/>
        </p:nvSpPr>
        <p:spPr bwMode="auto">
          <a:xfrm>
            <a:off x="699557" y="457200"/>
            <a:ext cx="7834843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Possible top-slab cold subduction Geotherm</a:t>
            </a:r>
          </a:p>
        </p:txBody>
      </p:sp>
      <p:sp>
        <p:nvSpPr>
          <p:cNvPr id="1057895" name="Line 103"/>
          <p:cNvSpPr>
            <a:spLocks noChangeShapeType="1"/>
          </p:cNvSpPr>
          <p:nvPr/>
        </p:nvSpPr>
        <p:spPr bwMode="auto">
          <a:xfrm flipV="1">
            <a:off x="2271713" y="3062288"/>
            <a:ext cx="90487" cy="500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" name="Figura a mano libera 107"/>
          <p:cNvSpPr/>
          <p:nvPr/>
        </p:nvSpPr>
        <p:spPr bwMode="auto">
          <a:xfrm>
            <a:off x="584200" y="2658533"/>
            <a:ext cx="4521200" cy="1066800"/>
          </a:xfrm>
          <a:custGeom>
            <a:avLst/>
            <a:gdLst>
              <a:gd name="connsiteX0" fmla="*/ 4521200 w 4521200"/>
              <a:gd name="connsiteY0" fmla="*/ 1066800 h 1066800"/>
              <a:gd name="connsiteX1" fmla="*/ 1278467 w 4521200"/>
              <a:gd name="connsiteY1" fmla="*/ 220134 h 1066800"/>
              <a:gd name="connsiteX2" fmla="*/ 0 w 4521200"/>
              <a:gd name="connsiteY2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21200" h="1066800">
                <a:moveTo>
                  <a:pt x="4521200" y="1066800"/>
                </a:moveTo>
                <a:lnTo>
                  <a:pt x="1278467" y="220134"/>
                </a:lnTo>
                <a:cubicBezTo>
                  <a:pt x="524934" y="42334"/>
                  <a:pt x="262467" y="21167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0" name="Figura a mano libera 109"/>
          <p:cNvSpPr/>
          <p:nvPr/>
        </p:nvSpPr>
        <p:spPr bwMode="auto">
          <a:xfrm>
            <a:off x="592667" y="3623733"/>
            <a:ext cx="1452397" cy="2904067"/>
          </a:xfrm>
          <a:custGeom>
            <a:avLst/>
            <a:gdLst>
              <a:gd name="connsiteX0" fmla="*/ 1989666 w 1989666"/>
              <a:gd name="connsiteY0" fmla="*/ 2904067 h 2904067"/>
              <a:gd name="connsiteX1" fmla="*/ 838200 w 1989666"/>
              <a:gd name="connsiteY1" fmla="*/ 1202267 h 2904067"/>
              <a:gd name="connsiteX2" fmla="*/ 0 w 1989666"/>
              <a:gd name="connsiteY2" fmla="*/ 0 h 290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9666" h="2904067">
                <a:moveTo>
                  <a:pt x="1989666" y="2904067"/>
                </a:moveTo>
                <a:lnTo>
                  <a:pt x="838200" y="1202267"/>
                </a:lnTo>
                <a:cubicBezTo>
                  <a:pt x="506589" y="718256"/>
                  <a:pt x="253294" y="359128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1" name="Ovale 110"/>
          <p:cNvSpPr/>
          <p:nvPr/>
        </p:nvSpPr>
        <p:spPr bwMode="auto">
          <a:xfrm>
            <a:off x="1003299" y="4546599"/>
            <a:ext cx="304800" cy="31326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12" name="Ovale 111"/>
          <p:cNvSpPr/>
          <p:nvPr/>
        </p:nvSpPr>
        <p:spPr bwMode="auto">
          <a:xfrm>
            <a:off x="354541" y="507999"/>
            <a:ext cx="304800" cy="31326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</a:t>
            </a:r>
          </a:p>
        </p:txBody>
      </p:sp>
      <p:sp>
        <p:nvSpPr>
          <p:cNvPr id="128096" name="Text Box 104"/>
          <p:cNvSpPr txBox="1">
            <a:spLocks noChangeAspect="1" noChangeArrowheads="1"/>
          </p:cNvSpPr>
          <p:nvPr/>
        </p:nvSpPr>
        <p:spPr bwMode="auto">
          <a:xfrm>
            <a:off x="3100388" y="5473700"/>
            <a:ext cx="1773237" cy="84137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Peridotite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+ H</a:t>
            </a:r>
            <a:r>
              <a:rPr lang="en-GB" sz="2400" b="1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2400" b="1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114" name="Text Box 100"/>
          <p:cNvSpPr txBox="1">
            <a:spLocks noChangeArrowheads="1"/>
          </p:cNvSpPr>
          <p:nvPr/>
        </p:nvSpPr>
        <p:spPr bwMode="auto">
          <a:xfrm>
            <a:off x="699557" y="795865"/>
            <a:ext cx="7834843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Possible top-slab medium-T subduction Geotherm</a:t>
            </a:r>
          </a:p>
        </p:txBody>
      </p:sp>
      <p:sp>
        <p:nvSpPr>
          <p:cNvPr id="115" name="Ovale 114"/>
          <p:cNvSpPr/>
          <p:nvPr/>
        </p:nvSpPr>
        <p:spPr bwMode="auto">
          <a:xfrm>
            <a:off x="354541" y="846664"/>
            <a:ext cx="304800" cy="31326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16" name="Ovale 115"/>
          <p:cNvSpPr/>
          <p:nvPr/>
        </p:nvSpPr>
        <p:spPr bwMode="auto">
          <a:xfrm>
            <a:off x="2432052" y="2904064"/>
            <a:ext cx="304800" cy="31326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17" name="Text Box 100"/>
          <p:cNvSpPr txBox="1">
            <a:spLocks noChangeArrowheads="1"/>
          </p:cNvSpPr>
          <p:nvPr/>
        </p:nvSpPr>
        <p:spPr bwMode="auto">
          <a:xfrm>
            <a:off x="699557" y="1151462"/>
            <a:ext cx="3809035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Average oceanic Geotherm</a:t>
            </a:r>
          </a:p>
        </p:txBody>
      </p:sp>
      <p:sp>
        <p:nvSpPr>
          <p:cNvPr id="118" name="Ovale 117"/>
          <p:cNvSpPr/>
          <p:nvPr/>
        </p:nvSpPr>
        <p:spPr bwMode="auto">
          <a:xfrm>
            <a:off x="354541" y="1202261"/>
            <a:ext cx="304800" cy="31326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  <p:sp>
        <p:nvSpPr>
          <p:cNvPr id="119" name="Text Box 100"/>
          <p:cNvSpPr txBox="1">
            <a:spLocks noChangeArrowheads="1"/>
          </p:cNvSpPr>
          <p:nvPr/>
        </p:nvSpPr>
        <p:spPr bwMode="auto">
          <a:xfrm>
            <a:off x="5791199" y="1363113"/>
            <a:ext cx="3352801" cy="1006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Many hydrous minerals are stable at T much lower than normal oceanic geotherm.</a:t>
            </a:r>
          </a:p>
        </p:txBody>
      </p:sp>
      <p:sp>
        <p:nvSpPr>
          <p:cNvPr id="120" name="Figura a mano libera 119"/>
          <p:cNvSpPr/>
          <p:nvPr/>
        </p:nvSpPr>
        <p:spPr bwMode="auto">
          <a:xfrm>
            <a:off x="609599" y="2616200"/>
            <a:ext cx="6496755" cy="3945467"/>
          </a:xfrm>
          <a:custGeom>
            <a:avLst/>
            <a:gdLst>
              <a:gd name="connsiteX0" fmla="*/ 0 w 2302934"/>
              <a:gd name="connsiteY0" fmla="*/ 0 h 3462867"/>
              <a:gd name="connsiteX1" fmla="*/ 2065867 w 2302934"/>
              <a:gd name="connsiteY1" fmla="*/ 220133 h 3462867"/>
              <a:gd name="connsiteX2" fmla="*/ 296334 w 2302934"/>
              <a:gd name="connsiteY2" fmla="*/ 1024467 h 3462867"/>
              <a:gd name="connsiteX3" fmla="*/ 1507067 w 2302934"/>
              <a:gd name="connsiteY3" fmla="*/ 2480733 h 3462867"/>
              <a:gd name="connsiteX4" fmla="*/ 2302934 w 2302934"/>
              <a:gd name="connsiteY4" fmla="*/ 3462867 h 3462867"/>
              <a:gd name="connsiteX0" fmla="*/ 0 w 6609644"/>
              <a:gd name="connsiteY0" fmla="*/ 0 h 3945467"/>
              <a:gd name="connsiteX1" fmla="*/ 5918200 w 6609644"/>
              <a:gd name="connsiteY1" fmla="*/ 702733 h 3945467"/>
              <a:gd name="connsiteX2" fmla="*/ 4148667 w 6609644"/>
              <a:gd name="connsiteY2" fmla="*/ 1507067 h 3945467"/>
              <a:gd name="connsiteX3" fmla="*/ 5359400 w 6609644"/>
              <a:gd name="connsiteY3" fmla="*/ 2963333 h 3945467"/>
              <a:gd name="connsiteX4" fmla="*/ 6155267 w 6609644"/>
              <a:gd name="connsiteY4" fmla="*/ 3945467 h 3945467"/>
              <a:gd name="connsiteX0" fmla="*/ 0 w 6496755"/>
              <a:gd name="connsiteY0" fmla="*/ 0 h 3945467"/>
              <a:gd name="connsiteX1" fmla="*/ 5918200 w 6496755"/>
              <a:gd name="connsiteY1" fmla="*/ 702733 h 3945467"/>
              <a:gd name="connsiteX2" fmla="*/ 3471334 w 6496755"/>
              <a:gd name="connsiteY2" fmla="*/ 1247775 h 3945467"/>
              <a:gd name="connsiteX3" fmla="*/ 5359400 w 6496755"/>
              <a:gd name="connsiteY3" fmla="*/ 2963333 h 3945467"/>
              <a:gd name="connsiteX4" fmla="*/ 6155267 w 6496755"/>
              <a:gd name="connsiteY4" fmla="*/ 3945467 h 39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755" h="3945467">
                <a:moveTo>
                  <a:pt x="0" y="0"/>
                </a:moveTo>
                <a:cubicBezTo>
                  <a:pt x="1008239" y="24694"/>
                  <a:pt x="5339645" y="494771"/>
                  <a:pt x="5918200" y="702733"/>
                </a:cubicBezTo>
                <a:cubicBezTo>
                  <a:pt x="6496755" y="910695"/>
                  <a:pt x="3564467" y="871008"/>
                  <a:pt x="3471334" y="1247775"/>
                </a:cubicBezTo>
                <a:cubicBezTo>
                  <a:pt x="3378201" y="1624542"/>
                  <a:pt x="4912078" y="2513718"/>
                  <a:pt x="5359400" y="2963333"/>
                </a:cubicBezTo>
                <a:cubicBezTo>
                  <a:pt x="5806722" y="3412948"/>
                  <a:pt x="5924550" y="3657600"/>
                  <a:pt x="6155267" y="3945467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1" name="Ovale 120"/>
          <p:cNvSpPr/>
          <p:nvPr/>
        </p:nvSpPr>
        <p:spPr bwMode="auto">
          <a:xfrm>
            <a:off x="4776257" y="2895597"/>
            <a:ext cx="304800" cy="31326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2" name="Text Box 100"/>
          <p:cNvSpPr txBox="1">
            <a:spLocks noChangeArrowheads="1"/>
          </p:cNvSpPr>
          <p:nvPr/>
        </p:nvSpPr>
        <p:spPr bwMode="auto">
          <a:xfrm>
            <a:off x="699557" y="1540929"/>
            <a:ext cx="4424893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Possible mantle wedge Geotherm</a:t>
            </a:r>
          </a:p>
        </p:txBody>
      </p:sp>
      <p:sp>
        <p:nvSpPr>
          <p:cNvPr id="123" name="Ovale 122"/>
          <p:cNvSpPr/>
          <p:nvPr/>
        </p:nvSpPr>
        <p:spPr bwMode="auto">
          <a:xfrm>
            <a:off x="354541" y="1591728"/>
            <a:ext cx="304800" cy="31326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4</a:t>
            </a:r>
          </a:p>
        </p:txBody>
      </p:sp>
      <p:sp>
        <p:nvSpPr>
          <p:cNvPr id="124" name="Text Box 100"/>
          <p:cNvSpPr txBox="1">
            <a:spLocks noChangeArrowheads="1"/>
          </p:cNvSpPr>
          <p:nvPr/>
        </p:nvSpPr>
        <p:spPr bwMode="auto">
          <a:xfrm>
            <a:off x="5791199" y="4834446"/>
            <a:ext cx="3352801" cy="1920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geotherm in the mantle wedge are much higher to much lower-than-normal oceanic geotherm (we will see later why this happens).</a:t>
            </a:r>
          </a:p>
        </p:txBody>
      </p:sp>
      <p:sp>
        <p:nvSpPr>
          <p:cNvPr id="12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Principal hydrous phases in peridotites</a:t>
            </a:r>
          </a:p>
        </p:txBody>
      </p:sp>
      <p:sp>
        <p:nvSpPr>
          <p:cNvPr id="126" name="AutoShape 106"/>
          <p:cNvSpPr>
            <a:spLocks noChangeArrowheads="1"/>
          </p:cNvSpPr>
          <p:nvPr/>
        </p:nvSpPr>
        <p:spPr bwMode="auto">
          <a:xfrm>
            <a:off x="3744913" y="3673475"/>
            <a:ext cx="422275" cy="644525"/>
          </a:xfrm>
          <a:prstGeom prst="downArrow">
            <a:avLst>
              <a:gd name="adj1" fmla="val 50000"/>
              <a:gd name="adj2" fmla="val 43233"/>
            </a:avLst>
          </a:prstGeom>
          <a:solidFill>
            <a:srgbClr val="FF0000">
              <a:alpha val="70000"/>
            </a:srgb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7" name="AutoShape 105"/>
          <p:cNvSpPr>
            <a:spLocks noChangeArrowheads="1"/>
          </p:cNvSpPr>
          <p:nvPr/>
        </p:nvSpPr>
        <p:spPr bwMode="auto">
          <a:xfrm>
            <a:off x="2830513" y="3587750"/>
            <a:ext cx="422275" cy="730250"/>
          </a:xfrm>
          <a:prstGeom prst="downArrow">
            <a:avLst>
              <a:gd name="adj1" fmla="val 50000"/>
              <a:gd name="adj2" fmla="val 43233"/>
            </a:avLst>
          </a:prstGeom>
          <a:solidFill>
            <a:srgbClr val="66FF33">
              <a:alpha val="70000"/>
            </a:srgb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879475" y="2682875"/>
            <a:ext cx="3502025" cy="993775"/>
            <a:chOff x="554" y="1690"/>
            <a:chExt cx="2206" cy="626"/>
          </a:xfrm>
        </p:grpSpPr>
        <p:sp>
          <p:nvSpPr>
            <p:cNvPr id="1057803" name="Freeform 11"/>
            <p:cNvSpPr>
              <a:spLocks noChangeAspect="1"/>
            </p:cNvSpPr>
            <p:nvPr/>
          </p:nvSpPr>
          <p:spPr bwMode="auto">
            <a:xfrm>
              <a:off x="554" y="1690"/>
              <a:ext cx="1141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4" name="Freeform 12"/>
            <p:cNvSpPr>
              <a:spLocks noChangeAspect="1"/>
            </p:cNvSpPr>
            <p:nvPr/>
          </p:nvSpPr>
          <p:spPr bwMode="auto">
            <a:xfrm>
              <a:off x="1662" y="2219"/>
              <a:ext cx="1098" cy="97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098550" y="2625725"/>
            <a:ext cx="1614488" cy="3651250"/>
            <a:chOff x="692" y="1654"/>
            <a:chExt cx="1017" cy="2300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824" y="1654"/>
              <a:ext cx="885" cy="1893"/>
              <a:chOff x="824" y="1654"/>
              <a:chExt cx="885" cy="1893"/>
            </a:xfrm>
          </p:grpSpPr>
          <p:sp>
            <p:nvSpPr>
              <p:cNvPr id="1057811" name="Freeform 19"/>
              <p:cNvSpPr>
                <a:spLocks noChangeAspect="1"/>
              </p:cNvSpPr>
              <p:nvPr/>
            </p:nvSpPr>
            <p:spPr bwMode="auto">
              <a:xfrm>
                <a:off x="824" y="1654"/>
                <a:ext cx="863" cy="5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4" y="102"/>
                  </a:cxn>
                  <a:cxn ang="0">
                    <a:pos x="525" y="297"/>
                  </a:cxn>
                  <a:cxn ang="0">
                    <a:pos x="720" y="474"/>
                  </a:cxn>
                </a:cxnLst>
                <a:rect l="0" t="0" r="r" b="b"/>
                <a:pathLst>
                  <a:path w="720" h="474">
                    <a:moveTo>
                      <a:pt x="0" y="0"/>
                    </a:moveTo>
                    <a:cubicBezTo>
                      <a:pt x="73" y="26"/>
                      <a:pt x="147" y="53"/>
                      <a:pt x="234" y="102"/>
                    </a:cubicBezTo>
                    <a:cubicBezTo>
                      <a:pt x="321" y="151"/>
                      <a:pt x="444" y="235"/>
                      <a:pt x="525" y="297"/>
                    </a:cubicBezTo>
                    <a:cubicBezTo>
                      <a:pt x="606" y="359"/>
                      <a:pt x="663" y="416"/>
                      <a:pt x="720" y="474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57812" name="Freeform 20"/>
              <p:cNvSpPr>
                <a:spLocks noChangeAspect="1"/>
              </p:cNvSpPr>
              <p:nvPr/>
            </p:nvSpPr>
            <p:spPr bwMode="auto">
              <a:xfrm>
                <a:off x="1122" y="2219"/>
                <a:ext cx="587" cy="1328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68" y="87"/>
                  </a:cxn>
                  <a:cxn ang="0">
                    <a:pos x="345" y="417"/>
                  </a:cxn>
                  <a:cxn ang="0">
                    <a:pos x="183" y="783"/>
                  </a:cxn>
                  <a:cxn ang="0">
                    <a:pos x="0" y="1107"/>
                  </a:cxn>
                </a:cxnLst>
                <a:rect l="0" t="0" r="r" b="b"/>
                <a:pathLst>
                  <a:path w="489" h="1107">
                    <a:moveTo>
                      <a:pt x="474" y="0"/>
                    </a:moveTo>
                    <a:cubicBezTo>
                      <a:pt x="481" y="9"/>
                      <a:pt x="489" y="18"/>
                      <a:pt x="468" y="87"/>
                    </a:cubicBezTo>
                    <a:cubicBezTo>
                      <a:pt x="447" y="156"/>
                      <a:pt x="393" y="301"/>
                      <a:pt x="345" y="417"/>
                    </a:cubicBezTo>
                    <a:cubicBezTo>
                      <a:pt x="297" y="533"/>
                      <a:pt x="240" y="668"/>
                      <a:pt x="183" y="783"/>
                    </a:cubicBezTo>
                    <a:cubicBezTo>
                      <a:pt x="126" y="898"/>
                      <a:pt x="63" y="1002"/>
                      <a:pt x="0" y="1107"/>
                    </a:cubicBez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57813" name="Freeform 21"/>
            <p:cNvSpPr>
              <a:spLocks noChangeAspect="1"/>
            </p:cNvSpPr>
            <p:nvPr/>
          </p:nvSpPr>
          <p:spPr bwMode="auto">
            <a:xfrm>
              <a:off x="692" y="3545"/>
              <a:ext cx="430" cy="409"/>
            </a:xfrm>
            <a:custGeom>
              <a:avLst/>
              <a:gdLst/>
              <a:ahLst/>
              <a:cxnLst>
                <a:cxn ang="0">
                  <a:pos x="430" y="0"/>
                </a:cxn>
                <a:cxn ang="0">
                  <a:pos x="0" y="409"/>
                </a:cxn>
              </a:cxnLst>
              <a:rect l="0" t="0" r="r" b="b"/>
              <a:pathLst>
                <a:path w="430" h="409">
                  <a:moveTo>
                    <a:pt x="430" y="0"/>
                  </a:moveTo>
                  <a:lnTo>
                    <a:pt x="0" y="409"/>
                  </a:ln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7" name="Figura a mano libera 106"/>
          <p:cNvSpPr/>
          <p:nvPr/>
        </p:nvSpPr>
        <p:spPr bwMode="auto">
          <a:xfrm>
            <a:off x="592667" y="2768600"/>
            <a:ext cx="4538133" cy="3767667"/>
          </a:xfrm>
          <a:custGeom>
            <a:avLst/>
            <a:gdLst>
              <a:gd name="connsiteX0" fmla="*/ 4538133 w 4538133"/>
              <a:gd name="connsiteY0" fmla="*/ 3767667 h 3767667"/>
              <a:gd name="connsiteX1" fmla="*/ 1913466 w 4538133"/>
              <a:gd name="connsiteY1" fmla="*/ 778933 h 3767667"/>
              <a:gd name="connsiteX2" fmla="*/ 0 w 4538133"/>
              <a:gd name="connsiteY2" fmla="*/ 0 h 376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8133" h="3767667">
                <a:moveTo>
                  <a:pt x="4538133" y="3767667"/>
                </a:moveTo>
                <a:cubicBezTo>
                  <a:pt x="3603977" y="2587272"/>
                  <a:pt x="2669822" y="1406878"/>
                  <a:pt x="1913466" y="778933"/>
                </a:cubicBezTo>
                <a:cubicBezTo>
                  <a:pt x="1157111" y="150989"/>
                  <a:pt x="578555" y="75494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3" name="Ovale 112"/>
          <p:cNvSpPr/>
          <p:nvPr/>
        </p:nvSpPr>
        <p:spPr bwMode="auto">
          <a:xfrm>
            <a:off x="3464985" y="4521199"/>
            <a:ext cx="304800" cy="313267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</a:p>
        </p:txBody>
      </p:sp>
      <p:sp>
        <p:nvSpPr>
          <p:cNvPr id="128" name="Text Box 319"/>
          <p:cNvSpPr txBox="1">
            <a:spLocks noChangeArrowheads="1"/>
          </p:cNvSpPr>
          <p:nvPr/>
        </p:nvSpPr>
        <p:spPr bwMode="auto">
          <a:xfrm>
            <a:off x="315913" y="6543676"/>
            <a:ext cx="401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5" name="Text Box 260">
            <a:extLst>
              <a:ext uri="{FF2B5EF4-FFF2-40B4-BE49-F238E27FC236}">
                <a16:creationId xmlns:a16="http://schemas.microsoft.com/office/drawing/2014/main" id="{62EE2D0E-C38C-4E3B-FF33-2AB16F88797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9888">
            <a:off x="2143126" y="6067426"/>
            <a:ext cx="10080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phase A opx</a:t>
            </a:r>
          </a:p>
        </p:txBody>
      </p:sp>
      <p:sp>
        <p:nvSpPr>
          <p:cNvPr id="6" name="Text Box 261">
            <a:extLst>
              <a:ext uri="{FF2B5EF4-FFF2-40B4-BE49-F238E27FC236}">
                <a16:creationId xmlns:a16="http://schemas.microsoft.com/office/drawing/2014/main" id="{505C8462-5935-9B31-B7C5-2A2800491AF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951574">
            <a:off x="2343151" y="5873751"/>
            <a:ext cx="5873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ol H</a:t>
            </a:r>
            <a:r>
              <a:rPr lang="en-GB" sz="1200" baseline="-25000" dirty="0">
                <a:solidFill>
                  <a:schemeClr val="tx1"/>
                </a:solidFill>
                <a:effectLst/>
                <a:latin typeface="Calibri" pitchFamily="34" charset="0"/>
              </a:rPr>
              <a:t>2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O</a:t>
            </a:r>
          </a:p>
        </p:txBody>
      </p:sp>
      <p:sp>
        <p:nvSpPr>
          <p:cNvPr id="7" name="Text Box 100">
            <a:extLst>
              <a:ext uri="{FF2B5EF4-FFF2-40B4-BE49-F238E27FC236}">
                <a16:creationId xmlns:a16="http://schemas.microsoft.com/office/drawing/2014/main" id="{6E6183B3-6DFA-9190-214C-204E47EC6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199" y="2500821"/>
            <a:ext cx="3352801" cy="2225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This means that nearly all of these hydrous Mg silicates are not stable in peridotitic matrix, but only under anomalously cold geotherms associated with subduction tectonics.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892" grpId="0"/>
      <p:bldP spid="108" grpId="0" animBg="1"/>
      <p:bldP spid="110" grpId="0" animBg="1"/>
      <p:bldP spid="111" grpId="0" animBg="1"/>
      <p:bldP spid="112" grpId="0" animBg="1"/>
      <p:bldP spid="114" grpId="0"/>
      <p:bldP spid="115" grpId="0" animBg="1"/>
      <p:bldP spid="116" grpId="0" animBg="1"/>
      <p:bldP spid="117" grpId="0"/>
      <p:bldP spid="118" grpId="0" animBg="1"/>
      <p:bldP spid="119" grpId="0"/>
      <p:bldP spid="120" grpId="0" animBg="1"/>
      <p:bldP spid="121" grpId="0" animBg="1"/>
      <p:bldP spid="122" grpId="0"/>
      <p:bldP spid="123" grpId="0" animBg="1"/>
      <p:bldP spid="124" grpId="0"/>
      <p:bldP spid="107" grpId="0" animBg="1"/>
      <p:bldP spid="113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66675" y="2119313"/>
            <a:ext cx="4543425" cy="3816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olivine;</a:t>
            </a:r>
          </a:p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Cpx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clinopyroxene;</a:t>
            </a:r>
          </a:p>
          <a:p>
            <a:pPr>
              <a:defRPr/>
            </a:pPr>
            <a:r>
              <a:rPr lang="en-GB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Cen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</a:t>
            </a:r>
            <a:r>
              <a:rPr lang="en-GB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clinoenstatite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;</a:t>
            </a:r>
          </a:p>
          <a:p>
            <a:pPr>
              <a:defRPr/>
            </a:pPr>
            <a:r>
              <a:rPr lang="en-GB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Gt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garnet;</a:t>
            </a:r>
          </a:p>
          <a:p>
            <a:pPr>
              <a:defRPr/>
            </a:pPr>
            <a:r>
              <a:rPr lang="en-GB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ringwoodite;</a:t>
            </a:r>
          </a:p>
          <a:p>
            <a:pPr>
              <a:defRPr/>
            </a:pPr>
            <a:r>
              <a:rPr lang="en-GB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MgPv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Mg-perovskite (</a:t>
            </a:r>
            <a:r>
              <a:rPr lang="en-GB" sz="2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Bridgmanite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);</a:t>
            </a:r>
          </a:p>
          <a:p>
            <a:pPr>
              <a:defRPr/>
            </a:pPr>
            <a:r>
              <a:rPr lang="en-GB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CaPv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Ca-perovskite (</a:t>
            </a:r>
            <a:r>
              <a:rPr lang="en-GB" sz="2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Davemaoite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);</a:t>
            </a:r>
          </a:p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Pc</a:t>
            </a:r>
            <a:r>
              <a:rPr lang="en-GB" sz="22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</a:t>
            </a:r>
            <a:r>
              <a:rPr lang="en-GB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periclase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;</a:t>
            </a:r>
          </a:p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</a:t>
            </a:r>
            <a:r>
              <a:rPr lang="en-GB" sz="22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DHMS – Phase A;</a:t>
            </a:r>
            <a:endParaRPr lang="en-GB" sz="22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 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= DHMS – Phase E;</a:t>
            </a:r>
            <a:endParaRPr lang="en-GB" sz="22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</a:t>
            </a:r>
            <a:r>
              <a:rPr lang="en-GB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Superhydrous</a:t>
            </a:r>
            <a:r>
              <a:rPr lang="en-GB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Phase B.</a:t>
            </a:r>
          </a:p>
        </p:txBody>
      </p:sp>
      <p:sp>
        <p:nvSpPr>
          <p:cNvPr id="1037382" name="Text Box 70"/>
          <p:cNvSpPr txBox="1">
            <a:spLocks noChangeArrowheads="1"/>
          </p:cNvSpPr>
          <p:nvPr/>
        </p:nvSpPr>
        <p:spPr bwMode="auto">
          <a:xfrm>
            <a:off x="-1" y="0"/>
            <a:ext cx="453258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Schematic stability of the hydrous phases in the system CMAS pyrolite + 2 mass %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1037383" name="Text Box 71"/>
          <p:cNvSpPr txBox="1">
            <a:spLocks noChangeArrowheads="1"/>
          </p:cNvSpPr>
          <p:nvPr/>
        </p:nvSpPr>
        <p:spPr bwMode="auto">
          <a:xfrm>
            <a:off x="407194" y="6334780"/>
            <a:ext cx="26019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Litasov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Ohtani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(2003) Phys. Chem. Mineral., 30, 147-156.</a:t>
            </a:r>
          </a:p>
        </p:txBody>
      </p:sp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4548188" y="0"/>
            <a:ext cx="4595812" cy="6858000"/>
            <a:chOff x="2865" y="0"/>
            <a:chExt cx="2895" cy="4320"/>
          </a:xfrm>
        </p:grpSpPr>
        <p:pic>
          <p:nvPicPr>
            <p:cNvPr id="129034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5" y="0"/>
              <a:ext cx="2895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7332" name="Freeform 20"/>
            <p:cNvSpPr>
              <a:spLocks/>
            </p:cNvSpPr>
            <p:nvPr/>
          </p:nvSpPr>
          <p:spPr bwMode="auto">
            <a:xfrm>
              <a:off x="3580" y="1431"/>
              <a:ext cx="155" cy="204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38" y="141"/>
                </a:cxn>
                <a:cxn ang="0">
                  <a:pos x="53" y="183"/>
                </a:cxn>
                <a:cxn ang="0">
                  <a:pos x="92" y="189"/>
                </a:cxn>
                <a:cxn ang="0">
                  <a:pos x="149" y="180"/>
                </a:cxn>
                <a:cxn ang="0">
                  <a:pos x="131" y="120"/>
                </a:cxn>
                <a:cxn ang="0">
                  <a:pos x="128" y="87"/>
                </a:cxn>
                <a:cxn ang="0">
                  <a:pos x="140" y="69"/>
                </a:cxn>
                <a:cxn ang="0">
                  <a:pos x="122" y="27"/>
                </a:cxn>
                <a:cxn ang="0">
                  <a:pos x="50" y="9"/>
                </a:cxn>
                <a:cxn ang="0">
                  <a:pos x="14" y="12"/>
                </a:cxn>
              </a:cxnLst>
              <a:rect l="0" t="0" r="r" b="b"/>
              <a:pathLst>
                <a:path w="155" h="204">
                  <a:moveTo>
                    <a:pt x="14" y="12"/>
                  </a:moveTo>
                  <a:cubicBezTo>
                    <a:pt x="15" y="44"/>
                    <a:pt x="0" y="115"/>
                    <a:pt x="38" y="141"/>
                  </a:cubicBezTo>
                  <a:cubicBezTo>
                    <a:pt x="40" y="148"/>
                    <a:pt x="46" y="180"/>
                    <a:pt x="53" y="183"/>
                  </a:cubicBezTo>
                  <a:cubicBezTo>
                    <a:pt x="65" y="188"/>
                    <a:pt x="79" y="186"/>
                    <a:pt x="92" y="189"/>
                  </a:cubicBezTo>
                  <a:cubicBezTo>
                    <a:pt x="111" y="198"/>
                    <a:pt x="141" y="204"/>
                    <a:pt x="149" y="180"/>
                  </a:cubicBezTo>
                  <a:cubicBezTo>
                    <a:pt x="147" y="146"/>
                    <a:pt x="155" y="136"/>
                    <a:pt x="131" y="120"/>
                  </a:cubicBezTo>
                  <a:cubicBezTo>
                    <a:pt x="129" y="109"/>
                    <a:pt x="122" y="97"/>
                    <a:pt x="128" y="87"/>
                  </a:cubicBezTo>
                  <a:cubicBezTo>
                    <a:pt x="132" y="81"/>
                    <a:pt x="140" y="69"/>
                    <a:pt x="140" y="69"/>
                  </a:cubicBezTo>
                  <a:cubicBezTo>
                    <a:pt x="137" y="45"/>
                    <a:pt x="140" y="39"/>
                    <a:pt x="122" y="27"/>
                  </a:cubicBezTo>
                  <a:cubicBezTo>
                    <a:pt x="104" y="0"/>
                    <a:pt x="89" y="11"/>
                    <a:pt x="50" y="9"/>
                  </a:cubicBezTo>
                  <a:cubicBezTo>
                    <a:pt x="38" y="10"/>
                    <a:pt x="14" y="12"/>
                    <a:pt x="14" y="12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33" name="Text Box 21"/>
            <p:cNvSpPr txBox="1">
              <a:spLocks noChangeArrowheads="1"/>
            </p:cNvSpPr>
            <p:nvPr/>
          </p:nvSpPr>
          <p:spPr bwMode="auto">
            <a:xfrm rot="1015650">
              <a:off x="3439" y="1435"/>
              <a:ext cx="41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 + E</a:t>
              </a:r>
            </a:p>
          </p:txBody>
        </p:sp>
        <p:sp>
          <p:nvSpPr>
            <p:cNvPr id="1037334" name="Freeform 22"/>
            <p:cNvSpPr>
              <a:spLocks/>
            </p:cNvSpPr>
            <p:nvPr/>
          </p:nvSpPr>
          <p:spPr bwMode="auto">
            <a:xfrm>
              <a:off x="3580" y="1704"/>
              <a:ext cx="176" cy="291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1" y="192"/>
                </a:cxn>
                <a:cxn ang="0">
                  <a:pos x="41" y="243"/>
                </a:cxn>
                <a:cxn ang="0">
                  <a:pos x="71" y="291"/>
                </a:cxn>
                <a:cxn ang="0">
                  <a:pos x="146" y="255"/>
                </a:cxn>
                <a:cxn ang="0">
                  <a:pos x="167" y="213"/>
                </a:cxn>
                <a:cxn ang="0">
                  <a:pos x="170" y="156"/>
                </a:cxn>
                <a:cxn ang="0">
                  <a:pos x="152" y="126"/>
                </a:cxn>
                <a:cxn ang="0">
                  <a:pos x="143" y="99"/>
                </a:cxn>
                <a:cxn ang="0">
                  <a:pos x="140" y="90"/>
                </a:cxn>
                <a:cxn ang="0">
                  <a:pos x="122" y="27"/>
                </a:cxn>
                <a:cxn ang="0">
                  <a:pos x="86" y="6"/>
                </a:cxn>
                <a:cxn ang="0">
                  <a:pos x="68" y="0"/>
                </a:cxn>
                <a:cxn ang="0">
                  <a:pos x="14" y="30"/>
                </a:cxn>
              </a:cxnLst>
              <a:rect l="0" t="0" r="r" b="b"/>
              <a:pathLst>
                <a:path w="176" h="291">
                  <a:moveTo>
                    <a:pt x="14" y="30"/>
                  </a:moveTo>
                  <a:cubicBezTo>
                    <a:pt x="0" y="85"/>
                    <a:pt x="7" y="127"/>
                    <a:pt x="11" y="192"/>
                  </a:cubicBezTo>
                  <a:cubicBezTo>
                    <a:pt x="12" y="212"/>
                    <a:pt x="35" y="225"/>
                    <a:pt x="41" y="243"/>
                  </a:cubicBezTo>
                  <a:cubicBezTo>
                    <a:pt x="44" y="272"/>
                    <a:pt x="44" y="282"/>
                    <a:pt x="71" y="291"/>
                  </a:cubicBezTo>
                  <a:cubicBezTo>
                    <a:pt x="119" y="286"/>
                    <a:pt x="109" y="279"/>
                    <a:pt x="146" y="255"/>
                  </a:cubicBezTo>
                  <a:cubicBezTo>
                    <a:pt x="151" y="241"/>
                    <a:pt x="159" y="226"/>
                    <a:pt x="167" y="213"/>
                  </a:cubicBezTo>
                  <a:cubicBezTo>
                    <a:pt x="174" y="186"/>
                    <a:pt x="176" y="187"/>
                    <a:pt x="170" y="156"/>
                  </a:cubicBezTo>
                  <a:cubicBezTo>
                    <a:pt x="168" y="145"/>
                    <a:pt x="155" y="135"/>
                    <a:pt x="152" y="126"/>
                  </a:cubicBezTo>
                  <a:cubicBezTo>
                    <a:pt x="149" y="117"/>
                    <a:pt x="146" y="108"/>
                    <a:pt x="143" y="99"/>
                  </a:cubicBezTo>
                  <a:cubicBezTo>
                    <a:pt x="142" y="96"/>
                    <a:pt x="140" y="90"/>
                    <a:pt x="140" y="90"/>
                  </a:cubicBezTo>
                  <a:cubicBezTo>
                    <a:pt x="138" y="67"/>
                    <a:pt x="141" y="43"/>
                    <a:pt x="122" y="27"/>
                  </a:cubicBezTo>
                  <a:cubicBezTo>
                    <a:pt x="110" y="17"/>
                    <a:pt x="102" y="11"/>
                    <a:pt x="86" y="6"/>
                  </a:cubicBezTo>
                  <a:cubicBezTo>
                    <a:pt x="80" y="4"/>
                    <a:pt x="68" y="0"/>
                    <a:pt x="68" y="0"/>
                  </a:cubicBezTo>
                  <a:cubicBezTo>
                    <a:pt x="53" y="2"/>
                    <a:pt x="14" y="8"/>
                    <a:pt x="14" y="30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35" name="Freeform 23"/>
            <p:cNvSpPr>
              <a:spLocks/>
            </p:cNvSpPr>
            <p:nvPr/>
          </p:nvSpPr>
          <p:spPr bwMode="auto">
            <a:xfrm>
              <a:off x="3736" y="2532"/>
              <a:ext cx="306" cy="441"/>
            </a:xfrm>
            <a:custGeom>
              <a:avLst/>
              <a:gdLst/>
              <a:ahLst/>
              <a:cxnLst>
                <a:cxn ang="0">
                  <a:pos x="59" y="15"/>
                </a:cxn>
                <a:cxn ang="0">
                  <a:pos x="110" y="405"/>
                </a:cxn>
                <a:cxn ang="0">
                  <a:pos x="164" y="441"/>
                </a:cxn>
                <a:cxn ang="0">
                  <a:pos x="209" y="438"/>
                </a:cxn>
                <a:cxn ang="0">
                  <a:pos x="257" y="408"/>
                </a:cxn>
                <a:cxn ang="0">
                  <a:pos x="272" y="318"/>
                </a:cxn>
                <a:cxn ang="0">
                  <a:pos x="287" y="270"/>
                </a:cxn>
                <a:cxn ang="0">
                  <a:pos x="188" y="0"/>
                </a:cxn>
                <a:cxn ang="0">
                  <a:pos x="77" y="3"/>
                </a:cxn>
                <a:cxn ang="0">
                  <a:pos x="59" y="15"/>
                </a:cxn>
              </a:cxnLst>
              <a:rect l="0" t="0" r="r" b="b"/>
              <a:pathLst>
                <a:path w="306" h="441">
                  <a:moveTo>
                    <a:pt x="59" y="15"/>
                  </a:moveTo>
                  <a:cubicBezTo>
                    <a:pt x="60" y="154"/>
                    <a:pt x="0" y="311"/>
                    <a:pt x="110" y="405"/>
                  </a:cubicBezTo>
                  <a:cubicBezTo>
                    <a:pt x="126" y="419"/>
                    <a:pt x="143" y="434"/>
                    <a:pt x="164" y="441"/>
                  </a:cubicBezTo>
                  <a:cubicBezTo>
                    <a:pt x="179" y="440"/>
                    <a:pt x="194" y="441"/>
                    <a:pt x="209" y="438"/>
                  </a:cubicBezTo>
                  <a:cubicBezTo>
                    <a:pt x="226" y="434"/>
                    <a:pt x="239" y="414"/>
                    <a:pt x="257" y="408"/>
                  </a:cubicBezTo>
                  <a:cubicBezTo>
                    <a:pt x="280" y="385"/>
                    <a:pt x="269" y="347"/>
                    <a:pt x="272" y="318"/>
                  </a:cubicBezTo>
                  <a:cubicBezTo>
                    <a:pt x="274" y="303"/>
                    <a:pt x="283" y="285"/>
                    <a:pt x="287" y="270"/>
                  </a:cubicBezTo>
                  <a:cubicBezTo>
                    <a:pt x="285" y="175"/>
                    <a:pt x="306" y="39"/>
                    <a:pt x="188" y="0"/>
                  </a:cubicBezTo>
                  <a:cubicBezTo>
                    <a:pt x="151" y="1"/>
                    <a:pt x="114" y="1"/>
                    <a:pt x="77" y="3"/>
                  </a:cubicBezTo>
                  <a:cubicBezTo>
                    <a:pt x="65" y="4"/>
                    <a:pt x="68" y="15"/>
                    <a:pt x="59" y="15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36" name="Text Box 24"/>
            <p:cNvSpPr txBox="1">
              <a:spLocks noChangeArrowheads="1"/>
            </p:cNvSpPr>
            <p:nvPr/>
          </p:nvSpPr>
          <p:spPr bwMode="auto">
            <a:xfrm rot="4202875">
              <a:off x="3590" y="2611"/>
              <a:ext cx="59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 + SuB</a:t>
              </a:r>
            </a:p>
          </p:txBody>
        </p:sp>
        <p:sp>
          <p:nvSpPr>
            <p:cNvPr id="1037337" name="Rectangle 25"/>
            <p:cNvSpPr>
              <a:spLocks noChangeArrowheads="1"/>
            </p:cNvSpPr>
            <p:nvPr/>
          </p:nvSpPr>
          <p:spPr bwMode="auto">
            <a:xfrm>
              <a:off x="3570" y="3546"/>
              <a:ext cx="168" cy="570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38" name="Text Box 26"/>
            <p:cNvSpPr txBox="1">
              <a:spLocks noChangeArrowheads="1"/>
            </p:cNvSpPr>
            <p:nvPr/>
          </p:nvSpPr>
          <p:spPr bwMode="auto">
            <a:xfrm>
              <a:off x="3194" y="3812"/>
              <a:ext cx="777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Phase G/D/F</a:t>
              </a:r>
            </a:p>
          </p:txBody>
        </p:sp>
        <p:sp>
          <p:nvSpPr>
            <p:cNvPr id="1037339" name="Freeform 27"/>
            <p:cNvSpPr>
              <a:spLocks/>
            </p:cNvSpPr>
            <p:nvPr/>
          </p:nvSpPr>
          <p:spPr bwMode="auto">
            <a:xfrm rot="-741322">
              <a:off x="3188" y="1332"/>
              <a:ext cx="147" cy="233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38" y="141"/>
                </a:cxn>
                <a:cxn ang="0">
                  <a:pos x="53" y="183"/>
                </a:cxn>
                <a:cxn ang="0">
                  <a:pos x="92" y="189"/>
                </a:cxn>
                <a:cxn ang="0">
                  <a:pos x="149" y="180"/>
                </a:cxn>
                <a:cxn ang="0">
                  <a:pos x="131" y="120"/>
                </a:cxn>
                <a:cxn ang="0">
                  <a:pos x="128" y="87"/>
                </a:cxn>
                <a:cxn ang="0">
                  <a:pos x="140" y="69"/>
                </a:cxn>
                <a:cxn ang="0">
                  <a:pos x="122" y="27"/>
                </a:cxn>
                <a:cxn ang="0">
                  <a:pos x="50" y="9"/>
                </a:cxn>
                <a:cxn ang="0">
                  <a:pos x="14" y="12"/>
                </a:cxn>
              </a:cxnLst>
              <a:rect l="0" t="0" r="r" b="b"/>
              <a:pathLst>
                <a:path w="155" h="204">
                  <a:moveTo>
                    <a:pt x="14" y="12"/>
                  </a:moveTo>
                  <a:cubicBezTo>
                    <a:pt x="15" y="44"/>
                    <a:pt x="0" y="115"/>
                    <a:pt x="38" y="141"/>
                  </a:cubicBezTo>
                  <a:cubicBezTo>
                    <a:pt x="40" y="148"/>
                    <a:pt x="46" y="180"/>
                    <a:pt x="53" y="183"/>
                  </a:cubicBezTo>
                  <a:cubicBezTo>
                    <a:pt x="65" y="188"/>
                    <a:pt x="79" y="186"/>
                    <a:pt x="92" y="189"/>
                  </a:cubicBezTo>
                  <a:cubicBezTo>
                    <a:pt x="111" y="198"/>
                    <a:pt x="141" y="204"/>
                    <a:pt x="149" y="180"/>
                  </a:cubicBezTo>
                  <a:cubicBezTo>
                    <a:pt x="147" y="146"/>
                    <a:pt x="155" y="136"/>
                    <a:pt x="131" y="120"/>
                  </a:cubicBezTo>
                  <a:cubicBezTo>
                    <a:pt x="129" y="109"/>
                    <a:pt x="122" y="97"/>
                    <a:pt x="128" y="87"/>
                  </a:cubicBezTo>
                  <a:cubicBezTo>
                    <a:pt x="132" y="81"/>
                    <a:pt x="140" y="69"/>
                    <a:pt x="140" y="69"/>
                  </a:cubicBezTo>
                  <a:cubicBezTo>
                    <a:pt x="137" y="45"/>
                    <a:pt x="140" y="39"/>
                    <a:pt x="122" y="27"/>
                  </a:cubicBezTo>
                  <a:cubicBezTo>
                    <a:pt x="104" y="0"/>
                    <a:pt x="89" y="11"/>
                    <a:pt x="50" y="9"/>
                  </a:cubicBezTo>
                  <a:cubicBezTo>
                    <a:pt x="38" y="10"/>
                    <a:pt x="14" y="12"/>
                    <a:pt x="14" y="12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40" name="Text Box 28"/>
            <p:cNvSpPr txBox="1">
              <a:spLocks noChangeArrowheads="1"/>
            </p:cNvSpPr>
            <p:nvPr/>
          </p:nvSpPr>
          <p:spPr bwMode="auto">
            <a:xfrm rot="3927307">
              <a:off x="3057" y="1311"/>
              <a:ext cx="39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 + A</a:t>
              </a:r>
            </a:p>
          </p:txBody>
        </p:sp>
        <p:sp>
          <p:nvSpPr>
            <p:cNvPr id="1037341" name="Freeform 29"/>
            <p:cNvSpPr>
              <a:spLocks/>
            </p:cNvSpPr>
            <p:nvPr/>
          </p:nvSpPr>
          <p:spPr bwMode="auto">
            <a:xfrm>
              <a:off x="3204" y="1566"/>
              <a:ext cx="2058" cy="65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8" y="0"/>
                </a:cxn>
                <a:cxn ang="0">
                  <a:pos x="2058" y="654"/>
                </a:cxn>
              </a:cxnLst>
              <a:rect l="0" t="0" r="r" b="b"/>
              <a:pathLst>
                <a:path w="2058" h="654">
                  <a:moveTo>
                    <a:pt x="0" y="9"/>
                  </a:moveTo>
                  <a:lnTo>
                    <a:pt x="258" y="0"/>
                  </a:lnTo>
                  <a:lnTo>
                    <a:pt x="2058" y="654"/>
                  </a:lnTo>
                </a:path>
              </a:pathLst>
            </a:custGeom>
            <a:noFill/>
            <a:ln w="57150" cap="flat" cmpd="sng">
              <a:solidFill>
                <a:srgbClr val="6600CC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42" name="Freeform 30"/>
            <p:cNvSpPr>
              <a:spLocks/>
            </p:cNvSpPr>
            <p:nvPr/>
          </p:nvSpPr>
          <p:spPr bwMode="auto">
            <a:xfrm>
              <a:off x="3261" y="2280"/>
              <a:ext cx="2199" cy="66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8" y="0"/>
                </a:cxn>
                <a:cxn ang="0">
                  <a:pos x="2199" y="663"/>
                </a:cxn>
              </a:cxnLst>
              <a:rect l="0" t="0" r="r" b="b"/>
              <a:pathLst>
                <a:path w="2199" h="663">
                  <a:moveTo>
                    <a:pt x="0" y="9"/>
                  </a:moveTo>
                  <a:lnTo>
                    <a:pt x="258" y="0"/>
                  </a:lnTo>
                  <a:lnTo>
                    <a:pt x="2199" y="663"/>
                  </a:lnTo>
                </a:path>
              </a:pathLst>
            </a:custGeom>
            <a:noFill/>
            <a:ln w="57150" cap="flat" cmpd="sng">
              <a:solidFill>
                <a:srgbClr val="66FF33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43" name="Text Box 31"/>
            <p:cNvSpPr txBox="1">
              <a:spLocks noChangeArrowheads="1"/>
            </p:cNvSpPr>
            <p:nvPr/>
          </p:nvSpPr>
          <p:spPr bwMode="auto">
            <a:xfrm>
              <a:off x="4133" y="1508"/>
              <a:ext cx="231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</a:t>
              </a:r>
            </a:p>
          </p:txBody>
        </p:sp>
        <p:sp>
          <p:nvSpPr>
            <p:cNvPr id="1037344" name="Rectangle 32"/>
            <p:cNvSpPr>
              <a:spLocks noChangeArrowheads="1"/>
            </p:cNvSpPr>
            <p:nvPr/>
          </p:nvSpPr>
          <p:spPr bwMode="auto">
            <a:xfrm rot="1415311">
              <a:off x="4272" y="1779"/>
              <a:ext cx="165" cy="9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45" name="Rectangle 33"/>
            <p:cNvSpPr>
              <a:spLocks noChangeArrowheads="1"/>
            </p:cNvSpPr>
            <p:nvPr/>
          </p:nvSpPr>
          <p:spPr bwMode="auto">
            <a:xfrm rot="6673846">
              <a:off x="4266" y="1947"/>
              <a:ext cx="165" cy="99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46" name="Text Box 34"/>
            <p:cNvSpPr txBox="1">
              <a:spLocks noChangeArrowheads="1"/>
            </p:cNvSpPr>
            <p:nvPr/>
          </p:nvSpPr>
          <p:spPr bwMode="auto">
            <a:xfrm>
              <a:off x="4244" y="1709"/>
              <a:ext cx="231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</a:t>
              </a:r>
            </a:p>
          </p:txBody>
        </p:sp>
        <p:sp>
          <p:nvSpPr>
            <p:cNvPr id="1037347" name="Text Box 35"/>
            <p:cNvSpPr txBox="1">
              <a:spLocks noChangeArrowheads="1"/>
            </p:cNvSpPr>
            <p:nvPr/>
          </p:nvSpPr>
          <p:spPr bwMode="auto">
            <a:xfrm>
              <a:off x="4214" y="1928"/>
              <a:ext cx="29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</a:t>
              </a:r>
            </a:p>
          </p:txBody>
        </p:sp>
        <p:sp>
          <p:nvSpPr>
            <p:cNvPr id="1037348" name="Rectangle 36"/>
            <p:cNvSpPr>
              <a:spLocks noChangeArrowheads="1"/>
            </p:cNvSpPr>
            <p:nvPr/>
          </p:nvSpPr>
          <p:spPr bwMode="auto">
            <a:xfrm rot="6673846">
              <a:off x="4531" y="2520"/>
              <a:ext cx="116" cy="99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49" name="Rectangle 37"/>
            <p:cNvSpPr>
              <a:spLocks noChangeArrowheads="1"/>
            </p:cNvSpPr>
            <p:nvPr/>
          </p:nvSpPr>
          <p:spPr bwMode="auto">
            <a:xfrm rot="6673846">
              <a:off x="4508" y="2684"/>
              <a:ext cx="139" cy="99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50" name="Text Box 38"/>
            <p:cNvSpPr txBox="1">
              <a:spLocks noChangeArrowheads="1"/>
            </p:cNvSpPr>
            <p:nvPr/>
          </p:nvSpPr>
          <p:spPr bwMode="auto">
            <a:xfrm>
              <a:off x="4355" y="2429"/>
              <a:ext cx="29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</a:t>
              </a:r>
            </a:p>
          </p:txBody>
        </p:sp>
        <p:sp>
          <p:nvSpPr>
            <p:cNvPr id="1037351" name="Text Box 39"/>
            <p:cNvSpPr txBox="1">
              <a:spLocks noChangeArrowheads="1"/>
            </p:cNvSpPr>
            <p:nvPr/>
          </p:nvSpPr>
          <p:spPr bwMode="auto">
            <a:xfrm>
              <a:off x="4328" y="2582"/>
              <a:ext cx="28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</a:t>
              </a:r>
            </a:p>
          </p:txBody>
        </p:sp>
        <p:sp>
          <p:nvSpPr>
            <p:cNvPr id="1037352" name="Rectangle 40"/>
            <p:cNvSpPr>
              <a:spLocks noChangeArrowheads="1"/>
            </p:cNvSpPr>
            <p:nvPr/>
          </p:nvSpPr>
          <p:spPr bwMode="auto">
            <a:xfrm rot="-528454">
              <a:off x="4383" y="2859"/>
              <a:ext cx="171" cy="90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53" name="Text Box 41"/>
            <p:cNvSpPr txBox="1">
              <a:spLocks noChangeArrowheads="1"/>
            </p:cNvSpPr>
            <p:nvPr/>
          </p:nvSpPr>
          <p:spPr bwMode="auto">
            <a:xfrm rot="-647058">
              <a:off x="4322" y="2792"/>
              <a:ext cx="28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</a:t>
              </a:r>
            </a:p>
          </p:txBody>
        </p:sp>
        <p:sp>
          <p:nvSpPr>
            <p:cNvPr id="1037354" name="Rectangle 42"/>
            <p:cNvSpPr>
              <a:spLocks noChangeArrowheads="1"/>
            </p:cNvSpPr>
            <p:nvPr/>
          </p:nvSpPr>
          <p:spPr bwMode="auto">
            <a:xfrm rot="-710896">
              <a:off x="4302" y="2973"/>
              <a:ext cx="41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55" name="Text Box 43"/>
            <p:cNvSpPr txBox="1">
              <a:spLocks noChangeArrowheads="1"/>
            </p:cNvSpPr>
            <p:nvPr/>
          </p:nvSpPr>
          <p:spPr bwMode="auto">
            <a:xfrm rot="20952942">
              <a:off x="4253" y="2962"/>
              <a:ext cx="654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MgPv + Pc</a:t>
              </a:r>
            </a:p>
          </p:txBody>
        </p:sp>
        <p:sp>
          <p:nvSpPr>
            <p:cNvPr id="1037356" name="Freeform 44"/>
            <p:cNvSpPr>
              <a:spLocks/>
            </p:cNvSpPr>
            <p:nvPr/>
          </p:nvSpPr>
          <p:spPr bwMode="auto">
            <a:xfrm>
              <a:off x="3147" y="2838"/>
              <a:ext cx="2013" cy="390"/>
            </a:xfrm>
            <a:custGeom>
              <a:avLst/>
              <a:gdLst/>
              <a:ahLst/>
              <a:cxnLst>
                <a:cxn ang="0">
                  <a:pos x="0" y="390"/>
                </a:cxn>
                <a:cxn ang="0">
                  <a:pos x="2013" y="0"/>
                </a:cxn>
              </a:cxnLst>
              <a:rect l="0" t="0" r="r" b="b"/>
              <a:pathLst>
                <a:path w="2013" h="390">
                  <a:moveTo>
                    <a:pt x="0" y="390"/>
                  </a:moveTo>
                  <a:lnTo>
                    <a:pt x="2013" y="0"/>
                  </a:lnTo>
                </a:path>
              </a:pathLst>
            </a:custGeom>
            <a:noFill/>
            <a:ln w="57150" cap="flat" cmpd="sng">
              <a:solidFill>
                <a:srgbClr val="CC3300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57" name="Rectangle 45"/>
            <p:cNvSpPr>
              <a:spLocks noChangeArrowheads="1"/>
            </p:cNvSpPr>
            <p:nvPr/>
          </p:nvSpPr>
          <p:spPr bwMode="auto">
            <a:xfrm rot="-1328130">
              <a:off x="3255" y="3564"/>
              <a:ext cx="366" cy="126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58" name="Text Box 46"/>
            <p:cNvSpPr txBox="1">
              <a:spLocks noChangeArrowheads="1"/>
            </p:cNvSpPr>
            <p:nvPr/>
          </p:nvSpPr>
          <p:spPr bwMode="auto">
            <a:xfrm rot="20306239">
              <a:off x="3254" y="3489"/>
              <a:ext cx="523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SuB out</a:t>
              </a:r>
            </a:p>
          </p:txBody>
        </p:sp>
        <p:sp>
          <p:nvSpPr>
            <p:cNvPr id="1037359" name="Oval 47"/>
            <p:cNvSpPr>
              <a:spLocks noChangeArrowheads="1"/>
            </p:cNvSpPr>
            <p:nvPr/>
          </p:nvSpPr>
          <p:spPr bwMode="auto">
            <a:xfrm>
              <a:off x="3669" y="2154"/>
              <a:ext cx="96" cy="147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60" name="Oval 48"/>
            <p:cNvSpPr>
              <a:spLocks noChangeArrowheads="1"/>
            </p:cNvSpPr>
            <p:nvPr/>
          </p:nvSpPr>
          <p:spPr bwMode="auto">
            <a:xfrm>
              <a:off x="3888" y="2247"/>
              <a:ext cx="96" cy="147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61" name="Oval 49"/>
            <p:cNvSpPr>
              <a:spLocks noChangeArrowheads="1"/>
            </p:cNvSpPr>
            <p:nvPr/>
          </p:nvSpPr>
          <p:spPr bwMode="auto">
            <a:xfrm>
              <a:off x="4212" y="2358"/>
              <a:ext cx="96" cy="147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62" name="Oval 50"/>
            <p:cNvSpPr>
              <a:spLocks noChangeArrowheads="1"/>
            </p:cNvSpPr>
            <p:nvPr/>
          </p:nvSpPr>
          <p:spPr bwMode="auto">
            <a:xfrm>
              <a:off x="4849" y="2124"/>
              <a:ext cx="96" cy="147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63" name="Oval 51"/>
            <p:cNvSpPr>
              <a:spLocks noChangeArrowheads="1"/>
            </p:cNvSpPr>
            <p:nvPr/>
          </p:nvSpPr>
          <p:spPr bwMode="auto">
            <a:xfrm>
              <a:off x="5158" y="2232"/>
              <a:ext cx="96" cy="147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64" name="Text Box 52"/>
            <p:cNvSpPr txBox="1">
              <a:spLocks noChangeArrowheads="1"/>
            </p:cNvSpPr>
            <p:nvPr/>
          </p:nvSpPr>
          <p:spPr bwMode="auto">
            <a:xfrm>
              <a:off x="3557" y="2109"/>
              <a:ext cx="26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2.0</a:t>
              </a:r>
            </a:p>
          </p:txBody>
        </p:sp>
        <p:sp>
          <p:nvSpPr>
            <p:cNvPr id="1037365" name="Text Box 53"/>
            <p:cNvSpPr txBox="1">
              <a:spLocks noChangeArrowheads="1"/>
            </p:cNvSpPr>
            <p:nvPr/>
          </p:nvSpPr>
          <p:spPr bwMode="auto">
            <a:xfrm>
              <a:off x="3800" y="2244"/>
              <a:ext cx="262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1.5</a:t>
              </a:r>
            </a:p>
          </p:txBody>
        </p:sp>
        <p:sp>
          <p:nvSpPr>
            <p:cNvPr id="1037366" name="Text Box 54"/>
            <p:cNvSpPr txBox="1">
              <a:spLocks noChangeArrowheads="1"/>
            </p:cNvSpPr>
            <p:nvPr/>
          </p:nvSpPr>
          <p:spPr bwMode="auto">
            <a:xfrm>
              <a:off x="4118" y="2346"/>
              <a:ext cx="26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0.8</a:t>
              </a:r>
            </a:p>
          </p:txBody>
        </p:sp>
        <p:sp>
          <p:nvSpPr>
            <p:cNvPr id="1037367" name="Text Box 55"/>
            <p:cNvSpPr txBox="1">
              <a:spLocks noChangeArrowheads="1"/>
            </p:cNvSpPr>
            <p:nvPr/>
          </p:nvSpPr>
          <p:spPr bwMode="auto">
            <a:xfrm>
              <a:off x="4704" y="2070"/>
              <a:ext cx="26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0.5</a:t>
              </a:r>
            </a:p>
          </p:txBody>
        </p:sp>
        <p:sp>
          <p:nvSpPr>
            <p:cNvPr id="1037368" name="Text Box 56"/>
            <p:cNvSpPr txBox="1">
              <a:spLocks noChangeArrowheads="1"/>
            </p:cNvSpPr>
            <p:nvPr/>
          </p:nvSpPr>
          <p:spPr bwMode="auto">
            <a:xfrm>
              <a:off x="5025" y="2187"/>
              <a:ext cx="26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0.2</a:t>
              </a:r>
            </a:p>
          </p:txBody>
        </p:sp>
        <p:sp>
          <p:nvSpPr>
            <p:cNvPr id="1037369" name="Oval 57"/>
            <p:cNvSpPr>
              <a:spLocks noChangeArrowheads="1"/>
            </p:cNvSpPr>
            <p:nvPr/>
          </p:nvSpPr>
          <p:spPr bwMode="auto">
            <a:xfrm>
              <a:off x="4125" y="2544"/>
              <a:ext cx="102" cy="147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70" name="Text Box 58"/>
            <p:cNvSpPr txBox="1">
              <a:spLocks noChangeArrowheads="1"/>
            </p:cNvSpPr>
            <p:nvPr/>
          </p:nvSpPr>
          <p:spPr bwMode="auto">
            <a:xfrm>
              <a:off x="4031" y="2535"/>
              <a:ext cx="260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0.8</a:t>
              </a:r>
            </a:p>
          </p:txBody>
        </p:sp>
        <p:sp>
          <p:nvSpPr>
            <p:cNvPr id="1037371" name="Rectangle 59"/>
            <p:cNvSpPr>
              <a:spLocks noChangeArrowheads="1"/>
            </p:cNvSpPr>
            <p:nvPr/>
          </p:nvSpPr>
          <p:spPr bwMode="auto">
            <a:xfrm>
              <a:off x="5200" y="584"/>
              <a:ext cx="192" cy="96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72" name="Text Box 60"/>
            <p:cNvSpPr txBox="1">
              <a:spLocks noChangeArrowheads="1"/>
            </p:cNvSpPr>
            <p:nvPr/>
          </p:nvSpPr>
          <p:spPr bwMode="auto">
            <a:xfrm>
              <a:off x="3860" y="620"/>
              <a:ext cx="152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Pyrolite + 2 mass % H</a:t>
              </a:r>
              <a:r>
                <a:rPr lang="en-GB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O</a:t>
              </a:r>
            </a:p>
          </p:txBody>
        </p:sp>
        <p:grpSp>
          <p:nvGrpSpPr>
            <p:cNvPr id="129076" name="Group 77"/>
            <p:cNvGrpSpPr>
              <a:grpSpLocks/>
            </p:cNvGrpSpPr>
            <p:nvPr/>
          </p:nvGrpSpPr>
          <p:grpSpPr bwMode="auto">
            <a:xfrm>
              <a:off x="3144" y="720"/>
              <a:ext cx="1230" cy="2616"/>
              <a:chOff x="3144" y="720"/>
              <a:chExt cx="1230" cy="2616"/>
            </a:xfrm>
          </p:grpSpPr>
          <p:sp>
            <p:nvSpPr>
              <p:cNvPr id="1037374" name="Freeform 62"/>
              <p:cNvSpPr>
                <a:spLocks/>
              </p:cNvSpPr>
              <p:nvPr/>
            </p:nvSpPr>
            <p:spPr bwMode="auto">
              <a:xfrm>
                <a:off x="3144" y="720"/>
                <a:ext cx="1216" cy="25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8" y="327"/>
                  </a:cxn>
                  <a:cxn ang="0">
                    <a:pos x="744" y="728"/>
                  </a:cxn>
                  <a:cxn ang="0">
                    <a:pos x="864" y="1336"/>
                  </a:cxn>
                  <a:cxn ang="0">
                    <a:pos x="928" y="1976"/>
                  </a:cxn>
                  <a:cxn ang="0">
                    <a:pos x="968" y="2336"/>
                  </a:cxn>
                  <a:cxn ang="0">
                    <a:pos x="1024" y="2480"/>
                  </a:cxn>
                  <a:cxn ang="0">
                    <a:pos x="1152" y="2560"/>
                  </a:cxn>
                  <a:cxn ang="0">
                    <a:pos x="1216" y="2584"/>
                  </a:cxn>
                </a:cxnLst>
                <a:rect l="0" t="0" r="r" b="b"/>
                <a:pathLst>
                  <a:path w="1216" h="2584">
                    <a:moveTo>
                      <a:pt x="0" y="0"/>
                    </a:moveTo>
                    <a:cubicBezTo>
                      <a:pt x="83" y="54"/>
                      <a:pt x="374" y="206"/>
                      <a:pt x="498" y="327"/>
                    </a:cubicBezTo>
                    <a:cubicBezTo>
                      <a:pt x="622" y="448"/>
                      <a:pt x="683" y="560"/>
                      <a:pt x="744" y="728"/>
                    </a:cubicBezTo>
                    <a:cubicBezTo>
                      <a:pt x="805" y="896"/>
                      <a:pt x="833" y="1128"/>
                      <a:pt x="864" y="1336"/>
                    </a:cubicBezTo>
                    <a:cubicBezTo>
                      <a:pt x="895" y="1544"/>
                      <a:pt x="911" y="1809"/>
                      <a:pt x="928" y="1976"/>
                    </a:cubicBezTo>
                    <a:cubicBezTo>
                      <a:pt x="945" y="2143"/>
                      <a:pt x="952" y="2252"/>
                      <a:pt x="968" y="2336"/>
                    </a:cubicBezTo>
                    <a:cubicBezTo>
                      <a:pt x="984" y="2420"/>
                      <a:pt x="993" y="2443"/>
                      <a:pt x="1024" y="2480"/>
                    </a:cubicBezTo>
                    <a:cubicBezTo>
                      <a:pt x="1055" y="2517"/>
                      <a:pt x="1120" y="2543"/>
                      <a:pt x="1152" y="2560"/>
                    </a:cubicBezTo>
                    <a:cubicBezTo>
                      <a:pt x="1184" y="2577"/>
                      <a:pt x="1200" y="2580"/>
                      <a:pt x="1216" y="2584"/>
                    </a:cubicBez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7375" name="Freeform 63"/>
              <p:cNvSpPr>
                <a:spLocks/>
              </p:cNvSpPr>
              <p:nvPr/>
            </p:nvSpPr>
            <p:spPr bwMode="auto">
              <a:xfrm>
                <a:off x="4257" y="3216"/>
                <a:ext cx="117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17" y="96"/>
                  </a:cxn>
                  <a:cxn ang="0">
                    <a:pos x="57" y="0"/>
                  </a:cxn>
                </a:cxnLst>
                <a:rect l="0" t="0" r="r" b="b"/>
                <a:pathLst>
                  <a:path w="117" h="120">
                    <a:moveTo>
                      <a:pt x="0" y="120"/>
                    </a:moveTo>
                    <a:lnTo>
                      <a:pt x="117" y="96"/>
                    </a:lnTo>
                    <a:lnTo>
                      <a:pt x="57" y="0"/>
                    </a:ln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29077" name="Group 64"/>
            <p:cNvGrpSpPr>
              <a:grpSpLocks/>
            </p:cNvGrpSpPr>
            <p:nvPr/>
          </p:nvGrpSpPr>
          <p:grpSpPr bwMode="auto">
            <a:xfrm>
              <a:off x="3144" y="1112"/>
              <a:ext cx="1059" cy="2398"/>
              <a:chOff x="3144" y="1112"/>
              <a:chExt cx="1059" cy="2398"/>
            </a:xfrm>
          </p:grpSpPr>
          <p:sp>
            <p:nvSpPr>
              <p:cNvPr id="1037377" name="Freeform 65"/>
              <p:cNvSpPr>
                <a:spLocks/>
              </p:cNvSpPr>
              <p:nvPr/>
            </p:nvSpPr>
            <p:spPr bwMode="auto">
              <a:xfrm>
                <a:off x="3144" y="1112"/>
                <a:ext cx="1040" cy="23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2" y="368"/>
                  </a:cxn>
                  <a:cxn ang="0">
                    <a:pos x="496" y="1232"/>
                  </a:cxn>
                  <a:cxn ang="0">
                    <a:pos x="608" y="1912"/>
                  </a:cxn>
                  <a:cxn ang="0">
                    <a:pos x="648" y="2104"/>
                  </a:cxn>
                  <a:cxn ang="0">
                    <a:pos x="736" y="2240"/>
                  </a:cxn>
                  <a:cxn ang="0">
                    <a:pos x="1040" y="2360"/>
                  </a:cxn>
                </a:cxnLst>
                <a:rect l="0" t="0" r="r" b="b"/>
                <a:pathLst>
                  <a:path w="1040" h="2360">
                    <a:moveTo>
                      <a:pt x="0" y="0"/>
                    </a:moveTo>
                    <a:cubicBezTo>
                      <a:pt x="74" y="81"/>
                      <a:pt x="149" y="163"/>
                      <a:pt x="232" y="368"/>
                    </a:cubicBezTo>
                    <a:cubicBezTo>
                      <a:pt x="315" y="573"/>
                      <a:pt x="433" y="975"/>
                      <a:pt x="496" y="1232"/>
                    </a:cubicBezTo>
                    <a:cubicBezTo>
                      <a:pt x="559" y="1489"/>
                      <a:pt x="583" y="1767"/>
                      <a:pt x="608" y="1912"/>
                    </a:cubicBezTo>
                    <a:cubicBezTo>
                      <a:pt x="633" y="2057"/>
                      <a:pt x="627" y="2049"/>
                      <a:pt x="648" y="2104"/>
                    </a:cubicBezTo>
                    <a:cubicBezTo>
                      <a:pt x="669" y="2159"/>
                      <a:pt x="671" y="2197"/>
                      <a:pt x="736" y="2240"/>
                    </a:cubicBezTo>
                    <a:cubicBezTo>
                      <a:pt x="801" y="2283"/>
                      <a:pt x="920" y="2321"/>
                      <a:pt x="1040" y="2360"/>
                    </a:cubicBezTo>
                  </a:path>
                </a:pathLst>
              </a:custGeom>
              <a:noFill/>
              <a:ln w="5715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7378" name="Freeform 66"/>
              <p:cNvSpPr>
                <a:spLocks/>
              </p:cNvSpPr>
              <p:nvPr/>
            </p:nvSpPr>
            <p:spPr bwMode="auto">
              <a:xfrm rot="-285345">
                <a:off x="4086" y="3390"/>
                <a:ext cx="117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17" y="96"/>
                  </a:cxn>
                  <a:cxn ang="0">
                    <a:pos x="57" y="0"/>
                  </a:cxn>
                </a:cxnLst>
                <a:rect l="0" t="0" r="r" b="b"/>
                <a:pathLst>
                  <a:path w="117" h="120">
                    <a:moveTo>
                      <a:pt x="0" y="120"/>
                    </a:moveTo>
                    <a:lnTo>
                      <a:pt x="117" y="96"/>
                    </a:lnTo>
                    <a:lnTo>
                      <a:pt x="57" y="0"/>
                    </a:lnTo>
                  </a:path>
                </a:pathLst>
              </a:custGeom>
              <a:noFill/>
              <a:ln w="5715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7379" name="Text Box 67"/>
            <p:cNvSpPr txBox="1">
              <a:spLocks noChangeArrowheads="1"/>
            </p:cNvSpPr>
            <p:nvPr/>
          </p:nvSpPr>
          <p:spPr bwMode="auto">
            <a:xfrm>
              <a:off x="3212" y="1715"/>
              <a:ext cx="481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 + E</a:t>
              </a:r>
            </a:p>
          </p:txBody>
        </p:sp>
        <p:sp>
          <p:nvSpPr>
            <p:cNvPr id="1037380" name="Freeform 68"/>
            <p:cNvSpPr>
              <a:spLocks/>
            </p:cNvSpPr>
            <p:nvPr/>
          </p:nvSpPr>
          <p:spPr bwMode="auto">
            <a:xfrm>
              <a:off x="3156" y="792"/>
              <a:ext cx="99" cy="18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30" y="6"/>
                </a:cxn>
                <a:cxn ang="0">
                  <a:pos x="12" y="18"/>
                </a:cxn>
                <a:cxn ang="0">
                  <a:pos x="12" y="96"/>
                </a:cxn>
                <a:cxn ang="0">
                  <a:pos x="0" y="132"/>
                </a:cxn>
                <a:cxn ang="0">
                  <a:pos x="39" y="183"/>
                </a:cxn>
                <a:cxn ang="0">
                  <a:pos x="75" y="177"/>
                </a:cxn>
                <a:cxn ang="0">
                  <a:pos x="81" y="147"/>
                </a:cxn>
                <a:cxn ang="0">
                  <a:pos x="99" y="87"/>
                </a:cxn>
                <a:cxn ang="0">
                  <a:pos x="48" y="0"/>
                </a:cxn>
              </a:cxnLst>
              <a:rect l="0" t="0" r="r" b="b"/>
              <a:pathLst>
                <a:path w="99" h="185">
                  <a:moveTo>
                    <a:pt x="48" y="0"/>
                  </a:moveTo>
                  <a:cubicBezTo>
                    <a:pt x="42" y="2"/>
                    <a:pt x="36" y="4"/>
                    <a:pt x="30" y="6"/>
                  </a:cubicBezTo>
                  <a:cubicBezTo>
                    <a:pt x="23" y="8"/>
                    <a:pt x="12" y="18"/>
                    <a:pt x="12" y="18"/>
                  </a:cubicBezTo>
                  <a:cubicBezTo>
                    <a:pt x="1" y="50"/>
                    <a:pt x="12" y="14"/>
                    <a:pt x="12" y="96"/>
                  </a:cubicBezTo>
                  <a:cubicBezTo>
                    <a:pt x="12" y="112"/>
                    <a:pt x="5" y="118"/>
                    <a:pt x="0" y="132"/>
                  </a:cubicBezTo>
                  <a:cubicBezTo>
                    <a:pt x="4" y="166"/>
                    <a:pt x="6" y="175"/>
                    <a:pt x="39" y="183"/>
                  </a:cubicBezTo>
                  <a:cubicBezTo>
                    <a:pt x="51" y="179"/>
                    <a:pt x="66" y="185"/>
                    <a:pt x="75" y="177"/>
                  </a:cubicBezTo>
                  <a:cubicBezTo>
                    <a:pt x="83" y="171"/>
                    <a:pt x="78" y="157"/>
                    <a:pt x="81" y="147"/>
                  </a:cubicBezTo>
                  <a:cubicBezTo>
                    <a:pt x="84" y="119"/>
                    <a:pt x="91" y="111"/>
                    <a:pt x="99" y="87"/>
                  </a:cubicBezTo>
                  <a:cubicBezTo>
                    <a:pt x="97" y="60"/>
                    <a:pt x="89" y="0"/>
                    <a:pt x="48" y="0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81" name="Text Box 69"/>
            <p:cNvSpPr txBox="1">
              <a:spLocks noChangeArrowheads="1"/>
            </p:cNvSpPr>
            <p:nvPr/>
          </p:nvSpPr>
          <p:spPr bwMode="auto">
            <a:xfrm rot="5400000">
              <a:off x="3054" y="737"/>
              <a:ext cx="323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Serp</a:t>
              </a:r>
            </a:p>
          </p:txBody>
        </p:sp>
        <p:sp>
          <p:nvSpPr>
            <p:cNvPr id="1037384" name="Rectangle 72"/>
            <p:cNvSpPr>
              <a:spLocks noChangeArrowheads="1"/>
            </p:cNvSpPr>
            <p:nvPr/>
          </p:nvSpPr>
          <p:spPr bwMode="auto">
            <a:xfrm rot="-440474">
              <a:off x="3503" y="2392"/>
              <a:ext cx="160" cy="656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85" name="Text Box 73"/>
            <p:cNvSpPr txBox="1">
              <a:spLocks noChangeArrowheads="1"/>
            </p:cNvSpPr>
            <p:nvPr/>
          </p:nvSpPr>
          <p:spPr bwMode="auto">
            <a:xfrm rot="4727644">
              <a:off x="2932" y="2404"/>
              <a:ext cx="99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Cold Subduction</a:t>
              </a:r>
            </a:p>
          </p:txBody>
        </p:sp>
        <p:sp>
          <p:nvSpPr>
            <p:cNvPr id="1037386" name="Freeform 74"/>
            <p:cNvSpPr>
              <a:spLocks/>
            </p:cNvSpPr>
            <p:nvPr/>
          </p:nvSpPr>
          <p:spPr bwMode="auto">
            <a:xfrm>
              <a:off x="3639" y="906"/>
              <a:ext cx="351" cy="504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0" y="69"/>
                </a:cxn>
                <a:cxn ang="0">
                  <a:pos x="108" y="216"/>
                </a:cxn>
                <a:cxn ang="0">
                  <a:pos x="177" y="321"/>
                </a:cxn>
                <a:cxn ang="0">
                  <a:pos x="228" y="417"/>
                </a:cxn>
                <a:cxn ang="0">
                  <a:pos x="267" y="504"/>
                </a:cxn>
                <a:cxn ang="0">
                  <a:pos x="351" y="498"/>
                </a:cxn>
                <a:cxn ang="0">
                  <a:pos x="150" y="72"/>
                </a:cxn>
                <a:cxn ang="0">
                  <a:pos x="75" y="0"/>
                </a:cxn>
                <a:cxn ang="0">
                  <a:pos x="9" y="21"/>
                </a:cxn>
              </a:cxnLst>
              <a:rect l="0" t="0" r="r" b="b"/>
              <a:pathLst>
                <a:path w="351" h="504">
                  <a:moveTo>
                    <a:pt x="9" y="21"/>
                  </a:moveTo>
                  <a:lnTo>
                    <a:pt x="0" y="69"/>
                  </a:lnTo>
                  <a:lnTo>
                    <a:pt x="108" y="216"/>
                  </a:lnTo>
                  <a:lnTo>
                    <a:pt x="177" y="321"/>
                  </a:lnTo>
                  <a:lnTo>
                    <a:pt x="228" y="417"/>
                  </a:lnTo>
                  <a:lnTo>
                    <a:pt x="267" y="504"/>
                  </a:lnTo>
                  <a:lnTo>
                    <a:pt x="351" y="498"/>
                  </a:lnTo>
                  <a:lnTo>
                    <a:pt x="150" y="72"/>
                  </a:lnTo>
                  <a:lnTo>
                    <a:pt x="75" y="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87" name="Text Box 75"/>
            <p:cNvSpPr txBox="1">
              <a:spLocks noChangeArrowheads="1"/>
            </p:cNvSpPr>
            <p:nvPr/>
          </p:nvSpPr>
          <p:spPr bwMode="auto">
            <a:xfrm rot="3013473">
              <a:off x="3634" y="938"/>
              <a:ext cx="31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Hot</a:t>
              </a:r>
            </a:p>
          </p:txBody>
        </p:sp>
        <p:sp>
          <p:nvSpPr>
            <p:cNvPr id="1037388" name="Text Box 76"/>
            <p:cNvSpPr txBox="1">
              <a:spLocks noChangeArrowheads="1"/>
            </p:cNvSpPr>
            <p:nvPr/>
          </p:nvSpPr>
          <p:spPr bwMode="auto">
            <a:xfrm rot="4498551">
              <a:off x="3633" y="1386"/>
              <a:ext cx="72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Subduction</a:t>
              </a:r>
            </a:p>
          </p:txBody>
        </p:sp>
      </p:grp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4367213" y="752475"/>
            <a:ext cx="2087562" cy="1352550"/>
            <a:chOff x="2751" y="474"/>
            <a:chExt cx="1315" cy="852"/>
          </a:xfrm>
        </p:grpSpPr>
        <p:sp>
          <p:nvSpPr>
            <p:cNvPr id="1037391" name="Rectangle 79"/>
            <p:cNvSpPr>
              <a:spLocks noChangeArrowheads="1"/>
            </p:cNvSpPr>
            <p:nvPr/>
          </p:nvSpPr>
          <p:spPr bwMode="auto">
            <a:xfrm>
              <a:off x="2829" y="474"/>
              <a:ext cx="1143" cy="852"/>
            </a:xfrm>
            <a:prstGeom prst="rect">
              <a:avLst/>
            </a:prstGeom>
            <a:solidFill>
              <a:srgbClr val="FF0000">
                <a:alpha val="60001"/>
              </a:srgb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7392" name="Text Box 80"/>
            <p:cNvSpPr txBox="1">
              <a:spLocks noChangeArrowheads="1"/>
            </p:cNvSpPr>
            <p:nvPr/>
          </p:nvSpPr>
          <p:spPr bwMode="auto">
            <a:xfrm>
              <a:off x="2751" y="534"/>
              <a:ext cx="1315" cy="7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P-T field of the previous diagram.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7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16" grpId="0"/>
      <p:bldP spid="1037382" grpId="0"/>
      <p:bldP spid="10373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0"/>
            <a:ext cx="4595812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3463" name="Freeform 7"/>
          <p:cNvSpPr>
            <a:spLocks/>
          </p:cNvSpPr>
          <p:nvPr/>
        </p:nvSpPr>
        <p:spPr bwMode="auto">
          <a:xfrm>
            <a:off x="5683250" y="2271713"/>
            <a:ext cx="246063" cy="323850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38" y="141"/>
              </a:cxn>
              <a:cxn ang="0">
                <a:pos x="53" y="183"/>
              </a:cxn>
              <a:cxn ang="0">
                <a:pos x="92" y="189"/>
              </a:cxn>
              <a:cxn ang="0">
                <a:pos x="149" y="180"/>
              </a:cxn>
              <a:cxn ang="0">
                <a:pos x="131" y="120"/>
              </a:cxn>
              <a:cxn ang="0">
                <a:pos x="128" y="87"/>
              </a:cxn>
              <a:cxn ang="0">
                <a:pos x="140" y="69"/>
              </a:cxn>
              <a:cxn ang="0">
                <a:pos x="122" y="27"/>
              </a:cxn>
              <a:cxn ang="0">
                <a:pos x="50" y="9"/>
              </a:cxn>
              <a:cxn ang="0">
                <a:pos x="14" y="12"/>
              </a:cxn>
            </a:cxnLst>
            <a:rect l="0" t="0" r="r" b="b"/>
            <a:pathLst>
              <a:path w="155" h="204">
                <a:moveTo>
                  <a:pt x="14" y="12"/>
                </a:moveTo>
                <a:cubicBezTo>
                  <a:pt x="15" y="44"/>
                  <a:pt x="0" y="115"/>
                  <a:pt x="38" y="141"/>
                </a:cubicBezTo>
                <a:cubicBezTo>
                  <a:pt x="40" y="148"/>
                  <a:pt x="46" y="180"/>
                  <a:pt x="53" y="183"/>
                </a:cubicBezTo>
                <a:cubicBezTo>
                  <a:pt x="65" y="188"/>
                  <a:pt x="79" y="186"/>
                  <a:pt x="92" y="189"/>
                </a:cubicBezTo>
                <a:cubicBezTo>
                  <a:pt x="111" y="198"/>
                  <a:pt x="141" y="204"/>
                  <a:pt x="149" y="180"/>
                </a:cubicBezTo>
                <a:cubicBezTo>
                  <a:pt x="147" y="146"/>
                  <a:pt x="155" y="136"/>
                  <a:pt x="131" y="120"/>
                </a:cubicBezTo>
                <a:cubicBezTo>
                  <a:pt x="129" y="109"/>
                  <a:pt x="122" y="97"/>
                  <a:pt x="128" y="87"/>
                </a:cubicBezTo>
                <a:cubicBezTo>
                  <a:pt x="132" y="81"/>
                  <a:pt x="140" y="69"/>
                  <a:pt x="140" y="69"/>
                </a:cubicBezTo>
                <a:cubicBezTo>
                  <a:pt x="137" y="45"/>
                  <a:pt x="140" y="39"/>
                  <a:pt x="122" y="27"/>
                </a:cubicBezTo>
                <a:cubicBezTo>
                  <a:pt x="104" y="0"/>
                  <a:pt x="89" y="11"/>
                  <a:pt x="50" y="9"/>
                </a:cubicBezTo>
                <a:cubicBezTo>
                  <a:pt x="38" y="10"/>
                  <a:pt x="14" y="12"/>
                  <a:pt x="14" y="12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59" name="Text Box 3"/>
          <p:cNvSpPr txBox="1">
            <a:spLocks noChangeArrowheads="1"/>
          </p:cNvSpPr>
          <p:nvPr/>
        </p:nvSpPr>
        <p:spPr bwMode="auto">
          <a:xfrm>
            <a:off x="280989" y="2082800"/>
            <a:ext cx="385444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simplified systems, the field of the Phase A reaches 10 GPa.</a:t>
            </a:r>
          </a:p>
        </p:txBody>
      </p:sp>
      <p:sp>
        <p:nvSpPr>
          <p:cNvPr id="1043465" name="Freeform 9"/>
          <p:cNvSpPr>
            <a:spLocks/>
          </p:cNvSpPr>
          <p:nvPr/>
        </p:nvSpPr>
        <p:spPr bwMode="auto">
          <a:xfrm>
            <a:off x="5683250" y="2705100"/>
            <a:ext cx="279400" cy="461963"/>
          </a:xfrm>
          <a:custGeom>
            <a:avLst/>
            <a:gdLst/>
            <a:ahLst/>
            <a:cxnLst>
              <a:cxn ang="0">
                <a:pos x="14" y="30"/>
              </a:cxn>
              <a:cxn ang="0">
                <a:pos x="11" y="192"/>
              </a:cxn>
              <a:cxn ang="0">
                <a:pos x="41" y="243"/>
              </a:cxn>
              <a:cxn ang="0">
                <a:pos x="71" y="291"/>
              </a:cxn>
              <a:cxn ang="0">
                <a:pos x="146" y="255"/>
              </a:cxn>
              <a:cxn ang="0">
                <a:pos x="167" y="213"/>
              </a:cxn>
              <a:cxn ang="0">
                <a:pos x="170" y="156"/>
              </a:cxn>
              <a:cxn ang="0">
                <a:pos x="152" y="126"/>
              </a:cxn>
              <a:cxn ang="0">
                <a:pos x="143" y="99"/>
              </a:cxn>
              <a:cxn ang="0">
                <a:pos x="140" y="90"/>
              </a:cxn>
              <a:cxn ang="0">
                <a:pos x="122" y="27"/>
              </a:cxn>
              <a:cxn ang="0">
                <a:pos x="86" y="6"/>
              </a:cxn>
              <a:cxn ang="0">
                <a:pos x="68" y="0"/>
              </a:cxn>
              <a:cxn ang="0">
                <a:pos x="14" y="30"/>
              </a:cxn>
            </a:cxnLst>
            <a:rect l="0" t="0" r="r" b="b"/>
            <a:pathLst>
              <a:path w="176" h="291">
                <a:moveTo>
                  <a:pt x="14" y="30"/>
                </a:moveTo>
                <a:cubicBezTo>
                  <a:pt x="0" y="85"/>
                  <a:pt x="7" y="127"/>
                  <a:pt x="11" y="192"/>
                </a:cubicBezTo>
                <a:cubicBezTo>
                  <a:pt x="12" y="212"/>
                  <a:pt x="35" y="225"/>
                  <a:pt x="41" y="243"/>
                </a:cubicBezTo>
                <a:cubicBezTo>
                  <a:pt x="44" y="272"/>
                  <a:pt x="44" y="282"/>
                  <a:pt x="71" y="291"/>
                </a:cubicBezTo>
                <a:cubicBezTo>
                  <a:pt x="119" y="286"/>
                  <a:pt x="109" y="279"/>
                  <a:pt x="146" y="255"/>
                </a:cubicBezTo>
                <a:cubicBezTo>
                  <a:pt x="151" y="241"/>
                  <a:pt x="159" y="226"/>
                  <a:pt x="167" y="213"/>
                </a:cubicBezTo>
                <a:cubicBezTo>
                  <a:pt x="174" y="186"/>
                  <a:pt x="176" y="187"/>
                  <a:pt x="170" y="156"/>
                </a:cubicBezTo>
                <a:cubicBezTo>
                  <a:pt x="168" y="145"/>
                  <a:pt x="155" y="135"/>
                  <a:pt x="152" y="126"/>
                </a:cubicBezTo>
                <a:cubicBezTo>
                  <a:pt x="149" y="117"/>
                  <a:pt x="146" y="108"/>
                  <a:pt x="143" y="99"/>
                </a:cubicBezTo>
                <a:cubicBezTo>
                  <a:pt x="142" y="96"/>
                  <a:pt x="140" y="90"/>
                  <a:pt x="140" y="90"/>
                </a:cubicBezTo>
                <a:cubicBezTo>
                  <a:pt x="138" y="67"/>
                  <a:pt x="141" y="43"/>
                  <a:pt x="122" y="27"/>
                </a:cubicBezTo>
                <a:cubicBezTo>
                  <a:pt x="110" y="17"/>
                  <a:pt x="102" y="11"/>
                  <a:pt x="86" y="6"/>
                </a:cubicBezTo>
                <a:cubicBezTo>
                  <a:pt x="80" y="4"/>
                  <a:pt x="68" y="0"/>
                  <a:pt x="68" y="0"/>
                </a:cubicBezTo>
                <a:cubicBezTo>
                  <a:pt x="53" y="2"/>
                  <a:pt x="14" y="8"/>
                  <a:pt x="14" y="30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66" name="Freeform 10"/>
          <p:cNvSpPr>
            <a:spLocks/>
          </p:cNvSpPr>
          <p:nvPr/>
        </p:nvSpPr>
        <p:spPr bwMode="auto">
          <a:xfrm>
            <a:off x="5930900" y="4019550"/>
            <a:ext cx="485775" cy="700088"/>
          </a:xfrm>
          <a:custGeom>
            <a:avLst/>
            <a:gdLst/>
            <a:ahLst/>
            <a:cxnLst>
              <a:cxn ang="0">
                <a:pos x="59" y="15"/>
              </a:cxn>
              <a:cxn ang="0">
                <a:pos x="110" y="405"/>
              </a:cxn>
              <a:cxn ang="0">
                <a:pos x="164" y="441"/>
              </a:cxn>
              <a:cxn ang="0">
                <a:pos x="209" y="438"/>
              </a:cxn>
              <a:cxn ang="0">
                <a:pos x="257" y="408"/>
              </a:cxn>
              <a:cxn ang="0">
                <a:pos x="272" y="318"/>
              </a:cxn>
              <a:cxn ang="0">
                <a:pos x="287" y="270"/>
              </a:cxn>
              <a:cxn ang="0">
                <a:pos x="188" y="0"/>
              </a:cxn>
              <a:cxn ang="0">
                <a:pos x="77" y="3"/>
              </a:cxn>
              <a:cxn ang="0">
                <a:pos x="59" y="15"/>
              </a:cxn>
            </a:cxnLst>
            <a:rect l="0" t="0" r="r" b="b"/>
            <a:pathLst>
              <a:path w="306" h="441">
                <a:moveTo>
                  <a:pt x="59" y="15"/>
                </a:moveTo>
                <a:cubicBezTo>
                  <a:pt x="60" y="154"/>
                  <a:pt x="0" y="311"/>
                  <a:pt x="110" y="405"/>
                </a:cubicBezTo>
                <a:cubicBezTo>
                  <a:pt x="126" y="419"/>
                  <a:pt x="143" y="434"/>
                  <a:pt x="164" y="441"/>
                </a:cubicBezTo>
                <a:cubicBezTo>
                  <a:pt x="179" y="440"/>
                  <a:pt x="194" y="441"/>
                  <a:pt x="209" y="438"/>
                </a:cubicBezTo>
                <a:cubicBezTo>
                  <a:pt x="226" y="434"/>
                  <a:pt x="239" y="414"/>
                  <a:pt x="257" y="408"/>
                </a:cubicBezTo>
                <a:cubicBezTo>
                  <a:pt x="280" y="385"/>
                  <a:pt x="269" y="347"/>
                  <a:pt x="272" y="318"/>
                </a:cubicBezTo>
                <a:cubicBezTo>
                  <a:pt x="274" y="303"/>
                  <a:pt x="283" y="285"/>
                  <a:pt x="287" y="270"/>
                </a:cubicBezTo>
                <a:cubicBezTo>
                  <a:pt x="285" y="175"/>
                  <a:pt x="306" y="39"/>
                  <a:pt x="188" y="0"/>
                </a:cubicBezTo>
                <a:cubicBezTo>
                  <a:pt x="151" y="1"/>
                  <a:pt x="114" y="1"/>
                  <a:pt x="77" y="3"/>
                </a:cubicBezTo>
                <a:cubicBezTo>
                  <a:pt x="65" y="4"/>
                  <a:pt x="68" y="15"/>
                  <a:pt x="59" y="15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67" name="Text Box 11"/>
          <p:cNvSpPr txBox="1">
            <a:spLocks noChangeArrowheads="1"/>
          </p:cNvSpPr>
          <p:nvPr/>
        </p:nvSpPr>
        <p:spPr bwMode="auto">
          <a:xfrm rot="4202875">
            <a:off x="5699988" y="4144755"/>
            <a:ext cx="9507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 + SuB</a:t>
            </a:r>
          </a:p>
        </p:txBody>
      </p:sp>
      <p:sp>
        <p:nvSpPr>
          <p:cNvPr id="1043468" name="Rectangle 12"/>
          <p:cNvSpPr>
            <a:spLocks noChangeArrowheads="1"/>
          </p:cNvSpPr>
          <p:nvPr/>
        </p:nvSpPr>
        <p:spPr bwMode="auto">
          <a:xfrm>
            <a:off x="5667375" y="5629275"/>
            <a:ext cx="266700" cy="90487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69" name="Text Box 13"/>
          <p:cNvSpPr txBox="1">
            <a:spLocks noChangeArrowheads="1"/>
          </p:cNvSpPr>
          <p:nvPr/>
        </p:nvSpPr>
        <p:spPr bwMode="auto">
          <a:xfrm>
            <a:off x="5070475" y="6051550"/>
            <a:ext cx="123303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G/D/F</a:t>
            </a:r>
          </a:p>
        </p:txBody>
      </p:sp>
      <p:sp>
        <p:nvSpPr>
          <p:cNvPr id="1043473" name="Freeform 17"/>
          <p:cNvSpPr>
            <a:spLocks/>
          </p:cNvSpPr>
          <p:nvPr/>
        </p:nvSpPr>
        <p:spPr bwMode="auto">
          <a:xfrm>
            <a:off x="5176838" y="3619500"/>
            <a:ext cx="3490912" cy="105251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58" y="0"/>
              </a:cxn>
              <a:cxn ang="0">
                <a:pos x="2199" y="663"/>
              </a:cxn>
            </a:cxnLst>
            <a:rect l="0" t="0" r="r" b="b"/>
            <a:pathLst>
              <a:path w="2199" h="663">
                <a:moveTo>
                  <a:pt x="0" y="9"/>
                </a:moveTo>
                <a:lnTo>
                  <a:pt x="258" y="0"/>
                </a:lnTo>
                <a:lnTo>
                  <a:pt x="2199" y="663"/>
                </a:lnTo>
              </a:path>
            </a:pathLst>
          </a:custGeom>
          <a:noFill/>
          <a:ln w="57150" cap="flat" cmpd="sng">
            <a:solidFill>
              <a:srgbClr val="66FF33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 rot="6673846">
            <a:off x="6772275" y="3090863"/>
            <a:ext cx="261938" cy="15716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78" name="Text Box 22"/>
          <p:cNvSpPr txBox="1">
            <a:spLocks noChangeArrowheads="1"/>
          </p:cNvSpPr>
          <p:nvPr/>
        </p:nvSpPr>
        <p:spPr bwMode="auto">
          <a:xfrm>
            <a:off x="6689725" y="3060700"/>
            <a:ext cx="4675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</a:t>
            </a:r>
          </a:p>
        </p:txBody>
      </p:sp>
      <p:sp>
        <p:nvSpPr>
          <p:cNvPr id="1043479" name="Rectangle 23"/>
          <p:cNvSpPr>
            <a:spLocks noChangeArrowheads="1"/>
          </p:cNvSpPr>
          <p:nvPr/>
        </p:nvSpPr>
        <p:spPr bwMode="auto">
          <a:xfrm rot="6673846">
            <a:off x="7192169" y="3987007"/>
            <a:ext cx="184150" cy="15716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80" name="Rectangle 24"/>
          <p:cNvSpPr>
            <a:spLocks noChangeArrowheads="1"/>
          </p:cNvSpPr>
          <p:nvPr/>
        </p:nvSpPr>
        <p:spPr bwMode="auto">
          <a:xfrm rot="6673846">
            <a:off x="7156450" y="4260850"/>
            <a:ext cx="220663" cy="157163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81" name="Text Box 25"/>
          <p:cNvSpPr txBox="1">
            <a:spLocks noChangeArrowheads="1"/>
          </p:cNvSpPr>
          <p:nvPr/>
        </p:nvSpPr>
        <p:spPr bwMode="auto">
          <a:xfrm>
            <a:off x="6913563" y="3856038"/>
            <a:ext cx="4675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</a:t>
            </a:r>
          </a:p>
        </p:txBody>
      </p:sp>
      <p:sp>
        <p:nvSpPr>
          <p:cNvPr id="1043482" name="Text Box 26"/>
          <p:cNvSpPr txBox="1">
            <a:spLocks noChangeArrowheads="1"/>
          </p:cNvSpPr>
          <p:nvPr/>
        </p:nvSpPr>
        <p:spPr bwMode="auto">
          <a:xfrm>
            <a:off x="6870700" y="4098925"/>
            <a:ext cx="450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</a:p>
        </p:txBody>
      </p:sp>
      <p:sp>
        <p:nvSpPr>
          <p:cNvPr id="1043483" name="Rectangle 27"/>
          <p:cNvSpPr>
            <a:spLocks noChangeArrowheads="1"/>
          </p:cNvSpPr>
          <p:nvPr/>
        </p:nvSpPr>
        <p:spPr bwMode="auto">
          <a:xfrm rot="-528454">
            <a:off x="6958013" y="4538663"/>
            <a:ext cx="271462" cy="1428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84" name="Text Box 28"/>
          <p:cNvSpPr txBox="1">
            <a:spLocks noChangeArrowheads="1"/>
          </p:cNvSpPr>
          <p:nvPr/>
        </p:nvSpPr>
        <p:spPr bwMode="auto">
          <a:xfrm rot="-647058">
            <a:off x="6861175" y="4432300"/>
            <a:ext cx="450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</a:p>
        </p:txBody>
      </p:sp>
      <p:sp>
        <p:nvSpPr>
          <p:cNvPr id="1043485" name="Rectangle 29"/>
          <p:cNvSpPr>
            <a:spLocks noChangeArrowheads="1"/>
          </p:cNvSpPr>
          <p:nvPr/>
        </p:nvSpPr>
        <p:spPr bwMode="auto">
          <a:xfrm rot="-710896">
            <a:off x="6829425" y="4719638"/>
            <a:ext cx="657225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86" name="Text Box 30"/>
          <p:cNvSpPr txBox="1">
            <a:spLocks noChangeArrowheads="1"/>
          </p:cNvSpPr>
          <p:nvPr/>
        </p:nvSpPr>
        <p:spPr bwMode="auto">
          <a:xfrm rot="-647058">
            <a:off x="6750968" y="4702761"/>
            <a:ext cx="103797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MgPv + Pc</a:t>
            </a:r>
          </a:p>
        </p:txBody>
      </p:sp>
      <p:sp>
        <p:nvSpPr>
          <p:cNvPr id="1043487" name="Freeform 31"/>
          <p:cNvSpPr>
            <a:spLocks/>
          </p:cNvSpPr>
          <p:nvPr/>
        </p:nvSpPr>
        <p:spPr bwMode="auto">
          <a:xfrm>
            <a:off x="4995863" y="4505325"/>
            <a:ext cx="3195637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2013" y="0"/>
              </a:cxn>
            </a:cxnLst>
            <a:rect l="0" t="0" r="r" b="b"/>
            <a:pathLst>
              <a:path w="2013" h="390">
                <a:moveTo>
                  <a:pt x="0" y="390"/>
                </a:moveTo>
                <a:lnTo>
                  <a:pt x="2013" y="0"/>
                </a:lnTo>
              </a:path>
            </a:pathLst>
          </a:custGeom>
          <a:noFill/>
          <a:ln w="57150" cap="flat" cmpd="sng">
            <a:solidFill>
              <a:srgbClr val="CC33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88" name="Rectangle 32"/>
          <p:cNvSpPr>
            <a:spLocks noChangeArrowheads="1"/>
          </p:cNvSpPr>
          <p:nvPr/>
        </p:nvSpPr>
        <p:spPr bwMode="auto">
          <a:xfrm rot="-1328130">
            <a:off x="5167313" y="5657850"/>
            <a:ext cx="581025" cy="20002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89" name="Text Box 33"/>
          <p:cNvSpPr txBox="1">
            <a:spLocks noChangeArrowheads="1"/>
          </p:cNvSpPr>
          <p:nvPr/>
        </p:nvSpPr>
        <p:spPr bwMode="auto">
          <a:xfrm rot="-1293761">
            <a:off x="5165518" y="5539373"/>
            <a:ext cx="83067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 out</a:t>
            </a:r>
          </a:p>
        </p:txBody>
      </p:sp>
      <p:sp>
        <p:nvSpPr>
          <p:cNvPr id="1043490" name="Oval 34"/>
          <p:cNvSpPr>
            <a:spLocks noChangeArrowheads="1"/>
          </p:cNvSpPr>
          <p:nvPr/>
        </p:nvSpPr>
        <p:spPr bwMode="auto">
          <a:xfrm>
            <a:off x="5824538" y="3419475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91" name="Oval 35"/>
          <p:cNvSpPr>
            <a:spLocks noChangeArrowheads="1"/>
          </p:cNvSpPr>
          <p:nvPr/>
        </p:nvSpPr>
        <p:spPr bwMode="auto">
          <a:xfrm>
            <a:off x="6172200" y="3567113"/>
            <a:ext cx="152400" cy="233362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92" name="Oval 36"/>
          <p:cNvSpPr>
            <a:spLocks noChangeArrowheads="1"/>
          </p:cNvSpPr>
          <p:nvPr/>
        </p:nvSpPr>
        <p:spPr bwMode="auto">
          <a:xfrm>
            <a:off x="6686550" y="3743325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93" name="Oval 37"/>
          <p:cNvSpPr>
            <a:spLocks noChangeArrowheads="1"/>
          </p:cNvSpPr>
          <p:nvPr/>
        </p:nvSpPr>
        <p:spPr bwMode="auto">
          <a:xfrm>
            <a:off x="7697788" y="3371850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94" name="Oval 38"/>
          <p:cNvSpPr>
            <a:spLocks noChangeArrowheads="1"/>
          </p:cNvSpPr>
          <p:nvPr/>
        </p:nvSpPr>
        <p:spPr bwMode="auto">
          <a:xfrm>
            <a:off x="8188325" y="3543300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95" name="Text Box 39"/>
          <p:cNvSpPr txBox="1">
            <a:spLocks noChangeArrowheads="1"/>
          </p:cNvSpPr>
          <p:nvPr/>
        </p:nvSpPr>
        <p:spPr bwMode="auto">
          <a:xfrm>
            <a:off x="5646738" y="3348038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2.0</a:t>
            </a:r>
          </a:p>
        </p:txBody>
      </p:sp>
      <p:sp>
        <p:nvSpPr>
          <p:cNvPr id="1043496" name="Text Box 40"/>
          <p:cNvSpPr txBox="1">
            <a:spLocks noChangeArrowheads="1"/>
          </p:cNvSpPr>
          <p:nvPr/>
        </p:nvSpPr>
        <p:spPr bwMode="auto">
          <a:xfrm>
            <a:off x="6032500" y="3562350"/>
            <a:ext cx="4159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1.5</a:t>
            </a:r>
          </a:p>
        </p:txBody>
      </p:sp>
      <p:sp>
        <p:nvSpPr>
          <p:cNvPr id="1043497" name="Text Box 41"/>
          <p:cNvSpPr txBox="1">
            <a:spLocks noChangeArrowheads="1"/>
          </p:cNvSpPr>
          <p:nvPr/>
        </p:nvSpPr>
        <p:spPr bwMode="auto">
          <a:xfrm>
            <a:off x="6537325" y="3724275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</a:t>
            </a:r>
          </a:p>
        </p:txBody>
      </p:sp>
      <p:sp>
        <p:nvSpPr>
          <p:cNvPr id="1043498" name="Text Box 42"/>
          <p:cNvSpPr txBox="1">
            <a:spLocks noChangeArrowheads="1"/>
          </p:cNvSpPr>
          <p:nvPr/>
        </p:nvSpPr>
        <p:spPr bwMode="auto">
          <a:xfrm>
            <a:off x="7467600" y="3286125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0.5</a:t>
            </a:r>
          </a:p>
        </p:txBody>
      </p:sp>
      <p:sp>
        <p:nvSpPr>
          <p:cNvPr id="1043499" name="Text Box 43"/>
          <p:cNvSpPr txBox="1">
            <a:spLocks noChangeArrowheads="1"/>
          </p:cNvSpPr>
          <p:nvPr/>
        </p:nvSpPr>
        <p:spPr bwMode="auto">
          <a:xfrm>
            <a:off x="7977188" y="3471863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0.2</a:t>
            </a:r>
          </a:p>
        </p:txBody>
      </p:sp>
      <p:sp>
        <p:nvSpPr>
          <p:cNvPr id="1043500" name="Oval 44"/>
          <p:cNvSpPr>
            <a:spLocks noChangeArrowheads="1"/>
          </p:cNvSpPr>
          <p:nvPr/>
        </p:nvSpPr>
        <p:spPr bwMode="auto">
          <a:xfrm>
            <a:off x="6548438" y="4038600"/>
            <a:ext cx="161925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501" name="Text Box 45"/>
          <p:cNvSpPr txBox="1">
            <a:spLocks noChangeArrowheads="1"/>
          </p:cNvSpPr>
          <p:nvPr/>
        </p:nvSpPr>
        <p:spPr bwMode="auto">
          <a:xfrm>
            <a:off x="6399213" y="4024313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</a:t>
            </a:r>
          </a:p>
        </p:txBody>
      </p:sp>
      <p:sp>
        <p:nvSpPr>
          <p:cNvPr id="1043502" name="Rectangle 46"/>
          <p:cNvSpPr>
            <a:spLocks noChangeArrowheads="1"/>
          </p:cNvSpPr>
          <p:nvPr/>
        </p:nvSpPr>
        <p:spPr bwMode="auto">
          <a:xfrm>
            <a:off x="8255000" y="927100"/>
            <a:ext cx="304800" cy="1524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513" name="Rectangle 57"/>
          <p:cNvSpPr>
            <a:spLocks noChangeArrowheads="1"/>
          </p:cNvSpPr>
          <p:nvPr/>
        </p:nvSpPr>
        <p:spPr bwMode="auto">
          <a:xfrm rot="-440474">
            <a:off x="5561013" y="3797300"/>
            <a:ext cx="254000" cy="10414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515" name="Freeform 59"/>
          <p:cNvSpPr>
            <a:spLocks/>
          </p:cNvSpPr>
          <p:nvPr/>
        </p:nvSpPr>
        <p:spPr bwMode="auto">
          <a:xfrm>
            <a:off x="5776913" y="1438275"/>
            <a:ext cx="557212" cy="800100"/>
          </a:xfrm>
          <a:custGeom>
            <a:avLst/>
            <a:gdLst/>
            <a:ahLst/>
            <a:cxnLst>
              <a:cxn ang="0">
                <a:pos x="9" y="21"/>
              </a:cxn>
              <a:cxn ang="0">
                <a:pos x="0" y="69"/>
              </a:cxn>
              <a:cxn ang="0">
                <a:pos x="108" y="216"/>
              </a:cxn>
              <a:cxn ang="0">
                <a:pos x="177" y="321"/>
              </a:cxn>
              <a:cxn ang="0">
                <a:pos x="228" y="417"/>
              </a:cxn>
              <a:cxn ang="0">
                <a:pos x="267" y="504"/>
              </a:cxn>
              <a:cxn ang="0">
                <a:pos x="351" y="498"/>
              </a:cxn>
              <a:cxn ang="0">
                <a:pos x="150" y="72"/>
              </a:cxn>
              <a:cxn ang="0">
                <a:pos x="75" y="0"/>
              </a:cxn>
              <a:cxn ang="0">
                <a:pos x="9" y="21"/>
              </a:cxn>
            </a:cxnLst>
            <a:rect l="0" t="0" r="r" b="b"/>
            <a:pathLst>
              <a:path w="351" h="504">
                <a:moveTo>
                  <a:pt x="9" y="21"/>
                </a:moveTo>
                <a:lnTo>
                  <a:pt x="0" y="69"/>
                </a:lnTo>
                <a:lnTo>
                  <a:pt x="108" y="216"/>
                </a:lnTo>
                <a:lnTo>
                  <a:pt x="177" y="321"/>
                </a:lnTo>
                <a:lnTo>
                  <a:pt x="228" y="417"/>
                </a:lnTo>
                <a:lnTo>
                  <a:pt x="267" y="504"/>
                </a:lnTo>
                <a:lnTo>
                  <a:pt x="351" y="498"/>
                </a:lnTo>
                <a:lnTo>
                  <a:pt x="150" y="72"/>
                </a:lnTo>
                <a:lnTo>
                  <a:pt x="75" y="0"/>
                </a:lnTo>
                <a:lnTo>
                  <a:pt x="9" y="2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70" name="Freeform 14"/>
          <p:cNvSpPr>
            <a:spLocks/>
          </p:cNvSpPr>
          <p:nvPr/>
        </p:nvSpPr>
        <p:spPr bwMode="auto">
          <a:xfrm rot="-741322">
            <a:off x="5060950" y="2114550"/>
            <a:ext cx="233363" cy="369888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38" y="141"/>
              </a:cxn>
              <a:cxn ang="0">
                <a:pos x="53" y="183"/>
              </a:cxn>
              <a:cxn ang="0">
                <a:pos x="92" y="189"/>
              </a:cxn>
              <a:cxn ang="0">
                <a:pos x="149" y="180"/>
              </a:cxn>
              <a:cxn ang="0">
                <a:pos x="131" y="120"/>
              </a:cxn>
              <a:cxn ang="0">
                <a:pos x="128" y="87"/>
              </a:cxn>
              <a:cxn ang="0">
                <a:pos x="140" y="69"/>
              </a:cxn>
              <a:cxn ang="0">
                <a:pos x="122" y="27"/>
              </a:cxn>
              <a:cxn ang="0">
                <a:pos x="50" y="9"/>
              </a:cxn>
              <a:cxn ang="0">
                <a:pos x="14" y="12"/>
              </a:cxn>
            </a:cxnLst>
            <a:rect l="0" t="0" r="r" b="b"/>
            <a:pathLst>
              <a:path w="155" h="204">
                <a:moveTo>
                  <a:pt x="14" y="12"/>
                </a:moveTo>
                <a:cubicBezTo>
                  <a:pt x="15" y="44"/>
                  <a:pt x="0" y="115"/>
                  <a:pt x="38" y="141"/>
                </a:cubicBezTo>
                <a:cubicBezTo>
                  <a:pt x="40" y="148"/>
                  <a:pt x="46" y="180"/>
                  <a:pt x="53" y="183"/>
                </a:cubicBezTo>
                <a:cubicBezTo>
                  <a:pt x="65" y="188"/>
                  <a:pt x="79" y="186"/>
                  <a:pt x="92" y="189"/>
                </a:cubicBezTo>
                <a:cubicBezTo>
                  <a:pt x="111" y="198"/>
                  <a:pt x="141" y="204"/>
                  <a:pt x="149" y="180"/>
                </a:cubicBezTo>
                <a:cubicBezTo>
                  <a:pt x="147" y="146"/>
                  <a:pt x="155" y="136"/>
                  <a:pt x="131" y="120"/>
                </a:cubicBezTo>
                <a:cubicBezTo>
                  <a:pt x="129" y="109"/>
                  <a:pt x="122" y="97"/>
                  <a:pt x="128" y="87"/>
                </a:cubicBezTo>
                <a:cubicBezTo>
                  <a:pt x="132" y="81"/>
                  <a:pt x="140" y="69"/>
                  <a:pt x="140" y="69"/>
                </a:cubicBezTo>
                <a:cubicBezTo>
                  <a:pt x="137" y="45"/>
                  <a:pt x="140" y="39"/>
                  <a:pt x="122" y="27"/>
                </a:cubicBezTo>
                <a:cubicBezTo>
                  <a:pt x="104" y="0"/>
                  <a:pt x="89" y="11"/>
                  <a:pt x="50" y="9"/>
                </a:cubicBezTo>
                <a:cubicBezTo>
                  <a:pt x="38" y="10"/>
                  <a:pt x="14" y="12"/>
                  <a:pt x="14" y="12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519" name="Freeform 63"/>
          <p:cNvSpPr>
            <a:spLocks/>
          </p:cNvSpPr>
          <p:nvPr/>
        </p:nvSpPr>
        <p:spPr bwMode="auto">
          <a:xfrm>
            <a:off x="4981575" y="1776413"/>
            <a:ext cx="433388" cy="7286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459"/>
              </a:cxn>
              <a:cxn ang="0">
                <a:pos x="273" y="453"/>
              </a:cxn>
              <a:cxn ang="0">
                <a:pos x="189" y="237"/>
              </a:cxn>
              <a:cxn ang="0">
                <a:pos x="96" y="93"/>
              </a:cxn>
              <a:cxn ang="0">
                <a:pos x="0" y="0"/>
              </a:cxn>
            </a:cxnLst>
            <a:rect l="0" t="0" r="r" b="b"/>
            <a:pathLst>
              <a:path w="273" h="459">
                <a:moveTo>
                  <a:pt x="0" y="0"/>
                </a:moveTo>
                <a:lnTo>
                  <a:pt x="6" y="459"/>
                </a:lnTo>
                <a:lnTo>
                  <a:pt x="273" y="453"/>
                </a:lnTo>
                <a:lnTo>
                  <a:pt x="189" y="237"/>
                </a:lnTo>
                <a:lnTo>
                  <a:pt x="96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00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71" name="Text Box 15"/>
          <p:cNvSpPr txBox="1">
            <a:spLocks noChangeArrowheads="1"/>
          </p:cNvSpPr>
          <p:nvPr/>
        </p:nvSpPr>
        <p:spPr bwMode="auto">
          <a:xfrm rot="3927307">
            <a:off x="4853009" y="2081313"/>
            <a:ext cx="61908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+ A</a:t>
            </a:r>
          </a:p>
        </p:txBody>
      </p:sp>
      <p:sp>
        <p:nvSpPr>
          <p:cNvPr id="1043520" name="Line 64"/>
          <p:cNvSpPr>
            <a:spLocks noChangeShapeType="1"/>
          </p:cNvSpPr>
          <p:nvPr/>
        </p:nvSpPr>
        <p:spPr bwMode="auto">
          <a:xfrm flipV="1">
            <a:off x="3815275" y="2318318"/>
            <a:ext cx="1208804" cy="83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522" name="Freeform 66"/>
          <p:cNvSpPr>
            <a:spLocks/>
          </p:cNvSpPr>
          <p:nvPr/>
        </p:nvSpPr>
        <p:spPr bwMode="auto">
          <a:xfrm>
            <a:off x="4991100" y="2176463"/>
            <a:ext cx="1333500" cy="1466850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633" y="78"/>
              </a:cxn>
              <a:cxn ang="0">
                <a:pos x="690" y="108"/>
              </a:cxn>
              <a:cxn ang="0">
                <a:pos x="747" y="180"/>
              </a:cxn>
              <a:cxn ang="0">
                <a:pos x="795" y="255"/>
              </a:cxn>
              <a:cxn ang="0">
                <a:pos x="840" y="399"/>
              </a:cxn>
              <a:cxn ang="0">
                <a:pos x="390" y="921"/>
              </a:cxn>
              <a:cxn ang="0">
                <a:pos x="123" y="924"/>
              </a:cxn>
              <a:cxn ang="0">
                <a:pos x="0" y="918"/>
              </a:cxn>
              <a:cxn ang="0">
                <a:pos x="0" y="207"/>
              </a:cxn>
              <a:cxn ang="0">
                <a:pos x="273" y="201"/>
              </a:cxn>
              <a:cxn ang="0">
                <a:pos x="183" y="0"/>
              </a:cxn>
            </a:cxnLst>
            <a:rect l="0" t="0" r="r" b="b"/>
            <a:pathLst>
              <a:path w="840" h="924">
                <a:moveTo>
                  <a:pt x="183" y="0"/>
                </a:moveTo>
                <a:lnTo>
                  <a:pt x="633" y="78"/>
                </a:lnTo>
                <a:lnTo>
                  <a:pt x="690" y="108"/>
                </a:lnTo>
                <a:lnTo>
                  <a:pt x="747" y="180"/>
                </a:lnTo>
                <a:lnTo>
                  <a:pt x="795" y="255"/>
                </a:lnTo>
                <a:lnTo>
                  <a:pt x="840" y="399"/>
                </a:lnTo>
                <a:lnTo>
                  <a:pt x="390" y="921"/>
                </a:lnTo>
                <a:lnTo>
                  <a:pt x="123" y="924"/>
                </a:lnTo>
                <a:lnTo>
                  <a:pt x="0" y="918"/>
                </a:lnTo>
                <a:lnTo>
                  <a:pt x="0" y="207"/>
                </a:lnTo>
                <a:lnTo>
                  <a:pt x="273" y="201"/>
                </a:lnTo>
                <a:lnTo>
                  <a:pt x="183" y="0"/>
                </a:lnTo>
                <a:close/>
              </a:path>
            </a:pathLst>
          </a:custGeom>
          <a:solidFill>
            <a:srgbClr val="66FF33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64" name="Text Box 8"/>
          <p:cNvSpPr txBox="1">
            <a:spLocks noChangeArrowheads="1"/>
          </p:cNvSpPr>
          <p:nvPr/>
        </p:nvSpPr>
        <p:spPr bwMode="auto">
          <a:xfrm rot="1015650">
            <a:off x="5460012" y="2278648"/>
            <a:ext cx="6639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+ E</a:t>
            </a:r>
          </a:p>
        </p:txBody>
      </p:sp>
      <p:sp>
        <p:nvSpPr>
          <p:cNvPr id="1043514" name="Text Box 58"/>
          <p:cNvSpPr txBox="1">
            <a:spLocks noChangeArrowheads="1"/>
          </p:cNvSpPr>
          <p:nvPr/>
        </p:nvSpPr>
        <p:spPr bwMode="auto">
          <a:xfrm rot="4727644">
            <a:off x="4657073" y="3816936"/>
            <a:ext cx="15792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Cold Subduction</a:t>
            </a:r>
          </a:p>
        </p:txBody>
      </p:sp>
      <p:sp>
        <p:nvSpPr>
          <p:cNvPr id="1043510" name="Text Box 54"/>
          <p:cNvSpPr txBox="1">
            <a:spLocks noChangeArrowheads="1"/>
          </p:cNvSpPr>
          <p:nvPr/>
        </p:nvSpPr>
        <p:spPr bwMode="auto">
          <a:xfrm>
            <a:off x="5099050" y="2722563"/>
            <a:ext cx="76412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 + E</a:t>
            </a:r>
          </a:p>
        </p:txBody>
      </p:sp>
      <p:grpSp>
        <p:nvGrpSpPr>
          <p:cNvPr id="130219" name="Group 171"/>
          <p:cNvGrpSpPr>
            <a:grpSpLocks/>
          </p:cNvGrpSpPr>
          <p:nvPr/>
        </p:nvGrpSpPr>
        <p:grpSpPr bwMode="auto">
          <a:xfrm>
            <a:off x="36513" y="2679700"/>
            <a:ext cx="4519612" cy="3562350"/>
            <a:chOff x="8" y="1227"/>
            <a:chExt cx="3630" cy="3094"/>
          </a:xfrm>
        </p:grpSpPr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8" y="4117"/>
              <a:ext cx="2888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Litasov and Ohtani (2003) Phys. Chem. Mineral., 30, 147-156.</a:t>
              </a:r>
            </a:p>
          </p:txBody>
        </p:sp>
        <p:sp>
          <p:nvSpPr>
            <p:cNvPr id="1057796" name="Rectangle 4"/>
            <p:cNvSpPr>
              <a:spLocks noChangeAspect="1" noChangeArrowheads="1"/>
            </p:cNvSpPr>
            <p:nvPr/>
          </p:nvSpPr>
          <p:spPr bwMode="auto">
            <a:xfrm>
              <a:off x="28" y="1227"/>
              <a:ext cx="3610" cy="306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57797" name="Rectangle 5"/>
            <p:cNvSpPr>
              <a:spLocks noChangeAspect="1" noChangeArrowheads="1"/>
            </p:cNvSpPr>
            <p:nvPr/>
          </p:nvSpPr>
          <p:spPr bwMode="auto">
            <a:xfrm>
              <a:off x="374" y="1592"/>
              <a:ext cx="2845" cy="2523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4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57798" name="Freeform 6"/>
            <p:cNvSpPr>
              <a:spLocks noChangeAspect="1"/>
            </p:cNvSpPr>
            <p:nvPr/>
          </p:nvSpPr>
          <p:spPr bwMode="auto">
            <a:xfrm>
              <a:off x="1198" y="1648"/>
              <a:ext cx="497" cy="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 sz="14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57799" name="Freeform 7"/>
            <p:cNvSpPr>
              <a:spLocks noChangeAspect="1"/>
            </p:cNvSpPr>
            <p:nvPr/>
          </p:nvSpPr>
          <p:spPr bwMode="auto">
            <a:xfrm>
              <a:off x="1683" y="1686"/>
              <a:ext cx="620" cy="1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 sz="14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57800" name="Freeform 8"/>
            <p:cNvSpPr>
              <a:spLocks noChangeAspect="1"/>
            </p:cNvSpPr>
            <p:nvPr/>
          </p:nvSpPr>
          <p:spPr bwMode="auto">
            <a:xfrm>
              <a:off x="2754" y="1690"/>
              <a:ext cx="240" cy="1681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 sz="14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57801" name="Line 9"/>
            <p:cNvSpPr>
              <a:spLocks noChangeAspect="1" noChangeShapeType="1"/>
            </p:cNvSpPr>
            <p:nvPr/>
          </p:nvSpPr>
          <p:spPr bwMode="auto">
            <a:xfrm>
              <a:off x="2288" y="2140"/>
              <a:ext cx="936" cy="79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05" name="Freeform 13"/>
            <p:cNvSpPr>
              <a:spLocks noChangeAspect="1"/>
            </p:cNvSpPr>
            <p:nvPr/>
          </p:nvSpPr>
          <p:spPr bwMode="auto">
            <a:xfrm>
              <a:off x="500" y="3284"/>
              <a:ext cx="626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 sz="14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57806" name="Freeform 14"/>
            <p:cNvSpPr>
              <a:spLocks noChangeAspect="1"/>
            </p:cNvSpPr>
            <p:nvPr/>
          </p:nvSpPr>
          <p:spPr bwMode="auto">
            <a:xfrm>
              <a:off x="1126" y="3554"/>
              <a:ext cx="831" cy="503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 sz="14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57807" name="Freeform 15"/>
            <p:cNvSpPr>
              <a:spLocks noChangeAspect="1"/>
            </p:cNvSpPr>
            <p:nvPr/>
          </p:nvSpPr>
          <p:spPr bwMode="auto">
            <a:xfrm>
              <a:off x="723" y="2975"/>
              <a:ext cx="1025" cy="205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 sz="14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57808" name="Line 16"/>
            <p:cNvSpPr>
              <a:spLocks noChangeAspect="1" noChangeShapeType="1"/>
            </p:cNvSpPr>
            <p:nvPr/>
          </p:nvSpPr>
          <p:spPr bwMode="auto">
            <a:xfrm flipH="1">
              <a:off x="453" y="3554"/>
              <a:ext cx="659" cy="32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30231" name="Group 17"/>
            <p:cNvGrpSpPr>
              <a:grpSpLocks/>
            </p:cNvGrpSpPr>
            <p:nvPr/>
          </p:nvGrpSpPr>
          <p:grpSpPr bwMode="auto">
            <a:xfrm>
              <a:off x="692" y="1654"/>
              <a:ext cx="1017" cy="2300"/>
              <a:chOff x="692" y="1654"/>
              <a:chExt cx="1017" cy="2300"/>
            </a:xfrm>
          </p:grpSpPr>
          <p:grpSp>
            <p:nvGrpSpPr>
              <p:cNvPr id="130232" name="Group 18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057811" name="Freeform 19"/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3" cy="56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GB" sz="1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</a:endParaRPr>
                </a:p>
              </p:txBody>
            </p:sp>
            <p:sp>
              <p:nvSpPr>
                <p:cNvPr id="1057812" name="Freeform 20"/>
                <p:cNvSpPr>
                  <a:spLocks noChangeAspect="1"/>
                </p:cNvSpPr>
                <p:nvPr/>
              </p:nvSpPr>
              <p:spPr bwMode="auto">
                <a:xfrm>
                  <a:off x="1122" y="2220"/>
                  <a:ext cx="587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endParaRPr lang="en-GB" sz="1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</a:endParaRPr>
                </a:p>
              </p:txBody>
            </p:sp>
          </p:grpSp>
          <p:sp>
            <p:nvSpPr>
              <p:cNvPr id="1057813" name="Freeform 21"/>
              <p:cNvSpPr>
                <a:spLocks noChangeAspect="1"/>
              </p:cNvSpPr>
              <p:nvPr/>
            </p:nvSpPr>
            <p:spPr bwMode="auto">
              <a:xfrm>
                <a:off x="691" y="3545"/>
                <a:ext cx="430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endParaRPr lang="en-GB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endParaRPr>
              </a:p>
            </p:txBody>
          </p:sp>
        </p:grpSp>
        <p:sp>
          <p:nvSpPr>
            <p:cNvPr id="130236" name="Text Box 22"/>
            <p:cNvSpPr txBox="1">
              <a:spLocks noChangeAspect="1" noChangeArrowheads="1"/>
            </p:cNvSpPr>
            <p:nvPr/>
          </p:nvSpPr>
          <p:spPr bwMode="auto">
            <a:xfrm rot="1191810">
              <a:off x="547" y="1787"/>
              <a:ext cx="590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30237" name="Text Box 23"/>
            <p:cNvSpPr txBox="1">
              <a:spLocks noChangeAspect="1" noChangeArrowheads="1"/>
            </p:cNvSpPr>
            <p:nvPr/>
          </p:nvSpPr>
          <p:spPr bwMode="auto">
            <a:xfrm rot="1191810">
              <a:off x="527" y="1622"/>
              <a:ext cx="627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38" name="Text Box 24"/>
            <p:cNvSpPr txBox="1">
              <a:spLocks noChangeAspect="1" noChangeArrowheads="1"/>
            </p:cNvSpPr>
            <p:nvPr/>
          </p:nvSpPr>
          <p:spPr bwMode="auto">
            <a:xfrm rot="1833081">
              <a:off x="1080" y="1800"/>
              <a:ext cx="312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30239" name="Text Box 25"/>
            <p:cNvSpPr txBox="1">
              <a:spLocks noChangeAspect="1" noChangeArrowheads="1"/>
            </p:cNvSpPr>
            <p:nvPr/>
          </p:nvSpPr>
          <p:spPr bwMode="auto">
            <a:xfrm rot="1596048">
              <a:off x="836" y="1608"/>
              <a:ext cx="480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40" name="Text Box 26"/>
            <p:cNvSpPr txBox="1">
              <a:spLocks noChangeAspect="1" noChangeArrowheads="1"/>
            </p:cNvSpPr>
            <p:nvPr/>
          </p:nvSpPr>
          <p:spPr bwMode="auto">
            <a:xfrm rot="1899183">
              <a:off x="1179" y="1678"/>
              <a:ext cx="309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30241" name="Text Box 27"/>
            <p:cNvSpPr txBox="1">
              <a:spLocks noChangeAspect="1" noChangeArrowheads="1"/>
            </p:cNvSpPr>
            <p:nvPr/>
          </p:nvSpPr>
          <p:spPr bwMode="auto">
            <a:xfrm rot="2255856">
              <a:off x="1271" y="1648"/>
              <a:ext cx="457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42" name="Text Box 28"/>
            <p:cNvSpPr txBox="1">
              <a:spLocks noChangeAspect="1" noChangeArrowheads="1"/>
            </p:cNvSpPr>
            <p:nvPr/>
          </p:nvSpPr>
          <p:spPr bwMode="auto">
            <a:xfrm>
              <a:off x="1174" y="2225"/>
              <a:ext cx="455" cy="2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9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30243" name="Text Box 29"/>
            <p:cNvSpPr txBox="1">
              <a:spLocks noChangeAspect="1" noChangeArrowheads="1"/>
            </p:cNvSpPr>
            <p:nvPr/>
          </p:nvSpPr>
          <p:spPr bwMode="auto">
            <a:xfrm>
              <a:off x="561" y="2080"/>
              <a:ext cx="531" cy="3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057822" name="Freeform 30"/>
            <p:cNvSpPr>
              <a:spLocks noChangeAspect="1"/>
            </p:cNvSpPr>
            <p:nvPr/>
          </p:nvSpPr>
          <p:spPr bwMode="auto">
            <a:xfrm>
              <a:off x="987" y="2003"/>
              <a:ext cx="377" cy="239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endParaRPr lang="en-GB" sz="14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30245" name="Text Box 31"/>
            <p:cNvSpPr txBox="1">
              <a:spLocks noChangeAspect="1" noChangeArrowheads="1"/>
            </p:cNvSpPr>
            <p:nvPr/>
          </p:nvSpPr>
          <p:spPr bwMode="auto">
            <a:xfrm>
              <a:off x="532" y="2449"/>
              <a:ext cx="638" cy="3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30246" name="Text Box 32"/>
            <p:cNvSpPr txBox="1">
              <a:spLocks noChangeAspect="1" noChangeArrowheads="1"/>
            </p:cNvSpPr>
            <p:nvPr/>
          </p:nvSpPr>
          <p:spPr bwMode="auto">
            <a:xfrm rot="-3984159">
              <a:off x="1255" y="2748"/>
              <a:ext cx="369" cy="1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30247" name="Text Box 33"/>
            <p:cNvSpPr txBox="1">
              <a:spLocks noChangeAspect="1" noChangeArrowheads="1"/>
            </p:cNvSpPr>
            <p:nvPr/>
          </p:nvSpPr>
          <p:spPr bwMode="auto">
            <a:xfrm rot="17592413">
              <a:off x="1288" y="2751"/>
              <a:ext cx="593" cy="1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48" name="Text Box 34"/>
            <p:cNvSpPr txBox="1">
              <a:spLocks noChangeAspect="1" noChangeArrowheads="1"/>
            </p:cNvSpPr>
            <p:nvPr/>
          </p:nvSpPr>
          <p:spPr bwMode="auto">
            <a:xfrm>
              <a:off x="821" y="3134"/>
              <a:ext cx="510" cy="3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30249" name="Text Box 35"/>
            <p:cNvSpPr txBox="1">
              <a:spLocks noChangeAspect="1" noChangeArrowheads="1"/>
            </p:cNvSpPr>
            <p:nvPr/>
          </p:nvSpPr>
          <p:spPr bwMode="auto">
            <a:xfrm rot="1252350">
              <a:off x="473" y="3223"/>
              <a:ext cx="390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50" name="Text Box 36"/>
            <p:cNvSpPr txBox="1">
              <a:spLocks noChangeAspect="1" noChangeArrowheads="1"/>
            </p:cNvSpPr>
            <p:nvPr/>
          </p:nvSpPr>
          <p:spPr bwMode="auto">
            <a:xfrm rot="1289943">
              <a:off x="426" y="3376"/>
              <a:ext cx="631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</a:t>
              </a:r>
            </a:p>
          </p:txBody>
        </p:sp>
        <p:sp>
          <p:nvSpPr>
            <p:cNvPr id="130251" name="Text Box 37"/>
            <p:cNvSpPr txBox="1">
              <a:spLocks noChangeAspect="1" noChangeArrowheads="1"/>
            </p:cNvSpPr>
            <p:nvPr/>
          </p:nvSpPr>
          <p:spPr bwMode="auto">
            <a:xfrm>
              <a:off x="282" y="3405"/>
              <a:ext cx="604" cy="2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30252" name="Text Box 38"/>
            <p:cNvSpPr txBox="1">
              <a:spLocks noChangeAspect="1" noChangeArrowheads="1"/>
            </p:cNvSpPr>
            <p:nvPr/>
          </p:nvSpPr>
          <p:spPr bwMode="auto">
            <a:xfrm rot="-2519026">
              <a:off x="569" y="3700"/>
              <a:ext cx="436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30253" name="Text Box 39"/>
            <p:cNvSpPr txBox="1">
              <a:spLocks noChangeAspect="1" noChangeArrowheads="1"/>
            </p:cNvSpPr>
            <p:nvPr/>
          </p:nvSpPr>
          <p:spPr bwMode="auto">
            <a:xfrm rot="-2664561">
              <a:off x="551" y="3761"/>
              <a:ext cx="686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54" name="Text Box 40"/>
            <p:cNvSpPr txBox="1">
              <a:spLocks noChangeAspect="1" noChangeArrowheads="1"/>
            </p:cNvSpPr>
            <p:nvPr/>
          </p:nvSpPr>
          <p:spPr bwMode="auto">
            <a:xfrm>
              <a:off x="850" y="3845"/>
              <a:ext cx="770" cy="2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30255" name="Text Box 41"/>
            <p:cNvSpPr txBox="1">
              <a:spLocks noChangeAspect="1" noChangeArrowheads="1"/>
            </p:cNvSpPr>
            <p:nvPr/>
          </p:nvSpPr>
          <p:spPr bwMode="auto">
            <a:xfrm rot="2049888">
              <a:off x="1303" y="3789"/>
              <a:ext cx="607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</a:t>
              </a:r>
            </a:p>
          </p:txBody>
        </p:sp>
        <p:sp>
          <p:nvSpPr>
            <p:cNvPr id="130256" name="Text Box 42"/>
            <p:cNvSpPr txBox="1">
              <a:spLocks noChangeAspect="1" noChangeArrowheads="1"/>
            </p:cNvSpPr>
            <p:nvPr/>
          </p:nvSpPr>
          <p:spPr bwMode="auto">
            <a:xfrm rot="1951574">
              <a:off x="1425" y="3678"/>
              <a:ext cx="390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57" name="Text Box 43"/>
            <p:cNvSpPr txBox="1">
              <a:spLocks noChangeAspect="1" noChangeArrowheads="1"/>
            </p:cNvSpPr>
            <p:nvPr/>
          </p:nvSpPr>
          <p:spPr bwMode="auto">
            <a:xfrm>
              <a:off x="1630" y="2355"/>
              <a:ext cx="546" cy="3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30258" name="Text Box 44"/>
            <p:cNvSpPr txBox="1">
              <a:spLocks noChangeAspect="1" noChangeArrowheads="1"/>
            </p:cNvSpPr>
            <p:nvPr/>
          </p:nvSpPr>
          <p:spPr bwMode="auto">
            <a:xfrm rot="-2921715">
              <a:off x="1797" y="2628"/>
              <a:ext cx="436" cy="2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chl opx</a:t>
              </a:r>
            </a:p>
          </p:txBody>
        </p:sp>
        <p:sp>
          <p:nvSpPr>
            <p:cNvPr id="130259" name="Text Box 45"/>
            <p:cNvSpPr txBox="1">
              <a:spLocks noChangeAspect="1" noChangeArrowheads="1"/>
            </p:cNvSpPr>
            <p:nvPr/>
          </p:nvSpPr>
          <p:spPr bwMode="auto">
            <a:xfrm rot="19232406">
              <a:off x="1652" y="2784"/>
              <a:ext cx="692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60" name="Text Box 46"/>
            <p:cNvSpPr txBox="1">
              <a:spLocks noChangeAspect="1" noChangeArrowheads="1"/>
            </p:cNvSpPr>
            <p:nvPr/>
          </p:nvSpPr>
          <p:spPr bwMode="auto">
            <a:xfrm>
              <a:off x="1643" y="1869"/>
              <a:ext cx="596" cy="3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30261" name="Text Box 47"/>
            <p:cNvSpPr txBox="1">
              <a:spLocks noChangeAspect="1" noChangeArrowheads="1"/>
            </p:cNvSpPr>
            <p:nvPr/>
          </p:nvSpPr>
          <p:spPr bwMode="auto">
            <a:xfrm rot="551331">
              <a:off x="1660" y="2245"/>
              <a:ext cx="651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chl opx cpx</a:t>
              </a:r>
            </a:p>
          </p:txBody>
        </p:sp>
        <p:sp>
          <p:nvSpPr>
            <p:cNvPr id="130262" name="Text Box 48"/>
            <p:cNvSpPr txBox="1">
              <a:spLocks noChangeAspect="1" noChangeArrowheads="1"/>
            </p:cNvSpPr>
            <p:nvPr/>
          </p:nvSpPr>
          <p:spPr bwMode="auto">
            <a:xfrm rot="551331">
              <a:off x="1653" y="2125"/>
              <a:ext cx="713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63" name="Text Box 49"/>
            <p:cNvSpPr txBox="1">
              <a:spLocks noChangeAspect="1" noChangeArrowheads="1"/>
            </p:cNvSpPr>
            <p:nvPr/>
          </p:nvSpPr>
          <p:spPr bwMode="auto">
            <a:xfrm rot="1882094">
              <a:off x="1695" y="1788"/>
              <a:ext cx="265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30264" name="Text Box 50"/>
            <p:cNvSpPr txBox="1">
              <a:spLocks noChangeAspect="1" noChangeArrowheads="1"/>
            </p:cNvSpPr>
            <p:nvPr/>
          </p:nvSpPr>
          <p:spPr bwMode="auto">
            <a:xfrm rot="1714239">
              <a:off x="1641" y="1672"/>
              <a:ext cx="782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65" name="Text Box 51"/>
            <p:cNvSpPr txBox="1">
              <a:spLocks noChangeAspect="1" noChangeArrowheads="1"/>
            </p:cNvSpPr>
            <p:nvPr/>
          </p:nvSpPr>
          <p:spPr bwMode="auto">
            <a:xfrm>
              <a:off x="2275" y="2273"/>
              <a:ext cx="493" cy="3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0266" name="Text Box 52"/>
            <p:cNvSpPr txBox="1">
              <a:spLocks noChangeAspect="1" noChangeArrowheads="1"/>
            </p:cNvSpPr>
            <p:nvPr/>
          </p:nvSpPr>
          <p:spPr bwMode="auto">
            <a:xfrm>
              <a:off x="2281" y="2235"/>
              <a:ext cx="494" cy="1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30267" name="Text Box 53"/>
            <p:cNvSpPr txBox="1">
              <a:spLocks noChangeAspect="1" noChangeArrowheads="1"/>
            </p:cNvSpPr>
            <p:nvPr/>
          </p:nvSpPr>
          <p:spPr bwMode="auto">
            <a:xfrm rot="274436">
              <a:off x="2205" y="2142"/>
              <a:ext cx="709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30268" name="Text Box 54"/>
            <p:cNvSpPr txBox="1">
              <a:spLocks noChangeAspect="1" noChangeArrowheads="1"/>
            </p:cNvSpPr>
            <p:nvPr/>
          </p:nvSpPr>
          <p:spPr bwMode="auto">
            <a:xfrm>
              <a:off x="2246" y="1726"/>
              <a:ext cx="576" cy="3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30269" name="Text Box 55"/>
            <p:cNvSpPr txBox="1">
              <a:spLocks noChangeAspect="1" noChangeArrowheads="1"/>
            </p:cNvSpPr>
            <p:nvPr/>
          </p:nvSpPr>
          <p:spPr bwMode="auto">
            <a:xfrm>
              <a:off x="2099" y="3014"/>
              <a:ext cx="588" cy="3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30270" name="Text Box 57"/>
            <p:cNvSpPr txBox="1">
              <a:spLocks noChangeAspect="1" noChangeArrowheads="1"/>
            </p:cNvSpPr>
            <p:nvPr/>
          </p:nvSpPr>
          <p:spPr bwMode="auto">
            <a:xfrm rot="4682296">
              <a:off x="2649" y="2867"/>
              <a:ext cx="493" cy="1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30271" name="Text Box 58"/>
            <p:cNvSpPr txBox="1">
              <a:spLocks noChangeAspect="1" noChangeArrowheads="1"/>
            </p:cNvSpPr>
            <p:nvPr/>
          </p:nvSpPr>
          <p:spPr bwMode="auto">
            <a:xfrm rot="-2532926">
              <a:off x="2729" y="1715"/>
              <a:ext cx="491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30272" name="Text Box 59"/>
            <p:cNvSpPr txBox="1">
              <a:spLocks noChangeAspect="1" noChangeArrowheads="1"/>
            </p:cNvSpPr>
            <p:nvPr/>
          </p:nvSpPr>
          <p:spPr bwMode="auto">
            <a:xfrm rot="353099">
              <a:off x="2900" y="2236"/>
              <a:ext cx="270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30273" name="Text Box 60"/>
            <p:cNvSpPr txBox="1">
              <a:spLocks noChangeAspect="1" noChangeArrowheads="1"/>
            </p:cNvSpPr>
            <p:nvPr/>
          </p:nvSpPr>
          <p:spPr bwMode="auto">
            <a:xfrm rot="353099">
              <a:off x="2925" y="2097"/>
              <a:ext cx="271" cy="1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</a:p>
          </p:txBody>
        </p:sp>
        <p:sp>
          <p:nvSpPr>
            <p:cNvPr id="130274" name="Text Box 61"/>
            <p:cNvSpPr txBox="1">
              <a:spLocks noChangeAspect="1" noChangeArrowheads="1"/>
            </p:cNvSpPr>
            <p:nvPr/>
          </p:nvSpPr>
          <p:spPr bwMode="auto">
            <a:xfrm>
              <a:off x="1182" y="1239"/>
              <a:ext cx="1148" cy="2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30275" name="Text Box 62"/>
            <p:cNvSpPr txBox="1">
              <a:spLocks noChangeAspect="1" noChangeArrowheads="1"/>
            </p:cNvSpPr>
            <p:nvPr/>
          </p:nvSpPr>
          <p:spPr bwMode="auto">
            <a:xfrm>
              <a:off x="155" y="1460"/>
              <a:ext cx="416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30276" name="Text Box 63"/>
            <p:cNvSpPr txBox="1">
              <a:spLocks noChangeAspect="1" noChangeArrowheads="1"/>
            </p:cNvSpPr>
            <p:nvPr/>
          </p:nvSpPr>
          <p:spPr bwMode="auto">
            <a:xfrm>
              <a:off x="571" y="1460"/>
              <a:ext cx="418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30277" name="Text Box 64"/>
            <p:cNvSpPr txBox="1">
              <a:spLocks noChangeAspect="1" noChangeArrowheads="1"/>
            </p:cNvSpPr>
            <p:nvPr/>
          </p:nvSpPr>
          <p:spPr bwMode="auto">
            <a:xfrm>
              <a:off x="973" y="1460"/>
              <a:ext cx="42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30278" name="Text Box 65"/>
            <p:cNvSpPr txBox="1">
              <a:spLocks noChangeAspect="1" noChangeArrowheads="1"/>
            </p:cNvSpPr>
            <p:nvPr/>
          </p:nvSpPr>
          <p:spPr bwMode="auto">
            <a:xfrm>
              <a:off x="1396" y="1460"/>
              <a:ext cx="418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30279" name="Text Box 66"/>
            <p:cNvSpPr txBox="1">
              <a:spLocks noChangeAspect="1" noChangeArrowheads="1"/>
            </p:cNvSpPr>
            <p:nvPr/>
          </p:nvSpPr>
          <p:spPr bwMode="auto">
            <a:xfrm>
              <a:off x="1799" y="1460"/>
              <a:ext cx="418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30280" name="Text Box 67"/>
            <p:cNvSpPr txBox="1">
              <a:spLocks noChangeAspect="1" noChangeArrowheads="1"/>
            </p:cNvSpPr>
            <p:nvPr/>
          </p:nvSpPr>
          <p:spPr bwMode="auto">
            <a:xfrm>
              <a:off x="2205" y="1460"/>
              <a:ext cx="41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30281" name="Text Box 68"/>
            <p:cNvSpPr txBox="1">
              <a:spLocks noChangeAspect="1" noChangeArrowheads="1"/>
            </p:cNvSpPr>
            <p:nvPr/>
          </p:nvSpPr>
          <p:spPr bwMode="auto">
            <a:xfrm>
              <a:off x="2562" y="1460"/>
              <a:ext cx="496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30282" name="Text Box 69"/>
            <p:cNvSpPr txBox="1">
              <a:spLocks noChangeAspect="1" noChangeArrowheads="1"/>
            </p:cNvSpPr>
            <p:nvPr/>
          </p:nvSpPr>
          <p:spPr bwMode="auto">
            <a:xfrm>
              <a:off x="2989" y="1460"/>
              <a:ext cx="484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30283" name="Text Box 70"/>
            <p:cNvSpPr txBox="1">
              <a:spLocks noChangeAspect="1" noChangeArrowheads="1"/>
            </p:cNvSpPr>
            <p:nvPr/>
          </p:nvSpPr>
          <p:spPr bwMode="auto">
            <a:xfrm rot="16200000">
              <a:off x="-395" y="2736"/>
              <a:ext cx="1087" cy="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30284" name="Text Box 71"/>
            <p:cNvSpPr txBox="1">
              <a:spLocks noChangeAspect="1" noChangeArrowheads="1"/>
            </p:cNvSpPr>
            <p:nvPr/>
          </p:nvSpPr>
          <p:spPr bwMode="auto">
            <a:xfrm>
              <a:off x="217" y="1850"/>
              <a:ext cx="20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30285" name="Text Box 72"/>
            <p:cNvSpPr txBox="1">
              <a:spLocks noChangeAspect="1" noChangeArrowheads="1"/>
            </p:cNvSpPr>
            <p:nvPr/>
          </p:nvSpPr>
          <p:spPr bwMode="auto">
            <a:xfrm>
              <a:off x="217" y="2166"/>
              <a:ext cx="20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30286" name="Text Box 73"/>
            <p:cNvSpPr txBox="1">
              <a:spLocks noChangeAspect="1" noChangeArrowheads="1"/>
            </p:cNvSpPr>
            <p:nvPr/>
          </p:nvSpPr>
          <p:spPr bwMode="auto">
            <a:xfrm>
              <a:off x="217" y="2486"/>
              <a:ext cx="20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30287" name="Text Box 74"/>
            <p:cNvSpPr txBox="1">
              <a:spLocks noChangeAspect="1" noChangeArrowheads="1"/>
            </p:cNvSpPr>
            <p:nvPr/>
          </p:nvSpPr>
          <p:spPr bwMode="auto">
            <a:xfrm>
              <a:off x="217" y="2792"/>
              <a:ext cx="20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30288" name="Text Box 75"/>
            <p:cNvSpPr txBox="1">
              <a:spLocks noChangeAspect="1" noChangeArrowheads="1"/>
            </p:cNvSpPr>
            <p:nvPr/>
          </p:nvSpPr>
          <p:spPr bwMode="auto">
            <a:xfrm>
              <a:off x="217" y="3113"/>
              <a:ext cx="20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30289" name="Text Box 76"/>
            <p:cNvSpPr txBox="1">
              <a:spLocks noChangeAspect="1" noChangeArrowheads="1"/>
            </p:cNvSpPr>
            <p:nvPr/>
          </p:nvSpPr>
          <p:spPr bwMode="auto">
            <a:xfrm>
              <a:off x="217" y="3433"/>
              <a:ext cx="20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30290" name="Text Box 77"/>
            <p:cNvSpPr txBox="1">
              <a:spLocks noChangeAspect="1" noChangeArrowheads="1"/>
            </p:cNvSpPr>
            <p:nvPr/>
          </p:nvSpPr>
          <p:spPr bwMode="auto">
            <a:xfrm>
              <a:off x="217" y="3750"/>
              <a:ext cx="20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30291" name="Text Box 78"/>
            <p:cNvSpPr txBox="1">
              <a:spLocks noChangeAspect="1" noChangeArrowheads="1"/>
            </p:cNvSpPr>
            <p:nvPr/>
          </p:nvSpPr>
          <p:spPr bwMode="auto">
            <a:xfrm>
              <a:off x="217" y="4060"/>
              <a:ext cx="20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1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30292" name="Text Box 79"/>
            <p:cNvSpPr txBox="1">
              <a:spLocks noChangeAspect="1" noChangeArrowheads="1"/>
            </p:cNvSpPr>
            <p:nvPr/>
          </p:nvSpPr>
          <p:spPr bwMode="auto">
            <a:xfrm rot="5400000">
              <a:off x="3123" y="2784"/>
              <a:ext cx="670" cy="1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30293" name="Text Box 80"/>
            <p:cNvSpPr txBox="1">
              <a:spLocks noChangeAspect="1" noChangeArrowheads="1"/>
            </p:cNvSpPr>
            <p:nvPr/>
          </p:nvSpPr>
          <p:spPr bwMode="auto">
            <a:xfrm>
              <a:off x="3198" y="2047"/>
              <a:ext cx="293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30294" name="Text Box 81"/>
            <p:cNvSpPr txBox="1">
              <a:spLocks noChangeAspect="1" noChangeArrowheads="1"/>
            </p:cNvSpPr>
            <p:nvPr/>
          </p:nvSpPr>
          <p:spPr bwMode="auto">
            <a:xfrm>
              <a:off x="3198" y="2264"/>
              <a:ext cx="293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30295" name="Text Box 82"/>
            <p:cNvSpPr txBox="1">
              <a:spLocks noChangeAspect="1" noChangeArrowheads="1"/>
            </p:cNvSpPr>
            <p:nvPr/>
          </p:nvSpPr>
          <p:spPr bwMode="auto">
            <a:xfrm>
              <a:off x="3198" y="2577"/>
              <a:ext cx="344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30296" name="Text Box 83"/>
            <p:cNvSpPr txBox="1">
              <a:spLocks noChangeAspect="1" noChangeArrowheads="1"/>
            </p:cNvSpPr>
            <p:nvPr/>
          </p:nvSpPr>
          <p:spPr bwMode="auto">
            <a:xfrm>
              <a:off x="3198" y="3116"/>
              <a:ext cx="392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30297" name="Text Box 84"/>
            <p:cNvSpPr txBox="1">
              <a:spLocks noChangeAspect="1" noChangeArrowheads="1"/>
            </p:cNvSpPr>
            <p:nvPr/>
          </p:nvSpPr>
          <p:spPr bwMode="auto">
            <a:xfrm>
              <a:off x="3198" y="3444"/>
              <a:ext cx="392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30298" name="Text Box 85"/>
            <p:cNvSpPr txBox="1">
              <a:spLocks noChangeAspect="1" noChangeArrowheads="1"/>
            </p:cNvSpPr>
            <p:nvPr/>
          </p:nvSpPr>
          <p:spPr bwMode="auto">
            <a:xfrm>
              <a:off x="3198" y="3645"/>
              <a:ext cx="392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30299" name="Text Box 86"/>
            <p:cNvSpPr txBox="1">
              <a:spLocks noChangeAspect="1" noChangeArrowheads="1"/>
            </p:cNvSpPr>
            <p:nvPr/>
          </p:nvSpPr>
          <p:spPr bwMode="auto">
            <a:xfrm>
              <a:off x="3198" y="4046"/>
              <a:ext cx="392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057879" name="Line 87"/>
            <p:cNvSpPr>
              <a:spLocks noChangeAspect="1" noChangeShapeType="1"/>
            </p:cNvSpPr>
            <p:nvPr/>
          </p:nvSpPr>
          <p:spPr bwMode="auto">
            <a:xfrm>
              <a:off x="376" y="1914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0" name="Line 88"/>
            <p:cNvSpPr>
              <a:spLocks noChangeAspect="1" noChangeShapeType="1"/>
            </p:cNvSpPr>
            <p:nvPr/>
          </p:nvSpPr>
          <p:spPr bwMode="auto">
            <a:xfrm>
              <a:off x="376" y="2227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1" name="Line 89"/>
            <p:cNvSpPr>
              <a:spLocks noChangeAspect="1" noChangeShapeType="1"/>
            </p:cNvSpPr>
            <p:nvPr/>
          </p:nvSpPr>
          <p:spPr bwMode="auto">
            <a:xfrm>
              <a:off x="376" y="2547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2" name="Line 90"/>
            <p:cNvSpPr>
              <a:spLocks noChangeAspect="1" noChangeShapeType="1"/>
            </p:cNvSpPr>
            <p:nvPr/>
          </p:nvSpPr>
          <p:spPr bwMode="auto">
            <a:xfrm>
              <a:off x="376" y="2859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3" name="Line 91"/>
            <p:cNvSpPr>
              <a:spLocks noChangeAspect="1" noChangeShapeType="1"/>
            </p:cNvSpPr>
            <p:nvPr/>
          </p:nvSpPr>
          <p:spPr bwMode="auto">
            <a:xfrm>
              <a:off x="376" y="3179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4" name="Line 92"/>
            <p:cNvSpPr>
              <a:spLocks noChangeAspect="1" noChangeShapeType="1"/>
            </p:cNvSpPr>
            <p:nvPr/>
          </p:nvSpPr>
          <p:spPr bwMode="auto">
            <a:xfrm>
              <a:off x="376" y="3492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5" name="Line 93"/>
            <p:cNvSpPr>
              <a:spLocks noChangeAspect="1" noChangeShapeType="1"/>
            </p:cNvSpPr>
            <p:nvPr/>
          </p:nvSpPr>
          <p:spPr bwMode="auto">
            <a:xfrm>
              <a:off x="376" y="3814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6" name="Line 94"/>
            <p:cNvSpPr>
              <a:spLocks noChangeAspect="1" noChangeShapeType="1"/>
            </p:cNvSpPr>
            <p:nvPr/>
          </p:nvSpPr>
          <p:spPr bwMode="auto">
            <a:xfrm>
              <a:off x="784" y="1590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7" name="Line 95"/>
            <p:cNvSpPr>
              <a:spLocks noChangeAspect="1" noChangeShapeType="1"/>
            </p:cNvSpPr>
            <p:nvPr/>
          </p:nvSpPr>
          <p:spPr bwMode="auto">
            <a:xfrm>
              <a:off x="1191" y="1590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8" name="Line 96"/>
            <p:cNvSpPr>
              <a:spLocks noChangeAspect="1" noChangeShapeType="1"/>
            </p:cNvSpPr>
            <p:nvPr/>
          </p:nvSpPr>
          <p:spPr bwMode="auto">
            <a:xfrm>
              <a:off x="1597" y="1590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89" name="Line 97"/>
            <p:cNvSpPr>
              <a:spLocks noChangeAspect="1" noChangeShapeType="1"/>
            </p:cNvSpPr>
            <p:nvPr/>
          </p:nvSpPr>
          <p:spPr bwMode="auto">
            <a:xfrm>
              <a:off x="2001" y="1590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90" name="Line 98"/>
            <p:cNvSpPr>
              <a:spLocks noChangeAspect="1" noChangeShapeType="1"/>
            </p:cNvSpPr>
            <p:nvPr/>
          </p:nvSpPr>
          <p:spPr bwMode="auto">
            <a:xfrm>
              <a:off x="2408" y="1590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91" name="Line 99"/>
            <p:cNvSpPr>
              <a:spLocks noChangeAspect="1" noChangeShapeType="1"/>
            </p:cNvSpPr>
            <p:nvPr/>
          </p:nvSpPr>
          <p:spPr bwMode="auto">
            <a:xfrm>
              <a:off x="2811" y="1590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7894" name="Text Box 102"/>
            <p:cNvSpPr txBox="1">
              <a:spLocks noChangeArrowheads="1"/>
            </p:cNvSpPr>
            <p:nvPr/>
          </p:nvSpPr>
          <p:spPr bwMode="auto">
            <a:xfrm>
              <a:off x="199" y="4122"/>
              <a:ext cx="3254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Schmidt and </a:t>
              </a:r>
              <a:r>
                <a:rPr lang="en-GB" sz="9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Poli</a:t>
              </a:r>
              <a:r>
                <a:rPr lang="en-GB" sz="9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, 1998 (Earth Planet. Sci. Lett., 163, 361-379)</a:t>
              </a:r>
            </a:p>
          </p:txBody>
        </p:sp>
        <p:sp>
          <p:nvSpPr>
            <p:cNvPr id="1057895" name="Line 103"/>
            <p:cNvSpPr>
              <a:spLocks noChangeShapeType="1"/>
            </p:cNvSpPr>
            <p:nvPr/>
          </p:nvSpPr>
          <p:spPr bwMode="auto">
            <a:xfrm flipV="1">
              <a:off x="1431" y="1929"/>
              <a:ext cx="57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30315" name="Text Box 104"/>
            <p:cNvSpPr txBox="1">
              <a:spLocks noChangeAspect="1" noChangeArrowheads="1"/>
            </p:cNvSpPr>
            <p:nvPr/>
          </p:nvSpPr>
          <p:spPr bwMode="auto">
            <a:xfrm>
              <a:off x="1952" y="3448"/>
              <a:ext cx="1119" cy="574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b="1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grpSp>
          <p:nvGrpSpPr>
            <p:cNvPr id="130316" name="Group 10"/>
            <p:cNvGrpSpPr>
              <a:grpSpLocks/>
            </p:cNvGrpSpPr>
            <p:nvPr/>
          </p:nvGrpSpPr>
          <p:grpSpPr bwMode="auto">
            <a:xfrm>
              <a:off x="554" y="1690"/>
              <a:ext cx="2206" cy="626"/>
              <a:chOff x="554" y="1690"/>
              <a:chExt cx="2206" cy="626"/>
            </a:xfrm>
          </p:grpSpPr>
          <p:sp>
            <p:nvSpPr>
              <p:cNvPr id="1057803" name="Freeform 11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GB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057804" name="Freeform 12"/>
              <p:cNvSpPr>
                <a:spLocks noChangeAspect="1"/>
              </p:cNvSpPr>
              <p:nvPr/>
            </p:nvSpPr>
            <p:spPr bwMode="auto">
              <a:xfrm>
                <a:off x="1662" y="2220"/>
                <a:ext cx="1098" cy="97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GB" sz="1400"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endParaRPr>
              </a:p>
            </p:txBody>
          </p:sp>
        </p:grpSp>
      </p:grpSp>
      <p:sp>
        <p:nvSpPr>
          <p:cNvPr id="130319" name="Freeform 271"/>
          <p:cNvSpPr>
            <a:spLocks/>
          </p:cNvSpPr>
          <p:nvPr/>
        </p:nvSpPr>
        <p:spPr bwMode="auto">
          <a:xfrm>
            <a:off x="506484" y="4991100"/>
            <a:ext cx="2008115" cy="1025525"/>
          </a:xfrm>
          <a:custGeom>
            <a:avLst/>
            <a:gdLst/>
            <a:ahLst/>
            <a:cxnLst>
              <a:cxn ang="0">
                <a:pos x="2" y="9"/>
              </a:cxn>
              <a:cxn ang="0">
                <a:pos x="543" y="206"/>
              </a:cxn>
              <a:cxn ang="0">
                <a:pos x="699" y="272"/>
              </a:cxn>
              <a:cxn ang="0">
                <a:pos x="1119" y="509"/>
              </a:cxn>
              <a:cxn ang="0">
                <a:pos x="1260" y="625"/>
              </a:cxn>
              <a:cxn ang="0">
                <a:pos x="1068" y="635"/>
              </a:cxn>
              <a:cxn ang="0">
                <a:pos x="2" y="635"/>
              </a:cxn>
              <a:cxn ang="0">
                <a:pos x="2" y="9"/>
              </a:cxn>
            </a:cxnLst>
            <a:rect l="0" t="0" r="r" b="b"/>
            <a:pathLst>
              <a:path w="1278" h="646">
                <a:moveTo>
                  <a:pt x="2" y="9"/>
                </a:moveTo>
                <a:cubicBezTo>
                  <a:pt x="52" y="0"/>
                  <a:pt x="427" y="162"/>
                  <a:pt x="543" y="206"/>
                </a:cubicBezTo>
                <a:cubicBezTo>
                  <a:pt x="659" y="250"/>
                  <a:pt x="603" y="222"/>
                  <a:pt x="699" y="272"/>
                </a:cubicBezTo>
                <a:cubicBezTo>
                  <a:pt x="795" y="322"/>
                  <a:pt x="1026" y="450"/>
                  <a:pt x="1119" y="509"/>
                </a:cubicBezTo>
                <a:cubicBezTo>
                  <a:pt x="1212" y="568"/>
                  <a:pt x="1268" y="604"/>
                  <a:pt x="1260" y="625"/>
                </a:cubicBezTo>
                <a:cubicBezTo>
                  <a:pt x="1252" y="646"/>
                  <a:pt x="1278" y="633"/>
                  <a:pt x="1068" y="635"/>
                </a:cubicBezTo>
                <a:cubicBezTo>
                  <a:pt x="858" y="637"/>
                  <a:pt x="4" y="636"/>
                  <a:pt x="2" y="635"/>
                </a:cubicBezTo>
                <a:cubicBezTo>
                  <a:pt x="0" y="638"/>
                  <a:pt x="0" y="8"/>
                  <a:pt x="2" y="9"/>
                </a:cubicBez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66" name="Text Box 71"/>
          <p:cNvSpPr txBox="1">
            <a:spLocks noChangeArrowheads="1"/>
          </p:cNvSpPr>
          <p:nvPr/>
        </p:nvSpPr>
        <p:spPr bwMode="auto">
          <a:xfrm>
            <a:off x="407194" y="6334780"/>
            <a:ext cx="26019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Litasov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Ohtani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(2003) Phys. Chem. Mineral., 30, 147-156.</a:t>
            </a:r>
          </a:p>
        </p:txBody>
      </p:sp>
      <p:sp>
        <p:nvSpPr>
          <p:cNvPr id="4" name="Text Box 190">
            <a:extLst>
              <a:ext uri="{FF2B5EF4-FFF2-40B4-BE49-F238E27FC236}">
                <a16:creationId xmlns:a16="http://schemas.microsoft.com/office/drawing/2014/main" id="{4F153296-3D58-8B41-D023-AACFA1A1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178" y="1256771"/>
            <a:ext cx="3312666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GB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“Choke Point”</a:t>
            </a:r>
          </a:p>
          <a:p>
            <a:pPr algn="ctr">
              <a:spcBef>
                <a:spcPts val="0"/>
              </a:spcBef>
              <a:defRPr/>
            </a:pPr>
            <a:r>
              <a:rPr lang="en-GB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(Key point to transfer water into the deep Earth)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FDC9246-1D08-8858-AF98-CCD6CAA5728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14812" y="1745027"/>
            <a:ext cx="85451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5DF0FAF2-307B-CD85-F27E-79A7D16E0A02}"/>
              </a:ext>
            </a:extLst>
          </p:cNvPr>
          <p:cNvSpPr/>
          <p:nvPr/>
        </p:nvSpPr>
        <p:spPr bwMode="auto">
          <a:xfrm>
            <a:off x="5024438" y="752475"/>
            <a:ext cx="3670184" cy="3825703"/>
          </a:xfrm>
          <a:custGeom>
            <a:avLst/>
            <a:gdLst>
              <a:gd name="connsiteX0" fmla="*/ 657225 w 3670184"/>
              <a:gd name="connsiteY0" fmla="*/ 381000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57225 w 3670184"/>
              <a:gd name="connsiteY30" fmla="*/ 381000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0184" h="3825703">
                <a:moveTo>
                  <a:pt x="671513" y="407194"/>
                </a:moveTo>
                <a:cubicBezTo>
                  <a:pt x="632620" y="420687"/>
                  <a:pt x="604043" y="533003"/>
                  <a:pt x="547687" y="590550"/>
                </a:cubicBezTo>
                <a:cubicBezTo>
                  <a:pt x="491331" y="648097"/>
                  <a:pt x="405606" y="712788"/>
                  <a:pt x="333375" y="752475"/>
                </a:cubicBezTo>
                <a:cubicBezTo>
                  <a:pt x="261144" y="792162"/>
                  <a:pt x="114300" y="828675"/>
                  <a:pt x="114300" y="828675"/>
                </a:cubicBezTo>
                <a:cubicBezTo>
                  <a:pt x="76200" y="839787"/>
                  <a:pt x="123825" y="788194"/>
                  <a:pt x="104775" y="819150"/>
                </a:cubicBezTo>
                <a:cubicBezTo>
                  <a:pt x="85725" y="850106"/>
                  <a:pt x="0" y="1014413"/>
                  <a:pt x="0" y="1014413"/>
                </a:cubicBezTo>
                <a:lnTo>
                  <a:pt x="0" y="1014413"/>
                </a:lnTo>
                <a:lnTo>
                  <a:pt x="204787" y="1300163"/>
                </a:lnTo>
                <a:cubicBezTo>
                  <a:pt x="253206" y="1368426"/>
                  <a:pt x="290512" y="1423988"/>
                  <a:pt x="290512" y="1423988"/>
                </a:cubicBezTo>
                <a:cubicBezTo>
                  <a:pt x="306387" y="1443832"/>
                  <a:pt x="196849" y="1400175"/>
                  <a:pt x="300037" y="1419225"/>
                </a:cubicBezTo>
                <a:cubicBezTo>
                  <a:pt x="403224" y="1438275"/>
                  <a:pt x="792956" y="1514476"/>
                  <a:pt x="909637" y="1538288"/>
                </a:cubicBezTo>
                <a:cubicBezTo>
                  <a:pt x="1026318" y="1562100"/>
                  <a:pt x="960438" y="1540669"/>
                  <a:pt x="1000125" y="1562100"/>
                </a:cubicBezTo>
                <a:cubicBezTo>
                  <a:pt x="1039812" y="1583531"/>
                  <a:pt x="1101725" y="1608138"/>
                  <a:pt x="1147762" y="1666875"/>
                </a:cubicBezTo>
                <a:cubicBezTo>
                  <a:pt x="1193799" y="1725612"/>
                  <a:pt x="1252538" y="1855788"/>
                  <a:pt x="1276350" y="1914525"/>
                </a:cubicBezTo>
                <a:cubicBezTo>
                  <a:pt x="1300162" y="1973262"/>
                  <a:pt x="1290637" y="2019300"/>
                  <a:pt x="1290637" y="2019300"/>
                </a:cubicBezTo>
                <a:cubicBezTo>
                  <a:pt x="1293018" y="2035175"/>
                  <a:pt x="1290637" y="2009775"/>
                  <a:pt x="1290637" y="2009775"/>
                </a:cubicBezTo>
                <a:lnTo>
                  <a:pt x="2566987" y="2495550"/>
                </a:lnTo>
                <a:cubicBezTo>
                  <a:pt x="2905918" y="2624931"/>
                  <a:pt x="3271838" y="2754313"/>
                  <a:pt x="3324225" y="2786063"/>
                </a:cubicBezTo>
                <a:cubicBezTo>
                  <a:pt x="3376612" y="2817813"/>
                  <a:pt x="3588543" y="3419475"/>
                  <a:pt x="3643312" y="3543300"/>
                </a:cubicBezTo>
                <a:cubicBezTo>
                  <a:pt x="3698081" y="3667125"/>
                  <a:pt x="3652043" y="4119563"/>
                  <a:pt x="3652837" y="3529013"/>
                </a:cubicBezTo>
                <a:cubicBezTo>
                  <a:pt x="3653631" y="2938463"/>
                  <a:pt x="3648075" y="0"/>
                  <a:pt x="3648075" y="0"/>
                </a:cubicBezTo>
                <a:lnTo>
                  <a:pt x="3648075" y="0"/>
                </a:lnTo>
                <a:lnTo>
                  <a:pt x="1290637" y="4763"/>
                </a:lnTo>
                <a:lnTo>
                  <a:pt x="1290637" y="4763"/>
                </a:lnTo>
                <a:lnTo>
                  <a:pt x="1200150" y="42863"/>
                </a:lnTo>
                <a:cubicBezTo>
                  <a:pt x="1176338" y="52388"/>
                  <a:pt x="1158875" y="52388"/>
                  <a:pt x="1147762" y="61913"/>
                </a:cubicBezTo>
                <a:cubicBezTo>
                  <a:pt x="1136650" y="71438"/>
                  <a:pt x="1151731" y="73819"/>
                  <a:pt x="1133475" y="100013"/>
                </a:cubicBezTo>
                <a:cubicBezTo>
                  <a:pt x="1115219" y="126207"/>
                  <a:pt x="1061244" y="172244"/>
                  <a:pt x="1038225" y="219075"/>
                </a:cubicBezTo>
                <a:cubicBezTo>
                  <a:pt x="1015206" y="265906"/>
                  <a:pt x="1025525" y="352028"/>
                  <a:pt x="995362" y="381000"/>
                </a:cubicBezTo>
                <a:cubicBezTo>
                  <a:pt x="965199" y="409972"/>
                  <a:pt x="710406" y="393701"/>
                  <a:pt x="671513" y="407194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43472" name="Freeform 16"/>
          <p:cNvSpPr>
            <a:spLocks/>
          </p:cNvSpPr>
          <p:nvPr/>
        </p:nvSpPr>
        <p:spPr bwMode="auto">
          <a:xfrm>
            <a:off x="5086350" y="2486025"/>
            <a:ext cx="3267075" cy="10382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58" y="0"/>
              </a:cxn>
              <a:cxn ang="0">
                <a:pos x="2058" y="654"/>
              </a:cxn>
            </a:cxnLst>
            <a:rect l="0" t="0" r="r" b="b"/>
            <a:pathLst>
              <a:path w="2058" h="654">
                <a:moveTo>
                  <a:pt x="0" y="9"/>
                </a:moveTo>
                <a:lnTo>
                  <a:pt x="258" y="0"/>
                </a:lnTo>
                <a:lnTo>
                  <a:pt x="2058" y="654"/>
                </a:lnTo>
              </a:path>
            </a:pathLst>
          </a:custGeom>
          <a:noFill/>
          <a:ln w="57150" cap="flat" cmpd="sng">
            <a:solidFill>
              <a:srgbClr val="6600CC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503" name="Text Box 47"/>
          <p:cNvSpPr txBox="1">
            <a:spLocks noChangeArrowheads="1"/>
          </p:cNvSpPr>
          <p:nvPr/>
        </p:nvSpPr>
        <p:spPr bwMode="auto">
          <a:xfrm>
            <a:off x="6127750" y="984250"/>
            <a:ext cx="2414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Pyrolite + 2 mass % H</a:t>
            </a:r>
            <a:r>
              <a:rPr lang="en-GB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</a:t>
            </a: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1043516" name="Text Box 60"/>
          <p:cNvSpPr txBox="1">
            <a:spLocks noChangeArrowheads="1"/>
          </p:cNvSpPr>
          <p:nvPr/>
        </p:nvSpPr>
        <p:spPr bwMode="auto">
          <a:xfrm rot="3013473">
            <a:off x="5770388" y="1488867"/>
            <a:ext cx="49564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Hot</a:t>
            </a:r>
          </a:p>
        </p:txBody>
      </p:sp>
      <p:grpSp>
        <p:nvGrpSpPr>
          <p:cNvPr id="130107" name="Group 48"/>
          <p:cNvGrpSpPr>
            <a:grpSpLocks/>
          </p:cNvGrpSpPr>
          <p:nvPr/>
        </p:nvGrpSpPr>
        <p:grpSpPr bwMode="auto">
          <a:xfrm>
            <a:off x="4991100" y="1143000"/>
            <a:ext cx="1952625" cy="4152900"/>
            <a:chOff x="3144" y="720"/>
            <a:chExt cx="1230" cy="26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3505" name="Freeform 49"/>
            <p:cNvSpPr>
              <a:spLocks/>
            </p:cNvSpPr>
            <p:nvPr/>
          </p:nvSpPr>
          <p:spPr bwMode="auto">
            <a:xfrm>
              <a:off x="3144" y="720"/>
              <a:ext cx="1216" cy="25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8" y="327"/>
                </a:cxn>
                <a:cxn ang="0">
                  <a:pos x="744" y="728"/>
                </a:cxn>
                <a:cxn ang="0">
                  <a:pos x="864" y="1336"/>
                </a:cxn>
                <a:cxn ang="0">
                  <a:pos x="928" y="1976"/>
                </a:cxn>
                <a:cxn ang="0">
                  <a:pos x="968" y="2336"/>
                </a:cxn>
                <a:cxn ang="0">
                  <a:pos x="1024" y="2480"/>
                </a:cxn>
                <a:cxn ang="0">
                  <a:pos x="1152" y="2560"/>
                </a:cxn>
                <a:cxn ang="0">
                  <a:pos x="1216" y="2584"/>
                </a:cxn>
              </a:cxnLst>
              <a:rect l="0" t="0" r="r" b="b"/>
              <a:pathLst>
                <a:path w="1216" h="2584">
                  <a:moveTo>
                    <a:pt x="0" y="0"/>
                  </a:moveTo>
                  <a:cubicBezTo>
                    <a:pt x="83" y="54"/>
                    <a:pt x="374" y="206"/>
                    <a:pt x="498" y="327"/>
                  </a:cubicBezTo>
                  <a:cubicBezTo>
                    <a:pt x="622" y="448"/>
                    <a:pt x="683" y="560"/>
                    <a:pt x="744" y="728"/>
                  </a:cubicBezTo>
                  <a:cubicBezTo>
                    <a:pt x="805" y="896"/>
                    <a:pt x="833" y="1128"/>
                    <a:pt x="864" y="1336"/>
                  </a:cubicBezTo>
                  <a:cubicBezTo>
                    <a:pt x="895" y="1544"/>
                    <a:pt x="911" y="1809"/>
                    <a:pt x="928" y="1976"/>
                  </a:cubicBezTo>
                  <a:cubicBezTo>
                    <a:pt x="945" y="2143"/>
                    <a:pt x="952" y="2252"/>
                    <a:pt x="968" y="2336"/>
                  </a:cubicBezTo>
                  <a:cubicBezTo>
                    <a:pt x="984" y="2420"/>
                    <a:pt x="993" y="2443"/>
                    <a:pt x="1024" y="2480"/>
                  </a:cubicBezTo>
                  <a:cubicBezTo>
                    <a:pt x="1055" y="2517"/>
                    <a:pt x="1120" y="2543"/>
                    <a:pt x="1152" y="2560"/>
                  </a:cubicBezTo>
                  <a:cubicBezTo>
                    <a:pt x="1184" y="2577"/>
                    <a:pt x="1200" y="2580"/>
                    <a:pt x="1216" y="2584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3506" name="Freeform 50"/>
            <p:cNvSpPr>
              <a:spLocks/>
            </p:cNvSpPr>
            <p:nvPr/>
          </p:nvSpPr>
          <p:spPr bwMode="auto">
            <a:xfrm>
              <a:off x="4257" y="3216"/>
              <a:ext cx="117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7" y="96"/>
                </a:cxn>
                <a:cxn ang="0">
                  <a:pos x="57" y="0"/>
                </a:cxn>
              </a:cxnLst>
              <a:rect l="0" t="0" r="r" b="b"/>
              <a:pathLst>
                <a:path w="117" h="120">
                  <a:moveTo>
                    <a:pt x="0" y="120"/>
                  </a:moveTo>
                  <a:lnTo>
                    <a:pt x="117" y="96"/>
                  </a:lnTo>
                  <a:lnTo>
                    <a:pt x="57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30109" name="Group 51"/>
          <p:cNvGrpSpPr>
            <a:grpSpLocks/>
          </p:cNvGrpSpPr>
          <p:nvPr/>
        </p:nvGrpSpPr>
        <p:grpSpPr bwMode="auto">
          <a:xfrm>
            <a:off x="4991100" y="1765300"/>
            <a:ext cx="1681163" cy="3806825"/>
            <a:chOff x="3144" y="1112"/>
            <a:chExt cx="1059" cy="2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3508" name="Freeform 52"/>
            <p:cNvSpPr>
              <a:spLocks/>
            </p:cNvSpPr>
            <p:nvPr/>
          </p:nvSpPr>
          <p:spPr bwMode="auto">
            <a:xfrm>
              <a:off x="3144" y="1112"/>
              <a:ext cx="1040" cy="2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2" y="368"/>
                </a:cxn>
                <a:cxn ang="0">
                  <a:pos x="496" y="1232"/>
                </a:cxn>
                <a:cxn ang="0">
                  <a:pos x="608" y="1912"/>
                </a:cxn>
                <a:cxn ang="0">
                  <a:pos x="648" y="2104"/>
                </a:cxn>
                <a:cxn ang="0">
                  <a:pos x="736" y="2240"/>
                </a:cxn>
                <a:cxn ang="0">
                  <a:pos x="1040" y="2360"/>
                </a:cxn>
              </a:cxnLst>
              <a:rect l="0" t="0" r="r" b="b"/>
              <a:pathLst>
                <a:path w="1040" h="2360">
                  <a:moveTo>
                    <a:pt x="0" y="0"/>
                  </a:moveTo>
                  <a:cubicBezTo>
                    <a:pt x="74" y="81"/>
                    <a:pt x="149" y="163"/>
                    <a:pt x="232" y="368"/>
                  </a:cubicBezTo>
                  <a:cubicBezTo>
                    <a:pt x="315" y="573"/>
                    <a:pt x="433" y="975"/>
                    <a:pt x="496" y="1232"/>
                  </a:cubicBezTo>
                  <a:cubicBezTo>
                    <a:pt x="559" y="1489"/>
                    <a:pt x="583" y="1767"/>
                    <a:pt x="608" y="1912"/>
                  </a:cubicBezTo>
                  <a:cubicBezTo>
                    <a:pt x="633" y="2057"/>
                    <a:pt x="627" y="2049"/>
                    <a:pt x="648" y="2104"/>
                  </a:cubicBezTo>
                  <a:cubicBezTo>
                    <a:pt x="669" y="2159"/>
                    <a:pt x="671" y="2197"/>
                    <a:pt x="736" y="2240"/>
                  </a:cubicBezTo>
                  <a:cubicBezTo>
                    <a:pt x="801" y="2283"/>
                    <a:pt x="920" y="2321"/>
                    <a:pt x="1040" y="2360"/>
                  </a:cubicBez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3509" name="Freeform 53"/>
            <p:cNvSpPr>
              <a:spLocks/>
            </p:cNvSpPr>
            <p:nvPr/>
          </p:nvSpPr>
          <p:spPr bwMode="auto">
            <a:xfrm rot="-285345">
              <a:off x="4086" y="3390"/>
              <a:ext cx="117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7" y="96"/>
                </a:cxn>
                <a:cxn ang="0">
                  <a:pos x="57" y="0"/>
                </a:cxn>
              </a:cxnLst>
              <a:rect l="0" t="0" r="r" b="b"/>
              <a:pathLst>
                <a:path w="117" h="120">
                  <a:moveTo>
                    <a:pt x="0" y="120"/>
                  </a:moveTo>
                  <a:lnTo>
                    <a:pt x="117" y="96"/>
                  </a:lnTo>
                  <a:lnTo>
                    <a:pt x="57" y="0"/>
                  </a:ln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9" name="Text Box 47">
            <a:extLst>
              <a:ext uri="{FF2B5EF4-FFF2-40B4-BE49-F238E27FC236}">
                <a16:creationId xmlns:a16="http://schemas.microsoft.com/office/drawing/2014/main" id="{B0D09B4B-D216-F623-30B8-2ECA25D40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656" y="1455113"/>
            <a:ext cx="198596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No hydrous mineral present in this field</a:t>
            </a:r>
          </a:p>
        </p:txBody>
      </p:sp>
      <p:sp>
        <p:nvSpPr>
          <p:cNvPr id="1043511" name="Freeform 55"/>
          <p:cNvSpPr>
            <a:spLocks/>
          </p:cNvSpPr>
          <p:nvPr/>
        </p:nvSpPr>
        <p:spPr bwMode="auto">
          <a:xfrm>
            <a:off x="5010150" y="1257300"/>
            <a:ext cx="157163" cy="293688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30" y="6"/>
              </a:cxn>
              <a:cxn ang="0">
                <a:pos x="12" y="18"/>
              </a:cxn>
              <a:cxn ang="0">
                <a:pos x="12" y="96"/>
              </a:cxn>
              <a:cxn ang="0">
                <a:pos x="0" y="132"/>
              </a:cxn>
              <a:cxn ang="0">
                <a:pos x="39" y="183"/>
              </a:cxn>
              <a:cxn ang="0">
                <a:pos x="75" y="177"/>
              </a:cxn>
              <a:cxn ang="0">
                <a:pos x="81" y="147"/>
              </a:cxn>
              <a:cxn ang="0">
                <a:pos x="99" y="87"/>
              </a:cxn>
              <a:cxn ang="0">
                <a:pos x="48" y="0"/>
              </a:cxn>
            </a:cxnLst>
            <a:rect l="0" t="0" r="r" b="b"/>
            <a:pathLst>
              <a:path w="99" h="185">
                <a:moveTo>
                  <a:pt x="48" y="0"/>
                </a:moveTo>
                <a:cubicBezTo>
                  <a:pt x="42" y="2"/>
                  <a:pt x="36" y="4"/>
                  <a:pt x="30" y="6"/>
                </a:cubicBezTo>
                <a:cubicBezTo>
                  <a:pt x="23" y="8"/>
                  <a:pt x="12" y="18"/>
                  <a:pt x="12" y="18"/>
                </a:cubicBezTo>
                <a:cubicBezTo>
                  <a:pt x="1" y="50"/>
                  <a:pt x="12" y="14"/>
                  <a:pt x="12" y="96"/>
                </a:cubicBezTo>
                <a:cubicBezTo>
                  <a:pt x="12" y="112"/>
                  <a:pt x="5" y="118"/>
                  <a:pt x="0" y="132"/>
                </a:cubicBezTo>
                <a:cubicBezTo>
                  <a:pt x="4" y="166"/>
                  <a:pt x="6" y="175"/>
                  <a:pt x="39" y="183"/>
                </a:cubicBezTo>
                <a:cubicBezTo>
                  <a:pt x="51" y="179"/>
                  <a:pt x="66" y="185"/>
                  <a:pt x="75" y="177"/>
                </a:cubicBezTo>
                <a:cubicBezTo>
                  <a:pt x="83" y="171"/>
                  <a:pt x="78" y="157"/>
                  <a:pt x="81" y="147"/>
                </a:cubicBezTo>
                <a:cubicBezTo>
                  <a:pt x="84" y="119"/>
                  <a:pt x="91" y="111"/>
                  <a:pt x="99" y="87"/>
                </a:cubicBezTo>
                <a:cubicBezTo>
                  <a:pt x="97" y="60"/>
                  <a:pt x="89" y="0"/>
                  <a:pt x="48" y="0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512" name="Text Box 56"/>
          <p:cNvSpPr txBox="1">
            <a:spLocks noChangeArrowheads="1"/>
          </p:cNvSpPr>
          <p:nvPr/>
        </p:nvSpPr>
        <p:spPr bwMode="auto">
          <a:xfrm rot="5400000">
            <a:off x="4848758" y="1169294"/>
            <a:ext cx="51328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94504DBE-AA1F-B00A-ACC4-DA0C2034D22F}"/>
              </a:ext>
            </a:extLst>
          </p:cNvPr>
          <p:cNvSpPr/>
          <p:nvPr/>
        </p:nvSpPr>
        <p:spPr bwMode="auto">
          <a:xfrm>
            <a:off x="4952124" y="1581470"/>
            <a:ext cx="331932" cy="34593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 rot="1415311">
            <a:off x="6781800" y="2824163"/>
            <a:ext cx="261938" cy="1571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517" name="Text Box 61"/>
          <p:cNvSpPr txBox="1">
            <a:spLocks noChangeArrowheads="1"/>
          </p:cNvSpPr>
          <p:nvPr/>
        </p:nvSpPr>
        <p:spPr bwMode="auto">
          <a:xfrm rot="4498551">
            <a:off x="5767209" y="2200861"/>
            <a:ext cx="115288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</a:t>
            </a:r>
          </a:p>
        </p:txBody>
      </p:sp>
      <p:sp>
        <p:nvSpPr>
          <p:cNvPr id="1043474" name="Text Box 18"/>
          <p:cNvSpPr txBox="1">
            <a:spLocks noChangeArrowheads="1"/>
          </p:cNvSpPr>
          <p:nvPr/>
        </p:nvSpPr>
        <p:spPr bwMode="auto">
          <a:xfrm>
            <a:off x="6561138" y="2393950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</a:p>
        </p:txBody>
      </p:sp>
      <p:sp>
        <p:nvSpPr>
          <p:cNvPr id="1043477" name="Text Box 21"/>
          <p:cNvSpPr txBox="1">
            <a:spLocks noChangeArrowheads="1"/>
          </p:cNvSpPr>
          <p:nvPr/>
        </p:nvSpPr>
        <p:spPr bwMode="auto">
          <a:xfrm>
            <a:off x="6737350" y="2713038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BB13D9D2-9BE3-7CC6-D1F6-33BBBC288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453258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Schematic stability of the hydrous phases in the system CMAS pyrolite + 2 mass %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3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4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59" grpId="0"/>
      <p:bldP spid="1043519" grpId="0" animBg="1"/>
      <p:bldP spid="130319" grpId="0" animBg="1"/>
      <p:bldP spid="4" grpId="0"/>
      <p:bldP spid="7" grpId="0" animBg="1"/>
      <p:bldP spid="9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3A5E2A5-B6EE-9C9B-87E7-F47AAD36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0"/>
            <a:ext cx="4595812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5B48B1F2-16C9-B1BA-96FF-D7A9934B3D44}"/>
              </a:ext>
            </a:extLst>
          </p:cNvPr>
          <p:cNvSpPr>
            <a:spLocks/>
          </p:cNvSpPr>
          <p:nvPr/>
        </p:nvSpPr>
        <p:spPr bwMode="auto">
          <a:xfrm>
            <a:off x="5683250" y="2271713"/>
            <a:ext cx="246063" cy="323850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38" y="141"/>
              </a:cxn>
              <a:cxn ang="0">
                <a:pos x="53" y="183"/>
              </a:cxn>
              <a:cxn ang="0">
                <a:pos x="92" y="189"/>
              </a:cxn>
              <a:cxn ang="0">
                <a:pos x="149" y="180"/>
              </a:cxn>
              <a:cxn ang="0">
                <a:pos x="131" y="120"/>
              </a:cxn>
              <a:cxn ang="0">
                <a:pos x="128" y="87"/>
              </a:cxn>
              <a:cxn ang="0">
                <a:pos x="140" y="69"/>
              </a:cxn>
              <a:cxn ang="0">
                <a:pos x="122" y="27"/>
              </a:cxn>
              <a:cxn ang="0">
                <a:pos x="50" y="9"/>
              </a:cxn>
              <a:cxn ang="0">
                <a:pos x="14" y="12"/>
              </a:cxn>
            </a:cxnLst>
            <a:rect l="0" t="0" r="r" b="b"/>
            <a:pathLst>
              <a:path w="155" h="204">
                <a:moveTo>
                  <a:pt x="14" y="12"/>
                </a:moveTo>
                <a:cubicBezTo>
                  <a:pt x="15" y="44"/>
                  <a:pt x="0" y="115"/>
                  <a:pt x="38" y="141"/>
                </a:cubicBezTo>
                <a:cubicBezTo>
                  <a:pt x="40" y="148"/>
                  <a:pt x="46" y="180"/>
                  <a:pt x="53" y="183"/>
                </a:cubicBezTo>
                <a:cubicBezTo>
                  <a:pt x="65" y="188"/>
                  <a:pt x="79" y="186"/>
                  <a:pt x="92" y="189"/>
                </a:cubicBezTo>
                <a:cubicBezTo>
                  <a:pt x="111" y="198"/>
                  <a:pt x="141" y="204"/>
                  <a:pt x="149" y="180"/>
                </a:cubicBezTo>
                <a:cubicBezTo>
                  <a:pt x="147" y="146"/>
                  <a:pt x="155" y="136"/>
                  <a:pt x="131" y="120"/>
                </a:cubicBezTo>
                <a:cubicBezTo>
                  <a:pt x="129" y="109"/>
                  <a:pt x="122" y="97"/>
                  <a:pt x="128" y="87"/>
                </a:cubicBezTo>
                <a:cubicBezTo>
                  <a:pt x="132" y="81"/>
                  <a:pt x="140" y="69"/>
                  <a:pt x="140" y="69"/>
                </a:cubicBezTo>
                <a:cubicBezTo>
                  <a:pt x="137" y="45"/>
                  <a:pt x="140" y="39"/>
                  <a:pt x="122" y="27"/>
                </a:cubicBezTo>
                <a:cubicBezTo>
                  <a:pt x="104" y="0"/>
                  <a:pt x="89" y="11"/>
                  <a:pt x="50" y="9"/>
                </a:cubicBezTo>
                <a:cubicBezTo>
                  <a:pt x="38" y="10"/>
                  <a:pt x="14" y="12"/>
                  <a:pt x="14" y="12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335EDC74-545A-9D87-7E79-03356ED03F11}"/>
              </a:ext>
            </a:extLst>
          </p:cNvPr>
          <p:cNvSpPr>
            <a:spLocks/>
          </p:cNvSpPr>
          <p:nvPr/>
        </p:nvSpPr>
        <p:spPr bwMode="auto">
          <a:xfrm>
            <a:off x="5683250" y="2705100"/>
            <a:ext cx="279400" cy="461963"/>
          </a:xfrm>
          <a:custGeom>
            <a:avLst/>
            <a:gdLst/>
            <a:ahLst/>
            <a:cxnLst>
              <a:cxn ang="0">
                <a:pos x="14" y="30"/>
              </a:cxn>
              <a:cxn ang="0">
                <a:pos x="11" y="192"/>
              </a:cxn>
              <a:cxn ang="0">
                <a:pos x="41" y="243"/>
              </a:cxn>
              <a:cxn ang="0">
                <a:pos x="71" y="291"/>
              </a:cxn>
              <a:cxn ang="0">
                <a:pos x="146" y="255"/>
              </a:cxn>
              <a:cxn ang="0">
                <a:pos x="167" y="213"/>
              </a:cxn>
              <a:cxn ang="0">
                <a:pos x="170" y="156"/>
              </a:cxn>
              <a:cxn ang="0">
                <a:pos x="152" y="126"/>
              </a:cxn>
              <a:cxn ang="0">
                <a:pos x="143" y="99"/>
              </a:cxn>
              <a:cxn ang="0">
                <a:pos x="140" y="90"/>
              </a:cxn>
              <a:cxn ang="0">
                <a:pos x="122" y="27"/>
              </a:cxn>
              <a:cxn ang="0">
                <a:pos x="86" y="6"/>
              </a:cxn>
              <a:cxn ang="0">
                <a:pos x="68" y="0"/>
              </a:cxn>
              <a:cxn ang="0">
                <a:pos x="14" y="30"/>
              </a:cxn>
            </a:cxnLst>
            <a:rect l="0" t="0" r="r" b="b"/>
            <a:pathLst>
              <a:path w="176" h="291">
                <a:moveTo>
                  <a:pt x="14" y="30"/>
                </a:moveTo>
                <a:cubicBezTo>
                  <a:pt x="0" y="85"/>
                  <a:pt x="7" y="127"/>
                  <a:pt x="11" y="192"/>
                </a:cubicBezTo>
                <a:cubicBezTo>
                  <a:pt x="12" y="212"/>
                  <a:pt x="35" y="225"/>
                  <a:pt x="41" y="243"/>
                </a:cubicBezTo>
                <a:cubicBezTo>
                  <a:pt x="44" y="272"/>
                  <a:pt x="44" y="282"/>
                  <a:pt x="71" y="291"/>
                </a:cubicBezTo>
                <a:cubicBezTo>
                  <a:pt x="119" y="286"/>
                  <a:pt x="109" y="279"/>
                  <a:pt x="146" y="255"/>
                </a:cubicBezTo>
                <a:cubicBezTo>
                  <a:pt x="151" y="241"/>
                  <a:pt x="159" y="226"/>
                  <a:pt x="167" y="213"/>
                </a:cubicBezTo>
                <a:cubicBezTo>
                  <a:pt x="174" y="186"/>
                  <a:pt x="176" y="187"/>
                  <a:pt x="170" y="156"/>
                </a:cubicBezTo>
                <a:cubicBezTo>
                  <a:pt x="168" y="145"/>
                  <a:pt x="155" y="135"/>
                  <a:pt x="152" y="126"/>
                </a:cubicBezTo>
                <a:cubicBezTo>
                  <a:pt x="149" y="117"/>
                  <a:pt x="146" y="108"/>
                  <a:pt x="143" y="99"/>
                </a:cubicBezTo>
                <a:cubicBezTo>
                  <a:pt x="142" y="96"/>
                  <a:pt x="140" y="90"/>
                  <a:pt x="140" y="90"/>
                </a:cubicBezTo>
                <a:cubicBezTo>
                  <a:pt x="138" y="67"/>
                  <a:pt x="141" y="43"/>
                  <a:pt x="122" y="27"/>
                </a:cubicBezTo>
                <a:cubicBezTo>
                  <a:pt x="110" y="17"/>
                  <a:pt x="102" y="11"/>
                  <a:pt x="86" y="6"/>
                </a:cubicBezTo>
                <a:cubicBezTo>
                  <a:pt x="80" y="4"/>
                  <a:pt x="68" y="0"/>
                  <a:pt x="68" y="0"/>
                </a:cubicBezTo>
                <a:cubicBezTo>
                  <a:pt x="53" y="2"/>
                  <a:pt x="14" y="8"/>
                  <a:pt x="14" y="30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33FD8550-8578-525C-865F-CDE8772493EC}"/>
              </a:ext>
            </a:extLst>
          </p:cNvPr>
          <p:cNvSpPr>
            <a:spLocks/>
          </p:cNvSpPr>
          <p:nvPr/>
        </p:nvSpPr>
        <p:spPr bwMode="auto">
          <a:xfrm>
            <a:off x="5930900" y="4019550"/>
            <a:ext cx="485775" cy="700088"/>
          </a:xfrm>
          <a:custGeom>
            <a:avLst/>
            <a:gdLst/>
            <a:ahLst/>
            <a:cxnLst>
              <a:cxn ang="0">
                <a:pos x="59" y="15"/>
              </a:cxn>
              <a:cxn ang="0">
                <a:pos x="110" y="405"/>
              </a:cxn>
              <a:cxn ang="0">
                <a:pos x="164" y="441"/>
              </a:cxn>
              <a:cxn ang="0">
                <a:pos x="209" y="438"/>
              </a:cxn>
              <a:cxn ang="0">
                <a:pos x="257" y="408"/>
              </a:cxn>
              <a:cxn ang="0">
                <a:pos x="272" y="318"/>
              </a:cxn>
              <a:cxn ang="0">
                <a:pos x="287" y="270"/>
              </a:cxn>
              <a:cxn ang="0">
                <a:pos x="188" y="0"/>
              </a:cxn>
              <a:cxn ang="0">
                <a:pos x="77" y="3"/>
              </a:cxn>
              <a:cxn ang="0">
                <a:pos x="59" y="15"/>
              </a:cxn>
            </a:cxnLst>
            <a:rect l="0" t="0" r="r" b="b"/>
            <a:pathLst>
              <a:path w="306" h="441">
                <a:moveTo>
                  <a:pt x="59" y="15"/>
                </a:moveTo>
                <a:cubicBezTo>
                  <a:pt x="60" y="154"/>
                  <a:pt x="0" y="311"/>
                  <a:pt x="110" y="405"/>
                </a:cubicBezTo>
                <a:cubicBezTo>
                  <a:pt x="126" y="419"/>
                  <a:pt x="143" y="434"/>
                  <a:pt x="164" y="441"/>
                </a:cubicBezTo>
                <a:cubicBezTo>
                  <a:pt x="179" y="440"/>
                  <a:pt x="194" y="441"/>
                  <a:pt x="209" y="438"/>
                </a:cubicBezTo>
                <a:cubicBezTo>
                  <a:pt x="226" y="434"/>
                  <a:pt x="239" y="414"/>
                  <a:pt x="257" y="408"/>
                </a:cubicBezTo>
                <a:cubicBezTo>
                  <a:pt x="280" y="385"/>
                  <a:pt x="269" y="347"/>
                  <a:pt x="272" y="318"/>
                </a:cubicBezTo>
                <a:cubicBezTo>
                  <a:pt x="274" y="303"/>
                  <a:pt x="283" y="285"/>
                  <a:pt x="287" y="270"/>
                </a:cubicBezTo>
                <a:cubicBezTo>
                  <a:pt x="285" y="175"/>
                  <a:pt x="306" y="39"/>
                  <a:pt x="188" y="0"/>
                </a:cubicBezTo>
                <a:cubicBezTo>
                  <a:pt x="151" y="1"/>
                  <a:pt x="114" y="1"/>
                  <a:pt x="77" y="3"/>
                </a:cubicBezTo>
                <a:cubicBezTo>
                  <a:pt x="65" y="4"/>
                  <a:pt x="68" y="15"/>
                  <a:pt x="59" y="15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F0C189A4-B67D-95D9-50CE-96722746F304}"/>
              </a:ext>
            </a:extLst>
          </p:cNvPr>
          <p:cNvSpPr txBox="1">
            <a:spLocks noChangeArrowheads="1"/>
          </p:cNvSpPr>
          <p:nvPr/>
        </p:nvSpPr>
        <p:spPr bwMode="auto">
          <a:xfrm rot="4202875">
            <a:off x="5699988" y="4144755"/>
            <a:ext cx="9507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 + SuB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BC48AD1-C554-F731-71B7-7894D6029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5629275"/>
            <a:ext cx="266700" cy="90487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48E1A975-8CC0-F824-BE7D-8661F5DF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6051550"/>
            <a:ext cx="123303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G/D/F</a:t>
            </a:r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9315AFD3-FCE2-3B80-0ECD-979DBF5758D7}"/>
              </a:ext>
            </a:extLst>
          </p:cNvPr>
          <p:cNvSpPr>
            <a:spLocks/>
          </p:cNvSpPr>
          <p:nvPr/>
        </p:nvSpPr>
        <p:spPr bwMode="auto">
          <a:xfrm>
            <a:off x="5176838" y="3619500"/>
            <a:ext cx="3490912" cy="105251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58" y="0"/>
              </a:cxn>
              <a:cxn ang="0">
                <a:pos x="2199" y="663"/>
              </a:cxn>
            </a:cxnLst>
            <a:rect l="0" t="0" r="r" b="b"/>
            <a:pathLst>
              <a:path w="2199" h="663">
                <a:moveTo>
                  <a:pt x="0" y="9"/>
                </a:moveTo>
                <a:lnTo>
                  <a:pt x="258" y="0"/>
                </a:lnTo>
                <a:lnTo>
                  <a:pt x="2199" y="663"/>
                </a:lnTo>
              </a:path>
            </a:pathLst>
          </a:custGeom>
          <a:noFill/>
          <a:ln w="57150" cap="flat" cmpd="sng">
            <a:solidFill>
              <a:srgbClr val="66FF33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CC95CA25-2378-FC90-EBA7-66A6F26A6010}"/>
              </a:ext>
            </a:extLst>
          </p:cNvPr>
          <p:cNvSpPr>
            <a:spLocks noChangeArrowheads="1"/>
          </p:cNvSpPr>
          <p:nvPr/>
        </p:nvSpPr>
        <p:spPr bwMode="auto">
          <a:xfrm rot="1415311">
            <a:off x="6781800" y="2824163"/>
            <a:ext cx="261938" cy="1571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9125D645-EE10-6CB0-68BB-8763A374051A}"/>
              </a:ext>
            </a:extLst>
          </p:cNvPr>
          <p:cNvSpPr>
            <a:spLocks noChangeArrowheads="1"/>
          </p:cNvSpPr>
          <p:nvPr/>
        </p:nvSpPr>
        <p:spPr bwMode="auto">
          <a:xfrm rot="6673846">
            <a:off x="6772275" y="3090863"/>
            <a:ext cx="261938" cy="15716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384E7CE4-422D-3015-1E85-A42A4C795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3060700"/>
            <a:ext cx="4675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D5C840DD-F829-6256-99F3-56B6C639C8ED}"/>
              </a:ext>
            </a:extLst>
          </p:cNvPr>
          <p:cNvSpPr>
            <a:spLocks noChangeArrowheads="1"/>
          </p:cNvSpPr>
          <p:nvPr/>
        </p:nvSpPr>
        <p:spPr bwMode="auto">
          <a:xfrm rot="6673846">
            <a:off x="7192169" y="3987007"/>
            <a:ext cx="184150" cy="15716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7F117596-F0E5-E59C-1AE8-2EAA2145BFF8}"/>
              </a:ext>
            </a:extLst>
          </p:cNvPr>
          <p:cNvSpPr>
            <a:spLocks noChangeArrowheads="1"/>
          </p:cNvSpPr>
          <p:nvPr/>
        </p:nvSpPr>
        <p:spPr bwMode="auto">
          <a:xfrm rot="6673846">
            <a:off x="7156450" y="4260850"/>
            <a:ext cx="220663" cy="157163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CEF595EE-AFC1-D5CC-E613-77EB5FEB7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3856038"/>
            <a:ext cx="4675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DCCC4429-76C7-3B67-20F2-73CF4A6A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4098925"/>
            <a:ext cx="450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F67A854D-26FF-CF6D-AB40-96FD2D056B1D}"/>
              </a:ext>
            </a:extLst>
          </p:cNvPr>
          <p:cNvSpPr>
            <a:spLocks noChangeArrowheads="1"/>
          </p:cNvSpPr>
          <p:nvPr/>
        </p:nvSpPr>
        <p:spPr bwMode="auto">
          <a:xfrm rot="-528454">
            <a:off x="6958013" y="4538663"/>
            <a:ext cx="271462" cy="1428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6C76D8FF-FD08-8635-4B9C-B6CEFBF2273C}"/>
              </a:ext>
            </a:extLst>
          </p:cNvPr>
          <p:cNvSpPr txBox="1">
            <a:spLocks noChangeArrowheads="1"/>
          </p:cNvSpPr>
          <p:nvPr/>
        </p:nvSpPr>
        <p:spPr bwMode="auto">
          <a:xfrm rot="-647058">
            <a:off x="6861175" y="4432300"/>
            <a:ext cx="450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099D182D-207F-7F37-ADC5-E10B1600B438}"/>
              </a:ext>
            </a:extLst>
          </p:cNvPr>
          <p:cNvSpPr>
            <a:spLocks noChangeArrowheads="1"/>
          </p:cNvSpPr>
          <p:nvPr/>
        </p:nvSpPr>
        <p:spPr bwMode="auto">
          <a:xfrm rot="-710896">
            <a:off x="6829425" y="4719638"/>
            <a:ext cx="657225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id="{EFF7DD78-4C9E-1C77-35C7-5A701E045BF7}"/>
              </a:ext>
            </a:extLst>
          </p:cNvPr>
          <p:cNvSpPr txBox="1">
            <a:spLocks noChangeArrowheads="1"/>
          </p:cNvSpPr>
          <p:nvPr/>
        </p:nvSpPr>
        <p:spPr bwMode="auto">
          <a:xfrm rot="-647058">
            <a:off x="6750968" y="4702761"/>
            <a:ext cx="103797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MgPv + Pc</a:t>
            </a:r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2444ED50-9246-D6B0-D8F6-22C8CA3E2084}"/>
              </a:ext>
            </a:extLst>
          </p:cNvPr>
          <p:cNvSpPr>
            <a:spLocks/>
          </p:cNvSpPr>
          <p:nvPr/>
        </p:nvSpPr>
        <p:spPr bwMode="auto">
          <a:xfrm>
            <a:off x="4995863" y="4505325"/>
            <a:ext cx="3195637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2013" y="0"/>
              </a:cxn>
            </a:cxnLst>
            <a:rect l="0" t="0" r="r" b="b"/>
            <a:pathLst>
              <a:path w="2013" h="390">
                <a:moveTo>
                  <a:pt x="0" y="390"/>
                </a:moveTo>
                <a:lnTo>
                  <a:pt x="2013" y="0"/>
                </a:lnTo>
              </a:path>
            </a:pathLst>
          </a:custGeom>
          <a:noFill/>
          <a:ln w="57150" cap="flat" cmpd="sng">
            <a:solidFill>
              <a:srgbClr val="CC33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4C505C80-64A4-2E52-331C-36FEDD4CA5A0}"/>
              </a:ext>
            </a:extLst>
          </p:cNvPr>
          <p:cNvSpPr>
            <a:spLocks noChangeArrowheads="1"/>
          </p:cNvSpPr>
          <p:nvPr/>
        </p:nvSpPr>
        <p:spPr bwMode="auto">
          <a:xfrm rot="-1328130">
            <a:off x="5167313" y="5657850"/>
            <a:ext cx="581025" cy="20002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6BAD2EAA-696A-715C-7A07-295360085F63}"/>
              </a:ext>
            </a:extLst>
          </p:cNvPr>
          <p:cNvSpPr txBox="1">
            <a:spLocks noChangeArrowheads="1"/>
          </p:cNvSpPr>
          <p:nvPr/>
        </p:nvSpPr>
        <p:spPr bwMode="auto">
          <a:xfrm rot="-1293761">
            <a:off x="5165518" y="5539373"/>
            <a:ext cx="83067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 out</a:t>
            </a:r>
          </a:p>
        </p:txBody>
      </p:sp>
      <p:sp>
        <p:nvSpPr>
          <p:cNvPr id="24" name="Oval 34">
            <a:extLst>
              <a:ext uri="{FF2B5EF4-FFF2-40B4-BE49-F238E27FC236}">
                <a16:creationId xmlns:a16="http://schemas.microsoft.com/office/drawing/2014/main" id="{80128A64-61E2-3774-AEA9-F2EF57046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3419475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5" name="Oval 35">
            <a:extLst>
              <a:ext uri="{FF2B5EF4-FFF2-40B4-BE49-F238E27FC236}">
                <a16:creationId xmlns:a16="http://schemas.microsoft.com/office/drawing/2014/main" id="{0B8F5949-C2A8-7A2D-1DCC-160E9E64B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567113"/>
            <a:ext cx="152400" cy="233362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6" name="Oval 36">
            <a:extLst>
              <a:ext uri="{FF2B5EF4-FFF2-40B4-BE49-F238E27FC236}">
                <a16:creationId xmlns:a16="http://schemas.microsoft.com/office/drawing/2014/main" id="{A682BA5F-F2B7-EF8E-FBF0-FAFEBF4F3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743325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7" name="Oval 37">
            <a:extLst>
              <a:ext uri="{FF2B5EF4-FFF2-40B4-BE49-F238E27FC236}">
                <a16:creationId xmlns:a16="http://schemas.microsoft.com/office/drawing/2014/main" id="{FED3C864-B3D5-0255-DB85-7614D09E7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3371850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8" name="Oval 38">
            <a:extLst>
              <a:ext uri="{FF2B5EF4-FFF2-40B4-BE49-F238E27FC236}">
                <a16:creationId xmlns:a16="http://schemas.microsoft.com/office/drawing/2014/main" id="{8FDFCBD7-7C51-86B7-C12E-FF8DAD15F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25" y="3543300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9" name="Text Box 39">
            <a:extLst>
              <a:ext uri="{FF2B5EF4-FFF2-40B4-BE49-F238E27FC236}">
                <a16:creationId xmlns:a16="http://schemas.microsoft.com/office/drawing/2014/main" id="{3EBEFF60-5BAD-B148-1946-4BA8F4E4A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738" y="3348038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2.0</a:t>
            </a:r>
          </a:p>
        </p:txBody>
      </p:sp>
      <p:sp>
        <p:nvSpPr>
          <p:cNvPr id="30" name="Text Box 40">
            <a:extLst>
              <a:ext uri="{FF2B5EF4-FFF2-40B4-BE49-F238E27FC236}">
                <a16:creationId xmlns:a16="http://schemas.microsoft.com/office/drawing/2014/main" id="{9029FE8B-7F95-9F44-27C9-55585BF9B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3562350"/>
            <a:ext cx="4159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1.5</a:t>
            </a:r>
          </a:p>
        </p:txBody>
      </p:sp>
      <p:sp>
        <p:nvSpPr>
          <p:cNvPr id="31" name="Text Box 41">
            <a:extLst>
              <a:ext uri="{FF2B5EF4-FFF2-40B4-BE49-F238E27FC236}">
                <a16:creationId xmlns:a16="http://schemas.microsoft.com/office/drawing/2014/main" id="{1FE2B1A8-3DB8-540E-FD74-A6537EA33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724275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</a:t>
            </a:r>
          </a:p>
        </p:txBody>
      </p:sp>
      <p:sp>
        <p:nvSpPr>
          <p:cNvPr id="349216" name="Text Box 42">
            <a:extLst>
              <a:ext uri="{FF2B5EF4-FFF2-40B4-BE49-F238E27FC236}">
                <a16:creationId xmlns:a16="http://schemas.microsoft.com/office/drawing/2014/main" id="{BC436E50-33E8-9C39-D508-C0D0F76C1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286125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0.5</a:t>
            </a:r>
          </a:p>
        </p:txBody>
      </p:sp>
      <p:sp>
        <p:nvSpPr>
          <p:cNvPr id="349217" name="Text Box 43">
            <a:extLst>
              <a:ext uri="{FF2B5EF4-FFF2-40B4-BE49-F238E27FC236}">
                <a16:creationId xmlns:a16="http://schemas.microsoft.com/office/drawing/2014/main" id="{50F2F766-66E1-A004-0EDF-4B733593F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188" y="3471863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0.2</a:t>
            </a:r>
          </a:p>
        </p:txBody>
      </p:sp>
      <p:sp>
        <p:nvSpPr>
          <p:cNvPr id="349218" name="Oval 44">
            <a:extLst>
              <a:ext uri="{FF2B5EF4-FFF2-40B4-BE49-F238E27FC236}">
                <a16:creationId xmlns:a16="http://schemas.microsoft.com/office/drawing/2014/main" id="{94605D17-2119-F34B-C126-270BCC359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8" y="4038600"/>
            <a:ext cx="161925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19" name="Text Box 45">
            <a:extLst>
              <a:ext uri="{FF2B5EF4-FFF2-40B4-BE49-F238E27FC236}">
                <a16:creationId xmlns:a16="http://schemas.microsoft.com/office/drawing/2014/main" id="{7EAB823C-9A5C-B53B-ADA4-12C5D2336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4024313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</a:t>
            </a:r>
          </a:p>
        </p:txBody>
      </p:sp>
      <p:sp>
        <p:nvSpPr>
          <p:cNvPr id="349220" name="Rectangle 46">
            <a:extLst>
              <a:ext uri="{FF2B5EF4-FFF2-40B4-BE49-F238E27FC236}">
                <a16:creationId xmlns:a16="http://schemas.microsoft.com/office/drawing/2014/main" id="{0C7C57D7-FA8B-FCF1-5EDE-C82387C95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927100"/>
            <a:ext cx="304800" cy="1524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21" name="Rectangle 57">
            <a:extLst>
              <a:ext uri="{FF2B5EF4-FFF2-40B4-BE49-F238E27FC236}">
                <a16:creationId xmlns:a16="http://schemas.microsoft.com/office/drawing/2014/main" id="{3433EEB6-90BE-80CF-2073-1EA17C4BD3D6}"/>
              </a:ext>
            </a:extLst>
          </p:cNvPr>
          <p:cNvSpPr>
            <a:spLocks noChangeArrowheads="1"/>
          </p:cNvSpPr>
          <p:nvPr/>
        </p:nvSpPr>
        <p:spPr bwMode="auto">
          <a:xfrm rot="-440474">
            <a:off x="5561013" y="3797300"/>
            <a:ext cx="254000" cy="10414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22" name="Freeform 59">
            <a:extLst>
              <a:ext uri="{FF2B5EF4-FFF2-40B4-BE49-F238E27FC236}">
                <a16:creationId xmlns:a16="http://schemas.microsoft.com/office/drawing/2014/main" id="{5E92FB47-8DCC-8B4E-B06F-57D44854B541}"/>
              </a:ext>
            </a:extLst>
          </p:cNvPr>
          <p:cNvSpPr>
            <a:spLocks/>
          </p:cNvSpPr>
          <p:nvPr/>
        </p:nvSpPr>
        <p:spPr bwMode="auto">
          <a:xfrm>
            <a:off x="5776913" y="1438275"/>
            <a:ext cx="557212" cy="800100"/>
          </a:xfrm>
          <a:custGeom>
            <a:avLst/>
            <a:gdLst/>
            <a:ahLst/>
            <a:cxnLst>
              <a:cxn ang="0">
                <a:pos x="9" y="21"/>
              </a:cxn>
              <a:cxn ang="0">
                <a:pos x="0" y="69"/>
              </a:cxn>
              <a:cxn ang="0">
                <a:pos x="108" y="216"/>
              </a:cxn>
              <a:cxn ang="0">
                <a:pos x="177" y="321"/>
              </a:cxn>
              <a:cxn ang="0">
                <a:pos x="228" y="417"/>
              </a:cxn>
              <a:cxn ang="0">
                <a:pos x="267" y="504"/>
              </a:cxn>
              <a:cxn ang="0">
                <a:pos x="351" y="498"/>
              </a:cxn>
              <a:cxn ang="0">
                <a:pos x="150" y="72"/>
              </a:cxn>
              <a:cxn ang="0">
                <a:pos x="75" y="0"/>
              </a:cxn>
              <a:cxn ang="0">
                <a:pos x="9" y="21"/>
              </a:cxn>
            </a:cxnLst>
            <a:rect l="0" t="0" r="r" b="b"/>
            <a:pathLst>
              <a:path w="351" h="504">
                <a:moveTo>
                  <a:pt x="9" y="21"/>
                </a:moveTo>
                <a:lnTo>
                  <a:pt x="0" y="69"/>
                </a:lnTo>
                <a:lnTo>
                  <a:pt x="108" y="216"/>
                </a:lnTo>
                <a:lnTo>
                  <a:pt x="177" y="321"/>
                </a:lnTo>
                <a:lnTo>
                  <a:pt x="228" y="417"/>
                </a:lnTo>
                <a:lnTo>
                  <a:pt x="267" y="504"/>
                </a:lnTo>
                <a:lnTo>
                  <a:pt x="351" y="498"/>
                </a:lnTo>
                <a:lnTo>
                  <a:pt x="150" y="72"/>
                </a:lnTo>
                <a:lnTo>
                  <a:pt x="75" y="0"/>
                </a:lnTo>
                <a:lnTo>
                  <a:pt x="9" y="2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24" name="Freeform 14">
            <a:extLst>
              <a:ext uri="{FF2B5EF4-FFF2-40B4-BE49-F238E27FC236}">
                <a16:creationId xmlns:a16="http://schemas.microsoft.com/office/drawing/2014/main" id="{80ED0233-74D6-652C-993E-009710073295}"/>
              </a:ext>
            </a:extLst>
          </p:cNvPr>
          <p:cNvSpPr>
            <a:spLocks/>
          </p:cNvSpPr>
          <p:nvPr/>
        </p:nvSpPr>
        <p:spPr bwMode="auto">
          <a:xfrm rot="-741322">
            <a:off x="5060950" y="2114550"/>
            <a:ext cx="233363" cy="369888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38" y="141"/>
              </a:cxn>
              <a:cxn ang="0">
                <a:pos x="53" y="183"/>
              </a:cxn>
              <a:cxn ang="0">
                <a:pos x="92" y="189"/>
              </a:cxn>
              <a:cxn ang="0">
                <a:pos x="149" y="180"/>
              </a:cxn>
              <a:cxn ang="0">
                <a:pos x="131" y="120"/>
              </a:cxn>
              <a:cxn ang="0">
                <a:pos x="128" y="87"/>
              </a:cxn>
              <a:cxn ang="0">
                <a:pos x="140" y="69"/>
              </a:cxn>
              <a:cxn ang="0">
                <a:pos x="122" y="27"/>
              </a:cxn>
              <a:cxn ang="0">
                <a:pos x="50" y="9"/>
              </a:cxn>
              <a:cxn ang="0">
                <a:pos x="14" y="12"/>
              </a:cxn>
            </a:cxnLst>
            <a:rect l="0" t="0" r="r" b="b"/>
            <a:pathLst>
              <a:path w="155" h="204">
                <a:moveTo>
                  <a:pt x="14" y="12"/>
                </a:moveTo>
                <a:cubicBezTo>
                  <a:pt x="15" y="44"/>
                  <a:pt x="0" y="115"/>
                  <a:pt x="38" y="141"/>
                </a:cubicBezTo>
                <a:cubicBezTo>
                  <a:pt x="40" y="148"/>
                  <a:pt x="46" y="180"/>
                  <a:pt x="53" y="183"/>
                </a:cubicBezTo>
                <a:cubicBezTo>
                  <a:pt x="65" y="188"/>
                  <a:pt x="79" y="186"/>
                  <a:pt x="92" y="189"/>
                </a:cubicBezTo>
                <a:cubicBezTo>
                  <a:pt x="111" y="198"/>
                  <a:pt x="141" y="204"/>
                  <a:pt x="149" y="180"/>
                </a:cubicBezTo>
                <a:cubicBezTo>
                  <a:pt x="147" y="146"/>
                  <a:pt x="155" y="136"/>
                  <a:pt x="131" y="120"/>
                </a:cubicBezTo>
                <a:cubicBezTo>
                  <a:pt x="129" y="109"/>
                  <a:pt x="122" y="97"/>
                  <a:pt x="128" y="87"/>
                </a:cubicBezTo>
                <a:cubicBezTo>
                  <a:pt x="132" y="81"/>
                  <a:pt x="140" y="69"/>
                  <a:pt x="140" y="69"/>
                </a:cubicBezTo>
                <a:cubicBezTo>
                  <a:pt x="137" y="45"/>
                  <a:pt x="140" y="39"/>
                  <a:pt x="122" y="27"/>
                </a:cubicBezTo>
                <a:cubicBezTo>
                  <a:pt x="104" y="0"/>
                  <a:pt x="89" y="11"/>
                  <a:pt x="50" y="9"/>
                </a:cubicBezTo>
                <a:cubicBezTo>
                  <a:pt x="38" y="10"/>
                  <a:pt x="14" y="12"/>
                  <a:pt x="14" y="12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25" name="Freeform 63">
            <a:extLst>
              <a:ext uri="{FF2B5EF4-FFF2-40B4-BE49-F238E27FC236}">
                <a16:creationId xmlns:a16="http://schemas.microsoft.com/office/drawing/2014/main" id="{42954DDE-58C0-08BC-F65C-F2E883A41436}"/>
              </a:ext>
            </a:extLst>
          </p:cNvPr>
          <p:cNvSpPr>
            <a:spLocks/>
          </p:cNvSpPr>
          <p:nvPr/>
        </p:nvSpPr>
        <p:spPr bwMode="auto">
          <a:xfrm>
            <a:off x="4981575" y="1776413"/>
            <a:ext cx="433388" cy="7286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459"/>
              </a:cxn>
              <a:cxn ang="0">
                <a:pos x="273" y="453"/>
              </a:cxn>
              <a:cxn ang="0">
                <a:pos x="189" y="237"/>
              </a:cxn>
              <a:cxn ang="0">
                <a:pos x="96" y="93"/>
              </a:cxn>
              <a:cxn ang="0">
                <a:pos x="0" y="0"/>
              </a:cxn>
            </a:cxnLst>
            <a:rect l="0" t="0" r="r" b="b"/>
            <a:pathLst>
              <a:path w="273" h="459">
                <a:moveTo>
                  <a:pt x="0" y="0"/>
                </a:moveTo>
                <a:lnTo>
                  <a:pt x="6" y="459"/>
                </a:lnTo>
                <a:lnTo>
                  <a:pt x="273" y="453"/>
                </a:lnTo>
                <a:lnTo>
                  <a:pt x="189" y="237"/>
                </a:lnTo>
                <a:lnTo>
                  <a:pt x="96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00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26" name="Text Box 15">
            <a:extLst>
              <a:ext uri="{FF2B5EF4-FFF2-40B4-BE49-F238E27FC236}">
                <a16:creationId xmlns:a16="http://schemas.microsoft.com/office/drawing/2014/main" id="{D7E886A4-C48A-621E-FB12-0B7841348E03}"/>
              </a:ext>
            </a:extLst>
          </p:cNvPr>
          <p:cNvSpPr txBox="1">
            <a:spLocks noChangeArrowheads="1"/>
          </p:cNvSpPr>
          <p:nvPr/>
        </p:nvSpPr>
        <p:spPr bwMode="auto">
          <a:xfrm rot="3927307">
            <a:off x="4853009" y="2081313"/>
            <a:ext cx="61908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+ A</a:t>
            </a:r>
          </a:p>
        </p:txBody>
      </p:sp>
      <p:sp>
        <p:nvSpPr>
          <p:cNvPr id="349227" name="Freeform 66">
            <a:extLst>
              <a:ext uri="{FF2B5EF4-FFF2-40B4-BE49-F238E27FC236}">
                <a16:creationId xmlns:a16="http://schemas.microsoft.com/office/drawing/2014/main" id="{E73EF7F2-DE59-1CB4-E433-93592934AFF6}"/>
              </a:ext>
            </a:extLst>
          </p:cNvPr>
          <p:cNvSpPr>
            <a:spLocks/>
          </p:cNvSpPr>
          <p:nvPr/>
        </p:nvSpPr>
        <p:spPr bwMode="auto">
          <a:xfrm>
            <a:off x="4991100" y="2176463"/>
            <a:ext cx="1333500" cy="1466850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633" y="78"/>
              </a:cxn>
              <a:cxn ang="0">
                <a:pos x="690" y="108"/>
              </a:cxn>
              <a:cxn ang="0">
                <a:pos x="747" y="180"/>
              </a:cxn>
              <a:cxn ang="0">
                <a:pos x="795" y="255"/>
              </a:cxn>
              <a:cxn ang="0">
                <a:pos x="840" y="399"/>
              </a:cxn>
              <a:cxn ang="0">
                <a:pos x="390" y="921"/>
              </a:cxn>
              <a:cxn ang="0">
                <a:pos x="123" y="924"/>
              </a:cxn>
              <a:cxn ang="0">
                <a:pos x="0" y="918"/>
              </a:cxn>
              <a:cxn ang="0">
                <a:pos x="0" y="207"/>
              </a:cxn>
              <a:cxn ang="0">
                <a:pos x="273" y="201"/>
              </a:cxn>
              <a:cxn ang="0">
                <a:pos x="183" y="0"/>
              </a:cxn>
            </a:cxnLst>
            <a:rect l="0" t="0" r="r" b="b"/>
            <a:pathLst>
              <a:path w="840" h="924">
                <a:moveTo>
                  <a:pt x="183" y="0"/>
                </a:moveTo>
                <a:lnTo>
                  <a:pt x="633" y="78"/>
                </a:lnTo>
                <a:lnTo>
                  <a:pt x="690" y="108"/>
                </a:lnTo>
                <a:lnTo>
                  <a:pt x="747" y="180"/>
                </a:lnTo>
                <a:lnTo>
                  <a:pt x="795" y="255"/>
                </a:lnTo>
                <a:lnTo>
                  <a:pt x="840" y="399"/>
                </a:lnTo>
                <a:lnTo>
                  <a:pt x="390" y="921"/>
                </a:lnTo>
                <a:lnTo>
                  <a:pt x="123" y="924"/>
                </a:lnTo>
                <a:lnTo>
                  <a:pt x="0" y="918"/>
                </a:lnTo>
                <a:lnTo>
                  <a:pt x="0" y="207"/>
                </a:lnTo>
                <a:lnTo>
                  <a:pt x="273" y="201"/>
                </a:lnTo>
                <a:lnTo>
                  <a:pt x="183" y="0"/>
                </a:lnTo>
                <a:close/>
              </a:path>
            </a:pathLst>
          </a:custGeom>
          <a:solidFill>
            <a:srgbClr val="66FF33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28" name="Text Box 8">
            <a:extLst>
              <a:ext uri="{FF2B5EF4-FFF2-40B4-BE49-F238E27FC236}">
                <a16:creationId xmlns:a16="http://schemas.microsoft.com/office/drawing/2014/main" id="{BAC200A0-61C0-E516-001F-EB51321D4242}"/>
              </a:ext>
            </a:extLst>
          </p:cNvPr>
          <p:cNvSpPr txBox="1">
            <a:spLocks noChangeArrowheads="1"/>
          </p:cNvSpPr>
          <p:nvPr/>
        </p:nvSpPr>
        <p:spPr bwMode="auto">
          <a:xfrm rot="1015650">
            <a:off x="5460012" y="2278648"/>
            <a:ext cx="6639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+ E</a:t>
            </a:r>
          </a:p>
        </p:txBody>
      </p:sp>
      <p:sp>
        <p:nvSpPr>
          <p:cNvPr id="349229" name="Text Box 58">
            <a:extLst>
              <a:ext uri="{FF2B5EF4-FFF2-40B4-BE49-F238E27FC236}">
                <a16:creationId xmlns:a16="http://schemas.microsoft.com/office/drawing/2014/main" id="{0AFC46E9-C9EF-C5A0-8F31-8728DE8A7A52}"/>
              </a:ext>
            </a:extLst>
          </p:cNvPr>
          <p:cNvSpPr txBox="1">
            <a:spLocks noChangeArrowheads="1"/>
          </p:cNvSpPr>
          <p:nvPr/>
        </p:nvSpPr>
        <p:spPr bwMode="auto">
          <a:xfrm rot="4727644">
            <a:off x="4657073" y="3816936"/>
            <a:ext cx="15792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Cold Subduction</a:t>
            </a:r>
          </a:p>
        </p:txBody>
      </p:sp>
      <p:sp>
        <p:nvSpPr>
          <p:cNvPr id="349230" name="Text Box 54">
            <a:extLst>
              <a:ext uri="{FF2B5EF4-FFF2-40B4-BE49-F238E27FC236}">
                <a16:creationId xmlns:a16="http://schemas.microsoft.com/office/drawing/2014/main" id="{4ADFC108-B515-9A53-86B3-D6C1B1E21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2722563"/>
            <a:ext cx="76412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 + E</a:t>
            </a:r>
          </a:p>
        </p:txBody>
      </p:sp>
      <p:sp>
        <p:nvSpPr>
          <p:cNvPr id="349231" name="Figura a mano libera: forma 349230">
            <a:extLst>
              <a:ext uri="{FF2B5EF4-FFF2-40B4-BE49-F238E27FC236}">
                <a16:creationId xmlns:a16="http://schemas.microsoft.com/office/drawing/2014/main" id="{7AAF3675-D132-78B5-76AD-0C8E904598EF}"/>
              </a:ext>
            </a:extLst>
          </p:cNvPr>
          <p:cNvSpPr/>
          <p:nvPr/>
        </p:nvSpPr>
        <p:spPr bwMode="auto">
          <a:xfrm>
            <a:off x="5024438" y="752475"/>
            <a:ext cx="3670184" cy="3825703"/>
          </a:xfrm>
          <a:custGeom>
            <a:avLst/>
            <a:gdLst>
              <a:gd name="connsiteX0" fmla="*/ 657225 w 3670184"/>
              <a:gd name="connsiteY0" fmla="*/ 381000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57225 w 3670184"/>
              <a:gd name="connsiteY30" fmla="*/ 381000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0184" h="3825703">
                <a:moveTo>
                  <a:pt x="671513" y="407194"/>
                </a:moveTo>
                <a:cubicBezTo>
                  <a:pt x="632620" y="420687"/>
                  <a:pt x="604043" y="533003"/>
                  <a:pt x="547687" y="590550"/>
                </a:cubicBezTo>
                <a:cubicBezTo>
                  <a:pt x="491331" y="648097"/>
                  <a:pt x="405606" y="712788"/>
                  <a:pt x="333375" y="752475"/>
                </a:cubicBezTo>
                <a:cubicBezTo>
                  <a:pt x="261144" y="792162"/>
                  <a:pt x="114300" y="828675"/>
                  <a:pt x="114300" y="828675"/>
                </a:cubicBezTo>
                <a:cubicBezTo>
                  <a:pt x="76200" y="839787"/>
                  <a:pt x="123825" y="788194"/>
                  <a:pt x="104775" y="819150"/>
                </a:cubicBezTo>
                <a:cubicBezTo>
                  <a:pt x="85725" y="850106"/>
                  <a:pt x="0" y="1014413"/>
                  <a:pt x="0" y="1014413"/>
                </a:cubicBezTo>
                <a:lnTo>
                  <a:pt x="0" y="1014413"/>
                </a:lnTo>
                <a:lnTo>
                  <a:pt x="204787" y="1300163"/>
                </a:lnTo>
                <a:cubicBezTo>
                  <a:pt x="253206" y="1368426"/>
                  <a:pt x="290512" y="1423988"/>
                  <a:pt x="290512" y="1423988"/>
                </a:cubicBezTo>
                <a:cubicBezTo>
                  <a:pt x="306387" y="1443832"/>
                  <a:pt x="196849" y="1400175"/>
                  <a:pt x="300037" y="1419225"/>
                </a:cubicBezTo>
                <a:cubicBezTo>
                  <a:pt x="403224" y="1438275"/>
                  <a:pt x="792956" y="1514476"/>
                  <a:pt x="909637" y="1538288"/>
                </a:cubicBezTo>
                <a:cubicBezTo>
                  <a:pt x="1026318" y="1562100"/>
                  <a:pt x="960438" y="1540669"/>
                  <a:pt x="1000125" y="1562100"/>
                </a:cubicBezTo>
                <a:cubicBezTo>
                  <a:pt x="1039812" y="1583531"/>
                  <a:pt x="1101725" y="1608138"/>
                  <a:pt x="1147762" y="1666875"/>
                </a:cubicBezTo>
                <a:cubicBezTo>
                  <a:pt x="1193799" y="1725612"/>
                  <a:pt x="1252538" y="1855788"/>
                  <a:pt x="1276350" y="1914525"/>
                </a:cubicBezTo>
                <a:cubicBezTo>
                  <a:pt x="1300162" y="1973262"/>
                  <a:pt x="1290637" y="2019300"/>
                  <a:pt x="1290637" y="2019300"/>
                </a:cubicBezTo>
                <a:cubicBezTo>
                  <a:pt x="1293018" y="2035175"/>
                  <a:pt x="1290637" y="2009775"/>
                  <a:pt x="1290637" y="2009775"/>
                </a:cubicBezTo>
                <a:lnTo>
                  <a:pt x="2566987" y="2495550"/>
                </a:lnTo>
                <a:cubicBezTo>
                  <a:pt x="2905918" y="2624931"/>
                  <a:pt x="3271838" y="2754313"/>
                  <a:pt x="3324225" y="2786063"/>
                </a:cubicBezTo>
                <a:cubicBezTo>
                  <a:pt x="3376612" y="2817813"/>
                  <a:pt x="3588543" y="3419475"/>
                  <a:pt x="3643312" y="3543300"/>
                </a:cubicBezTo>
                <a:cubicBezTo>
                  <a:pt x="3698081" y="3667125"/>
                  <a:pt x="3652043" y="4119563"/>
                  <a:pt x="3652837" y="3529013"/>
                </a:cubicBezTo>
                <a:cubicBezTo>
                  <a:pt x="3653631" y="2938463"/>
                  <a:pt x="3648075" y="0"/>
                  <a:pt x="3648075" y="0"/>
                </a:cubicBezTo>
                <a:lnTo>
                  <a:pt x="3648075" y="0"/>
                </a:lnTo>
                <a:lnTo>
                  <a:pt x="1290637" y="4763"/>
                </a:lnTo>
                <a:lnTo>
                  <a:pt x="1290637" y="4763"/>
                </a:lnTo>
                <a:lnTo>
                  <a:pt x="1200150" y="42863"/>
                </a:lnTo>
                <a:cubicBezTo>
                  <a:pt x="1176338" y="52388"/>
                  <a:pt x="1158875" y="52388"/>
                  <a:pt x="1147762" y="61913"/>
                </a:cubicBezTo>
                <a:cubicBezTo>
                  <a:pt x="1136650" y="71438"/>
                  <a:pt x="1151731" y="73819"/>
                  <a:pt x="1133475" y="100013"/>
                </a:cubicBezTo>
                <a:cubicBezTo>
                  <a:pt x="1115219" y="126207"/>
                  <a:pt x="1061244" y="172244"/>
                  <a:pt x="1038225" y="219075"/>
                </a:cubicBezTo>
                <a:cubicBezTo>
                  <a:pt x="1015206" y="265906"/>
                  <a:pt x="1025525" y="352028"/>
                  <a:pt x="995362" y="381000"/>
                </a:cubicBezTo>
                <a:cubicBezTo>
                  <a:pt x="965199" y="409972"/>
                  <a:pt x="710406" y="393701"/>
                  <a:pt x="671513" y="407194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9232" name="Freeform 16">
            <a:extLst>
              <a:ext uri="{FF2B5EF4-FFF2-40B4-BE49-F238E27FC236}">
                <a16:creationId xmlns:a16="http://schemas.microsoft.com/office/drawing/2014/main" id="{91A8A796-0A36-F7FA-486A-38130EBA56D7}"/>
              </a:ext>
            </a:extLst>
          </p:cNvPr>
          <p:cNvSpPr>
            <a:spLocks/>
          </p:cNvSpPr>
          <p:nvPr/>
        </p:nvSpPr>
        <p:spPr bwMode="auto">
          <a:xfrm>
            <a:off x="5086350" y="2486025"/>
            <a:ext cx="3267075" cy="10382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58" y="0"/>
              </a:cxn>
              <a:cxn ang="0">
                <a:pos x="2058" y="654"/>
              </a:cxn>
            </a:cxnLst>
            <a:rect l="0" t="0" r="r" b="b"/>
            <a:pathLst>
              <a:path w="2058" h="654">
                <a:moveTo>
                  <a:pt x="0" y="9"/>
                </a:moveTo>
                <a:lnTo>
                  <a:pt x="258" y="0"/>
                </a:lnTo>
                <a:lnTo>
                  <a:pt x="2058" y="654"/>
                </a:lnTo>
              </a:path>
            </a:pathLst>
          </a:custGeom>
          <a:noFill/>
          <a:ln w="57150" cap="flat" cmpd="sng">
            <a:solidFill>
              <a:srgbClr val="6600CC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34" name="Text Box 21">
            <a:extLst>
              <a:ext uri="{FF2B5EF4-FFF2-40B4-BE49-F238E27FC236}">
                <a16:creationId xmlns:a16="http://schemas.microsoft.com/office/drawing/2014/main" id="{F9ECF673-3505-DA61-52BF-67838616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0" y="2713038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</a:p>
        </p:txBody>
      </p:sp>
      <p:sp>
        <p:nvSpPr>
          <p:cNvPr id="349236" name="Text Box 60">
            <a:extLst>
              <a:ext uri="{FF2B5EF4-FFF2-40B4-BE49-F238E27FC236}">
                <a16:creationId xmlns:a16="http://schemas.microsoft.com/office/drawing/2014/main" id="{A6BDB6CC-CE42-4E11-6902-8CD743DA63AB}"/>
              </a:ext>
            </a:extLst>
          </p:cNvPr>
          <p:cNvSpPr txBox="1">
            <a:spLocks noChangeArrowheads="1"/>
          </p:cNvSpPr>
          <p:nvPr/>
        </p:nvSpPr>
        <p:spPr bwMode="auto">
          <a:xfrm rot="3013473">
            <a:off x="5770388" y="1488867"/>
            <a:ext cx="49564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Hot</a:t>
            </a:r>
          </a:p>
        </p:txBody>
      </p:sp>
      <p:grpSp>
        <p:nvGrpSpPr>
          <p:cNvPr id="349237" name="Group 48">
            <a:extLst>
              <a:ext uri="{FF2B5EF4-FFF2-40B4-BE49-F238E27FC236}">
                <a16:creationId xmlns:a16="http://schemas.microsoft.com/office/drawing/2014/main" id="{B05EE106-1078-7A87-E2B5-82C27AE8FD4D}"/>
              </a:ext>
            </a:extLst>
          </p:cNvPr>
          <p:cNvGrpSpPr>
            <a:grpSpLocks/>
          </p:cNvGrpSpPr>
          <p:nvPr/>
        </p:nvGrpSpPr>
        <p:grpSpPr bwMode="auto">
          <a:xfrm>
            <a:off x="4991100" y="1143000"/>
            <a:ext cx="1952625" cy="4152900"/>
            <a:chOff x="3144" y="720"/>
            <a:chExt cx="1230" cy="26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9238" name="Freeform 49">
              <a:extLst>
                <a:ext uri="{FF2B5EF4-FFF2-40B4-BE49-F238E27FC236}">
                  <a16:creationId xmlns:a16="http://schemas.microsoft.com/office/drawing/2014/main" id="{60F37EE5-7AC8-CD6C-2470-67F1D536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720"/>
              <a:ext cx="1216" cy="25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8" y="327"/>
                </a:cxn>
                <a:cxn ang="0">
                  <a:pos x="744" y="728"/>
                </a:cxn>
                <a:cxn ang="0">
                  <a:pos x="864" y="1336"/>
                </a:cxn>
                <a:cxn ang="0">
                  <a:pos x="928" y="1976"/>
                </a:cxn>
                <a:cxn ang="0">
                  <a:pos x="968" y="2336"/>
                </a:cxn>
                <a:cxn ang="0">
                  <a:pos x="1024" y="2480"/>
                </a:cxn>
                <a:cxn ang="0">
                  <a:pos x="1152" y="2560"/>
                </a:cxn>
                <a:cxn ang="0">
                  <a:pos x="1216" y="2584"/>
                </a:cxn>
              </a:cxnLst>
              <a:rect l="0" t="0" r="r" b="b"/>
              <a:pathLst>
                <a:path w="1216" h="2584">
                  <a:moveTo>
                    <a:pt x="0" y="0"/>
                  </a:moveTo>
                  <a:cubicBezTo>
                    <a:pt x="83" y="54"/>
                    <a:pt x="374" y="206"/>
                    <a:pt x="498" y="327"/>
                  </a:cubicBezTo>
                  <a:cubicBezTo>
                    <a:pt x="622" y="448"/>
                    <a:pt x="683" y="560"/>
                    <a:pt x="744" y="728"/>
                  </a:cubicBezTo>
                  <a:cubicBezTo>
                    <a:pt x="805" y="896"/>
                    <a:pt x="833" y="1128"/>
                    <a:pt x="864" y="1336"/>
                  </a:cubicBezTo>
                  <a:cubicBezTo>
                    <a:pt x="895" y="1544"/>
                    <a:pt x="911" y="1809"/>
                    <a:pt x="928" y="1976"/>
                  </a:cubicBezTo>
                  <a:cubicBezTo>
                    <a:pt x="945" y="2143"/>
                    <a:pt x="952" y="2252"/>
                    <a:pt x="968" y="2336"/>
                  </a:cubicBezTo>
                  <a:cubicBezTo>
                    <a:pt x="984" y="2420"/>
                    <a:pt x="993" y="2443"/>
                    <a:pt x="1024" y="2480"/>
                  </a:cubicBezTo>
                  <a:cubicBezTo>
                    <a:pt x="1055" y="2517"/>
                    <a:pt x="1120" y="2543"/>
                    <a:pt x="1152" y="2560"/>
                  </a:cubicBezTo>
                  <a:cubicBezTo>
                    <a:pt x="1184" y="2577"/>
                    <a:pt x="1200" y="2580"/>
                    <a:pt x="1216" y="2584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49239" name="Freeform 50">
              <a:extLst>
                <a:ext uri="{FF2B5EF4-FFF2-40B4-BE49-F238E27FC236}">
                  <a16:creationId xmlns:a16="http://schemas.microsoft.com/office/drawing/2014/main" id="{64C3826D-5615-9056-063D-EFBAFC754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" y="3216"/>
              <a:ext cx="117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7" y="96"/>
                </a:cxn>
                <a:cxn ang="0">
                  <a:pos x="57" y="0"/>
                </a:cxn>
              </a:cxnLst>
              <a:rect l="0" t="0" r="r" b="b"/>
              <a:pathLst>
                <a:path w="117" h="120">
                  <a:moveTo>
                    <a:pt x="0" y="120"/>
                  </a:moveTo>
                  <a:lnTo>
                    <a:pt x="117" y="96"/>
                  </a:lnTo>
                  <a:lnTo>
                    <a:pt x="57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49240" name="Group 51">
            <a:extLst>
              <a:ext uri="{FF2B5EF4-FFF2-40B4-BE49-F238E27FC236}">
                <a16:creationId xmlns:a16="http://schemas.microsoft.com/office/drawing/2014/main" id="{1E6B1492-58B3-612E-8F02-1BC32BC27046}"/>
              </a:ext>
            </a:extLst>
          </p:cNvPr>
          <p:cNvGrpSpPr>
            <a:grpSpLocks/>
          </p:cNvGrpSpPr>
          <p:nvPr/>
        </p:nvGrpSpPr>
        <p:grpSpPr bwMode="auto">
          <a:xfrm>
            <a:off x="4991100" y="1765300"/>
            <a:ext cx="1681163" cy="3806825"/>
            <a:chOff x="3144" y="1112"/>
            <a:chExt cx="1059" cy="2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9241" name="Freeform 52">
              <a:extLst>
                <a:ext uri="{FF2B5EF4-FFF2-40B4-BE49-F238E27FC236}">
                  <a16:creationId xmlns:a16="http://schemas.microsoft.com/office/drawing/2014/main" id="{B1F37B36-E388-8A34-0E6D-545EB6A39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112"/>
              <a:ext cx="1040" cy="2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2" y="368"/>
                </a:cxn>
                <a:cxn ang="0">
                  <a:pos x="496" y="1232"/>
                </a:cxn>
                <a:cxn ang="0">
                  <a:pos x="608" y="1912"/>
                </a:cxn>
                <a:cxn ang="0">
                  <a:pos x="648" y="2104"/>
                </a:cxn>
                <a:cxn ang="0">
                  <a:pos x="736" y="2240"/>
                </a:cxn>
                <a:cxn ang="0">
                  <a:pos x="1040" y="2360"/>
                </a:cxn>
              </a:cxnLst>
              <a:rect l="0" t="0" r="r" b="b"/>
              <a:pathLst>
                <a:path w="1040" h="2360">
                  <a:moveTo>
                    <a:pt x="0" y="0"/>
                  </a:moveTo>
                  <a:cubicBezTo>
                    <a:pt x="74" y="81"/>
                    <a:pt x="149" y="163"/>
                    <a:pt x="232" y="368"/>
                  </a:cubicBezTo>
                  <a:cubicBezTo>
                    <a:pt x="315" y="573"/>
                    <a:pt x="433" y="975"/>
                    <a:pt x="496" y="1232"/>
                  </a:cubicBezTo>
                  <a:cubicBezTo>
                    <a:pt x="559" y="1489"/>
                    <a:pt x="583" y="1767"/>
                    <a:pt x="608" y="1912"/>
                  </a:cubicBezTo>
                  <a:cubicBezTo>
                    <a:pt x="633" y="2057"/>
                    <a:pt x="627" y="2049"/>
                    <a:pt x="648" y="2104"/>
                  </a:cubicBezTo>
                  <a:cubicBezTo>
                    <a:pt x="669" y="2159"/>
                    <a:pt x="671" y="2197"/>
                    <a:pt x="736" y="2240"/>
                  </a:cubicBezTo>
                  <a:cubicBezTo>
                    <a:pt x="801" y="2283"/>
                    <a:pt x="920" y="2321"/>
                    <a:pt x="1040" y="2360"/>
                  </a:cubicBez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49242" name="Freeform 53">
              <a:extLst>
                <a:ext uri="{FF2B5EF4-FFF2-40B4-BE49-F238E27FC236}">
                  <a16:creationId xmlns:a16="http://schemas.microsoft.com/office/drawing/2014/main" id="{D4814F59-4508-2A64-4C41-49374B59B481}"/>
                </a:ext>
              </a:extLst>
            </p:cNvPr>
            <p:cNvSpPr>
              <a:spLocks/>
            </p:cNvSpPr>
            <p:nvPr/>
          </p:nvSpPr>
          <p:spPr bwMode="auto">
            <a:xfrm rot="-285345">
              <a:off x="4086" y="3390"/>
              <a:ext cx="117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7" y="96"/>
                </a:cxn>
                <a:cxn ang="0">
                  <a:pos x="57" y="0"/>
                </a:cxn>
              </a:cxnLst>
              <a:rect l="0" t="0" r="r" b="b"/>
              <a:pathLst>
                <a:path w="117" h="120">
                  <a:moveTo>
                    <a:pt x="0" y="120"/>
                  </a:moveTo>
                  <a:lnTo>
                    <a:pt x="117" y="96"/>
                  </a:lnTo>
                  <a:lnTo>
                    <a:pt x="57" y="0"/>
                  </a:ln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349244" name="Text Box 47">
            <a:extLst>
              <a:ext uri="{FF2B5EF4-FFF2-40B4-BE49-F238E27FC236}">
                <a16:creationId xmlns:a16="http://schemas.microsoft.com/office/drawing/2014/main" id="{7A68446E-382C-8A24-BE84-27002FCEA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656" y="1455113"/>
            <a:ext cx="198596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No hydrous mineral present in this field</a:t>
            </a:r>
          </a:p>
        </p:txBody>
      </p:sp>
      <p:sp>
        <p:nvSpPr>
          <p:cNvPr id="349245" name="Freeform 55">
            <a:extLst>
              <a:ext uri="{FF2B5EF4-FFF2-40B4-BE49-F238E27FC236}">
                <a16:creationId xmlns:a16="http://schemas.microsoft.com/office/drawing/2014/main" id="{1D47B3F7-1843-D597-2B63-135655676EE4}"/>
              </a:ext>
            </a:extLst>
          </p:cNvPr>
          <p:cNvSpPr>
            <a:spLocks/>
          </p:cNvSpPr>
          <p:nvPr/>
        </p:nvSpPr>
        <p:spPr bwMode="auto">
          <a:xfrm>
            <a:off x="5010150" y="1257300"/>
            <a:ext cx="157163" cy="293688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30" y="6"/>
              </a:cxn>
              <a:cxn ang="0">
                <a:pos x="12" y="18"/>
              </a:cxn>
              <a:cxn ang="0">
                <a:pos x="12" y="96"/>
              </a:cxn>
              <a:cxn ang="0">
                <a:pos x="0" y="132"/>
              </a:cxn>
              <a:cxn ang="0">
                <a:pos x="39" y="183"/>
              </a:cxn>
              <a:cxn ang="0">
                <a:pos x="75" y="177"/>
              </a:cxn>
              <a:cxn ang="0">
                <a:pos x="81" y="147"/>
              </a:cxn>
              <a:cxn ang="0">
                <a:pos x="99" y="87"/>
              </a:cxn>
              <a:cxn ang="0">
                <a:pos x="48" y="0"/>
              </a:cxn>
            </a:cxnLst>
            <a:rect l="0" t="0" r="r" b="b"/>
            <a:pathLst>
              <a:path w="99" h="185">
                <a:moveTo>
                  <a:pt x="48" y="0"/>
                </a:moveTo>
                <a:cubicBezTo>
                  <a:pt x="42" y="2"/>
                  <a:pt x="36" y="4"/>
                  <a:pt x="30" y="6"/>
                </a:cubicBezTo>
                <a:cubicBezTo>
                  <a:pt x="23" y="8"/>
                  <a:pt x="12" y="18"/>
                  <a:pt x="12" y="18"/>
                </a:cubicBezTo>
                <a:cubicBezTo>
                  <a:pt x="1" y="50"/>
                  <a:pt x="12" y="14"/>
                  <a:pt x="12" y="96"/>
                </a:cubicBezTo>
                <a:cubicBezTo>
                  <a:pt x="12" y="112"/>
                  <a:pt x="5" y="118"/>
                  <a:pt x="0" y="132"/>
                </a:cubicBezTo>
                <a:cubicBezTo>
                  <a:pt x="4" y="166"/>
                  <a:pt x="6" y="175"/>
                  <a:pt x="39" y="183"/>
                </a:cubicBezTo>
                <a:cubicBezTo>
                  <a:pt x="51" y="179"/>
                  <a:pt x="66" y="185"/>
                  <a:pt x="75" y="177"/>
                </a:cubicBezTo>
                <a:cubicBezTo>
                  <a:pt x="83" y="171"/>
                  <a:pt x="78" y="157"/>
                  <a:pt x="81" y="147"/>
                </a:cubicBezTo>
                <a:cubicBezTo>
                  <a:pt x="84" y="119"/>
                  <a:pt x="91" y="111"/>
                  <a:pt x="99" y="87"/>
                </a:cubicBezTo>
                <a:cubicBezTo>
                  <a:pt x="97" y="60"/>
                  <a:pt x="89" y="0"/>
                  <a:pt x="48" y="0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9246" name="Text Box 56">
            <a:extLst>
              <a:ext uri="{FF2B5EF4-FFF2-40B4-BE49-F238E27FC236}">
                <a16:creationId xmlns:a16="http://schemas.microsoft.com/office/drawing/2014/main" id="{C0B6B293-6773-B9F0-B301-793886CB8ED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848758" y="1169294"/>
            <a:ext cx="51328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</a:t>
            </a:r>
          </a:p>
        </p:txBody>
      </p:sp>
      <p:sp>
        <p:nvSpPr>
          <p:cNvPr id="1043456" name="Ovale 1043455">
            <a:extLst>
              <a:ext uri="{FF2B5EF4-FFF2-40B4-BE49-F238E27FC236}">
                <a16:creationId xmlns:a16="http://schemas.microsoft.com/office/drawing/2014/main" id="{9F94D758-FD3F-8A09-26DA-EB5C3F97C969}"/>
              </a:ext>
            </a:extLst>
          </p:cNvPr>
          <p:cNvSpPr/>
          <p:nvPr/>
        </p:nvSpPr>
        <p:spPr bwMode="auto">
          <a:xfrm>
            <a:off x="4952124" y="1581470"/>
            <a:ext cx="331932" cy="34593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43518" name="Text Box 62"/>
          <p:cNvSpPr txBox="1">
            <a:spLocks noChangeArrowheads="1"/>
          </p:cNvSpPr>
          <p:nvPr/>
        </p:nvSpPr>
        <p:spPr bwMode="auto">
          <a:xfrm>
            <a:off x="71439" y="2974975"/>
            <a:ext cx="4297361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stability of Phase E partially overlaps that of wadsleyite.</a:t>
            </a:r>
          </a:p>
        </p:txBody>
      </p:sp>
      <p:sp>
        <p:nvSpPr>
          <p:cNvPr id="1043521" name="Text Box 65"/>
          <p:cNvSpPr txBox="1">
            <a:spLocks noChangeArrowheads="1"/>
          </p:cNvSpPr>
          <p:nvPr/>
        </p:nvSpPr>
        <p:spPr bwMode="auto">
          <a:xfrm>
            <a:off x="71439" y="4068763"/>
            <a:ext cx="429736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Wadsleyite can accommodate up to ~3 mass %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O. Where this phase is stable, the field of stability of other DHMS is reduced.</a:t>
            </a:r>
          </a:p>
        </p:txBody>
      </p:sp>
      <p:sp>
        <p:nvSpPr>
          <p:cNvPr id="1043523" name="Line 67"/>
          <p:cNvSpPr>
            <a:spLocks noChangeShapeType="1"/>
          </p:cNvSpPr>
          <p:nvPr/>
        </p:nvSpPr>
        <p:spPr bwMode="auto">
          <a:xfrm flipV="1">
            <a:off x="4200525" y="3192462"/>
            <a:ext cx="903288" cy="1365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68" name="Text Box 71"/>
          <p:cNvSpPr txBox="1">
            <a:spLocks noChangeArrowheads="1"/>
          </p:cNvSpPr>
          <p:nvPr/>
        </p:nvSpPr>
        <p:spPr bwMode="auto">
          <a:xfrm>
            <a:off x="407194" y="6334780"/>
            <a:ext cx="26019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Litasov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Ohtani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(2003) Phys. Chem. Mineral., 30, 147-156.</a:t>
            </a:r>
          </a:p>
        </p:txBody>
      </p:sp>
      <p:sp>
        <p:nvSpPr>
          <p:cNvPr id="1043457" name="Text Box 3">
            <a:extLst>
              <a:ext uri="{FF2B5EF4-FFF2-40B4-BE49-F238E27FC236}">
                <a16:creationId xmlns:a16="http://schemas.microsoft.com/office/drawing/2014/main" id="{4CEF511A-7982-331C-E362-082E38FB7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9" y="2082800"/>
            <a:ext cx="385444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simplified systems, the field of the Phase A reaches 10 GPa.</a:t>
            </a:r>
          </a:p>
        </p:txBody>
      </p:sp>
      <p:sp>
        <p:nvSpPr>
          <p:cNvPr id="1043458" name="Line 64">
            <a:extLst>
              <a:ext uri="{FF2B5EF4-FFF2-40B4-BE49-F238E27FC236}">
                <a16:creationId xmlns:a16="http://schemas.microsoft.com/office/drawing/2014/main" id="{8C15FABA-E1CA-E425-4487-8D9242A2A7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5275" y="2318318"/>
            <a:ext cx="1208804" cy="83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43460" name="Text Box 190">
            <a:extLst>
              <a:ext uri="{FF2B5EF4-FFF2-40B4-BE49-F238E27FC236}">
                <a16:creationId xmlns:a16="http://schemas.microsoft.com/office/drawing/2014/main" id="{51080D16-835E-9DD5-E35A-F2803BAD5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178" y="1256771"/>
            <a:ext cx="3312666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GB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“Choke Point”</a:t>
            </a:r>
          </a:p>
          <a:p>
            <a:pPr algn="ctr">
              <a:spcBef>
                <a:spcPts val="0"/>
              </a:spcBef>
              <a:defRPr/>
            </a:pPr>
            <a:r>
              <a:rPr lang="en-GB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(Key point to transfer water into the deep Earth)</a:t>
            </a:r>
          </a:p>
        </p:txBody>
      </p:sp>
      <p:cxnSp>
        <p:nvCxnSpPr>
          <p:cNvPr id="1043461" name="Connettore diritto 1043460">
            <a:extLst>
              <a:ext uri="{FF2B5EF4-FFF2-40B4-BE49-F238E27FC236}">
                <a16:creationId xmlns:a16="http://schemas.microsoft.com/office/drawing/2014/main" id="{5CA44DF1-00D9-3123-F1AC-1CEE273ED55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14812" y="1745027"/>
            <a:ext cx="85451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49223" name="Text Box 61">
            <a:extLst>
              <a:ext uri="{FF2B5EF4-FFF2-40B4-BE49-F238E27FC236}">
                <a16:creationId xmlns:a16="http://schemas.microsoft.com/office/drawing/2014/main" id="{D345DB54-FC8D-706E-B5D2-C44BD9D7DCA5}"/>
              </a:ext>
            </a:extLst>
          </p:cNvPr>
          <p:cNvSpPr txBox="1">
            <a:spLocks noChangeArrowheads="1"/>
          </p:cNvSpPr>
          <p:nvPr/>
        </p:nvSpPr>
        <p:spPr bwMode="auto">
          <a:xfrm rot="4498551">
            <a:off x="5767209" y="2200861"/>
            <a:ext cx="115288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</a:t>
            </a:r>
          </a:p>
        </p:txBody>
      </p:sp>
      <p:sp>
        <p:nvSpPr>
          <p:cNvPr id="349233" name="Text Box 18">
            <a:extLst>
              <a:ext uri="{FF2B5EF4-FFF2-40B4-BE49-F238E27FC236}">
                <a16:creationId xmlns:a16="http://schemas.microsoft.com/office/drawing/2014/main" id="{C90FD586-29DC-3102-BA11-3AA7962E0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2393950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</a:p>
        </p:txBody>
      </p:sp>
      <p:sp>
        <p:nvSpPr>
          <p:cNvPr id="349243" name="Text Box 47">
            <a:extLst>
              <a:ext uri="{FF2B5EF4-FFF2-40B4-BE49-F238E27FC236}">
                <a16:creationId xmlns:a16="http://schemas.microsoft.com/office/drawing/2014/main" id="{AE7FA253-A42D-2024-F941-6BD5E0CBF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0" y="984250"/>
            <a:ext cx="2414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Pyrolite + 2 mass % H</a:t>
            </a:r>
            <a:r>
              <a:rPr lang="en-GB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</a:t>
            </a: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349247" name="Text Box 70">
            <a:extLst>
              <a:ext uri="{FF2B5EF4-FFF2-40B4-BE49-F238E27FC236}">
                <a16:creationId xmlns:a16="http://schemas.microsoft.com/office/drawing/2014/main" id="{C693625F-8C9A-935E-BE64-66C1FF613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453258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Schematic stability of the hydrous phases in the system CMAS pyrolite + 2 mass %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43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43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43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56" grpId="0" animBg="1"/>
      <p:bldP spid="1043518" grpId="0"/>
      <p:bldP spid="1043521" grpId="0"/>
      <p:bldP spid="104346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324B0C5-9232-9928-5EEE-319AB5DAE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0"/>
            <a:ext cx="4595812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FCFB82A1-7D32-7829-4C4E-F4694DA8943E}"/>
              </a:ext>
            </a:extLst>
          </p:cNvPr>
          <p:cNvSpPr>
            <a:spLocks/>
          </p:cNvSpPr>
          <p:nvPr/>
        </p:nvSpPr>
        <p:spPr bwMode="auto">
          <a:xfrm>
            <a:off x="5683250" y="2271713"/>
            <a:ext cx="246063" cy="323850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38" y="141"/>
              </a:cxn>
              <a:cxn ang="0">
                <a:pos x="53" y="183"/>
              </a:cxn>
              <a:cxn ang="0">
                <a:pos x="92" y="189"/>
              </a:cxn>
              <a:cxn ang="0">
                <a:pos x="149" y="180"/>
              </a:cxn>
              <a:cxn ang="0">
                <a:pos x="131" y="120"/>
              </a:cxn>
              <a:cxn ang="0">
                <a:pos x="128" y="87"/>
              </a:cxn>
              <a:cxn ang="0">
                <a:pos x="140" y="69"/>
              </a:cxn>
              <a:cxn ang="0">
                <a:pos x="122" y="27"/>
              </a:cxn>
              <a:cxn ang="0">
                <a:pos x="50" y="9"/>
              </a:cxn>
              <a:cxn ang="0">
                <a:pos x="14" y="12"/>
              </a:cxn>
            </a:cxnLst>
            <a:rect l="0" t="0" r="r" b="b"/>
            <a:pathLst>
              <a:path w="155" h="204">
                <a:moveTo>
                  <a:pt x="14" y="12"/>
                </a:moveTo>
                <a:cubicBezTo>
                  <a:pt x="15" y="44"/>
                  <a:pt x="0" y="115"/>
                  <a:pt x="38" y="141"/>
                </a:cubicBezTo>
                <a:cubicBezTo>
                  <a:pt x="40" y="148"/>
                  <a:pt x="46" y="180"/>
                  <a:pt x="53" y="183"/>
                </a:cubicBezTo>
                <a:cubicBezTo>
                  <a:pt x="65" y="188"/>
                  <a:pt x="79" y="186"/>
                  <a:pt x="92" y="189"/>
                </a:cubicBezTo>
                <a:cubicBezTo>
                  <a:pt x="111" y="198"/>
                  <a:pt x="141" y="204"/>
                  <a:pt x="149" y="180"/>
                </a:cubicBezTo>
                <a:cubicBezTo>
                  <a:pt x="147" y="146"/>
                  <a:pt x="155" y="136"/>
                  <a:pt x="131" y="120"/>
                </a:cubicBezTo>
                <a:cubicBezTo>
                  <a:pt x="129" y="109"/>
                  <a:pt x="122" y="97"/>
                  <a:pt x="128" y="87"/>
                </a:cubicBezTo>
                <a:cubicBezTo>
                  <a:pt x="132" y="81"/>
                  <a:pt x="140" y="69"/>
                  <a:pt x="140" y="69"/>
                </a:cubicBezTo>
                <a:cubicBezTo>
                  <a:pt x="137" y="45"/>
                  <a:pt x="140" y="39"/>
                  <a:pt x="122" y="27"/>
                </a:cubicBezTo>
                <a:cubicBezTo>
                  <a:pt x="104" y="0"/>
                  <a:pt x="89" y="11"/>
                  <a:pt x="50" y="9"/>
                </a:cubicBezTo>
                <a:cubicBezTo>
                  <a:pt x="38" y="10"/>
                  <a:pt x="14" y="12"/>
                  <a:pt x="14" y="12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AAB152A-03A7-E9B1-6F9E-3FA74260D240}"/>
              </a:ext>
            </a:extLst>
          </p:cNvPr>
          <p:cNvSpPr>
            <a:spLocks/>
          </p:cNvSpPr>
          <p:nvPr/>
        </p:nvSpPr>
        <p:spPr bwMode="auto">
          <a:xfrm>
            <a:off x="5683250" y="2705100"/>
            <a:ext cx="279400" cy="461963"/>
          </a:xfrm>
          <a:custGeom>
            <a:avLst/>
            <a:gdLst/>
            <a:ahLst/>
            <a:cxnLst>
              <a:cxn ang="0">
                <a:pos x="14" y="30"/>
              </a:cxn>
              <a:cxn ang="0">
                <a:pos x="11" y="192"/>
              </a:cxn>
              <a:cxn ang="0">
                <a:pos x="41" y="243"/>
              </a:cxn>
              <a:cxn ang="0">
                <a:pos x="71" y="291"/>
              </a:cxn>
              <a:cxn ang="0">
                <a:pos x="146" y="255"/>
              </a:cxn>
              <a:cxn ang="0">
                <a:pos x="167" y="213"/>
              </a:cxn>
              <a:cxn ang="0">
                <a:pos x="170" y="156"/>
              </a:cxn>
              <a:cxn ang="0">
                <a:pos x="152" y="126"/>
              </a:cxn>
              <a:cxn ang="0">
                <a:pos x="143" y="99"/>
              </a:cxn>
              <a:cxn ang="0">
                <a:pos x="140" y="90"/>
              </a:cxn>
              <a:cxn ang="0">
                <a:pos x="122" y="27"/>
              </a:cxn>
              <a:cxn ang="0">
                <a:pos x="86" y="6"/>
              </a:cxn>
              <a:cxn ang="0">
                <a:pos x="68" y="0"/>
              </a:cxn>
              <a:cxn ang="0">
                <a:pos x="14" y="30"/>
              </a:cxn>
            </a:cxnLst>
            <a:rect l="0" t="0" r="r" b="b"/>
            <a:pathLst>
              <a:path w="176" h="291">
                <a:moveTo>
                  <a:pt x="14" y="30"/>
                </a:moveTo>
                <a:cubicBezTo>
                  <a:pt x="0" y="85"/>
                  <a:pt x="7" y="127"/>
                  <a:pt x="11" y="192"/>
                </a:cubicBezTo>
                <a:cubicBezTo>
                  <a:pt x="12" y="212"/>
                  <a:pt x="35" y="225"/>
                  <a:pt x="41" y="243"/>
                </a:cubicBezTo>
                <a:cubicBezTo>
                  <a:pt x="44" y="272"/>
                  <a:pt x="44" y="282"/>
                  <a:pt x="71" y="291"/>
                </a:cubicBezTo>
                <a:cubicBezTo>
                  <a:pt x="119" y="286"/>
                  <a:pt x="109" y="279"/>
                  <a:pt x="146" y="255"/>
                </a:cubicBezTo>
                <a:cubicBezTo>
                  <a:pt x="151" y="241"/>
                  <a:pt x="159" y="226"/>
                  <a:pt x="167" y="213"/>
                </a:cubicBezTo>
                <a:cubicBezTo>
                  <a:pt x="174" y="186"/>
                  <a:pt x="176" y="187"/>
                  <a:pt x="170" y="156"/>
                </a:cubicBezTo>
                <a:cubicBezTo>
                  <a:pt x="168" y="145"/>
                  <a:pt x="155" y="135"/>
                  <a:pt x="152" y="126"/>
                </a:cubicBezTo>
                <a:cubicBezTo>
                  <a:pt x="149" y="117"/>
                  <a:pt x="146" y="108"/>
                  <a:pt x="143" y="99"/>
                </a:cubicBezTo>
                <a:cubicBezTo>
                  <a:pt x="142" y="96"/>
                  <a:pt x="140" y="90"/>
                  <a:pt x="140" y="90"/>
                </a:cubicBezTo>
                <a:cubicBezTo>
                  <a:pt x="138" y="67"/>
                  <a:pt x="141" y="43"/>
                  <a:pt x="122" y="27"/>
                </a:cubicBezTo>
                <a:cubicBezTo>
                  <a:pt x="110" y="17"/>
                  <a:pt x="102" y="11"/>
                  <a:pt x="86" y="6"/>
                </a:cubicBezTo>
                <a:cubicBezTo>
                  <a:pt x="80" y="4"/>
                  <a:pt x="68" y="0"/>
                  <a:pt x="68" y="0"/>
                </a:cubicBezTo>
                <a:cubicBezTo>
                  <a:pt x="53" y="2"/>
                  <a:pt x="14" y="8"/>
                  <a:pt x="14" y="30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E7BD0D34-49AA-A9DA-1A79-AB1906C7A7E7}"/>
              </a:ext>
            </a:extLst>
          </p:cNvPr>
          <p:cNvSpPr>
            <a:spLocks/>
          </p:cNvSpPr>
          <p:nvPr/>
        </p:nvSpPr>
        <p:spPr bwMode="auto">
          <a:xfrm>
            <a:off x="5930900" y="4019550"/>
            <a:ext cx="485775" cy="700088"/>
          </a:xfrm>
          <a:custGeom>
            <a:avLst/>
            <a:gdLst/>
            <a:ahLst/>
            <a:cxnLst>
              <a:cxn ang="0">
                <a:pos x="59" y="15"/>
              </a:cxn>
              <a:cxn ang="0">
                <a:pos x="110" y="405"/>
              </a:cxn>
              <a:cxn ang="0">
                <a:pos x="164" y="441"/>
              </a:cxn>
              <a:cxn ang="0">
                <a:pos x="209" y="438"/>
              </a:cxn>
              <a:cxn ang="0">
                <a:pos x="257" y="408"/>
              </a:cxn>
              <a:cxn ang="0">
                <a:pos x="272" y="318"/>
              </a:cxn>
              <a:cxn ang="0">
                <a:pos x="287" y="270"/>
              </a:cxn>
              <a:cxn ang="0">
                <a:pos x="188" y="0"/>
              </a:cxn>
              <a:cxn ang="0">
                <a:pos x="77" y="3"/>
              </a:cxn>
              <a:cxn ang="0">
                <a:pos x="59" y="15"/>
              </a:cxn>
            </a:cxnLst>
            <a:rect l="0" t="0" r="r" b="b"/>
            <a:pathLst>
              <a:path w="306" h="441">
                <a:moveTo>
                  <a:pt x="59" y="15"/>
                </a:moveTo>
                <a:cubicBezTo>
                  <a:pt x="60" y="154"/>
                  <a:pt x="0" y="311"/>
                  <a:pt x="110" y="405"/>
                </a:cubicBezTo>
                <a:cubicBezTo>
                  <a:pt x="126" y="419"/>
                  <a:pt x="143" y="434"/>
                  <a:pt x="164" y="441"/>
                </a:cubicBezTo>
                <a:cubicBezTo>
                  <a:pt x="179" y="440"/>
                  <a:pt x="194" y="441"/>
                  <a:pt x="209" y="438"/>
                </a:cubicBezTo>
                <a:cubicBezTo>
                  <a:pt x="226" y="434"/>
                  <a:pt x="239" y="414"/>
                  <a:pt x="257" y="408"/>
                </a:cubicBezTo>
                <a:cubicBezTo>
                  <a:pt x="280" y="385"/>
                  <a:pt x="269" y="347"/>
                  <a:pt x="272" y="318"/>
                </a:cubicBezTo>
                <a:cubicBezTo>
                  <a:pt x="274" y="303"/>
                  <a:pt x="283" y="285"/>
                  <a:pt x="287" y="270"/>
                </a:cubicBezTo>
                <a:cubicBezTo>
                  <a:pt x="285" y="175"/>
                  <a:pt x="306" y="39"/>
                  <a:pt x="188" y="0"/>
                </a:cubicBezTo>
                <a:cubicBezTo>
                  <a:pt x="151" y="1"/>
                  <a:pt x="114" y="1"/>
                  <a:pt x="77" y="3"/>
                </a:cubicBezTo>
                <a:cubicBezTo>
                  <a:pt x="65" y="4"/>
                  <a:pt x="68" y="15"/>
                  <a:pt x="59" y="15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861984C1-6777-A119-DA13-8E322E48DD4F}"/>
              </a:ext>
            </a:extLst>
          </p:cNvPr>
          <p:cNvSpPr txBox="1">
            <a:spLocks noChangeArrowheads="1"/>
          </p:cNvSpPr>
          <p:nvPr/>
        </p:nvSpPr>
        <p:spPr bwMode="auto">
          <a:xfrm rot="4202875">
            <a:off x="5699988" y="4144755"/>
            <a:ext cx="9507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 + SuB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05E0C4-24D9-AD87-DF6D-053DAADF2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5629275"/>
            <a:ext cx="266700" cy="90487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C1B3ECEE-6987-ACEA-2433-168DFD140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6051550"/>
            <a:ext cx="123303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G/D/F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AA25296-2F02-387D-F0A3-3E76869B1BE2}"/>
              </a:ext>
            </a:extLst>
          </p:cNvPr>
          <p:cNvSpPr>
            <a:spLocks/>
          </p:cNvSpPr>
          <p:nvPr/>
        </p:nvSpPr>
        <p:spPr bwMode="auto">
          <a:xfrm>
            <a:off x="5176838" y="3619500"/>
            <a:ext cx="3490912" cy="105251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58" y="0"/>
              </a:cxn>
              <a:cxn ang="0">
                <a:pos x="2199" y="663"/>
              </a:cxn>
            </a:cxnLst>
            <a:rect l="0" t="0" r="r" b="b"/>
            <a:pathLst>
              <a:path w="2199" h="663">
                <a:moveTo>
                  <a:pt x="0" y="9"/>
                </a:moveTo>
                <a:lnTo>
                  <a:pt x="258" y="0"/>
                </a:lnTo>
                <a:lnTo>
                  <a:pt x="2199" y="663"/>
                </a:lnTo>
              </a:path>
            </a:pathLst>
          </a:custGeom>
          <a:noFill/>
          <a:ln w="57150" cap="flat" cmpd="sng">
            <a:solidFill>
              <a:srgbClr val="66FF33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BEAA9471-3F9D-6947-C910-C4EA8AFEF69C}"/>
              </a:ext>
            </a:extLst>
          </p:cNvPr>
          <p:cNvSpPr>
            <a:spLocks noChangeArrowheads="1"/>
          </p:cNvSpPr>
          <p:nvPr/>
        </p:nvSpPr>
        <p:spPr bwMode="auto">
          <a:xfrm rot="1415311">
            <a:off x="6781800" y="2824163"/>
            <a:ext cx="261938" cy="1571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FB90D29B-3B93-EF1A-3A7D-D822A67E43F9}"/>
              </a:ext>
            </a:extLst>
          </p:cNvPr>
          <p:cNvSpPr>
            <a:spLocks noChangeArrowheads="1"/>
          </p:cNvSpPr>
          <p:nvPr/>
        </p:nvSpPr>
        <p:spPr bwMode="auto">
          <a:xfrm rot="6673846">
            <a:off x="6772275" y="3090863"/>
            <a:ext cx="261938" cy="15716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B596C400-237E-F8D0-B47A-219AF6840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3060700"/>
            <a:ext cx="4675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</a:t>
            </a: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0A664F3D-4B9E-B45B-E770-2A38C36E5B9A}"/>
              </a:ext>
            </a:extLst>
          </p:cNvPr>
          <p:cNvSpPr>
            <a:spLocks noChangeArrowheads="1"/>
          </p:cNvSpPr>
          <p:nvPr/>
        </p:nvSpPr>
        <p:spPr bwMode="auto">
          <a:xfrm rot="6673846">
            <a:off x="7192169" y="3987007"/>
            <a:ext cx="184150" cy="15716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6CDC1605-109B-59F2-A51C-C03E3AD181F7}"/>
              </a:ext>
            </a:extLst>
          </p:cNvPr>
          <p:cNvSpPr>
            <a:spLocks noChangeArrowheads="1"/>
          </p:cNvSpPr>
          <p:nvPr/>
        </p:nvSpPr>
        <p:spPr bwMode="auto">
          <a:xfrm rot="6673846">
            <a:off x="7156450" y="4260850"/>
            <a:ext cx="220663" cy="157163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3AEBE0EA-EB43-E71A-E6D9-B938F3671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3856038"/>
            <a:ext cx="4675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</a:t>
            </a: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D7FA2CFE-1CAD-D139-9284-EE354EA00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4098925"/>
            <a:ext cx="450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D2D25208-C7D2-44A3-7411-22D2FFFCFFC7}"/>
              </a:ext>
            </a:extLst>
          </p:cNvPr>
          <p:cNvSpPr>
            <a:spLocks noChangeArrowheads="1"/>
          </p:cNvSpPr>
          <p:nvPr/>
        </p:nvSpPr>
        <p:spPr bwMode="auto">
          <a:xfrm rot="-528454">
            <a:off x="6958013" y="4538663"/>
            <a:ext cx="271462" cy="1428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B6BB6F11-DB48-3DA2-D424-87CA1F06A4D1}"/>
              </a:ext>
            </a:extLst>
          </p:cNvPr>
          <p:cNvSpPr txBox="1">
            <a:spLocks noChangeArrowheads="1"/>
          </p:cNvSpPr>
          <p:nvPr/>
        </p:nvSpPr>
        <p:spPr bwMode="auto">
          <a:xfrm rot="-647058">
            <a:off x="6861175" y="4432300"/>
            <a:ext cx="450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</a:p>
        </p:txBody>
      </p:sp>
      <p:sp>
        <p:nvSpPr>
          <p:cNvPr id="21" name="Rectangle 29">
            <a:extLst>
              <a:ext uri="{FF2B5EF4-FFF2-40B4-BE49-F238E27FC236}">
                <a16:creationId xmlns:a16="http://schemas.microsoft.com/office/drawing/2014/main" id="{6DD7F660-422F-D90A-DF93-2A4AB341F8DF}"/>
              </a:ext>
            </a:extLst>
          </p:cNvPr>
          <p:cNvSpPr>
            <a:spLocks noChangeArrowheads="1"/>
          </p:cNvSpPr>
          <p:nvPr/>
        </p:nvSpPr>
        <p:spPr bwMode="auto">
          <a:xfrm rot="-710896">
            <a:off x="6829425" y="4719638"/>
            <a:ext cx="657225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E8A91796-C78F-1D02-8DA7-874C34A66AB6}"/>
              </a:ext>
            </a:extLst>
          </p:cNvPr>
          <p:cNvSpPr txBox="1">
            <a:spLocks noChangeArrowheads="1"/>
          </p:cNvSpPr>
          <p:nvPr/>
        </p:nvSpPr>
        <p:spPr bwMode="auto">
          <a:xfrm rot="-647058">
            <a:off x="6750968" y="4702761"/>
            <a:ext cx="103797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MgPv + Pc</a:t>
            </a: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25107CC0-4ABA-2217-ABEA-BB1A2F2C7AEA}"/>
              </a:ext>
            </a:extLst>
          </p:cNvPr>
          <p:cNvSpPr>
            <a:spLocks/>
          </p:cNvSpPr>
          <p:nvPr/>
        </p:nvSpPr>
        <p:spPr bwMode="auto">
          <a:xfrm>
            <a:off x="4995863" y="4505325"/>
            <a:ext cx="3195637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2013" y="0"/>
              </a:cxn>
            </a:cxnLst>
            <a:rect l="0" t="0" r="r" b="b"/>
            <a:pathLst>
              <a:path w="2013" h="390">
                <a:moveTo>
                  <a:pt x="0" y="390"/>
                </a:moveTo>
                <a:lnTo>
                  <a:pt x="2013" y="0"/>
                </a:lnTo>
              </a:path>
            </a:pathLst>
          </a:custGeom>
          <a:noFill/>
          <a:ln w="57150" cap="flat" cmpd="sng">
            <a:solidFill>
              <a:srgbClr val="CC33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412C486A-EF86-916B-645D-0741F10B1DCB}"/>
              </a:ext>
            </a:extLst>
          </p:cNvPr>
          <p:cNvSpPr>
            <a:spLocks noChangeArrowheads="1"/>
          </p:cNvSpPr>
          <p:nvPr/>
        </p:nvSpPr>
        <p:spPr bwMode="auto">
          <a:xfrm rot="-1328130">
            <a:off x="5167313" y="5657850"/>
            <a:ext cx="581025" cy="20002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651CF550-F96C-56B6-B588-77964B7D1311}"/>
              </a:ext>
            </a:extLst>
          </p:cNvPr>
          <p:cNvSpPr txBox="1">
            <a:spLocks noChangeArrowheads="1"/>
          </p:cNvSpPr>
          <p:nvPr/>
        </p:nvSpPr>
        <p:spPr bwMode="auto">
          <a:xfrm rot="-1293761">
            <a:off x="5165518" y="5539373"/>
            <a:ext cx="83067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 out</a:t>
            </a:r>
          </a:p>
        </p:txBody>
      </p:sp>
      <p:sp>
        <p:nvSpPr>
          <p:cNvPr id="26" name="Oval 34">
            <a:extLst>
              <a:ext uri="{FF2B5EF4-FFF2-40B4-BE49-F238E27FC236}">
                <a16:creationId xmlns:a16="http://schemas.microsoft.com/office/drawing/2014/main" id="{59BB9204-FF08-F764-BAD3-28B0BF5AE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3419475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7" name="Oval 35">
            <a:extLst>
              <a:ext uri="{FF2B5EF4-FFF2-40B4-BE49-F238E27FC236}">
                <a16:creationId xmlns:a16="http://schemas.microsoft.com/office/drawing/2014/main" id="{06287564-3D1E-0F19-74AD-00E8EE394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567113"/>
            <a:ext cx="152400" cy="233362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8" name="Oval 36">
            <a:extLst>
              <a:ext uri="{FF2B5EF4-FFF2-40B4-BE49-F238E27FC236}">
                <a16:creationId xmlns:a16="http://schemas.microsoft.com/office/drawing/2014/main" id="{0EBF03E9-5991-54AC-F5CE-1E86F61AE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743325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9" name="Oval 37">
            <a:extLst>
              <a:ext uri="{FF2B5EF4-FFF2-40B4-BE49-F238E27FC236}">
                <a16:creationId xmlns:a16="http://schemas.microsoft.com/office/drawing/2014/main" id="{D880DAE8-31B8-325D-B19B-FD95A168D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3371850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D911FCAD-2F87-33F4-F3BB-066562EB0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25" y="3543300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1" name="Text Box 39">
            <a:extLst>
              <a:ext uri="{FF2B5EF4-FFF2-40B4-BE49-F238E27FC236}">
                <a16:creationId xmlns:a16="http://schemas.microsoft.com/office/drawing/2014/main" id="{F1F286AF-EA61-C877-E778-BB9E99D09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738" y="3348038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2.0</a:t>
            </a:r>
          </a:p>
        </p:txBody>
      </p:sp>
      <p:sp>
        <p:nvSpPr>
          <p:cNvPr id="1039360" name="Text Box 40">
            <a:extLst>
              <a:ext uri="{FF2B5EF4-FFF2-40B4-BE49-F238E27FC236}">
                <a16:creationId xmlns:a16="http://schemas.microsoft.com/office/drawing/2014/main" id="{AEF0F387-8DE0-DF76-83E6-6E17E163E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3562350"/>
            <a:ext cx="4159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1.5</a:t>
            </a:r>
          </a:p>
        </p:txBody>
      </p:sp>
      <p:sp>
        <p:nvSpPr>
          <p:cNvPr id="1039361" name="Text Box 41">
            <a:extLst>
              <a:ext uri="{FF2B5EF4-FFF2-40B4-BE49-F238E27FC236}">
                <a16:creationId xmlns:a16="http://schemas.microsoft.com/office/drawing/2014/main" id="{505057F6-A546-0E58-3E14-FBF4DC6E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724275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</a:t>
            </a:r>
          </a:p>
        </p:txBody>
      </p:sp>
      <p:sp>
        <p:nvSpPr>
          <p:cNvPr id="1039362" name="Text Box 42">
            <a:extLst>
              <a:ext uri="{FF2B5EF4-FFF2-40B4-BE49-F238E27FC236}">
                <a16:creationId xmlns:a16="http://schemas.microsoft.com/office/drawing/2014/main" id="{5F79C1C6-E615-9C8A-7E10-E2B556845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286125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0.5</a:t>
            </a:r>
          </a:p>
        </p:txBody>
      </p:sp>
      <p:sp>
        <p:nvSpPr>
          <p:cNvPr id="1039364" name="Text Box 43">
            <a:extLst>
              <a:ext uri="{FF2B5EF4-FFF2-40B4-BE49-F238E27FC236}">
                <a16:creationId xmlns:a16="http://schemas.microsoft.com/office/drawing/2014/main" id="{15A74831-4D77-FC53-C0B7-1E3DB109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188" y="3471863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0.2</a:t>
            </a:r>
          </a:p>
        </p:txBody>
      </p:sp>
      <p:sp>
        <p:nvSpPr>
          <p:cNvPr id="1039365" name="Oval 44">
            <a:extLst>
              <a:ext uri="{FF2B5EF4-FFF2-40B4-BE49-F238E27FC236}">
                <a16:creationId xmlns:a16="http://schemas.microsoft.com/office/drawing/2014/main" id="{539220FE-0048-86A4-0600-C065EDF8B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8" y="4038600"/>
            <a:ext cx="161925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66" name="Text Box 45">
            <a:extLst>
              <a:ext uri="{FF2B5EF4-FFF2-40B4-BE49-F238E27FC236}">
                <a16:creationId xmlns:a16="http://schemas.microsoft.com/office/drawing/2014/main" id="{D2EDCC7A-F22F-99CA-08D4-D56418F2A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4024313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</a:t>
            </a:r>
          </a:p>
        </p:txBody>
      </p:sp>
      <p:sp>
        <p:nvSpPr>
          <p:cNvPr id="1039367" name="Rectangle 46">
            <a:extLst>
              <a:ext uri="{FF2B5EF4-FFF2-40B4-BE49-F238E27FC236}">
                <a16:creationId xmlns:a16="http://schemas.microsoft.com/office/drawing/2014/main" id="{824EFBBD-9DF2-638A-71BB-2476580AD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927100"/>
            <a:ext cx="304800" cy="1524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68" name="Rectangle 57">
            <a:extLst>
              <a:ext uri="{FF2B5EF4-FFF2-40B4-BE49-F238E27FC236}">
                <a16:creationId xmlns:a16="http://schemas.microsoft.com/office/drawing/2014/main" id="{976AB562-AFDD-FC43-EFE8-8A6475A9451E}"/>
              </a:ext>
            </a:extLst>
          </p:cNvPr>
          <p:cNvSpPr>
            <a:spLocks noChangeArrowheads="1"/>
          </p:cNvSpPr>
          <p:nvPr/>
        </p:nvSpPr>
        <p:spPr bwMode="auto">
          <a:xfrm rot="-440474">
            <a:off x="5561013" y="3797300"/>
            <a:ext cx="254000" cy="10414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69" name="Freeform 59">
            <a:extLst>
              <a:ext uri="{FF2B5EF4-FFF2-40B4-BE49-F238E27FC236}">
                <a16:creationId xmlns:a16="http://schemas.microsoft.com/office/drawing/2014/main" id="{7C4C9710-4002-AE96-421A-C461B229C79D}"/>
              </a:ext>
            </a:extLst>
          </p:cNvPr>
          <p:cNvSpPr>
            <a:spLocks/>
          </p:cNvSpPr>
          <p:nvPr/>
        </p:nvSpPr>
        <p:spPr bwMode="auto">
          <a:xfrm>
            <a:off x="5776913" y="1438275"/>
            <a:ext cx="557212" cy="800100"/>
          </a:xfrm>
          <a:custGeom>
            <a:avLst/>
            <a:gdLst/>
            <a:ahLst/>
            <a:cxnLst>
              <a:cxn ang="0">
                <a:pos x="9" y="21"/>
              </a:cxn>
              <a:cxn ang="0">
                <a:pos x="0" y="69"/>
              </a:cxn>
              <a:cxn ang="0">
                <a:pos x="108" y="216"/>
              </a:cxn>
              <a:cxn ang="0">
                <a:pos x="177" y="321"/>
              </a:cxn>
              <a:cxn ang="0">
                <a:pos x="228" y="417"/>
              </a:cxn>
              <a:cxn ang="0">
                <a:pos x="267" y="504"/>
              </a:cxn>
              <a:cxn ang="0">
                <a:pos x="351" y="498"/>
              </a:cxn>
              <a:cxn ang="0">
                <a:pos x="150" y="72"/>
              </a:cxn>
              <a:cxn ang="0">
                <a:pos x="75" y="0"/>
              </a:cxn>
              <a:cxn ang="0">
                <a:pos x="9" y="21"/>
              </a:cxn>
            </a:cxnLst>
            <a:rect l="0" t="0" r="r" b="b"/>
            <a:pathLst>
              <a:path w="351" h="504">
                <a:moveTo>
                  <a:pt x="9" y="21"/>
                </a:moveTo>
                <a:lnTo>
                  <a:pt x="0" y="69"/>
                </a:lnTo>
                <a:lnTo>
                  <a:pt x="108" y="216"/>
                </a:lnTo>
                <a:lnTo>
                  <a:pt x="177" y="321"/>
                </a:lnTo>
                <a:lnTo>
                  <a:pt x="228" y="417"/>
                </a:lnTo>
                <a:lnTo>
                  <a:pt x="267" y="504"/>
                </a:lnTo>
                <a:lnTo>
                  <a:pt x="351" y="498"/>
                </a:lnTo>
                <a:lnTo>
                  <a:pt x="150" y="72"/>
                </a:lnTo>
                <a:lnTo>
                  <a:pt x="75" y="0"/>
                </a:lnTo>
                <a:lnTo>
                  <a:pt x="9" y="2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70" name="Freeform 14">
            <a:extLst>
              <a:ext uri="{FF2B5EF4-FFF2-40B4-BE49-F238E27FC236}">
                <a16:creationId xmlns:a16="http://schemas.microsoft.com/office/drawing/2014/main" id="{311DA561-655D-416D-1174-ED94B9762209}"/>
              </a:ext>
            </a:extLst>
          </p:cNvPr>
          <p:cNvSpPr>
            <a:spLocks/>
          </p:cNvSpPr>
          <p:nvPr/>
        </p:nvSpPr>
        <p:spPr bwMode="auto">
          <a:xfrm rot="-741322">
            <a:off x="5060950" y="2114550"/>
            <a:ext cx="233363" cy="369888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38" y="141"/>
              </a:cxn>
              <a:cxn ang="0">
                <a:pos x="53" y="183"/>
              </a:cxn>
              <a:cxn ang="0">
                <a:pos x="92" y="189"/>
              </a:cxn>
              <a:cxn ang="0">
                <a:pos x="149" y="180"/>
              </a:cxn>
              <a:cxn ang="0">
                <a:pos x="131" y="120"/>
              </a:cxn>
              <a:cxn ang="0">
                <a:pos x="128" y="87"/>
              </a:cxn>
              <a:cxn ang="0">
                <a:pos x="140" y="69"/>
              </a:cxn>
              <a:cxn ang="0">
                <a:pos x="122" y="27"/>
              </a:cxn>
              <a:cxn ang="0">
                <a:pos x="50" y="9"/>
              </a:cxn>
              <a:cxn ang="0">
                <a:pos x="14" y="12"/>
              </a:cxn>
            </a:cxnLst>
            <a:rect l="0" t="0" r="r" b="b"/>
            <a:pathLst>
              <a:path w="155" h="204">
                <a:moveTo>
                  <a:pt x="14" y="12"/>
                </a:moveTo>
                <a:cubicBezTo>
                  <a:pt x="15" y="44"/>
                  <a:pt x="0" y="115"/>
                  <a:pt x="38" y="141"/>
                </a:cubicBezTo>
                <a:cubicBezTo>
                  <a:pt x="40" y="148"/>
                  <a:pt x="46" y="180"/>
                  <a:pt x="53" y="183"/>
                </a:cubicBezTo>
                <a:cubicBezTo>
                  <a:pt x="65" y="188"/>
                  <a:pt x="79" y="186"/>
                  <a:pt x="92" y="189"/>
                </a:cubicBezTo>
                <a:cubicBezTo>
                  <a:pt x="111" y="198"/>
                  <a:pt x="141" y="204"/>
                  <a:pt x="149" y="180"/>
                </a:cubicBezTo>
                <a:cubicBezTo>
                  <a:pt x="147" y="146"/>
                  <a:pt x="155" y="136"/>
                  <a:pt x="131" y="120"/>
                </a:cubicBezTo>
                <a:cubicBezTo>
                  <a:pt x="129" y="109"/>
                  <a:pt x="122" y="97"/>
                  <a:pt x="128" y="87"/>
                </a:cubicBezTo>
                <a:cubicBezTo>
                  <a:pt x="132" y="81"/>
                  <a:pt x="140" y="69"/>
                  <a:pt x="140" y="69"/>
                </a:cubicBezTo>
                <a:cubicBezTo>
                  <a:pt x="137" y="45"/>
                  <a:pt x="140" y="39"/>
                  <a:pt x="122" y="27"/>
                </a:cubicBezTo>
                <a:cubicBezTo>
                  <a:pt x="104" y="0"/>
                  <a:pt x="89" y="11"/>
                  <a:pt x="50" y="9"/>
                </a:cubicBezTo>
                <a:cubicBezTo>
                  <a:pt x="38" y="10"/>
                  <a:pt x="14" y="12"/>
                  <a:pt x="14" y="12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71" name="Freeform 63">
            <a:extLst>
              <a:ext uri="{FF2B5EF4-FFF2-40B4-BE49-F238E27FC236}">
                <a16:creationId xmlns:a16="http://schemas.microsoft.com/office/drawing/2014/main" id="{F6A39264-A907-DCE2-672C-114275A0064F}"/>
              </a:ext>
            </a:extLst>
          </p:cNvPr>
          <p:cNvSpPr>
            <a:spLocks/>
          </p:cNvSpPr>
          <p:nvPr/>
        </p:nvSpPr>
        <p:spPr bwMode="auto">
          <a:xfrm>
            <a:off x="4981575" y="1776413"/>
            <a:ext cx="433388" cy="7286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459"/>
              </a:cxn>
              <a:cxn ang="0">
                <a:pos x="273" y="453"/>
              </a:cxn>
              <a:cxn ang="0">
                <a:pos x="189" y="237"/>
              </a:cxn>
              <a:cxn ang="0">
                <a:pos x="96" y="93"/>
              </a:cxn>
              <a:cxn ang="0">
                <a:pos x="0" y="0"/>
              </a:cxn>
            </a:cxnLst>
            <a:rect l="0" t="0" r="r" b="b"/>
            <a:pathLst>
              <a:path w="273" h="459">
                <a:moveTo>
                  <a:pt x="0" y="0"/>
                </a:moveTo>
                <a:lnTo>
                  <a:pt x="6" y="459"/>
                </a:lnTo>
                <a:lnTo>
                  <a:pt x="273" y="453"/>
                </a:lnTo>
                <a:lnTo>
                  <a:pt x="189" y="237"/>
                </a:lnTo>
                <a:lnTo>
                  <a:pt x="96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00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72" name="Text Box 15">
            <a:extLst>
              <a:ext uri="{FF2B5EF4-FFF2-40B4-BE49-F238E27FC236}">
                <a16:creationId xmlns:a16="http://schemas.microsoft.com/office/drawing/2014/main" id="{372F5245-E20D-F740-C974-0C94ECD0C7EC}"/>
              </a:ext>
            </a:extLst>
          </p:cNvPr>
          <p:cNvSpPr txBox="1">
            <a:spLocks noChangeArrowheads="1"/>
          </p:cNvSpPr>
          <p:nvPr/>
        </p:nvSpPr>
        <p:spPr bwMode="auto">
          <a:xfrm rot="3927307">
            <a:off x="4853009" y="2081313"/>
            <a:ext cx="61908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+ A</a:t>
            </a:r>
          </a:p>
        </p:txBody>
      </p:sp>
      <p:sp>
        <p:nvSpPr>
          <p:cNvPr id="1039373" name="Freeform 66">
            <a:extLst>
              <a:ext uri="{FF2B5EF4-FFF2-40B4-BE49-F238E27FC236}">
                <a16:creationId xmlns:a16="http://schemas.microsoft.com/office/drawing/2014/main" id="{5F12B688-2DE4-374A-A1CA-25702EC9281A}"/>
              </a:ext>
            </a:extLst>
          </p:cNvPr>
          <p:cNvSpPr>
            <a:spLocks/>
          </p:cNvSpPr>
          <p:nvPr/>
        </p:nvSpPr>
        <p:spPr bwMode="auto">
          <a:xfrm>
            <a:off x="4991100" y="2176463"/>
            <a:ext cx="1333500" cy="1466850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633" y="78"/>
              </a:cxn>
              <a:cxn ang="0">
                <a:pos x="690" y="108"/>
              </a:cxn>
              <a:cxn ang="0">
                <a:pos x="747" y="180"/>
              </a:cxn>
              <a:cxn ang="0">
                <a:pos x="795" y="255"/>
              </a:cxn>
              <a:cxn ang="0">
                <a:pos x="840" y="399"/>
              </a:cxn>
              <a:cxn ang="0">
                <a:pos x="390" y="921"/>
              </a:cxn>
              <a:cxn ang="0">
                <a:pos x="123" y="924"/>
              </a:cxn>
              <a:cxn ang="0">
                <a:pos x="0" y="918"/>
              </a:cxn>
              <a:cxn ang="0">
                <a:pos x="0" y="207"/>
              </a:cxn>
              <a:cxn ang="0">
                <a:pos x="273" y="201"/>
              </a:cxn>
              <a:cxn ang="0">
                <a:pos x="183" y="0"/>
              </a:cxn>
            </a:cxnLst>
            <a:rect l="0" t="0" r="r" b="b"/>
            <a:pathLst>
              <a:path w="840" h="924">
                <a:moveTo>
                  <a:pt x="183" y="0"/>
                </a:moveTo>
                <a:lnTo>
                  <a:pt x="633" y="78"/>
                </a:lnTo>
                <a:lnTo>
                  <a:pt x="690" y="108"/>
                </a:lnTo>
                <a:lnTo>
                  <a:pt x="747" y="180"/>
                </a:lnTo>
                <a:lnTo>
                  <a:pt x="795" y="255"/>
                </a:lnTo>
                <a:lnTo>
                  <a:pt x="840" y="399"/>
                </a:lnTo>
                <a:lnTo>
                  <a:pt x="390" y="921"/>
                </a:lnTo>
                <a:lnTo>
                  <a:pt x="123" y="924"/>
                </a:lnTo>
                <a:lnTo>
                  <a:pt x="0" y="918"/>
                </a:lnTo>
                <a:lnTo>
                  <a:pt x="0" y="207"/>
                </a:lnTo>
                <a:lnTo>
                  <a:pt x="273" y="201"/>
                </a:lnTo>
                <a:lnTo>
                  <a:pt x="183" y="0"/>
                </a:lnTo>
                <a:close/>
              </a:path>
            </a:pathLst>
          </a:custGeom>
          <a:solidFill>
            <a:srgbClr val="66FF33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74" name="Text Box 8">
            <a:extLst>
              <a:ext uri="{FF2B5EF4-FFF2-40B4-BE49-F238E27FC236}">
                <a16:creationId xmlns:a16="http://schemas.microsoft.com/office/drawing/2014/main" id="{607C6523-C719-C362-7F98-947916084FE6}"/>
              </a:ext>
            </a:extLst>
          </p:cNvPr>
          <p:cNvSpPr txBox="1">
            <a:spLocks noChangeArrowheads="1"/>
          </p:cNvSpPr>
          <p:nvPr/>
        </p:nvSpPr>
        <p:spPr bwMode="auto">
          <a:xfrm rot="1015650">
            <a:off x="5460012" y="2278648"/>
            <a:ext cx="6639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+ E</a:t>
            </a:r>
          </a:p>
        </p:txBody>
      </p:sp>
      <p:sp>
        <p:nvSpPr>
          <p:cNvPr id="1039375" name="Text Box 58">
            <a:extLst>
              <a:ext uri="{FF2B5EF4-FFF2-40B4-BE49-F238E27FC236}">
                <a16:creationId xmlns:a16="http://schemas.microsoft.com/office/drawing/2014/main" id="{CC884D55-63CC-36A1-2190-07BA428B40B0}"/>
              </a:ext>
            </a:extLst>
          </p:cNvPr>
          <p:cNvSpPr txBox="1">
            <a:spLocks noChangeArrowheads="1"/>
          </p:cNvSpPr>
          <p:nvPr/>
        </p:nvSpPr>
        <p:spPr bwMode="auto">
          <a:xfrm rot="4727644">
            <a:off x="4657073" y="3816936"/>
            <a:ext cx="15792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Cold Subduction</a:t>
            </a:r>
          </a:p>
        </p:txBody>
      </p:sp>
      <p:sp>
        <p:nvSpPr>
          <p:cNvPr id="1039376" name="Text Box 54">
            <a:extLst>
              <a:ext uri="{FF2B5EF4-FFF2-40B4-BE49-F238E27FC236}">
                <a16:creationId xmlns:a16="http://schemas.microsoft.com/office/drawing/2014/main" id="{B935725E-5205-7344-BA4B-AF67EB7F6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2722563"/>
            <a:ext cx="76412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 + E</a:t>
            </a:r>
          </a:p>
        </p:txBody>
      </p:sp>
      <p:sp>
        <p:nvSpPr>
          <p:cNvPr id="1039377" name="Figura a mano libera: forma 1039376">
            <a:extLst>
              <a:ext uri="{FF2B5EF4-FFF2-40B4-BE49-F238E27FC236}">
                <a16:creationId xmlns:a16="http://schemas.microsoft.com/office/drawing/2014/main" id="{9D7985AC-CAD3-968B-D2C3-CFE990C89CA9}"/>
              </a:ext>
            </a:extLst>
          </p:cNvPr>
          <p:cNvSpPr/>
          <p:nvPr/>
        </p:nvSpPr>
        <p:spPr bwMode="auto">
          <a:xfrm>
            <a:off x="5024438" y="752475"/>
            <a:ext cx="3670184" cy="3825703"/>
          </a:xfrm>
          <a:custGeom>
            <a:avLst/>
            <a:gdLst>
              <a:gd name="connsiteX0" fmla="*/ 657225 w 3670184"/>
              <a:gd name="connsiteY0" fmla="*/ 381000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57225 w 3670184"/>
              <a:gd name="connsiteY30" fmla="*/ 381000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62250 h 3825703"/>
              <a:gd name="connsiteX18" fmla="*/ 3324225 w 3670184"/>
              <a:gd name="connsiteY18" fmla="*/ 2786063 h 3825703"/>
              <a:gd name="connsiteX19" fmla="*/ 3643312 w 3670184"/>
              <a:gd name="connsiteY19" fmla="*/ 3543300 h 3825703"/>
              <a:gd name="connsiteX20" fmla="*/ 3652837 w 3670184"/>
              <a:gd name="connsiteY20" fmla="*/ 3529013 h 3825703"/>
              <a:gd name="connsiteX21" fmla="*/ 3648075 w 3670184"/>
              <a:gd name="connsiteY21" fmla="*/ 0 h 3825703"/>
              <a:gd name="connsiteX22" fmla="*/ 3648075 w 3670184"/>
              <a:gd name="connsiteY22" fmla="*/ 0 h 3825703"/>
              <a:gd name="connsiteX23" fmla="*/ 1290637 w 3670184"/>
              <a:gd name="connsiteY23" fmla="*/ 4763 h 3825703"/>
              <a:gd name="connsiteX24" fmla="*/ 1290637 w 3670184"/>
              <a:gd name="connsiteY24" fmla="*/ 4763 h 3825703"/>
              <a:gd name="connsiteX25" fmla="*/ 1200150 w 3670184"/>
              <a:gd name="connsiteY25" fmla="*/ 42863 h 3825703"/>
              <a:gd name="connsiteX26" fmla="*/ 1147762 w 3670184"/>
              <a:gd name="connsiteY26" fmla="*/ 61913 h 3825703"/>
              <a:gd name="connsiteX27" fmla="*/ 1133475 w 3670184"/>
              <a:gd name="connsiteY27" fmla="*/ 100013 h 3825703"/>
              <a:gd name="connsiteX28" fmla="*/ 1038225 w 3670184"/>
              <a:gd name="connsiteY28" fmla="*/ 219075 h 3825703"/>
              <a:gd name="connsiteX29" fmla="*/ 995362 w 3670184"/>
              <a:gd name="connsiteY29" fmla="*/ 381000 h 3825703"/>
              <a:gd name="connsiteX30" fmla="*/ 671513 w 3670184"/>
              <a:gd name="connsiteY30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  <a:gd name="connsiteX0" fmla="*/ 671513 w 3670184"/>
              <a:gd name="connsiteY0" fmla="*/ 407194 h 3825703"/>
              <a:gd name="connsiteX1" fmla="*/ 547687 w 3670184"/>
              <a:gd name="connsiteY1" fmla="*/ 590550 h 3825703"/>
              <a:gd name="connsiteX2" fmla="*/ 333375 w 3670184"/>
              <a:gd name="connsiteY2" fmla="*/ 752475 h 3825703"/>
              <a:gd name="connsiteX3" fmla="*/ 114300 w 3670184"/>
              <a:gd name="connsiteY3" fmla="*/ 828675 h 3825703"/>
              <a:gd name="connsiteX4" fmla="*/ 104775 w 3670184"/>
              <a:gd name="connsiteY4" fmla="*/ 819150 h 3825703"/>
              <a:gd name="connsiteX5" fmla="*/ 0 w 3670184"/>
              <a:gd name="connsiteY5" fmla="*/ 1014413 h 3825703"/>
              <a:gd name="connsiteX6" fmla="*/ 0 w 3670184"/>
              <a:gd name="connsiteY6" fmla="*/ 1014413 h 3825703"/>
              <a:gd name="connsiteX7" fmla="*/ 204787 w 3670184"/>
              <a:gd name="connsiteY7" fmla="*/ 1300163 h 3825703"/>
              <a:gd name="connsiteX8" fmla="*/ 290512 w 3670184"/>
              <a:gd name="connsiteY8" fmla="*/ 1423988 h 3825703"/>
              <a:gd name="connsiteX9" fmla="*/ 300037 w 3670184"/>
              <a:gd name="connsiteY9" fmla="*/ 1419225 h 3825703"/>
              <a:gd name="connsiteX10" fmla="*/ 909637 w 3670184"/>
              <a:gd name="connsiteY10" fmla="*/ 1538288 h 3825703"/>
              <a:gd name="connsiteX11" fmla="*/ 1000125 w 3670184"/>
              <a:gd name="connsiteY11" fmla="*/ 1562100 h 3825703"/>
              <a:gd name="connsiteX12" fmla="*/ 1147762 w 3670184"/>
              <a:gd name="connsiteY12" fmla="*/ 1666875 h 3825703"/>
              <a:gd name="connsiteX13" fmla="*/ 1276350 w 3670184"/>
              <a:gd name="connsiteY13" fmla="*/ 1914525 h 3825703"/>
              <a:gd name="connsiteX14" fmla="*/ 1290637 w 3670184"/>
              <a:gd name="connsiteY14" fmla="*/ 2019300 h 3825703"/>
              <a:gd name="connsiteX15" fmla="*/ 1290637 w 3670184"/>
              <a:gd name="connsiteY15" fmla="*/ 2009775 h 3825703"/>
              <a:gd name="connsiteX16" fmla="*/ 2566987 w 3670184"/>
              <a:gd name="connsiteY16" fmla="*/ 2495550 h 3825703"/>
              <a:gd name="connsiteX17" fmla="*/ 3324225 w 3670184"/>
              <a:gd name="connsiteY17" fmla="*/ 2786063 h 3825703"/>
              <a:gd name="connsiteX18" fmla="*/ 3643312 w 3670184"/>
              <a:gd name="connsiteY18" fmla="*/ 3543300 h 3825703"/>
              <a:gd name="connsiteX19" fmla="*/ 3652837 w 3670184"/>
              <a:gd name="connsiteY19" fmla="*/ 3529013 h 3825703"/>
              <a:gd name="connsiteX20" fmla="*/ 3648075 w 3670184"/>
              <a:gd name="connsiteY20" fmla="*/ 0 h 3825703"/>
              <a:gd name="connsiteX21" fmla="*/ 3648075 w 3670184"/>
              <a:gd name="connsiteY21" fmla="*/ 0 h 3825703"/>
              <a:gd name="connsiteX22" fmla="*/ 1290637 w 3670184"/>
              <a:gd name="connsiteY22" fmla="*/ 4763 h 3825703"/>
              <a:gd name="connsiteX23" fmla="*/ 1290637 w 3670184"/>
              <a:gd name="connsiteY23" fmla="*/ 4763 h 3825703"/>
              <a:gd name="connsiteX24" fmla="*/ 1200150 w 3670184"/>
              <a:gd name="connsiteY24" fmla="*/ 42863 h 3825703"/>
              <a:gd name="connsiteX25" fmla="*/ 1147762 w 3670184"/>
              <a:gd name="connsiteY25" fmla="*/ 61913 h 3825703"/>
              <a:gd name="connsiteX26" fmla="*/ 1133475 w 3670184"/>
              <a:gd name="connsiteY26" fmla="*/ 100013 h 3825703"/>
              <a:gd name="connsiteX27" fmla="*/ 1038225 w 3670184"/>
              <a:gd name="connsiteY27" fmla="*/ 219075 h 3825703"/>
              <a:gd name="connsiteX28" fmla="*/ 995362 w 3670184"/>
              <a:gd name="connsiteY28" fmla="*/ 381000 h 3825703"/>
              <a:gd name="connsiteX29" fmla="*/ 671513 w 3670184"/>
              <a:gd name="connsiteY29" fmla="*/ 407194 h 382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70184" h="3825703">
                <a:moveTo>
                  <a:pt x="671513" y="407194"/>
                </a:moveTo>
                <a:cubicBezTo>
                  <a:pt x="632620" y="420687"/>
                  <a:pt x="604043" y="533003"/>
                  <a:pt x="547687" y="590550"/>
                </a:cubicBezTo>
                <a:cubicBezTo>
                  <a:pt x="491331" y="648097"/>
                  <a:pt x="405606" y="712788"/>
                  <a:pt x="333375" y="752475"/>
                </a:cubicBezTo>
                <a:cubicBezTo>
                  <a:pt x="261144" y="792162"/>
                  <a:pt x="114300" y="828675"/>
                  <a:pt x="114300" y="828675"/>
                </a:cubicBezTo>
                <a:cubicBezTo>
                  <a:pt x="76200" y="839787"/>
                  <a:pt x="123825" y="788194"/>
                  <a:pt x="104775" y="819150"/>
                </a:cubicBezTo>
                <a:cubicBezTo>
                  <a:pt x="85725" y="850106"/>
                  <a:pt x="0" y="1014413"/>
                  <a:pt x="0" y="1014413"/>
                </a:cubicBezTo>
                <a:lnTo>
                  <a:pt x="0" y="1014413"/>
                </a:lnTo>
                <a:lnTo>
                  <a:pt x="204787" y="1300163"/>
                </a:lnTo>
                <a:cubicBezTo>
                  <a:pt x="253206" y="1368426"/>
                  <a:pt x="290512" y="1423988"/>
                  <a:pt x="290512" y="1423988"/>
                </a:cubicBezTo>
                <a:cubicBezTo>
                  <a:pt x="306387" y="1443832"/>
                  <a:pt x="196849" y="1400175"/>
                  <a:pt x="300037" y="1419225"/>
                </a:cubicBezTo>
                <a:cubicBezTo>
                  <a:pt x="403224" y="1438275"/>
                  <a:pt x="792956" y="1514476"/>
                  <a:pt x="909637" y="1538288"/>
                </a:cubicBezTo>
                <a:cubicBezTo>
                  <a:pt x="1026318" y="1562100"/>
                  <a:pt x="960438" y="1540669"/>
                  <a:pt x="1000125" y="1562100"/>
                </a:cubicBezTo>
                <a:cubicBezTo>
                  <a:pt x="1039812" y="1583531"/>
                  <a:pt x="1101725" y="1608138"/>
                  <a:pt x="1147762" y="1666875"/>
                </a:cubicBezTo>
                <a:cubicBezTo>
                  <a:pt x="1193799" y="1725612"/>
                  <a:pt x="1252538" y="1855788"/>
                  <a:pt x="1276350" y="1914525"/>
                </a:cubicBezTo>
                <a:cubicBezTo>
                  <a:pt x="1300162" y="1973262"/>
                  <a:pt x="1290637" y="2019300"/>
                  <a:pt x="1290637" y="2019300"/>
                </a:cubicBezTo>
                <a:cubicBezTo>
                  <a:pt x="1293018" y="2035175"/>
                  <a:pt x="1290637" y="2009775"/>
                  <a:pt x="1290637" y="2009775"/>
                </a:cubicBezTo>
                <a:lnTo>
                  <a:pt x="2566987" y="2495550"/>
                </a:lnTo>
                <a:cubicBezTo>
                  <a:pt x="2905918" y="2624931"/>
                  <a:pt x="3271838" y="2754313"/>
                  <a:pt x="3324225" y="2786063"/>
                </a:cubicBezTo>
                <a:cubicBezTo>
                  <a:pt x="3376612" y="2817813"/>
                  <a:pt x="3588543" y="3419475"/>
                  <a:pt x="3643312" y="3543300"/>
                </a:cubicBezTo>
                <a:cubicBezTo>
                  <a:pt x="3698081" y="3667125"/>
                  <a:pt x="3652043" y="4119563"/>
                  <a:pt x="3652837" y="3529013"/>
                </a:cubicBezTo>
                <a:cubicBezTo>
                  <a:pt x="3653631" y="2938463"/>
                  <a:pt x="3648075" y="0"/>
                  <a:pt x="3648075" y="0"/>
                </a:cubicBezTo>
                <a:lnTo>
                  <a:pt x="3648075" y="0"/>
                </a:lnTo>
                <a:lnTo>
                  <a:pt x="1290637" y="4763"/>
                </a:lnTo>
                <a:lnTo>
                  <a:pt x="1290637" y="4763"/>
                </a:lnTo>
                <a:lnTo>
                  <a:pt x="1200150" y="42863"/>
                </a:lnTo>
                <a:cubicBezTo>
                  <a:pt x="1176338" y="52388"/>
                  <a:pt x="1158875" y="52388"/>
                  <a:pt x="1147762" y="61913"/>
                </a:cubicBezTo>
                <a:cubicBezTo>
                  <a:pt x="1136650" y="71438"/>
                  <a:pt x="1151731" y="73819"/>
                  <a:pt x="1133475" y="100013"/>
                </a:cubicBezTo>
                <a:cubicBezTo>
                  <a:pt x="1115219" y="126207"/>
                  <a:pt x="1061244" y="172244"/>
                  <a:pt x="1038225" y="219075"/>
                </a:cubicBezTo>
                <a:cubicBezTo>
                  <a:pt x="1015206" y="265906"/>
                  <a:pt x="1025525" y="352028"/>
                  <a:pt x="995362" y="381000"/>
                </a:cubicBezTo>
                <a:cubicBezTo>
                  <a:pt x="965199" y="409972"/>
                  <a:pt x="710406" y="393701"/>
                  <a:pt x="671513" y="407194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39378" name="Freeform 16">
            <a:extLst>
              <a:ext uri="{FF2B5EF4-FFF2-40B4-BE49-F238E27FC236}">
                <a16:creationId xmlns:a16="http://schemas.microsoft.com/office/drawing/2014/main" id="{13F473E0-7BC6-7F67-F454-17CF2817A65A}"/>
              </a:ext>
            </a:extLst>
          </p:cNvPr>
          <p:cNvSpPr>
            <a:spLocks/>
          </p:cNvSpPr>
          <p:nvPr/>
        </p:nvSpPr>
        <p:spPr bwMode="auto">
          <a:xfrm>
            <a:off x="5086350" y="2486025"/>
            <a:ext cx="3267075" cy="10382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58" y="0"/>
              </a:cxn>
              <a:cxn ang="0">
                <a:pos x="2058" y="654"/>
              </a:cxn>
            </a:cxnLst>
            <a:rect l="0" t="0" r="r" b="b"/>
            <a:pathLst>
              <a:path w="2058" h="654">
                <a:moveTo>
                  <a:pt x="0" y="9"/>
                </a:moveTo>
                <a:lnTo>
                  <a:pt x="258" y="0"/>
                </a:lnTo>
                <a:lnTo>
                  <a:pt x="2058" y="654"/>
                </a:lnTo>
              </a:path>
            </a:pathLst>
          </a:custGeom>
          <a:noFill/>
          <a:ln w="57150" cap="flat" cmpd="sng">
            <a:solidFill>
              <a:srgbClr val="6600CC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79" name="Text Box 21">
            <a:extLst>
              <a:ext uri="{FF2B5EF4-FFF2-40B4-BE49-F238E27FC236}">
                <a16:creationId xmlns:a16="http://schemas.microsoft.com/office/drawing/2014/main" id="{39E7596B-59D4-FE42-2E6B-AFFB32226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0" y="2713038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</a:p>
        </p:txBody>
      </p:sp>
      <p:sp>
        <p:nvSpPr>
          <p:cNvPr id="1039381" name="Text Box 60">
            <a:extLst>
              <a:ext uri="{FF2B5EF4-FFF2-40B4-BE49-F238E27FC236}">
                <a16:creationId xmlns:a16="http://schemas.microsoft.com/office/drawing/2014/main" id="{51D97D21-82F7-AFD5-D113-A98AAE39614E}"/>
              </a:ext>
            </a:extLst>
          </p:cNvPr>
          <p:cNvSpPr txBox="1">
            <a:spLocks noChangeArrowheads="1"/>
          </p:cNvSpPr>
          <p:nvPr/>
        </p:nvSpPr>
        <p:spPr bwMode="auto">
          <a:xfrm rot="3013473">
            <a:off x="5770388" y="1488867"/>
            <a:ext cx="49564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Hot</a:t>
            </a:r>
          </a:p>
        </p:txBody>
      </p:sp>
      <p:grpSp>
        <p:nvGrpSpPr>
          <p:cNvPr id="1039382" name="Group 48">
            <a:extLst>
              <a:ext uri="{FF2B5EF4-FFF2-40B4-BE49-F238E27FC236}">
                <a16:creationId xmlns:a16="http://schemas.microsoft.com/office/drawing/2014/main" id="{DFD10600-F0C4-4DCD-BDC7-9EA05D8E0789}"/>
              </a:ext>
            </a:extLst>
          </p:cNvPr>
          <p:cNvGrpSpPr>
            <a:grpSpLocks/>
          </p:cNvGrpSpPr>
          <p:nvPr/>
        </p:nvGrpSpPr>
        <p:grpSpPr bwMode="auto">
          <a:xfrm>
            <a:off x="4991100" y="1143000"/>
            <a:ext cx="1952625" cy="4152900"/>
            <a:chOff x="3144" y="720"/>
            <a:chExt cx="1230" cy="26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9383" name="Freeform 49">
              <a:extLst>
                <a:ext uri="{FF2B5EF4-FFF2-40B4-BE49-F238E27FC236}">
                  <a16:creationId xmlns:a16="http://schemas.microsoft.com/office/drawing/2014/main" id="{81A0E3F1-1538-2AF0-5A90-C008B7551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720"/>
              <a:ext cx="1216" cy="25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8" y="327"/>
                </a:cxn>
                <a:cxn ang="0">
                  <a:pos x="744" y="728"/>
                </a:cxn>
                <a:cxn ang="0">
                  <a:pos x="864" y="1336"/>
                </a:cxn>
                <a:cxn ang="0">
                  <a:pos x="928" y="1976"/>
                </a:cxn>
                <a:cxn ang="0">
                  <a:pos x="968" y="2336"/>
                </a:cxn>
                <a:cxn ang="0">
                  <a:pos x="1024" y="2480"/>
                </a:cxn>
                <a:cxn ang="0">
                  <a:pos x="1152" y="2560"/>
                </a:cxn>
                <a:cxn ang="0">
                  <a:pos x="1216" y="2584"/>
                </a:cxn>
              </a:cxnLst>
              <a:rect l="0" t="0" r="r" b="b"/>
              <a:pathLst>
                <a:path w="1216" h="2584">
                  <a:moveTo>
                    <a:pt x="0" y="0"/>
                  </a:moveTo>
                  <a:cubicBezTo>
                    <a:pt x="83" y="54"/>
                    <a:pt x="374" y="206"/>
                    <a:pt x="498" y="327"/>
                  </a:cubicBezTo>
                  <a:cubicBezTo>
                    <a:pt x="622" y="448"/>
                    <a:pt x="683" y="560"/>
                    <a:pt x="744" y="728"/>
                  </a:cubicBezTo>
                  <a:cubicBezTo>
                    <a:pt x="805" y="896"/>
                    <a:pt x="833" y="1128"/>
                    <a:pt x="864" y="1336"/>
                  </a:cubicBezTo>
                  <a:cubicBezTo>
                    <a:pt x="895" y="1544"/>
                    <a:pt x="911" y="1809"/>
                    <a:pt x="928" y="1976"/>
                  </a:cubicBezTo>
                  <a:cubicBezTo>
                    <a:pt x="945" y="2143"/>
                    <a:pt x="952" y="2252"/>
                    <a:pt x="968" y="2336"/>
                  </a:cubicBezTo>
                  <a:cubicBezTo>
                    <a:pt x="984" y="2420"/>
                    <a:pt x="993" y="2443"/>
                    <a:pt x="1024" y="2480"/>
                  </a:cubicBezTo>
                  <a:cubicBezTo>
                    <a:pt x="1055" y="2517"/>
                    <a:pt x="1120" y="2543"/>
                    <a:pt x="1152" y="2560"/>
                  </a:cubicBezTo>
                  <a:cubicBezTo>
                    <a:pt x="1184" y="2577"/>
                    <a:pt x="1200" y="2580"/>
                    <a:pt x="1216" y="2584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384" name="Freeform 50">
              <a:extLst>
                <a:ext uri="{FF2B5EF4-FFF2-40B4-BE49-F238E27FC236}">
                  <a16:creationId xmlns:a16="http://schemas.microsoft.com/office/drawing/2014/main" id="{3E934674-6716-7740-1FAD-63730EED4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" y="3216"/>
              <a:ext cx="117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7" y="96"/>
                </a:cxn>
                <a:cxn ang="0">
                  <a:pos x="57" y="0"/>
                </a:cxn>
              </a:cxnLst>
              <a:rect l="0" t="0" r="r" b="b"/>
              <a:pathLst>
                <a:path w="117" h="120">
                  <a:moveTo>
                    <a:pt x="0" y="120"/>
                  </a:moveTo>
                  <a:lnTo>
                    <a:pt x="117" y="96"/>
                  </a:lnTo>
                  <a:lnTo>
                    <a:pt x="57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039385" name="Group 51">
            <a:extLst>
              <a:ext uri="{FF2B5EF4-FFF2-40B4-BE49-F238E27FC236}">
                <a16:creationId xmlns:a16="http://schemas.microsoft.com/office/drawing/2014/main" id="{97A0763C-9130-BE15-4A4E-9F4F05C19A51}"/>
              </a:ext>
            </a:extLst>
          </p:cNvPr>
          <p:cNvGrpSpPr>
            <a:grpSpLocks/>
          </p:cNvGrpSpPr>
          <p:nvPr/>
        </p:nvGrpSpPr>
        <p:grpSpPr bwMode="auto">
          <a:xfrm>
            <a:off x="4991100" y="1765300"/>
            <a:ext cx="1681163" cy="3806825"/>
            <a:chOff x="3144" y="1112"/>
            <a:chExt cx="1059" cy="2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9386" name="Freeform 52">
              <a:extLst>
                <a:ext uri="{FF2B5EF4-FFF2-40B4-BE49-F238E27FC236}">
                  <a16:creationId xmlns:a16="http://schemas.microsoft.com/office/drawing/2014/main" id="{56198C3E-6CA1-31D9-98B8-D6E788FEF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112"/>
              <a:ext cx="1040" cy="2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2" y="368"/>
                </a:cxn>
                <a:cxn ang="0">
                  <a:pos x="496" y="1232"/>
                </a:cxn>
                <a:cxn ang="0">
                  <a:pos x="608" y="1912"/>
                </a:cxn>
                <a:cxn ang="0">
                  <a:pos x="648" y="2104"/>
                </a:cxn>
                <a:cxn ang="0">
                  <a:pos x="736" y="2240"/>
                </a:cxn>
                <a:cxn ang="0">
                  <a:pos x="1040" y="2360"/>
                </a:cxn>
              </a:cxnLst>
              <a:rect l="0" t="0" r="r" b="b"/>
              <a:pathLst>
                <a:path w="1040" h="2360">
                  <a:moveTo>
                    <a:pt x="0" y="0"/>
                  </a:moveTo>
                  <a:cubicBezTo>
                    <a:pt x="74" y="81"/>
                    <a:pt x="149" y="163"/>
                    <a:pt x="232" y="368"/>
                  </a:cubicBezTo>
                  <a:cubicBezTo>
                    <a:pt x="315" y="573"/>
                    <a:pt x="433" y="975"/>
                    <a:pt x="496" y="1232"/>
                  </a:cubicBezTo>
                  <a:cubicBezTo>
                    <a:pt x="559" y="1489"/>
                    <a:pt x="583" y="1767"/>
                    <a:pt x="608" y="1912"/>
                  </a:cubicBezTo>
                  <a:cubicBezTo>
                    <a:pt x="633" y="2057"/>
                    <a:pt x="627" y="2049"/>
                    <a:pt x="648" y="2104"/>
                  </a:cubicBezTo>
                  <a:cubicBezTo>
                    <a:pt x="669" y="2159"/>
                    <a:pt x="671" y="2197"/>
                    <a:pt x="736" y="2240"/>
                  </a:cubicBezTo>
                  <a:cubicBezTo>
                    <a:pt x="801" y="2283"/>
                    <a:pt x="920" y="2321"/>
                    <a:pt x="1040" y="2360"/>
                  </a:cubicBez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387" name="Freeform 53">
              <a:extLst>
                <a:ext uri="{FF2B5EF4-FFF2-40B4-BE49-F238E27FC236}">
                  <a16:creationId xmlns:a16="http://schemas.microsoft.com/office/drawing/2014/main" id="{6D9FDAE8-2369-1BA5-7641-7E67C9B276DD}"/>
                </a:ext>
              </a:extLst>
            </p:cNvPr>
            <p:cNvSpPr>
              <a:spLocks/>
            </p:cNvSpPr>
            <p:nvPr/>
          </p:nvSpPr>
          <p:spPr bwMode="auto">
            <a:xfrm rot="-285345">
              <a:off x="4086" y="3390"/>
              <a:ext cx="117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7" y="96"/>
                </a:cxn>
                <a:cxn ang="0">
                  <a:pos x="57" y="0"/>
                </a:cxn>
              </a:cxnLst>
              <a:rect l="0" t="0" r="r" b="b"/>
              <a:pathLst>
                <a:path w="117" h="120">
                  <a:moveTo>
                    <a:pt x="0" y="120"/>
                  </a:moveTo>
                  <a:lnTo>
                    <a:pt x="117" y="96"/>
                  </a:lnTo>
                  <a:lnTo>
                    <a:pt x="57" y="0"/>
                  </a:ln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39389" name="Freeform 55">
            <a:extLst>
              <a:ext uri="{FF2B5EF4-FFF2-40B4-BE49-F238E27FC236}">
                <a16:creationId xmlns:a16="http://schemas.microsoft.com/office/drawing/2014/main" id="{FC3C9AC9-DDC2-177A-8F23-38DD1D8C7510}"/>
              </a:ext>
            </a:extLst>
          </p:cNvPr>
          <p:cNvSpPr>
            <a:spLocks/>
          </p:cNvSpPr>
          <p:nvPr/>
        </p:nvSpPr>
        <p:spPr bwMode="auto">
          <a:xfrm>
            <a:off x="5010150" y="1257300"/>
            <a:ext cx="157163" cy="293688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30" y="6"/>
              </a:cxn>
              <a:cxn ang="0">
                <a:pos x="12" y="18"/>
              </a:cxn>
              <a:cxn ang="0">
                <a:pos x="12" y="96"/>
              </a:cxn>
              <a:cxn ang="0">
                <a:pos x="0" y="132"/>
              </a:cxn>
              <a:cxn ang="0">
                <a:pos x="39" y="183"/>
              </a:cxn>
              <a:cxn ang="0">
                <a:pos x="75" y="177"/>
              </a:cxn>
              <a:cxn ang="0">
                <a:pos x="81" y="147"/>
              </a:cxn>
              <a:cxn ang="0">
                <a:pos x="99" y="87"/>
              </a:cxn>
              <a:cxn ang="0">
                <a:pos x="48" y="0"/>
              </a:cxn>
            </a:cxnLst>
            <a:rect l="0" t="0" r="r" b="b"/>
            <a:pathLst>
              <a:path w="99" h="185">
                <a:moveTo>
                  <a:pt x="48" y="0"/>
                </a:moveTo>
                <a:cubicBezTo>
                  <a:pt x="42" y="2"/>
                  <a:pt x="36" y="4"/>
                  <a:pt x="30" y="6"/>
                </a:cubicBezTo>
                <a:cubicBezTo>
                  <a:pt x="23" y="8"/>
                  <a:pt x="12" y="18"/>
                  <a:pt x="12" y="18"/>
                </a:cubicBezTo>
                <a:cubicBezTo>
                  <a:pt x="1" y="50"/>
                  <a:pt x="12" y="14"/>
                  <a:pt x="12" y="96"/>
                </a:cubicBezTo>
                <a:cubicBezTo>
                  <a:pt x="12" y="112"/>
                  <a:pt x="5" y="118"/>
                  <a:pt x="0" y="132"/>
                </a:cubicBezTo>
                <a:cubicBezTo>
                  <a:pt x="4" y="166"/>
                  <a:pt x="6" y="175"/>
                  <a:pt x="39" y="183"/>
                </a:cubicBezTo>
                <a:cubicBezTo>
                  <a:pt x="51" y="179"/>
                  <a:pt x="66" y="185"/>
                  <a:pt x="75" y="177"/>
                </a:cubicBezTo>
                <a:cubicBezTo>
                  <a:pt x="83" y="171"/>
                  <a:pt x="78" y="157"/>
                  <a:pt x="81" y="147"/>
                </a:cubicBezTo>
                <a:cubicBezTo>
                  <a:pt x="84" y="119"/>
                  <a:pt x="91" y="111"/>
                  <a:pt x="99" y="87"/>
                </a:cubicBezTo>
                <a:cubicBezTo>
                  <a:pt x="97" y="60"/>
                  <a:pt x="89" y="0"/>
                  <a:pt x="48" y="0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390" name="Text Box 56">
            <a:extLst>
              <a:ext uri="{FF2B5EF4-FFF2-40B4-BE49-F238E27FC236}">
                <a16:creationId xmlns:a16="http://schemas.microsoft.com/office/drawing/2014/main" id="{0500EDC5-D3AA-F685-C88C-41401285112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848758" y="1169294"/>
            <a:ext cx="51328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</a:t>
            </a:r>
          </a:p>
        </p:txBody>
      </p:sp>
      <p:sp>
        <p:nvSpPr>
          <p:cNvPr id="131072" name="Text Box 61">
            <a:extLst>
              <a:ext uri="{FF2B5EF4-FFF2-40B4-BE49-F238E27FC236}">
                <a16:creationId xmlns:a16="http://schemas.microsoft.com/office/drawing/2014/main" id="{5713D423-F379-B338-7925-F3B07E95E56A}"/>
              </a:ext>
            </a:extLst>
          </p:cNvPr>
          <p:cNvSpPr txBox="1">
            <a:spLocks noChangeArrowheads="1"/>
          </p:cNvSpPr>
          <p:nvPr/>
        </p:nvSpPr>
        <p:spPr bwMode="auto">
          <a:xfrm rot="4498551">
            <a:off x="5767209" y="2200861"/>
            <a:ext cx="115288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</a:t>
            </a:r>
          </a:p>
        </p:txBody>
      </p:sp>
      <p:sp>
        <p:nvSpPr>
          <p:cNvPr id="131073" name="Text Box 18">
            <a:extLst>
              <a:ext uri="{FF2B5EF4-FFF2-40B4-BE49-F238E27FC236}">
                <a16:creationId xmlns:a16="http://schemas.microsoft.com/office/drawing/2014/main" id="{131D5BDF-5A5A-2445-CCD1-60D90C463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2393950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</a:p>
        </p:txBody>
      </p:sp>
      <p:sp>
        <p:nvSpPr>
          <p:cNvPr id="1039363" name="Text Box 3"/>
          <p:cNvSpPr txBox="1">
            <a:spLocks noChangeArrowheads="1"/>
          </p:cNvSpPr>
          <p:nvPr/>
        </p:nvSpPr>
        <p:spPr bwMode="auto">
          <a:xfrm>
            <a:off x="71438" y="1771650"/>
            <a:ext cx="4517404" cy="29546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DHMS (A, E, </a:t>
            </a:r>
            <a:r>
              <a:rPr lang="en-GB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superB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 cannot exist in pyrolite along a typical mantle geotherm.</a:t>
            </a:r>
          </a:p>
          <a:p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stability of these phases is restricted to lower temperature and can occur only under the P-T conditions in slabs descending into the mantle.</a:t>
            </a:r>
          </a:p>
        </p:txBody>
      </p:sp>
      <p:sp>
        <p:nvSpPr>
          <p:cNvPr id="1039475" name="Freeform 115"/>
          <p:cNvSpPr>
            <a:spLocks/>
          </p:cNvSpPr>
          <p:nvPr/>
        </p:nvSpPr>
        <p:spPr bwMode="auto">
          <a:xfrm>
            <a:off x="5010151" y="942975"/>
            <a:ext cx="2773363" cy="5711825"/>
          </a:xfrm>
          <a:custGeom>
            <a:avLst/>
            <a:gdLst>
              <a:gd name="connsiteX0" fmla="*/ 0 w 10000"/>
              <a:gd name="connsiteY0" fmla="*/ 0 h 10000"/>
              <a:gd name="connsiteX1" fmla="*/ 6019 w 10000"/>
              <a:gd name="connsiteY1" fmla="*/ 1265 h 10000"/>
              <a:gd name="connsiteX2" fmla="*/ 6118 w 10000"/>
              <a:gd name="connsiteY2" fmla="*/ 2817 h 10000"/>
              <a:gd name="connsiteX3" fmla="*/ 7105 w 10000"/>
              <a:gd name="connsiteY3" fmla="*/ 5170 h 10000"/>
              <a:gd name="connsiteX4" fmla="*/ 7632 w 10000"/>
              <a:gd name="connsiteY4" fmla="*/ 7647 h 10000"/>
              <a:gd name="connsiteX5" fmla="*/ 7961 w 10000"/>
              <a:gd name="connsiteY5" fmla="*/ 9040 h 10000"/>
              <a:gd name="connsiteX6" fmla="*/ 8421 w 10000"/>
              <a:gd name="connsiteY6" fmla="*/ 9598 h 10000"/>
              <a:gd name="connsiteX7" fmla="*/ 9474 w 10000"/>
              <a:gd name="connsiteY7" fmla="*/ 9907 h 10000"/>
              <a:gd name="connsiteX8" fmla="*/ 10000 w 10000"/>
              <a:gd name="connsiteY8" fmla="*/ 10000 h 10000"/>
              <a:gd name="connsiteX0" fmla="*/ 0 w 10888"/>
              <a:gd name="connsiteY0" fmla="*/ 0 h 10000"/>
              <a:gd name="connsiteX1" fmla="*/ 6019 w 10888"/>
              <a:gd name="connsiteY1" fmla="*/ 1265 h 10000"/>
              <a:gd name="connsiteX2" fmla="*/ 10707 w 10888"/>
              <a:gd name="connsiteY2" fmla="*/ 3723 h 10000"/>
              <a:gd name="connsiteX3" fmla="*/ 7105 w 10888"/>
              <a:gd name="connsiteY3" fmla="*/ 5170 h 10000"/>
              <a:gd name="connsiteX4" fmla="*/ 7632 w 10888"/>
              <a:gd name="connsiteY4" fmla="*/ 7647 h 10000"/>
              <a:gd name="connsiteX5" fmla="*/ 7961 w 10888"/>
              <a:gd name="connsiteY5" fmla="*/ 9040 h 10000"/>
              <a:gd name="connsiteX6" fmla="*/ 8421 w 10888"/>
              <a:gd name="connsiteY6" fmla="*/ 9598 h 10000"/>
              <a:gd name="connsiteX7" fmla="*/ 9474 w 10888"/>
              <a:gd name="connsiteY7" fmla="*/ 9907 h 10000"/>
              <a:gd name="connsiteX8" fmla="*/ 10000 w 10888"/>
              <a:gd name="connsiteY8" fmla="*/ 10000 h 10000"/>
              <a:gd name="connsiteX0" fmla="*/ 0 w 13243"/>
              <a:gd name="connsiteY0" fmla="*/ 0 h 10000"/>
              <a:gd name="connsiteX1" fmla="*/ 6019 w 13243"/>
              <a:gd name="connsiteY1" fmla="*/ 1265 h 10000"/>
              <a:gd name="connsiteX2" fmla="*/ 10707 w 13243"/>
              <a:gd name="connsiteY2" fmla="*/ 3723 h 10000"/>
              <a:gd name="connsiteX3" fmla="*/ 12730 w 13243"/>
              <a:gd name="connsiteY3" fmla="*/ 8816 h 10000"/>
              <a:gd name="connsiteX4" fmla="*/ 7632 w 13243"/>
              <a:gd name="connsiteY4" fmla="*/ 7647 h 10000"/>
              <a:gd name="connsiteX5" fmla="*/ 7961 w 13243"/>
              <a:gd name="connsiteY5" fmla="*/ 9040 h 10000"/>
              <a:gd name="connsiteX6" fmla="*/ 8421 w 13243"/>
              <a:gd name="connsiteY6" fmla="*/ 9598 h 10000"/>
              <a:gd name="connsiteX7" fmla="*/ 9474 w 13243"/>
              <a:gd name="connsiteY7" fmla="*/ 9907 h 10000"/>
              <a:gd name="connsiteX8" fmla="*/ 10000 w 13243"/>
              <a:gd name="connsiteY8" fmla="*/ 10000 h 10000"/>
              <a:gd name="connsiteX0" fmla="*/ 0 w 13188"/>
              <a:gd name="connsiteY0" fmla="*/ 0 h 10000"/>
              <a:gd name="connsiteX1" fmla="*/ 6019 w 13188"/>
              <a:gd name="connsiteY1" fmla="*/ 1265 h 10000"/>
              <a:gd name="connsiteX2" fmla="*/ 10707 w 13188"/>
              <a:gd name="connsiteY2" fmla="*/ 3723 h 10000"/>
              <a:gd name="connsiteX3" fmla="*/ 12730 w 13188"/>
              <a:gd name="connsiteY3" fmla="*/ 8816 h 10000"/>
              <a:gd name="connsiteX4" fmla="*/ 7961 w 13188"/>
              <a:gd name="connsiteY4" fmla="*/ 9040 h 10000"/>
              <a:gd name="connsiteX5" fmla="*/ 8421 w 13188"/>
              <a:gd name="connsiteY5" fmla="*/ 9598 h 10000"/>
              <a:gd name="connsiteX6" fmla="*/ 9474 w 13188"/>
              <a:gd name="connsiteY6" fmla="*/ 9907 h 10000"/>
              <a:gd name="connsiteX7" fmla="*/ 10000 w 13188"/>
              <a:gd name="connsiteY7" fmla="*/ 10000 h 10000"/>
              <a:gd name="connsiteX0" fmla="*/ 0 w 13111"/>
              <a:gd name="connsiteY0" fmla="*/ 0 h 10000"/>
              <a:gd name="connsiteX1" fmla="*/ 6019 w 13111"/>
              <a:gd name="connsiteY1" fmla="*/ 1265 h 10000"/>
              <a:gd name="connsiteX2" fmla="*/ 10707 w 13111"/>
              <a:gd name="connsiteY2" fmla="*/ 3723 h 10000"/>
              <a:gd name="connsiteX3" fmla="*/ 12730 w 13111"/>
              <a:gd name="connsiteY3" fmla="*/ 8816 h 10000"/>
              <a:gd name="connsiteX4" fmla="*/ 8421 w 13111"/>
              <a:gd name="connsiteY4" fmla="*/ 9598 h 10000"/>
              <a:gd name="connsiteX5" fmla="*/ 9474 w 13111"/>
              <a:gd name="connsiteY5" fmla="*/ 9907 h 10000"/>
              <a:gd name="connsiteX6" fmla="*/ 10000 w 13111"/>
              <a:gd name="connsiteY6" fmla="*/ 10000 h 10000"/>
              <a:gd name="connsiteX0" fmla="*/ 0 w 12935"/>
              <a:gd name="connsiteY0" fmla="*/ 0 h 10000"/>
              <a:gd name="connsiteX1" fmla="*/ 6019 w 12935"/>
              <a:gd name="connsiteY1" fmla="*/ 1265 h 10000"/>
              <a:gd name="connsiteX2" fmla="*/ 10707 w 12935"/>
              <a:gd name="connsiteY2" fmla="*/ 3723 h 10000"/>
              <a:gd name="connsiteX3" fmla="*/ 12730 w 12935"/>
              <a:gd name="connsiteY3" fmla="*/ 8816 h 10000"/>
              <a:gd name="connsiteX4" fmla="*/ 9474 w 12935"/>
              <a:gd name="connsiteY4" fmla="*/ 9907 h 10000"/>
              <a:gd name="connsiteX5" fmla="*/ 10000 w 12935"/>
              <a:gd name="connsiteY5" fmla="*/ 10000 h 10000"/>
              <a:gd name="connsiteX0" fmla="*/ 0 w 12848"/>
              <a:gd name="connsiteY0" fmla="*/ 0 h 10000"/>
              <a:gd name="connsiteX1" fmla="*/ 6019 w 12848"/>
              <a:gd name="connsiteY1" fmla="*/ 1265 h 10000"/>
              <a:gd name="connsiteX2" fmla="*/ 10707 w 12848"/>
              <a:gd name="connsiteY2" fmla="*/ 3723 h 10000"/>
              <a:gd name="connsiteX3" fmla="*/ 12730 w 12848"/>
              <a:gd name="connsiteY3" fmla="*/ 8816 h 10000"/>
              <a:gd name="connsiteX4" fmla="*/ 10000 w 12848"/>
              <a:gd name="connsiteY4" fmla="*/ 10000 h 10000"/>
              <a:gd name="connsiteX0" fmla="*/ 0 w 14812"/>
              <a:gd name="connsiteY0" fmla="*/ 0 h 13924"/>
              <a:gd name="connsiteX1" fmla="*/ 6019 w 14812"/>
              <a:gd name="connsiteY1" fmla="*/ 1265 h 13924"/>
              <a:gd name="connsiteX2" fmla="*/ 10707 w 14812"/>
              <a:gd name="connsiteY2" fmla="*/ 3723 h 13924"/>
              <a:gd name="connsiteX3" fmla="*/ 12730 w 14812"/>
              <a:gd name="connsiteY3" fmla="*/ 8816 h 13924"/>
              <a:gd name="connsiteX4" fmla="*/ 14243 w 14812"/>
              <a:gd name="connsiteY4" fmla="*/ 13924 h 13924"/>
              <a:gd name="connsiteX0" fmla="*/ 0 w 14812"/>
              <a:gd name="connsiteY0" fmla="*/ 0 h 13924"/>
              <a:gd name="connsiteX1" fmla="*/ 6364 w 14812"/>
              <a:gd name="connsiteY1" fmla="*/ 1288 h 13924"/>
              <a:gd name="connsiteX2" fmla="*/ 10707 w 14812"/>
              <a:gd name="connsiteY2" fmla="*/ 3723 h 13924"/>
              <a:gd name="connsiteX3" fmla="*/ 12730 w 14812"/>
              <a:gd name="connsiteY3" fmla="*/ 8816 h 13924"/>
              <a:gd name="connsiteX4" fmla="*/ 14243 w 14812"/>
              <a:gd name="connsiteY4" fmla="*/ 13924 h 13924"/>
              <a:gd name="connsiteX0" fmla="*/ 0 w 14812"/>
              <a:gd name="connsiteY0" fmla="*/ 0 h 13924"/>
              <a:gd name="connsiteX1" fmla="*/ 6364 w 14812"/>
              <a:gd name="connsiteY1" fmla="*/ 1288 h 13924"/>
              <a:gd name="connsiteX2" fmla="*/ 10707 w 14812"/>
              <a:gd name="connsiteY2" fmla="*/ 3723 h 13924"/>
              <a:gd name="connsiteX3" fmla="*/ 12927 w 14812"/>
              <a:gd name="connsiteY3" fmla="*/ 8770 h 13924"/>
              <a:gd name="connsiteX4" fmla="*/ 14243 w 14812"/>
              <a:gd name="connsiteY4" fmla="*/ 13924 h 13924"/>
              <a:gd name="connsiteX0" fmla="*/ 0 w 14368"/>
              <a:gd name="connsiteY0" fmla="*/ 0 h 13924"/>
              <a:gd name="connsiteX1" fmla="*/ 6364 w 14368"/>
              <a:gd name="connsiteY1" fmla="*/ 1288 h 13924"/>
              <a:gd name="connsiteX2" fmla="*/ 10707 w 14368"/>
              <a:gd name="connsiteY2" fmla="*/ 3723 h 13924"/>
              <a:gd name="connsiteX3" fmla="*/ 12927 w 14368"/>
              <a:gd name="connsiteY3" fmla="*/ 8770 h 13924"/>
              <a:gd name="connsiteX4" fmla="*/ 14243 w 14368"/>
              <a:gd name="connsiteY4" fmla="*/ 13924 h 13924"/>
              <a:gd name="connsiteX0" fmla="*/ 0 w 14368"/>
              <a:gd name="connsiteY0" fmla="*/ 0 h 13924"/>
              <a:gd name="connsiteX1" fmla="*/ 6364 w 14368"/>
              <a:gd name="connsiteY1" fmla="*/ 1288 h 13924"/>
              <a:gd name="connsiteX2" fmla="*/ 10707 w 14368"/>
              <a:gd name="connsiteY2" fmla="*/ 3723 h 13924"/>
              <a:gd name="connsiteX3" fmla="*/ 12927 w 14368"/>
              <a:gd name="connsiteY3" fmla="*/ 8770 h 13924"/>
              <a:gd name="connsiteX4" fmla="*/ 14243 w 14368"/>
              <a:gd name="connsiteY4" fmla="*/ 13924 h 13924"/>
              <a:gd name="connsiteX0" fmla="*/ 0 w 14368"/>
              <a:gd name="connsiteY0" fmla="*/ 0 h 13924"/>
              <a:gd name="connsiteX1" fmla="*/ 6364 w 14368"/>
              <a:gd name="connsiteY1" fmla="*/ 1288 h 13924"/>
              <a:gd name="connsiteX2" fmla="*/ 10510 w 14368"/>
              <a:gd name="connsiteY2" fmla="*/ 3607 h 13924"/>
              <a:gd name="connsiteX3" fmla="*/ 12927 w 14368"/>
              <a:gd name="connsiteY3" fmla="*/ 8770 h 13924"/>
              <a:gd name="connsiteX4" fmla="*/ 14243 w 14368"/>
              <a:gd name="connsiteY4" fmla="*/ 13924 h 13924"/>
              <a:gd name="connsiteX0" fmla="*/ 0 w 14368"/>
              <a:gd name="connsiteY0" fmla="*/ 0 h 13924"/>
              <a:gd name="connsiteX1" fmla="*/ 6364 w 14368"/>
              <a:gd name="connsiteY1" fmla="*/ 1288 h 13924"/>
              <a:gd name="connsiteX2" fmla="*/ 10510 w 14368"/>
              <a:gd name="connsiteY2" fmla="*/ 3607 h 13924"/>
              <a:gd name="connsiteX3" fmla="*/ 12927 w 14368"/>
              <a:gd name="connsiteY3" fmla="*/ 8770 h 13924"/>
              <a:gd name="connsiteX4" fmla="*/ 14243 w 14368"/>
              <a:gd name="connsiteY4" fmla="*/ 13924 h 13924"/>
              <a:gd name="connsiteX0" fmla="*/ 0 w 14368"/>
              <a:gd name="connsiteY0" fmla="*/ 0 h 13924"/>
              <a:gd name="connsiteX1" fmla="*/ 6364 w 14368"/>
              <a:gd name="connsiteY1" fmla="*/ 1288 h 13924"/>
              <a:gd name="connsiteX2" fmla="*/ 10510 w 14368"/>
              <a:gd name="connsiteY2" fmla="*/ 3607 h 13924"/>
              <a:gd name="connsiteX3" fmla="*/ 12927 w 14368"/>
              <a:gd name="connsiteY3" fmla="*/ 8770 h 13924"/>
              <a:gd name="connsiteX4" fmla="*/ 14243 w 14368"/>
              <a:gd name="connsiteY4" fmla="*/ 13924 h 1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8" h="13924">
                <a:moveTo>
                  <a:pt x="0" y="0"/>
                </a:moveTo>
                <a:cubicBezTo>
                  <a:pt x="1078" y="139"/>
                  <a:pt x="4416" y="733"/>
                  <a:pt x="6364" y="1288"/>
                </a:cubicBezTo>
                <a:cubicBezTo>
                  <a:pt x="8115" y="1889"/>
                  <a:pt x="9416" y="2360"/>
                  <a:pt x="10510" y="3607"/>
                </a:cubicBezTo>
                <a:cubicBezTo>
                  <a:pt x="11604" y="4854"/>
                  <a:pt x="12190" y="7024"/>
                  <a:pt x="12927" y="8770"/>
                </a:cubicBezTo>
                <a:cubicBezTo>
                  <a:pt x="13516" y="10470"/>
                  <a:pt x="14368" y="13561"/>
                  <a:pt x="14243" y="1392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glow rad="139700">
              <a:srgbClr val="FFFF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77" name="Text Box 117"/>
          <p:cNvSpPr txBox="1">
            <a:spLocks noChangeArrowheads="1"/>
          </p:cNvSpPr>
          <p:nvPr/>
        </p:nvSpPr>
        <p:spPr bwMode="auto">
          <a:xfrm>
            <a:off x="71438" y="4705350"/>
            <a:ext cx="4551362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Under normal mantle conditions, wadsleyite or ringwoodite are the major H</a:t>
            </a:r>
            <a:r>
              <a:rPr lang="en-GB" sz="2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O-bearing phases in the deep upper mantle.</a:t>
            </a:r>
          </a:p>
        </p:txBody>
      </p:sp>
      <p:sp>
        <p:nvSpPr>
          <p:cNvPr id="66" name="Text Box 71"/>
          <p:cNvSpPr txBox="1">
            <a:spLocks noChangeArrowheads="1"/>
          </p:cNvSpPr>
          <p:nvPr/>
        </p:nvSpPr>
        <p:spPr bwMode="auto">
          <a:xfrm>
            <a:off x="407194" y="6334780"/>
            <a:ext cx="26019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Litasov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Ohtani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(2003) Phys. Chem. Mineral., 30, 147-156.</a:t>
            </a:r>
          </a:p>
        </p:txBody>
      </p:sp>
      <p:sp>
        <p:nvSpPr>
          <p:cNvPr id="2" name="Text Box 47">
            <a:extLst>
              <a:ext uri="{FF2B5EF4-FFF2-40B4-BE49-F238E27FC236}">
                <a16:creationId xmlns:a16="http://schemas.microsoft.com/office/drawing/2014/main" id="{99CC11C3-2009-B687-E580-B641DE82C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0" y="984250"/>
            <a:ext cx="2414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Pyrolite + 2 mass % H</a:t>
            </a:r>
            <a:r>
              <a:rPr lang="en-GB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</a:t>
            </a: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4" name="Text Box 70">
            <a:extLst>
              <a:ext uri="{FF2B5EF4-FFF2-40B4-BE49-F238E27FC236}">
                <a16:creationId xmlns:a16="http://schemas.microsoft.com/office/drawing/2014/main" id="{04504203-4DE9-41DC-F346-36853B939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453258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Schematic stability of the hydrous phases in the system CMAS pyrolite + 2 mass %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1039388" name="Text Box 47">
            <a:extLst>
              <a:ext uri="{FF2B5EF4-FFF2-40B4-BE49-F238E27FC236}">
                <a16:creationId xmlns:a16="http://schemas.microsoft.com/office/drawing/2014/main" id="{E64B573A-E000-59CE-892D-4DFDF4FF0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656" y="1455113"/>
            <a:ext cx="198596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No hydrous mineral present in this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9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9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1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03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81" grpId="0"/>
      <p:bldP spid="131072" grpId="0"/>
      <p:bldP spid="1039363" grpId="0" uiExpand="1" build="p"/>
      <p:bldP spid="1039475" grpId="0" animBg="1"/>
      <p:bldP spid="103947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2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0"/>
            <a:ext cx="4595812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9419" name="Freeform 59"/>
          <p:cNvSpPr>
            <a:spLocks/>
          </p:cNvSpPr>
          <p:nvPr/>
        </p:nvSpPr>
        <p:spPr bwMode="auto">
          <a:xfrm>
            <a:off x="5683250" y="2271713"/>
            <a:ext cx="246063" cy="323850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38" y="141"/>
              </a:cxn>
              <a:cxn ang="0">
                <a:pos x="53" y="183"/>
              </a:cxn>
              <a:cxn ang="0">
                <a:pos x="92" y="189"/>
              </a:cxn>
              <a:cxn ang="0">
                <a:pos x="149" y="180"/>
              </a:cxn>
              <a:cxn ang="0">
                <a:pos x="131" y="120"/>
              </a:cxn>
              <a:cxn ang="0">
                <a:pos x="128" y="87"/>
              </a:cxn>
              <a:cxn ang="0">
                <a:pos x="140" y="69"/>
              </a:cxn>
              <a:cxn ang="0">
                <a:pos x="122" y="27"/>
              </a:cxn>
              <a:cxn ang="0">
                <a:pos x="50" y="9"/>
              </a:cxn>
              <a:cxn ang="0">
                <a:pos x="14" y="12"/>
              </a:cxn>
            </a:cxnLst>
            <a:rect l="0" t="0" r="r" b="b"/>
            <a:pathLst>
              <a:path w="155" h="204">
                <a:moveTo>
                  <a:pt x="14" y="12"/>
                </a:moveTo>
                <a:cubicBezTo>
                  <a:pt x="15" y="44"/>
                  <a:pt x="0" y="115"/>
                  <a:pt x="38" y="141"/>
                </a:cubicBezTo>
                <a:cubicBezTo>
                  <a:pt x="40" y="148"/>
                  <a:pt x="46" y="180"/>
                  <a:pt x="53" y="183"/>
                </a:cubicBezTo>
                <a:cubicBezTo>
                  <a:pt x="65" y="188"/>
                  <a:pt x="79" y="186"/>
                  <a:pt x="92" y="189"/>
                </a:cubicBezTo>
                <a:cubicBezTo>
                  <a:pt x="111" y="198"/>
                  <a:pt x="141" y="204"/>
                  <a:pt x="149" y="180"/>
                </a:cubicBezTo>
                <a:cubicBezTo>
                  <a:pt x="147" y="146"/>
                  <a:pt x="155" y="136"/>
                  <a:pt x="131" y="120"/>
                </a:cubicBezTo>
                <a:cubicBezTo>
                  <a:pt x="129" y="109"/>
                  <a:pt x="122" y="97"/>
                  <a:pt x="128" y="87"/>
                </a:cubicBezTo>
                <a:cubicBezTo>
                  <a:pt x="132" y="81"/>
                  <a:pt x="140" y="69"/>
                  <a:pt x="140" y="69"/>
                </a:cubicBezTo>
                <a:cubicBezTo>
                  <a:pt x="137" y="45"/>
                  <a:pt x="140" y="39"/>
                  <a:pt x="122" y="27"/>
                </a:cubicBezTo>
                <a:cubicBezTo>
                  <a:pt x="104" y="0"/>
                  <a:pt x="89" y="11"/>
                  <a:pt x="50" y="9"/>
                </a:cubicBezTo>
                <a:cubicBezTo>
                  <a:pt x="38" y="10"/>
                  <a:pt x="14" y="12"/>
                  <a:pt x="14" y="12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20" name="Text Box 60"/>
          <p:cNvSpPr txBox="1">
            <a:spLocks noChangeArrowheads="1"/>
          </p:cNvSpPr>
          <p:nvPr/>
        </p:nvSpPr>
        <p:spPr bwMode="auto">
          <a:xfrm rot="1015650">
            <a:off x="5460012" y="2278648"/>
            <a:ext cx="6639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+ E</a:t>
            </a:r>
          </a:p>
        </p:txBody>
      </p:sp>
      <p:sp>
        <p:nvSpPr>
          <p:cNvPr id="1039421" name="Freeform 61"/>
          <p:cNvSpPr>
            <a:spLocks/>
          </p:cNvSpPr>
          <p:nvPr/>
        </p:nvSpPr>
        <p:spPr bwMode="auto">
          <a:xfrm>
            <a:off x="5683250" y="2705100"/>
            <a:ext cx="279400" cy="461963"/>
          </a:xfrm>
          <a:custGeom>
            <a:avLst/>
            <a:gdLst/>
            <a:ahLst/>
            <a:cxnLst>
              <a:cxn ang="0">
                <a:pos x="14" y="30"/>
              </a:cxn>
              <a:cxn ang="0">
                <a:pos x="11" y="192"/>
              </a:cxn>
              <a:cxn ang="0">
                <a:pos x="41" y="243"/>
              </a:cxn>
              <a:cxn ang="0">
                <a:pos x="71" y="291"/>
              </a:cxn>
              <a:cxn ang="0">
                <a:pos x="146" y="255"/>
              </a:cxn>
              <a:cxn ang="0">
                <a:pos x="167" y="213"/>
              </a:cxn>
              <a:cxn ang="0">
                <a:pos x="170" y="156"/>
              </a:cxn>
              <a:cxn ang="0">
                <a:pos x="152" y="126"/>
              </a:cxn>
              <a:cxn ang="0">
                <a:pos x="143" y="99"/>
              </a:cxn>
              <a:cxn ang="0">
                <a:pos x="140" y="90"/>
              </a:cxn>
              <a:cxn ang="0">
                <a:pos x="122" y="27"/>
              </a:cxn>
              <a:cxn ang="0">
                <a:pos x="86" y="6"/>
              </a:cxn>
              <a:cxn ang="0">
                <a:pos x="68" y="0"/>
              </a:cxn>
              <a:cxn ang="0">
                <a:pos x="14" y="30"/>
              </a:cxn>
            </a:cxnLst>
            <a:rect l="0" t="0" r="r" b="b"/>
            <a:pathLst>
              <a:path w="176" h="291">
                <a:moveTo>
                  <a:pt x="14" y="30"/>
                </a:moveTo>
                <a:cubicBezTo>
                  <a:pt x="0" y="85"/>
                  <a:pt x="7" y="127"/>
                  <a:pt x="11" y="192"/>
                </a:cubicBezTo>
                <a:cubicBezTo>
                  <a:pt x="12" y="212"/>
                  <a:pt x="35" y="225"/>
                  <a:pt x="41" y="243"/>
                </a:cubicBezTo>
                <a:cubicBezTo>
                  <a:pt x="44" y="272"/>
                  <a:pt x="44" y="282"/>
                  <a:pt x="71" y="291"/>
                </a:cubicBezTo>
                <a:cubicBezTo>
                  <a:pt x="119" y="286"/>
                  <a:pt x="109" y="279"/>
                  <a:pt x="146" y="255"/>
                </a:cubicBezTo>
                <a:cubicBezTo>
                  <a:pt x="151" y="241"/>
                  <a:pt x="159" y="226"/>
                  <a:pt x="167" y="213"/>
                </a:cubicBezTo>
                <a:cubicBezTo>
                  <a:pt x="174" y="186"/>
                  <a:pt x="176" y="187"/>
                  <a:pt x="170" y="156"/>
                </a:cubicBezTo>
                <a:cubicBezTo>
                  <a:pt x="168" y="145"/>
                  <a:pt x="155" y="135"/>
                  <a:pt x="152" y="126"/>
                </a:cubicBezTo>
                <a:cubicBezTo>
                  <a:pt x="149" y="117"/>
                  <a:pt x="146" y="108"/>
                  <a:pt x="143" y="99"/>
                </a:cubicBezTo>
                <a:cubicBezTo>
                  <a:pt x="142" y="96"/>
                  <a:pt x="140" y="90"/>
                  <a:pt x="140" y="90"/>
                </a:cubicBezTo>
                <a:cubicBezTo>
                  <a:pt x="138" y="67"/>
                  <a:pt x="141" y="43"/>
                  <a:pt x="122" y="27"/>
                </a:cubicBezTo>
                <a:cubicBezTo>
                  <a:pt x="110" y="17"/>
                  <a:pt x="102" y="11"/>
                  <a:pt x="86" y="6"/>
                </a:cubicBezTo>
                <a:cubicBezTo>
                  <a:pt x="80" y="4"/>
                  <a:pt x="68" y="0"/>
                  <a:pt x="68" y="0"/>
                </a:cubicBezTo>
                <a:cubicBezTo>
                  <a:pt x="53" y="2"/>
                  <a:pt x="14" y="8"/>
                  <a:pt x="14" y="30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22" name="Freeform 62"/>
          <p:cNvSpPr>
            <a:spLocks/>
          </p:cNvSpPr>
          <p:nvPr/>
        </p:nvSpPr>
        <p:spPr bwMode="auto">
          <a:xfrm>
            <a:off x="5930900" y="4019550"/>
            <a:ext cx="485775" cy="700088"/>
          </a:xfrm>
          <a:custGeom>
            <a:avLst/>
            <a:gdLst/>
            <a:ahLst/>
            <a:cxnLst>
              <a:cxn ang="0">
                <a:pos x="59" y="15"/>
              </a:cxn>
              <a:cxn ang="0">
                <a:pos x="110" y="405"/>
              </a:cxn>
              <a:cxn ang="0">
                <a:pos x="164" y="441"/>
              </a:cxn>
              <a:cxn ang="0">
                <a:pos x="209" y="438"/>
              </a:cxn>
              <a:cxn ang="0">
                <a:pos x="257" y="408"/>
              </a:cxn>
              <a:cxn ang="0">
                <a:pos x="272" y="318"/>
              </a:cxn>
              <a:cxn ang="0">
                <a:pos x="287" y="270"/>
              </a:cxn>
              <a:cxn ang="0">
                <a:pos x="188" y="0"/>
              </a:cxn>
              <a:cxn ang="0">
                <a:pos x="77" y="3"/>
              </a:cxn>
              <a:cxn ang="0">
                <a:pos x="59" y="15"/>
              </a:cxn>
            </a:cxnLst>
            <a:rect l="0" t="0" r="r" b="b"/>
            <a:pathLst>
              <a:path w="306" h="441">
                <a:moveTo>
                  <a:pt x="59" y="15"/>
                </a:moveTo>
                <a:cubicBezTo>
                  <a:pt x="60" y="154"/>
                  <a:pt x="0" y="311"/>
                  <a:pt x="110" y="405"/>
                </a:cubicBezTo>
                <a:cubicBezTo>
                  <a:pt x="126" y="419"/>
                  <a:pt x="143" y="434"/>
                  <a:pt x="164" y="441"/>
                </a:cubicBezTo>
                <a:cubicBezTo>
                  <a:pt x="179" y="440"/>
                  <a:pt x="194" y="441"/>
                  <a:pt x="209" y="438"/>
                </a:cubicBezTo>
                <a:cubicBezTo>
                  <a:pt x="226" y="434"/>
                  <a:pt x="239" y="414"/>
                  <a:pt x="257" y="408"/>
                </a:cubicBezTo>
                <a:cubicBezTo>
                  <a:pt x="280" y="385"/>
                  <a:pt x="269" y="347"/>
                  <a:pt x="272" y="318"/>
                </a:cubicBezTo>
                <a:cubicBezTo>
                  <a:pt x="274" y="303"/>
                  <a:pt x="283" y="285"/>
                  <a:pt x="287" y="270"/>
                </a:cubicBezTo>
                <a:cubicBezTo>
                  <a:pt x="285" y="175"/>
                  <a:pt x="306" y="39"/>
                  <a:pt x="188" y="0"/>
                </a:cubicBezTo>
                <a:cubicBezTo>
                  <a:pt x="151" y="1"/>
                  <a:pt x="114" y="1"/>
                  <a:pt x="77" y="3"/>
                </a:cubicBezTo>
                <a:cubicBezTo>
                  <a:pt x="65" y="4"/>
                  <a:pt x="68" y="15"/>
                  <a:pt x="59" y="15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23" name="Text Box 63"/>
          <p:cNvSpPr txBox="1">
            <a:spLocks noChangeArrowheads="1"/>
          </p:cNvSpPr>
          <p:nvPr/>
        </p:nvSpPr>
        <p:spPr bwMode="auto">
          <a:xfrm rot="4202875">
            <a:off x="5699988" y="4144755"/>
            <a:ext cx="9507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 + SuB</a:t>
            </a:r>
          </a:p>
        </p:txBody>
      </p:sp>
      <p:sp>
        <p:nvSpPr>
          <p:cNvPr id="1039424" name="Rectangle 64"/>
          <p:cNvSpPr>
            <a:spLocks noChangeArrowheads="1"/>
          </p:cNvSpPr>
          <p:nvPr/>
        </p:nvSpPr>
        <p:spPr bwMode="auto">
          <a:xfrm>
            <a:off x="5667375" y="5629275"/>
            <a:ext cx="266700" cy="90487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25" name="Text Box 65"/>
          <p:cNvSpPr txBox="1">
            <a:spLocks noChangeArrowheads="1"/>
          </p:cNvSpPr>
          <p:nvPr/>
        </p:nvSpPr>
        <p:spPr bwMode="auto">
          <a:xfrm>
            <a:off x="5070475" y="6051550"/>
            <a:ext cx="123303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G/D/F</a:t>
            </a:r>
          </a:p>
        </p:txBody>
      </p:sp>
      <p:sp>
        <p:nvSpPr>
          <p:cNvPr id="1039426" name="Freeform 66"/>
          <p:cNvSpPr>
            <a:spLocks/>
          </p:cNvSpPr>
          <p:nvPr/>
        </p:nvSpPr>
        <p:spPr bwMode="auto">
          <a:xfrm rot="-741322">
            <a:off x="5060950" y="2114550"/>
            <a:ext cx="233363" cy="369888"/>
          </a:xfrm>
          <a:custGeom>
            <a:avLst/>
            <a:gdLst/>
            <a:ahLst/>
            <a:cxnLst>
              <a:cxn ang="0">
                <a:pos x="14" y="12"/>
              </a:cxn>
              <a:cxn ang="0">
                <a:pos x="38" y="141"/>
              </a:cxn>
              <a:cxn ang="0">
                <a:pos x="53" y="183"/>
              </a:cxn>
              <a:cxn ang="0">
                <a:pos x="92" y="189"/>
              </a:cxn>
              <a:cxn ang="0">
                <a:pos x="149" y="180"/>
              </a:cxn>
              <a:cxn ang="0">
                <a:pos x="131" y="120"/>
              </a:cxn>
              <a:cxn ang="0">
                <a:pos x="128" y="87"/>
              </a:cxn>
              <a:cxn ang="0">
                <a:pos x="140" y="69"/>
              </a:cxn>
              <a:cxn ang="0">
                <a:pos x="122" y="27"/>
              </a:cxn>
              <a:cxn ang="0">
                <a:pos x="50" y="9"/>
              </a:cxn>
              <a:cxn ang="0">
                <a:pos x="14" y="12"/>
              </a:cxn>
            </a:cxnLst>
            <a:rect l="0" t="0" r="r" b="b"/>
            <a:pathLst>
              <a:path w="155" h="204">
                <a:moveTo>
                  <a:pt x="14" y="12"/>
                </a:moveTo>
                <a:cubicBezTo>
                  <a:pt x="15" y="44"/>
                  <a:pt x="0" y="115"/>
                  <a:pt x="38" y="141"/>
                </a:cubicBezTo>
                <a:cubicBezTo>
                  <a:pt x="40" y="148"/>
                  <a:pt x="46" y="180"/>
                  <a:pt x="53" y="183"/>
                </a:cubicBezTo>
                <a:cubicBezTo>
                  <a:pt x="65" y="188"/>
                  <a:pt x="79" y="186"/>
                  <a:pt x="92" y="189"/>
                </a:cubicBezTo>
                <a:cubicBezTo>
                  <a:pt x="111" y="198"/>
                  <a:pt x="141" y="204"/>
                  <a:pt x="149" y="180"/>
                </a:cubicBezTo>
                <a:cubicBezTo>
                  <a:pt x="147" y="146"/>
                  <a:pt x="155" y="136"/>
                  <a:pt x="131" y="120"/>
                </a:cubicBezTo>
                <a:cubicBezTo>
                  <a:pt x="129" y="109"/>
                  <a:pt x="122" y="97"/>
                  <a:pt x="128" y="87"/>
                </a:cubicBezTo>
                <a:cubicBezTo>
                  <a:pt x="132" y="81"/>
                  <a:pt x="140" y="69"/>
                  <a:pt x="140" y="69"/>
                </a:cubicBezTo>
                <a:cubicBezTo>
                  <a:pt x="137" y="45"/>
                  <a:pt x="140" y="39"/>
                  <a:pt x="122" y="27"/>
                </a:cubicBezTo>
                <a:cubicBezTo>
                  <a:pt x="104" y="0"/>
                  <a:pt x="89" y="11"/>
                  <a:pt x="50" y="9"/>
                </a:cubicBezTo>
                <a:cubicBezTo>
                  <a:pt x="38" y="10"/>
                  <a:pt x="14" y="12"/>
                  <a:pt x="14" y="12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27" name="Text Box 67"/>
          <p:cNvSpPr txBox="1">
            <a:spLocks noChangeArrowheads="1"/>
          </p:cNvSpPr>
          <p:nvPr/>
        </p:nvSpPr>
        <p:spPr bwMode="auto">
          <a:xfrm rot="3927307">
            <a:off x="4853009" y="2081313"/>
            <a:ext cx="61908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 + A</a:t>
            </a:r>
          </a:p>
        </p:txBody>
      </p:sp>
      <p:sp>
        <p:nvSpPr>
          <p:cNvPr id="1039428" name="Freeform 68"/>
          <p:cNvSpPr>
            <a:spLocks/>
          </p:cNvSpPr>
          <p:nvPr/>
        </p:nvSpPr>
        <p:spPr bwMode="auto">
          <a:xfrm>
            <a:off x="5086350" y="2486025"/>
            <a:ext cx="3267075" cy="10382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58" y="0"/>
              </a:cxn>
              <a:cxn ang="0">
                <a:pos x="2058" y="654"/>
              </a:cxn>
            </a:cxnLst>
            <a:rect l="0" t="0" r="r" b="b"/>
            <a:pathLst>
              <a:path w="2058" h="654">
                <a:moveTo>
                  <a:pt x="0" y="9"/>
                </a:moveTo>
                <a:lnTo>
                  <a:pt x="258" y="0"/>
                </a:lnTo>
                <a:lnTo>
                  <a:pt x="2058" y="654"/>
                </a:lnTo>
              </a:path>
            </a:pathLst>
          </a:custGeom>
          <a:noFill/>
          <a:ln w="57150" cap="flat" cmpd="sng">
            <a:solidFill>
              <a:srgbClr val="6600CC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29" name="Freeform 69"/>
          <p:cNvSpPr>
            <a:spLocks/>
          </p:cNvSpPr>
          <p:nvPr/>
        </p:nvSpPr>
        <p:spPr bwMode="auto">
          <a:xfrm>
            <a:off x="5176838" y="3619500"/>
            <a:ext cx="3490912" cy="105251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58" y="0"/>
              </a:cxn>
              <a:cxn ang="0">
                <a:pos x="2199" y="663"/>
              </a:cxn>
            </a:cxnLst>
            <a:rect l="0" t="0" r="r" b="b"/>
            <a:pathLst>
              <a:path w="2199" h="663">
                <a:moveTo>
                  <a:pt x="0" y="9"/>
                </a:moveTo>
                <a:lnTo>
                  <a:pt x="258" y="0"/>
                </a:lnTo>
                <a:lnTo>
                  <a:pt x="2199" y="663"/>
                </a:lnTo>
              </a:path>
            </a:pathLst>
          </a:custGeom>
          <a:noFill/>
          <a:ln w="57150" cap="flat" cmpd="sng">
            <a:solidFill>
              <a:srgbClr val="66FF33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30" name="Text Box 70"/>
          <p:cNvSpPr txBox="1">
            <a:spLocks noChangeArrowheads="1"/>
          </p:cNvSpPr>
          <p:nvPr/>
        </p:nvSpPr>
        <p:spPr bwMode="auto">
          <a:xfrm>
            <a:off x="6561138" y="2393950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</a:p>
        </p:txBody>
      </p:sp>
      <p:sp>
        <p:nvSpPr>
          <p:cNvPr id="1039431" name="Rectangle 71"/>
          <p:cNvSpPr>
            <a:spLocks noChangeArrowheads="1"/>
          </p:cNvSpPr>
          <p:nvPr/>
        </p:nvSpPr>
        <p:spPr bwMode="auto">
          <a:xfrm rot="1415311">
            <a:off x="6781800" y="2824163"/>
            <a:ext cx="261938" cy="1571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32" name="Rectangle 72"/>
          <p:cNvSpPr>
            <a:spLocks noChangeArrowheads="1"/>
          </p:cNvSpPr>
          <p:nvPr/>
        </p:nvSpPr>
        <p:spPr bwMode="auto">
          <a:xfrm rot="6673846">
            <a:off x="6772275" y="3090863"/>
            <a:ext cx="261938" cy="15716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33" name="Text Box 73"/>
          <p:cNvSpPr txBox="1">
            <a:spLocks noChangeArrowheads="1"/>
          </p:cNvSpPr>
          <p:nvPr/>
        </p:nvSpPr>
        <p:spPr bwMode="auto">
          <a:xfrm>
            <a:off x="6737350" y="2713038"/>
            <a:ext cx="3674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</a:p>
        </p:txBody>
      </p:sp>
      <p:sp>
        <p:nvSpPr>
          <p:cNvPr id="1039434" name="Text Box 74"/>
          <p:cNvSpPr txBox="1">
            <a:spLocks noChangeArrowheads="1"/>
          </p:cNvSpPr>
          <p:nvPr/>
        </p:nvSpPr>
        <p:spPr bwMode="auto">
          <a:xfrm>
            <a:off x="6689725" y="3060700"/>
            <a:ext cx="4675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</a:t>
            </a:r>
          </a:p>
        </p:txBody>
      </p:sp>
      <p:sp>
        <p:nvSpPr>
          <p:cNvPr id="1039435" name="Rectangle 75"/>
          <p:cNvSpPr>
            <a:spLocks noChangeArrowheads="1"/>
          </p:cNvSpPr>
          <p:nvPr/>
        </p:nvSpPr>
        <p:spPr bwMode="auto">
          <a:xfrm rot="6673846">
            <a:off x="7192169" y="3987007"/>
            <a:ext cx="184150" cy="15716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36" name="Rectangle 76"/>
          <p:cNvSpPr>
            <a:spLocks noChangeArrowheads="1"/>
          </p:cNvSpPr>
          <p:nvPr/>
        </p:nvSpPr>
        <p:spPr bwMode="auto">
          <a:xfrm rot="6673846">
            <a:off x="7156450" y="4260850"/>
            <a:ext cx="220663" cy="157163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37" name="Text Box 77"/>
          <p:cNvSpPr txBox="1">
            <a:spLocks noChangeArrowheads="1"/>
          </p:cNvSpPr>
          <p:nvPr/>
        </p:nvSpPr>
        <p:spPr bwMode="auto">
          <a:xfrm>
            <a:off x="6913563" y="3856038"/>
            <a:ext cx="4675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</a:t>
            </a:r>
          </a:p>
        </p:txBody>
      </p:sp>
      <p:sp>
        <p:nvSpPr>
          <p:cNvPr id="1039438" name="Text Box 78"/>
          <p:cNvSpPr txBox="1">
            <a:spLocks noChangeArrowheads="1"/>
          </p:cNvSpPr>
          <p:nvPr/>
        </p:nvSpPr>
        <p:spPr bwMode="auto">
          <a:xfrm>
            <a:off x="6870700" y="4098925"/>
            <a:ext cx="450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</a:p>
        </p:txBody>
      </p:sp>
      <p:sp>
        <p:nvSpPr>
          <p:cNvPr id="1039439" name="Rectangle 79"/>
          <p:cNvSpPr>
            <a:spLocks noChangeArrowheads="1"/>
          </p:cNvSpPr>
          <p:nvPr/>
        </p:nvSpPr>
        <p:spPr bwMode="auto">
          <a:xfrm rot="-528454">
            <a:off x="6958013" y="4538663"/>
            <a:ext cx="271462" cy="1428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40" name="Text Box 80"/>
          <p:cNvSpPr txBox="1">
            <a:spLocks noChangeArrowheads="1"/>
          </p:cNvSpPr>
          <p:nvPr/>
        </p:nvSpPr>
        <p:spPr bwMode="auto">
          <a:xfrm rot="-647058">
            <a:off x="6861175" y="4432300"/>
            <a:ext cx="4508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Rw</a:t>
            </a:r>
          </a:p>
        </p:txBody>
      </p:sp>
      <p:sp>
        <p:nvSpPr>
          <p:cNvPr id="1039441" name="Rectangle 81"/>
          <p:cNvSpPr>
            <a:spLocks noChangeArrowheads="1"/>
          </p:cNvSpPr>
          <p:nvPr/>
        </p:nvSpPr>
        <p:spPr bwMode="auto">
          <a:xfrm rot="-710896">
            <a:off x="6829425" y="4719638"/>
            <a:ext cx="657225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42" name="Text Box 82"/>
          <p:cNvSpPr txBox="1">
            <a:spLocks noChangeArrowheads="1"/>
          </p:cNvSpPr>
          <p:nvPr/>
        </p:nvSpPr>
        <p:spPr bwMode="auto">
          <a:xfrm rot="-647058">
            <a:off x="6750968" y="4702761"/>
            <a:ext cx="103797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MgPv + Pc</a:t>
            </a:r>
          </a:p>
        </p:txBody>
      </p:sp>
      <p:sp>
        <p:nvSpPr>
          <p:cNvPr id="1039443" name="Freeform 83"/>
          <p:cNvSpPr>
            <a:spLocks/>
          </p:cNvSpPr>
          <p:nvPr/>
        </p:nvSpPr>
        <p:spPr bwMode="auto">
          <a:xfrm>
            <a:off x="4995863" y="4505325"/>
            <a:ext cx="3195637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2013" y="0"/>
              </a:cxn>
            </a:cxnLst>
            <a:rect l="0" t="0" r="r" b="b"/>
            <a:pathLst>
              <a:path w="2013" h="390">
                <a:moveTo>
                  <a:pt x="0" y="390"/>
                </a:moveTo>
                <a:lnTo>
                  <a:pt x="2013" y="0"/>
                </a:lnTo>
              </a:path>
            </a:pathLst>
          </a:custGeom>
          <a:noFill/>
          <a:ln w="57150" cap="flat" cmpd="sng">
            <a:solidFill>
              <a:srgbClr val="CC33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44" name="Rectangle 84"/>
          <p:cNvSpPr>
            <a:spLocks noChangeArrowheads="1"/>
          </p:cNvSpPr>
          <p:nvPr/>
        </p:nvSpPr>
        <p:spPr bwMode="auto">
          <a:xfrm rot="-1328130">
            <a:off x="5167313" y="5657850"/>
            <a:ext cx="581025" cy="20002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45" name="Text Box 85"/>
          <p:cNvSpPr txBox="1">
            <a:spLocks noChangeArrowheads="1"/>
          </p:cNvSpPr>
          <p:nvPr/>
        </p:nvSpPr>
        <p:spPr bwMode="auto">
          <a:xfrm rot="-1293761">
            <a:off x="5165518" y="5539373"/>
            <a:ext cx="83067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 out</a:t>
            </a:r>
          </a:p>
        </p:txBody>
      </p:sp>
      <p:sp>
        <p:nvSpPr>
          <p:cNvPr id="1039446" name="Oval 86"/>
          <p:cNvSpPr>
            <a:spLocks noChangeArrowheads="1"/>
          </p:cNvSpPr>
          <p:nvPr/>
        </p:nvSpPr>
        <p:spPr bwMode="auto">
          <a:xfrm>
            <a:off x="5824538" y="3419475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47" name="Oval 87"/>
          <p:cNvSpPr>
            <a:spLocks noChangeArrowheads="1"/>
          </p:cNvSpPr>
          <p:nvPr/>
        </p:nvSpPr>
        <p:spPr bwMode="auto">
          <a:xfrm>
            <a:off x="6172200" y="3567113"/>
            <a:ext cx="152400" cy="233362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48" name="Oval 88"/>
          <p:cNvSpPr>
            <a:spLocks noChangeArrowheads="1"/>
          </p:cNvSpPr>
          <p:nvPr/>
        </p:nvSpPr>
        <p:spPr bwMode="auto">
          <a:xfrm>
            <a:off x="6686550" y="3743325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49" name="Oval 89"/>
          <p:cNvSpPr>
            <a:spLocks noChangeArrowheads="1"/>
          </p:cNvSpPr>
          <p:nvPr/>
        </p:nvSpPr>
        <p:spPr bwMode="auto">
          <a:xfrm>
            <a:off x="7697788" y="3371850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50" name="Oval 90"/>
          <p:cNvSpPr>
            <a:spLocks noChangeArrowheads="1"/>
          </p:cNvSpPr>
          <p:nvPr/>
        </p:nvSpPr>
        <p:spPr bwMode="auto">
          <a:xfrm>
            <a:off x="8188325" y="3543300"/>
            <a:ext cx="152400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51" name="Text Box 91"/>
          <p:cNvSpPr txBox="1">
            <a:spLocks noChangeArrowheads="1"/>
          </p:cNvSpPr>
          <p:nvPr/>
        </p:nvSpPr>
        <p:spPr bwMode="auto">
          <a:xfrm>
            <a:off x="5646738" y="3348038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2.0</a:t>
            </a:r>
          </a:p>
        </p:txBody>
      </p:sp>
      <p:sp>
        <p:nvSpPr>
          <p:cNvPr id="1039452" name="Text Box 92"/>
          <p:cNvSpPr txBox="1">
            <a:spLocks noChangeArrowheads="1"/>
          </p:cNvSpPr>
          <p:nvPr/>
        </p:nvSpPr>
        <p:spPr bwMode="auto">
          <a:xfrm>
            <a:off x="6032500" y="3562350"/>
            <a:ext cx="4159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1.5</a:t>
            </a:r>
          </a:p>
        </p:txBody>
      </p:sp>
      <p:sp>
        <p:nvSpPr>
          <p:cNvPr id="1039453" name="Text Box 93"/>
          <p:cNvSpPr txBox="1">
            <a:spLocks noChangeArrowheads="1"/>
          </p:cNvSpPr>
          <p:nvPr/>
        </p:nvSpPr>
        <p:spPr bwMode="auto">
          <a:xfrm>
            <a:off x="6537325" y="3724275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</a:t>
            </a:r>
          </a:p>
        </p:txBody>
      </p:sp>
      <p:sp>
        <p:nvSpPr>
          <p:cNvPr id="1039454" name="Text Box 94"/>
          <p:cNvSpPr txBox="1">
            <a:spLocks noChangeArrowheads="1"/>
          </p:cNvSpPr>
          <p:nvPr/>
        </p:nvSpPr>
        <p:spPr bwMode="auto">
          <a:xfrm>
            <a:off x="7467600" y="3286125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0.5</a:t>
            </a:r>
          </a:p>
        </p:txBody>
      </p:sp>
      <p:sp>
        <p:nvSpPr>
          <p:cNvPr id="1039455" name="Text Box 95"/>
          <p:cNvSpPr txBox="1">
            <a:spLocks noChangeArrowheads="1"/>
          </p:cNvSpPr>
          <p:nvPr/>
        </p:nvSpPr>
        <p:spPr bwMode="auto">
          <a:xfrm>
            <a:off x="7977188" y="3471863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0.2</a:t>
            </a:r>
          </a:p>
        </p:txBody>
      </p:sp>
      <p:sp>
        <p:nvSpPr>
          <p:cNvPr id="1039456" name="Oval 96"/>
          <p:cNvSpPr>
            <a:spLocks noChangeArrowheads="1"/>
          </p:cNvSpPr>
          <p:nvPr/>
        </p:nvSpPr>
        <p:spPr bwMode="auto">
          <a:xfrm>
            <a:off x="6548438" y="4038600"/>
            <a:ext cx="161925" cy="233363"/>
          </a:xfrm>
          <a:prstGeom prst="ellipse">
            <a:avLst/>
          </a:prstGeom>
          <a:solidFill>
            <a:srgbClr val="C0C0C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57" name="Text Box 97"/>
          <p:cNvSpPr txBox="1">
            <a:spLocks noChangeArrowheads="1"/>
          </p:cNvSpPr>
          <p:nvPr/>
        </p:nvSpPr>
        <p:spPr bwMode="auto">
          <a:xfrm>
            <a:off x="6399213" y="4024313"/>
            <a:ext cx="4122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</a:t>
            </a:r>
          </a:p>
        </p:txBody>
      </p:sp>
      <p:sp>
        <p:nvSpPr>
          <p:cNvPr id="1039458" name="Rectangle 98"/>
          <p:cNvSpPr>
            <a:spLocks noChangeArrowheads="1"/>
          </p:cNvSpPr>
          <p:nvPr/>
        </p:nvSpPr>
        <p:spPr bwMode="auto">
          <a:xfrm>
            <a:off x="8255000" y="927100"/>
            <a:ext cx="304800" cy="1524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2" name="Group 100"/>
          <p:cNvGrpSpPr>
            <a:grpSpLocks/>
          </p:cNvGrpSpPr>
          <p:nvPr/>
        </p:nvGrpSpPr>
        <p:grpSpPr bwMode="auto">
          <a:xfrm>
            <a:off x="4991100" y="1143000"/>
            <a:ext cx="1952625" cy="4152900"/>
            <a:chOff x="3144" y="720"/>
            <a:chExt cx="1230" cy="2616"/>
          </a:xfrm>
        </p:grpSpPr>
        <p:sp>
          <p:nvSpPr>
            <p:cNvPr id="1039461" name="Freeform 101"/>
            <p:cNvSpPr>
              <a:spLocks/>
            </p:cNvSpPr>
            <p:nvPr/>
          </p:nvSpPr>
          <p:spPr bwMode="auto">
            <a:xfrm>
              <a:off x="3144" y="720"/>
              <a:ext cx="1216" cy="25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8" y="327"/>
                </a:cxn>
                <a:cxn ang="0">
                  <a:pos x="744" y="728"/>
                </a:cxn>
                <a:cxn ang="0">
                  <a:pos x="864" y="1336"/>
                </a:cxn>
                <a:cxn ang="0">
                  <a:pos x="928" y="1976"/>
                </a:cxn>
                <a:cxn ang="0">
                  <a:pos x="968" y="2336"/>
                </a:cxn>
                <a:cxn ang="0">
                  <a:pos x="1024" y="2480"/>
                </a:cxn>
                <a:cxn ang="0">
                  <a:pos x="1152" y="2560"/>
                </a:cxn>
                <a:cxn ang="0">
                  <a:pos x="1216" y="2584"/>
                </a:cxn>
              </a:cxnLst>
              <a:rect l="0" t="0" r="r" b="b"/>
              <a:pathLst>
                <a:path w="1216" h="2584">
                  <a:moveTo>
                    <a:pt x="0" y="0"/>
                  </a:moveTo>
                  <a:cubicBezTo>
                    <a:pt x="83" y="54"/>
                    <a:pt x="374" y="206"/>
                    <a:pt x="498" y="327"/>
                  </a:cubicBezTo>
                  <a:cubicBezTo>
                    <a:pt x="622" y="448"/>
                    <a:pt x="683" y="560"/>
                    <a:pt x="744" y="728"/>
                  </a:cubicBezTo>
                  <a:cubicBezTo>
                    <a:pt x="805" y="896"/>
                    <a:pt x="833" y="1128"/>
                    <a:pt x="864" y="1336"/>
                  </a:cubicBezTo>
                  <a:cubicBezTo>
                    <a:pt x="895" y="1544"/>
                    <a:pt x="911" y="1809"/>
                    <a:pt x="928" y="1976"/>
                  </a:cubicBezTo>
                  <a:cubicBezTo>
                    <a:pt x="945" y="2143"/>
                    <a:pt x="952" y="2252"/>
                    <a:pt x="968" y="2336"/>
                  </a:cubicBezTo>
                  <a:cubicBezTo>
                    <a:pt x="984" y="2420"/>
                    <a:pt x="993" y="2443"/>
                    <a:pt x="1024" y="2480"/>
                  </a:cubicBezTo>
                  <a:cubicBezTo>
                    <a:pt x="1055" y="2517"/>
                    <a:pt x="1120" y="2543"/>
                    <a:pt x="1152" y="2560"/>
                  </a:cubicBezTo>
                  <a:cubicBezTo>
                    <a:pt x="1184" y="2577"/>
                    <a:pt x="1200" y="2580"/>
                    <a:pt x="1216" y="2584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62" name="Freeform 102"/>
            <p:cNvSpPr>
              <a:spLocks/>
            </p:cNvSpPr>
            <p:nvPr/>
          </p:nvSpPr>
          <p:spPr bwMode="auto">
            <a:xfrm>
              <a:off x="4257" y="3216"/>
              <a:ext cx="117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7" y="96"/>
                </a:cxn>
                <a:cxn ang="0">
                  <a:pos x="57" y="0"/>
                </a:cxn>
              </a:cxnLst>
              <a:rect l="0" t="0" r="r" b="b"/>
              <a:pathLst>
                <a:path w="117" h="120">
                  <a:moveTo>
                    <a:pt x="0" y="120"/>
                  </a:moveTo>
                  <a:lnTo>
                    <a:pt x="117" y="96"/>
                  </a:lnTo>
                  <a:lnTo>
                    <a:pt x="57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57427" name="Group 103"/>
          <p:cNvGrpSpPr>
            <a:grpSpLocks/>
          </p:cNvGrpSpPr>
          <p:nvPr/>
        </p:nvGrpSpPr>
        <p:grpSpPr bwMode="auto">
          <a:xfrm>
            <a:off x="4991100" y="1765300"/>
            <a:ext cx="1681163" cy="3806825"/>
            <a:chOff x="3144" y="1112"/>
            <a:chExt cx="1059" cy="2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9464" name="Freeform 104"/>
            <p:cNvSpPr>
              <a:spLocks/>
            </p:cNvSpPr>
            <p:nvPr/>
          </p:nvSpPr>
          <p:spPr bwMode="auto">
            <a:xfrm>
              <a:off x="3144" y="1112"/>
              <a:ext cx="1040" cy="2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2" y="368"/>
                </a:cxn>
                <a:cxn ang="0">
                  <a:pos x="496" y="1232"/>
                </a:cxn>
                <a:cxn ang="0">
                  <a:pos x="608" y="1912"/>
                </a:cxn>
                <a:cxn ang="0">
                  <a:pos x="648" y="2104"/>
                </a:cxn>
                <a:cxn ang="0">
                  <a:pos x="736" y="2240"/>
                </a:cxn>
                <a:cxn ang="0">
                  <a:pos x="1040" y="2360"/>
                </a:cxn>
              </a:cxnLst>
              <a:rect l="0" t="0" r="r" b="b"/>
              <a:pathLst>
                <a:path w="1040" h="2360">
                  <a:moveTo>
                    <a:pt x="0" y="0"/>
                  </a:moveTo>
                  <a:cubicBezTo>
                    <a:pt x="74" y="81"/>
                    <a:pt x="149" y="163"/>
                    <a:pt x="232" y="368"/>
                  </a:cubicBezTo>
                  <a:cubicBezTo>
                    <a:pt x="315" y="573"/>
                    <a:pt x="433" y="975"/>
                    <a:pt x="496" y="1232"/>
                  </a:cubicBezTo>
                  <a:cubicBezTo>
                    <a:pt x="559" y="1489"/>
                    <a:pt x="583" y="1767"/>
                    <a:pt x="608" y="1912"/>
                  </a:cubicBezTo>
                  <a:cubicBezTo>
                    <a:pt x="633" y="2057"/>
                    <a:pt x="627" y="2049"/>
                    <a:pt x="648" y="2104"/>
                  </a:cubicBezTo>
                  <a:cubicBezTo>
                    <a:pt x="669" y="2159"/>
                    <a:pt x="671" y="2197"/>
                    <a:pt x="736" y="2240"/>
                  </a:cubicBezTo>
                  <a:cubicBezTo>
                    <a:pt x="801" y="2283"/>
                    <a:pt x="920" y="2321"/>
                    <a:pt x="1040" y="2360"/>
                  </a:cubicBez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65" name="Freeform 105"/>
            <p:cNvSpPr>
              <a:spLocks/>
            </p:cNvSpPr>
            <p:nvPr/>
          </p:nvSpPr>
          <p:spPr bwMode="auto">
            <a:xfrm rot="-285345">
              <a:off x="4086" y="3390"/>
              <a:ext cx="117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7" y="96"/>
                </a:cxn>
                <a:cxn ang="0">
                  <a:pos x="57" y="0"/>
                </a:cxn>
              </a:cxnLst>
              <a:rect l="0" t="0" r="r" b="b"/>
              <a:pathLst>
                <a:path w="117" h="120">
                  <a:moveTo>
                    <a:pt x="0" y="120"/>
                  </a:moveTo>
                  <a:lnTo>
                    <a:pt x="117" y="96"/>
                  </a:lnTo>
                  <a:lnTo>
                    <a:pt x="57" y="0"/>
                  </a:ln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39466" name="Text Box 106"/>
          <p:cNvSpPr txBox="1">
            <a:spLocks noChangeArrowheads="1"/>
          </p:cNvSpPr>
          <p:nvPr/>
        </p:nvSpPr>
        <p:spPr bwMode="auto">
          <a:xfrm>
            <a:off x="5099050" y="2722563"/>
            <a:ext cx="76412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Wd + E</a:t>
            </a:r>
          </a:p>
        </p:txBody>
      </p:sp>
      <p:sp>
        <p:nvSpPr>
          <p:cNvPr id="1039467" name="Freeform 107"/>
          <p:cNvSpPr>
            <a:spLocks/>
          </p:cNvSpPr>
          <p:nvPr/>
        </p:nvSpPr>
        <p:spPr bwMode="auto">
          <a:xfrm>
            <a:off x="5010150" y="1257300"/>
            <a:ext cx="157163" cy="293688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30" y="6"/>
              </a:cxn>
              <a:cxn ang="0">
                <a:pos x="12" y="18"/>
              </a:cxn>
              <a:cxn ang="0">
                <a:pos x="12" y="96"/>
              </a:cxn>
              <a:cxn ang="0">
                <a:pos x="0" y="132"/>
              </a:cxn>
              <a:cxn ang="0">
                <a:pos x="39" y="183"/>
              </a:cxn>
              <a:cxn ang="0">
                <a:pos x="75" y="177"/>
              </a:cxn>
              <a:cxn ang="0">
                <a:pos x="81" y="147"/>
              </a:cxn>
              <a:cxn ang="0">
                <a:pos x="99" y="87"/>
              </a:cxn>
              <a:cxn ang="0">
                <a:pos x="48" y="0"/>
              </a:cxn>
            </a:cxnLst>
            <a:rect l="0" t="0" r="r" b="b"/>
            <a:pathLst>
              <a:path w="99" h="185">
                <a:moveTo>
                  <a:pt x="48" y="0"/>
                </a:moveTo>
                <a:cubicBezTo>
                  <a:pt x="42" y="2"/>
                  <a:pt x="36" y="4"/>
                  <a:pt x="30" y="6"/>
                </a:cubicBezTo>
                <a:cubicBezTo>
                  <a:pt x="23" y="8"/>
                  <a:pt x="12" y="18"/>
                  <a:pt x="12" y="18"/>
                </a:cubicBezTo>
                <a:cubicBezTo>
                  <a:pt x="1" y="50"/>
                  <a:pt x="12" y="14"/>
                  <a:pt x="12" y="96"/>
                </a:cubicBezTo>
                <a:cubicBezTo>
                  <a:pt x="12" y="112"/>
                  <a:pt x="5" y="118"/>
                  <a:pt x="0" y="132"/>
                </a:cubicBezTo>
                <a:cubicBezTo>
                  <a:pt x="4" y="166"/>
                  <a:pt x="6" y="175"/>
                  <a:pt x="39" y="183"/>
                </a:cubicBezTo>
                <a:cubicBezTo>
                  <a:pt x="51" y="179"/>
                  <a:pt x="66" y="185"/>
                  <a:pt x="75" y="177"/>
                </a:cubicBezTo>
                <a:cubicBezTo>
                  <a:pt x="83" y="171"/>
                  <a:pt x="78" y="157"/>
                  <a:pt x="81" y="147"/>
                </a:cubicBezTo>
                <a:cubicBezTo>
                  <a:pt x="84" y="119"/>
                  <a:pt x="91" y="111"/>
                  <a:pt x="99" y="87"/>
                </a:cubicBezTo>
                <a:cubicBezTo>
                  <a:pt x="97" y="60"/>
                  <a:pt x="89" y="0"/>
                  <a:pt x="48" y="0"/>
                </a:cubicBezTo>
                <a:close/>
              </a:path>
            </a:pathLst>
          </a:custGeom>
          <a:solidFill>
            <a:srgbClr val="DDDDDD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68" name="Text Box 108"/>
          <p:cNvSpPr txBox="1">
            <a:spLocks noChangeArrowheads="1"/>
          </p:cNvSpPr>
          <p:nvPr/>
        </p:nvSpPr>
        <p:spPr bwMode="auto">
          <a:xfrm rot="5400000">
            <a:off x="4848758" y="1169294"/>
            <a:ext cx="51328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</a:t>
            </a:r>
          </a:p>
        </p:txBody>
      </p:sp>
      <p:sp>
        <p:nvSpPr>
          <p:cNvPr id="1039469" name="Rectangle 109"/>
          <p:cNvSpPr>
            <a:spLocks noChangeArrowheads="1"/>
          </p:cNvSpPr>
          <p:nvPr/>
        </p:nvSpPr>
        <p:spPr bwMode="auto">
          <a:xfrm rot="-440474">
            <a:off x="5561013" y="3797300"/>
            <a:ext cx="254000" cy="10414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70" name="Text Box 110"/>
          <p:cNvSpPr txBox="1">
            <a:spLocks noChangeArrowheads="1"/>
          </p:cNvSpPr>
          <p:nvPr/>
        </p:nvSpPr>
        <p:spPr bwMode="auto">
          <a:xfrm rot="4727644">
            <a:off x="4341876" y="3864561"/>
            <a:ext cx="18318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Coldest Subduction</a:t>
            </a:r>
          </a:p>
        </p:txBody>
      </p:sp>
      <p:sp>
        <p:nvSpPr>
          <p:cNvPr id="1039471" name="Freeform 111"/>
          <p:cNvSpPr>
            <a:spLocks/>
          </p:cNvSpPr>
          <p:nvPr/>
        </p:nvSpPr>
        <p:spPr bwMode="auto">
          <a:xfrm>
            <a:off x="5776913" y="1438275"/>
            <a:ext cx="557212" cy="800100"/>
          </a:xfrm>
          <a:custGeom>
            <a:avLst/>
            <a:gdLst/>
            <a:ahLst/>
            <a:cxnLst>
              <a:cxn ang="0">
                <a:pos x="9" y="21"/>
              </a:cxn>
              <a:cxn ang="0">
                <a:pos x="0" y="69"/>
              </a:cxn>
              <a:cxn ang="0">
                <a:pos x="108" y="216"/>
              </a:cxn>
              <a:cxn ang="0">
                <a:pos x="177" y="321"/>
              </a:cxn>
              <a:cxn ang="0">
                <a:pos x="228" y="417"/>
              </a:cxn>
              <a:cxn ang="0">
                <a:pos x="267" y="504"/>
              </a:cxn>
              <a:cxn ang="0">
                <a:pos x="351" y="498"/>
              </a:cxn>
              <a:cxn ang="0">
                <a:pos x="150" y="72"/>
              </a:cxn>
              <a:cxn ang="0">
                <a:pos x="75" y="0"/>
              </a:cxn>
              <a:cxn ang="0">
                <a:pos x="9" y="21"/>
              </a:cxn>
            </a:cxnLst>
            <a:rect l="0" t="0" r="r" b="b"/>
            <a:pathLst>
              <a:path w="351" h="504">
                <a:moveTo>
                  <a:pt x="9" y="21"/>
                </a:moveTo>
                <a:lnTo>
                  <a:pt x="0" y="69"/>
                </a:lnTo>
                <a:lnTo>
                  <a:pt x="108" y="216"/>
                </a:lnTo>
                <a:lnTo>
                  <a:pt x="177" y="321"/>
                </a:lnTo>
                <a:lnTo>
                  <a:pt x="228" y="417"/>
                </a:lnTo>
                <a:lnTo>
                  <a:pt x="267" y="504"/>
                </a:lnTo>
                <a:lnTo>
                  <a:pt x="351" y="498"/>
                </a:lnTo>
                <a:lnTo>
                  <a:pt x="150" y="72"/>
                </a:lnTo>
                <a:lnTo>
                  <a:pt x="75" y="0"/>
                </a:lnTo>
                <a:lnTo>
                  <a:pt x="9" y="2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39472" name="Text Box 112"/>
          <p:cNvSpPr txBox="1">
            <a:spLocks noChangeArrowheads="1"/>
          </p:cNvSpPr>
          <p:nvPr/>
        </p:nvSpPr>
        <p:spPr bwMode="auto">
          <a:xfrm rot="3013473">
            <a:off x="5770388" y="1488867"/>
            <a:ext cx="49564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Hot</a:t>
            </a:r>
          </a:p>
        </p:txBody>
      </p:sp>
      <p:sp>
        <p:nvSpPr>
          <p:cNvPr id="1039473" name="Text Box 113"/>
          <p:cNvSpPr txBox="1">
            <a:spLocks noChangeArrowheads="1"/>
          </p:cNvSpPr>
          <p:nvPr/>
        </p:nvSpPr>
        <p:spPr bwMode="auto">
          <a:xfrm rot="4498551">
            <a:off x="5767209" y="2200861"/>
            <a:ext cx="115288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</a:t>
            </a:r>
          </a:p>
        </p:txBody>
      </p:sp>
      <p:sp>
        <p:nvSpPr>
          <p:cNvPr id="357442" name="Freeform 66"/>
          <p:cNvSpPr>
            <a:spLocks/>
          </p:cNvSpPr>
          <p:nvPr/>
        </p:nvSpPr>
        <p:spPr bwMode="auto">
          <a:xfrm>
            <a:off x="4500563" y="1195388"/>
            <a:ext cx="1114425" cy="2943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7" y="348"/>
              </a:cxn>
              <a:cxn ang="0">
                <a:pos x="434" y="783"/>
              </a:cxn>
              <a:cxn ang="0">
                <a:pos x="616" y="1410"/>
              </a:cxn>
              <a:cxn ang="0">
                <a:pos x="702" y="1854"/>
              </a:cxn>
            </a:cxnLst>
            <a:rect l="0" t="0" r="r" b="b"/>
            <a:pathLst>
              <a:path w="702" h="1854">
                <a:moveTo>
                  <a:pt x="0" y="0"/>
                </a:moveTo>
                <a:cubicBezTo>
                  <a:pt x="92" y="108"/>
                  <a:pt x="185" y="217"/>
                  <a:pt x="257" y="348"/>
                </a:cubicBezTo>
                <a:cubicBezTo>
                  <a:pt x="329" y="479"/>
                  <a:pt x="374" y="606"/>
                  <a:pt x="434" y="783"/>
                </a:cubicBezTo>
                <a:cubicBezTo>
                  <a:pt x="494" y="960"/>
                  <a:pt x="571" y="1232"/>
                  <a:pt x="616" y="1410"/>
                </a:cubicBezTo>
                <a:cubicBezTo>
                  <a:pt x="661" y="1588"/>
                  <a:pt x="681" y="1721"/>
                  <a:pt x="702" y="1854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039363" name="Text Box 3"/>
          <p:cNvSpPr txBox="1">
            <a:spLocks noChangeArrowheads="1"/>
          </p:cNvSpPr>
          <p:nvPr/>
        </p:nvSpPr>
        <p:spPr bwMode="auto">
          <a:xfrm>
            <a:off x="71438" y="1911350"/>
            <a:ext cx="445680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Solidus temperature of Ice VII solid form of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0012" y="3136900"/>
            <a:ext cx="4094814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This means that water can be transported in the coldest parts of the slabs also as a polymorph of ice.</a:t>
            </a:r>
          </a:p>
        </p:txBody>
      </p:sp>
      <p:sp>
        <p:nvSpPr>
          <p:cNvPr id="357446" name="Freeform 70"/>
          <p:cNvSpPr>
            <a:spLocks/>
          </p:cNvSpPr>
          <p:nvPr/>
        </p:nvSpPr>
        <p:spPr bwMode="auto">
          <a:xfrm>
            <a:off x="4430713" y="1179513"/>
            <a:ext cx="1036637" cy="2951162"/>
          </a:xfrm>
          <a:custGeom>
            <a:avLst/>
            <a:gdLst/>
            <a:ahLst/>
            <a:cxnLst>
              <a:cxn ang="0">
                <a:pos x="409" y="1859"/>
              </a:cxn>
              <a:cxn ang="0">
                <a:pos x="238" y="743"/>
              </a:cxn>
              <a:cxn ang="0">
                <a:pos x="121" y="263"/>
              </a:cxn>
              <a:cxn ang="0">
                <a:pos x="0" y="0"/>
              </a:cxn>
            </a:cxnLst>
            <a:rect l="0" t="0" r="r" b="b"/>
            <a:pathLst>
              <a:path w="409" h="1859">
                <a:moveTo>
                  <a:pt x="409" y="1859"/>
                </a:moveTo>
                <a:cubicBezTo>
                  <a:pt x="347" y="1434"/>
                  <a:pt x="286" y="1009"/>
                  <a:pt x="238" y="743"/>
                </a:cubicBezTo>
                <a:cubicBezTo>
                  <a:pt x="190" y="477"/>
                  <a:pt x="161" y="387"/>
                  <a:pt x="121" y="263"/>
                </a:cubicBezTo>
                <a:cubicBezTo>
                  <a:pt x="81" y="139"/>
                  <a:pt x="40" y="69"/>
                  <a:pt x="0" y="0"/>
                </a:cubicBezTo>
              </a:path>
            </a:pathLst>
          </a:custGeom>
          <a:noFill/>
          <a:ln w="57150" cap="flat" cmpd="sng">
            <a:solidFill>
              <a:srgbClr val="0066FF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043520" name="Line 64"/>
          <p:cNvSpPr>
            <a:spLocks noChangeShapeType="1"/>
          </p:cNvSpPr>
          <p:nvPr/>
        </p:nvSpPr>
        <p:spPr bwMode="auto">
          <a:xfrm>
            <a:off x="3005834" y="2451100"/>
            <a:ext cx="2204341" cy="250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69" name="Text Box 71"/>
          <p:cNvSpPr txBox="1">
            <a:spLocks noChangeArrowheads="1"/>
          </p:cNvSpPr>
          <p:nvPr/>
        </p:nvSpPr>
        <p:spPr bwMode="auto">
          <a:xfrm>
            <a:off x="407194" y="6334780"/>
            <a:ext cx="26019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Litasov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Ohtani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(2003) Phys. Chem. Mineral., 30, 147-156.</a:t>
            </a:r>
          </a:p>
        </p:txBody>
      </p:sp>
      <p:sp>
        <p:nvSpPr>
          <p:cNvPr id="4" name="Text Box 47">
            <a:extLst>
              <a:ext uri="{FF2B5EF4-FFF2-40B4-BE49-F238E27FC236}">
                <a16:creationId xmlns:a16="http://schemas.microsoft.com/office/drawing/2014/main" id="{5B2F1BDD-C238-790C-8C9A-421167B4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0" y="984250"/>
            <a:ext cx="2414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Pyrolite + 2 mass % H</a:t>
            </a:r>
            <a:r>
              <a:rPr lang="en-GB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</a:t>
            </a: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O</a:t>
            </a:r>
          </a:p>
        </p:txBody>
      </p:sp>
      <p:sp>
        <p:nvSpPr>
          <p:cNvPr id="5" name="Text Box 70">
            <a:extLst>
              <a:ext uri="{FF2B5EF4-FFF2-40B4-BE49-F238E27FC236}">
                <a16:creationId xmlns:a16="http://schemas.microsoft.com/office/drawing/2014/main" id="{42AE26B9-DF41-FAEA-A0A2-0E6B423A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453258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Schematic stability of the hydrous phases in the system CMAS pyrolite + 2 mass %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5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43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470" grpId="0"/>
      <p:bldP spid="357442" grpId="0" animBg="1"/>
      <p:bldP spid="1039363" grpId="0" build="p"/>
      <p:bldP spid="3" grpId="0" build="p"/>
      <p:bldP spid="357446" grpId="0" animBg="1"/>
      <p:bldP spid="10435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4430713" y="0"/>
            <a:ext cx="4713287" cy="6858000"/>
            <a:chOff x="4430713" y="0"/>
            <a:chExt cx="4713287" cy="6858000"/>
          </a:xfrm>
        </p:grpSpPr>
        <p:pic>
          <p:nvPicPr>
            <p:cNvPr id="357382" name="Picture 5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48188" y="0"/>
              <a:ext cx="4595812" cy="6858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9419" name="Freeform 59"/>
            <p:cNvSpPr>
              <a:spLocks/>
            </p:cNvSpPr>
            <p:nvPr/>
          </p:nvSpPr>
          <p:spPr bwMode="auto">
            <a:xfrm>
              <a:off x="5683250" y="2271713"/>
              <a:ext cx="246063" cy="323850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38" y="141"/>
                </a:cxn>
                <a:cxn ang="0">
                  <a:pos x="53" y="183"/>
                </a:cxn>
                <a:cxn ang="0">
                  <a:pos x="92" y="189"/>
                </a:cxn>
                <a:cxn ang="0">
                  <a:pos x="149" y="180"/>
                </a:cxn>
                <a:cxn ang="0">
                  <a:pos x="131" y="120"/>
                </a:cxn>
                <a:cxn ang="0">
                  <a:pos x="128" y="87"/>
                </a:cxn>
                <a:cxn ang="0">
                  <a:pos x="140" y="69"/>
                </a:cxn>
                <a:cxn ang="0">
                  <a:pos x="122" y="27"/>
                </a:cxn>
                <a:cxn ang="0">
                  <a:pos x="50" y="9"/>
                </a:cxn>
                <a:cxn ang="0">
                  <a:pos x="14" y="12"/>
                </a:cxn>
              </a:cxnLst>
              <a:rect l="0" t="0" r="r" b="b"/>
              <a:pathLst>
                <a:path w="155" h="204">
                  <a:moveTo>
                    <a:pt x="14" y="12"/>
                  </a:moveTo>
                  <a:cubicBezTo>
                    <a:pt x="15" y="44"/>
                    <a:pt x="0" y="115"/>
                    <a:pt x="38" y="141"/>
                  </a:cubicBezTo>
                  <a:cubicBezTo>
                    <a:pt x="40" y="148"/>
                    <a:pt x="46" y="180"/>
                    <a:pt x="53" y="183"/>
                  </a:cubicBezTo>
                  <a:cubicBezTo>
                    <a:pt x="65" y="188"/>
                    <a:pt x="79" y="186"/>
                    <a:pt x="92" y="189"/>
                  </a:cubicBezTo>
                  <a:cubicBezTo>
                    <a:pt x="111" y="198"/>
                    <a:pt x="141" y="204"/>
                    <a:pt x="149" y="180"/>
                  </a:cubicBezTo>
                  <a:cubicBezTo>
                    <a:pt x="147" y="146"/>
                    <a:pt x="155" y="136"/>
                    <a:pt x="131" y="120"/>
                  </a:cubicBezTo>
                  <a:cubicBezTo>
                    <a:pt x="129" y="109"/>
                    <a:pt x="122" y="97"/>
                    <a:pt x="128" y="87"/>
                  </a:cubicBezTo>
                  <a:cubicBezTo>
                    <a:pt x="132" y="81"/>
                    <a:pt x="140" y="69"/>
                    <a:pt x="140" y="69"/>
                  </a:cubicBezTo>
                  <a:cubicBezTo>
                    <a:pt x="137" y="45"/>
                    <a:pt x="140" y="39"/>
                    <a:pt x="122" y="27"/>
                  </a:cubicBezTo>
                  <a:cubicBezTo>
                    <a:pt x="104" y="0"/>
                    <a:pt x="89" y="11"/>
                    <a:pt x="50" y="9"/>
                  </a:cubicBezTo>
                  <a:cubicBezTo>
                    <a:pt x="38" y="10"/>
                    <a:pt x="14" y="12"/>
                    <a:pt x="14" y="12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0" name="Text Box 60"/>
            <p:cNvSpPr txBox="1">
              <a:spLocks noChangeArrowheads="1"/>
            </p:cNvSpPr>
            <p:nvPr/>
          </p:nvSpPr>
          <p:spPr bwMode="auto">
            <a:xfrm rot="1015650">
              <a:off x="5460012" y="2278648"/>
              <a:ext cx="66396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 + E</a:t>
              </a:r>
            </a:p>
          </p:txBody>
        </p:sp>
        <p:sp>
          <p:nvSpPr>
            <p:cNvPr id="1039421" name="Freeform 61"/>
            <p:cNvSpPr>
              <a:spLocks/>
            </p:cNvSpPr>
            <p:nvPr/>
          </p:nvSpPr>
          <p:spPr bwMode="auto">
            <a:xfrm>
              <a:off x="5683250" y="2705100"/>
              <a:ext cx="279400" cy="461963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1" y="192"/>
                </a:cxn>
                <a:cxn ang="0">
                  <a:pos x="41" y="243"/>
                </a:cxn>
                <a:cxn ang="0">
                  <a:pos x="71" y="291"/>
                </a:cxn>
                <a:cxn ang="0">
                  <a:pos x="146" y="255"/>
                </a:cxn>
                <a:cxn ang="0">
                  <a:pos x="167" y="213"/>
                </a:cxn>
                <a:cxn ang="0">
                  <a:pos x="170" y="156"/>
                </a:cxn>
                <a:cxn ang="0">
                  <a:pos x="152" y="126"/>
                </a:cxn>
                <a:cxn ang="0">
                  <a:pos x="143" y="99"/>
                </a:cxn>
                <a:cxn ang="0">
                  <a:pos x="140" y="90"/>
                </a:cxn>
                <a:cxn ang="0">
                  <a:pos x="122" y="27"/>
                </a:cxn>
                <a:cxn ang="0">
                  <a:pos x="86" y="6"/>
                </a:cxn>
                <a:cxn ang="0">
                  <a:pos x="68" y="0"/>
                </a:cxn>
                <a:cxn ang="0">
                  <a:pos x="14" y="30"/>
                </a:cxn>
              </a:cxnLst>
              <a:rect l="0" t="0" r="r" b="b"/>
              <a:pathLst>
                <a:path w="176" h="291">
                  <a:moveTo>
                    <a:pt x="14" y="30"/>
                  </a:moveTo>
                  <a:cubicBezTo>
                    <a:pt x="0" y="85"/>
                    <a:pt x="7" y="127"/>
                    <a:pt x="11" y="192"/>
                  </a:cubicBezTo>
                  <a:cubicBezTo>
                    <a:pt x="12" y="212"/>
                    <a:pt x="35" y="225"/>
                    <a:pt x="41" y="243"/>
                  </a:cubicBezTo>
                  <a:cubicBezTo>
                    <a:pt x="44" y="272"/>
                    <a:pt x="44" y="282"/>
                    <a:pt x="71" y="291"/>
                  </a:cubicBezTo>
                  <a:cubicBezTo>
                    <a:pt x="119" y="286"/>
                    <a:pt x="109" y="279"/>
                    <a:pt x="146" y="255"/>
                  </a:cubicBezTo>
                  <a:cubicBezTo>
                    <a:pt x="151" y="241"/>
                    <a:pt x="159" y="226"/>
                    <a:pt x="167" y="213"/>
                  </a:cubicBezTo>
                  <a:cubicBezTo>
                    <a:pt x="174" y="186"/>
                    <a:pt x="176" y="187"/>
                    <a:pt x="170" y="156"/>
                  </a:cubicBezTo>
                  <a:cubicBezTo>
                    <a:pt x="168" y="145"/>
                    <a:pt x="155" y="135"/>
                    <a:pt x="152" y="126"/>
                  </a:cubicBezTo>
                  <a:cubicBezTo>
                    <a:pt x="149" y="117"/>
                    <a:pt x="146" y="108"/>
                    <a:pt x="143" y="99"/>
                  </a:cubicBezTo>
                  <a:cubicBezTo>
                    <a:pt x="142" y="96"/>
                    <a:pt x="140" y="90"/>
                    <a:pt x="140" y="90"/>
                  </a:cubicBezTo>
                  <a:cubicBezTo>
                    <a:pt x="138" y="67"/>
                    <a:pt x="141" y="43"/>
                    <a:pt x="122" y="27"/>
                  </a:cubicBezTo>
                  <a:cubicBezTo>
                    <a:pt x="110" y="17"/>
                    <a:pt x="102" y="11"/>
                    <a:pt x="86" y="6"/>
                  </a:cubicBezTo>
                  <a:cubicBezTo>
                    <a:pt x="80" y="4"/>
                    <a:pt x="68" y="0"/>
                    <a:pt x="68" y="0"/>
                  </a:cubicBezTo>
                  <a:cubicBezTo>
                    <a:pt x="53" y="2"/>
                    <a:pt x="14" y="8"/>
                    <a:pt x="14" y="30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2" name="Freeform 62"/>
            <p:cNvSpPr>
              <a:spLocks/>
            </p:cNvSpPr>
            <p:nvPr/>
          </p:nvSpPr>
          <p:spPr bwMode="auto">
            <a:xfrm>
              <a:off x="5930900" y="4019550"/>
              <a:ext cx="485775" cy="700088"/>
            </a:xfrm>
            <a:custGeom>
              <a:avLst/>
              <a:gdLst/>
              <a:ahLst/>
              <a:cxnLst>
                <a:cxn ang="0">
                  <a:pos x="59" y="15"/>
                </a:cxn>
                <a:cxn ang="0">
                  <a:pos x="110" y="405"/>
                </a:cxn>
                <a:cxn ang="0">
                  <a:pos x="164" y="441"/>
                </a:cxn>
                <a:cxn ang="0">
                  <a:pos x="209" y="438"/>
                </a:cxn>
                <a:cxn ang="0">
                  <a:pos x="257" y="408"/>
                </a:cxn>
                <a:cxn ang="0">
                  <a:pos x="272" y="318"/>
                </a:cxn>
                <a:cxn ang="0">
                  <a:pos x="287" y="270"/>
                </a:cxn>
                <a:cxn ang="0">
                  <a:pos x="188" y="0"/>
                </a:cxn>
                <a:cxn ang="0">
                  <a:pos x="77" y="3"/>
                </a:cxn>
                <a:cxn ang="0">
                  <a:pos x="59" y="15"/>
                </a:cxn>
              </a:cxnLst>
              <a:rect l="0" t="0" r="r" b="b"/>
              <a:pathLst>
                <a:path w="306" h="441">
                  <a:moveTo>
                    <a:pt x="59" y="15"/>
                  </a:moveTo>
                  <a:cubicBezTo>
                    <a:pt x="60" y="154"/>
                    <a:pt x="0" y="311"/>
                    <a:pt x="110" y="405"/>
                  </a:cubicBezTo>
                  <a:cubicBezTo>
                    <a:pt x="126" y="419"/>
                    <a:pt x="143" y="434"/>
                    <a:pt x="164" y="441"/>
                  </a:cubicBezTo>
                  <a:cubicBezTo>
                    <a:pt x="179" y="440"/>
                    <a:pt x="194" y="441"/>
                    <a:pt x="209" y="438"/>
                  </a:cubicBezTo>
                  <a:cubicBezTo>
                    <a:pt x="226" y="434"/>
                    <a:pt x="239" y="414"/>
                    <a:pt x="257" y="408"/>
                  </a:cubicBezTo>
                  <a:cubicBezTo>
                    <a:pt x="280" y="385"/>
                    <a:pt x="269" y="347"/>
                    <a:pt x="272" y="318"/>
                  </a:cubicBezTo>
                  <a:cubicBezTo>
                    <a:pt x="274" y="303"/>
                    <a:pt x="283" y="285"/>
                    <a:pt x="287" y="270"/>
                  </a:cubicBezTo>
                  <a:cubicBezTo>
                    <a:pt x="285" y="175"/>
                    <a:pt x="306" y="39"/>
                    <a:pt x="188" y="0"/>
                  </a:cubicBezTo>
                  <a:cubicBezTo>
                    <a:pt x="151" y="1"/>
                    <a:pt x="114" y="1"/>
                    <a:pt x="77" y="3"/>
                  </a:cubicBezTo>
                  <a:cubicBezTo>
                    <a:pt x="65" y="4"/>
                    <a:pt x="68" y="15"/>
                    <a:pt x="59" y="15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3" name="Text Box 63"/>
            <p:cNvSpPr txBox="1">
              <a:spLocks noChangeArrowheads="1"/>
            </p:cNvSpPr>
            <p:nvPr/>
          </p:nvSpPr>
          <p:spPr bwMode="auto">
            <a:xfrm rot="4202875">
              <a:off x="5699988" y="4144755"/>
              <a:ext cx="950773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 + SuB</a:t>
              </a:r>
            </a:p>
          </p:txBody>
        </p:sp>
        <p:sp>
          <p:nvSpPr>
            <p:cNvPr id="1039424" name="Rectangle 64"/>
            <p:cNvSpPr>
              <a:spLocks noChangeArrowheads="1"/>
            </p:cNvSpPr>
            <p:nvPr/>
          </p:nvSpPr>
          <p:spPr bwMode="auto">
            <a:xfrm>
              <a:off x="5667375" y="5629275"/>
              <a:ext cx="266700" cy="90487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5" name="Text Box 65"/>
            <p:cNvSpPr txBox="1">
              <a:spLocks noChangeArrowheads="1"/>
            </p:cNvSpPr>
            <p:nvPr/>
          </p:nvSpPr>
          <p:spPr bwMode="auto">
            <a:xfrm>
              <a:off x="5070475" y="6051550"/>
              <a:ext cx="123303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Phase G/D/F</a:t>
              </a:r>
            </a:p>
          </p:txBody>
        </p:sp>
        <p:sp>
          <p:nvSpPr>
            <p:cNvPr id="1039426" name="Freeform 66"/>
            <p:cNvSpPr>
              <a:spLocks/>
            </p:cNvSpPr>
            <p:nvPr/>
          </p:nvSpPr>
          <p:spPr bwMode="auto">
            <a:xfrm rot="-741322">
              <a:off x="5060950" y="2114550"/>
              <a:ext cx="233363" cy="369888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38" y="141"/>
                </a:cxn>
                <a:cxn ang="0">
                  <a:pos x="53" y="183"/>
                </a:cxn>
                <a:cxn ang="0">
                  <a:pos x="92" y="189"/>
                </a:cxn>
                <a:cxn ang="0">
                  <a:pos x="149" y="180"/>
                </a:cxn>
                <a:cxn ang="0">
                  <a:pos x="131" y="120"/>
                </a:cxn>
                <a:cxn ang="0">
                  <a:pos x="128" y="87"/>
                </a:cxn>
                <a:cxn ang="0">
                  <a:pos x="140" y="69"/>
                </a:cxn>
                <a:cxn ang="0">
                  <a:pos x="122" y="27"/>
                </a:cxn>
                <a:cxn ang="0">
                  <a:pos x="50" y="9"/>
                </a:cxn>
                <a:cxn ang="0">
                  <a:pos x="14" y="12"/>
                </a:cxn>
              </a:cxnLst>
              <a:rect l="0" t="0" r="r" b="b"/>
              <a:pathLst>
                <a:path w="155" h="204">
                  <a:moveTo>
                    <a:pt x="14" y="12"/>
                  </a:moveTo>
                  <a:cubicBezTo>
                    <a:pt x="15" y="44"/>
                    <a:pt x="0" y="115"/>
                    <a:pt x="38" y="141"/>
                  </a:cubicBezTo>
                  <a:cubicBezTo>
                    <a:pt x="40" y="148"/>
                    <a:pt x="46" y="180"/>
                    <a:pt x="53" y="183"/>
                  </a:cubicBezTo>
                  <a:cubicBezTo>
                    <a:pt x="65" y="188"/>
                    <a:pt x="79" y="186"/>
                    <a:pt x="92" y="189"/>
                  </a:cubicBezTo>
                  <a:cubicBezTo>
                    <a:pt x="111" y="198"/>
                    <a:pt x="141" y="204"/>
                    <a:pt x="149" y="180"/>
                  </a:cubicBezTo>
                  <a:cubicBezTo>
                    <a:pt x="147" y="146"/>
                    <a:pt x="155" y="136"/>
                    <a:pt x="131" y="120"/>
                  </a:cubicBezTo>
                  <a:cubicBezTo>
                    <a:pt x="129" y="109"/>
                    <a:pt x="122" y="97"/>
                    <a:pt x="128" y="87"/>
                  </a:cubicBezTo>
                  <a:cubicBezTo>
                    <a:pt x="132" y="81"/>
                    <a:pt x="140" y="69"/>
                    <a:pt x="140" y="69"/>
                  </a:cubicBezTo>
                  <a:cubicBezTo>
                    <a:pt x="137" y="45"/>
                    <a:pt x="140" y="39"/>
                    <a:pt x="122" y="27"/>
                  </a:cubicBezTo>
                  <a:cubicBezTo>
                    <a:pt x="104" y="0"/>
                    <a:pt x="89" y="11"/>
                    <a:pt x="50" y="9"/>
                  </a:cubicBezTo>
                  <a:cubicBezTo>
                    <a:pt x="38" y="10"/>
                    <a:pt x="14" y="12"/>
                    <a:pt x="14" y="12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7" name="Text Box 67"/>
            <p:cNvSpPr txBox="1">
              <a:spLocks noChangeArrowheads="1"/>
            </p:cNvSpPr>
            <p:nvPr/>
          </p:nvSpPr>
          <p:spPr bwMode="auto">
            <a:xfrm rot="3927307">
              <a:off x="4853009" y="2081313"/>
              <a:ext cx="61908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 + A</a:t>
              </a:r>
            </a:p>
          </p:txBody>
        </p:sp>
        <p:sp>
          <p:nvSpPr>
            <p:cNvPr id="1039428" name="Freeform 68"/>
            <p:cNvSpPr>
              <a:spLocks/>
            </p:cNvSpPr>
            <p:nvPr/>
          </p:nvSpPr>
          <p:spPr bwMode="auto">
            <a:xfrm>
              <a:off x="5086350" y="2486025"/>
              <a:ext cx="3267075" cy="103822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8" y="0"/>
                </a:cxn>
                <a:cxn ang="0">
                  <a:pos x="2058" y="654"/>
                </a:cxn>
              </a:cxnLst>
              <a:rect l="0" t="0" r="r" b="b"/>
              <a:pathLst>
                <a:path w="2058" h="654">
                  <a:moveTo>
                    <a:pt x="0" y="9"/>
                  </a:moveTo>
                  <a:lnTo>
                    <a:pt x="258" y="0"/>
                  </a:lnTo>
                  <a:lnTo>
                    <a:pt x="2058" y="654"/>
                  </a:lnTo>
                </a:path>
              </a:pathLst>
            </a:custGeom>
            <a:noFill/>
            <a:ln w="57150" cap="flat" cmpd="sng">
              <a:solidFill>
                <a:srgbClr val="6600CC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9" name="Freeform 69"/>
            <p:cNvSpPr>
              <a:spLocks/>
            </p:cNvSpPr>
            <p:nvPr/>
          </p:nvSpPr>
          <p:spPr bwMode="auto">
            <a:xfrm>
              <a:off x="5176838" y="3619500"/>
              <a:ext cx="3490912" cy="105251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8" y="0"/>
                </a:cxn>
                <a:cxn ang="0">
                  <a:pos x="2199" y="663"/>
                </a:cxn>
              </a:cxnLst>
              <a:rect l="0" t="0" r="r" b="b"/>
              <a:pathLst>
                <a:path w="2199" h="663">
                  <a:moveTo>
                    <a:pt x="0" y="9"/>
                  </a:moveTo>
                  <a:lnTo>
                    <a:pt x="258" y="0"/>
                  </a:lnTo>
                  <a:lnTo>
                    <a:pt x="2199" y="663"/>
                  </a:lnTo>
                </a:path>
              </a:pathLst>
            </a:custGeom>
            <a:noFill/>
            <a:ln w="57150" cap="flat" cmpd="sng">
              <a:solidFill>
                <a:srgbClr val="66FF33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0" name="Text Box 70"/>
            <p:cNvSpPr txBox="1">
              <a:spLocks noChangeArrowheads="1"/>
            </p:cNvSpPr>
            <p:nvPr/>
          </p:nvSpPr>
          <p:spPr bwMode="auto">
            <a:xfrm>
              <a:off x="6561138" y="2393950"/>
              <a:ext cx="3674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</a:t>
              </a:r>
            </a:p>
          </p:txBody>
        </p:sp>
        <p:sp>
          <p:nvSpPr>
            <p:cNvPr id="1039431" name="Rectangle 71"/>
            <p:cNvSpPr>
              <a:spLocks noChangeArrowheads="1"/>
            </p:cNvSpPr>
            <p:nvPr/>
          </p:nvSpPr>
          <p:spPr bwMode="auto">
            <a:xfrm rot="1415311">
              <a:off x="6781800" y="2824163"/>
              <a:ext cx="261938" cy="1571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2" name="Rectangle 72"/>
            <p:cNvSpPr>
              <a:spLocks noChangeArrowheads="1"/>
            </p:cNvSpPr>
            <p:nvPr/>
          </p:nvSpPr>
          <p:spPr bwMode="auto">
            <a:xfrm rot="6673846">
              <a:off x="6772275" y="3090863"/>
              <a:ext cx="261938" cy="157162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3" name="Text Box 73"/>
            <p:cNvSpPr txBox="1">
              <a:spLocks noChangeArrowheads="1"/>
            </p:cNvSpPr>
            <p:nvPr/>
          </p:nvSpPr>
          <p:spPr bwMode="auto">
            <a:xfrm>
              <a:off x="6737350" y="2713038"/>
              <a:ext cx="3674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</a:t>
              </a:r>
            </a:p>
          </p:txBody>
        </p:sp>
        <p:sp>
          <p:nvSpPr>
            <p:cNvPr id="1039434" name="Text Box 74"/>
            <p:cNvSpPr txBox="1">
              <a:spLocks noChangeArrowheads="1"/>
            </p:cNvSpPr>
            <p:nvPr/>
          </p:nvSpPr>
          <p:spPr bwMode="auto">
            <a:xfrm>
              <a:off x="6689725" y="3060700"/>
              <a:ext cx="46756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</a:t>
              </a:r>
            </a:p>
          </p:txBody>
        </p:sp>
        <p:sp>
          <p:nvSpPr>
            <p:cNvPr id="1039435" name="Rectangle 75"/>
            <p:cNvSpPr>
              <a:spLocks noChangeArrowheads="1"/>
            </p:cNvSpPr>
            <p:nvPr/>
          </p:nvSpPr>
          <p:spPr bwMode="auto">
            <a:xfrm rot="6673846">
              <a:off x="7192169" y="3987007"/>
              <a:ext cx="184150" cy="157162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6" name="Rectangle 76"/>
            <p:cNvSpPr>
              <a:spLocks noChangeArrowheads="1"/>
            </p:cNvSpPr>
            <p:nvPr/>
          </p:nvSpPr>
          <p:spPr bwMode="auto">
            <a:xfrm rot="6673846">
              <a:off x="7156450" y="4260850"/>
              <a:ext cx="220663" cy="157163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7" name="Text Box 77"/>
            <p:cNvSpPr txBox="1">
              <a:spLocks noChangeArrowheads="1"/>
            </p:cNvSpPr>
            <p:nvPr/>
          </p:nvSpPr>
          <p:spPr bwMode="auto">
            <a:xfrm>
              <a:off x="6913563" y="3856038"/>
              <a:ext cx="46756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</a:t>
              </a:r>
            </a:p>
          </p:txBody>
        </p:sp>
        <p:sp>
          <p:nvSpPr>
            <p:cNvPr id="1039438" name="Text Box 78"/>
            <p:cNvSpPr txBox="1">
              <a:spLocks noChangeArrowheads="1"/>
            </p:cNvSpPr>
            <p:nvPr/>
          </p:nvSpPr>
          <p:spPr bwMode="auto">
            <a:xfrm>
              <a:off x="6870700" y="4098925"/>
              <a:ext cx="4508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</a:t>
              </a:r>
            </a:p>
          </p:txBody>
        </p:sp>
        <p:sp>
          <p:nvSpPr>
            <p:cNvPr id="1039439" name="Rectangle 79"/>
            <p:cNvSpPr>
              <a:spLocks noChangeArrowheads="1"/>
            </p:cNvSpPr>
            <p:nvPr/>
          </p:nvSpPr>
          <p:spPr bwMode="auto">
            <a:xfrm rot="-528454">
              <a:off x="6958013" y="4538663"/>
              <a:ext cx="271462" cy="142875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0" name="Text Box 80"/>
            <p:cNvSpPr txBox="1">
              <a:spLocks noChangeArrowheads="1"/>
            </p:cNvSpPr>
            <p:nvPr/>
          </p:nvSpPr>
          <p:spPr bwMode="auto">
            <a:xfrm rot="-647058">
              <a:off x="6861175" y="4432300"/>
              <a:ext cx="4508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</a:t>
              </a:r>
            </a:p>
          </p:txBody>
        </p:sp>
        <p:sp>
          <p:nvSpPr>
            <p:cNvPr id="1039441" name="Rectangle 81"/>
            <p:cNvSpPr>
              <a:spLocks noChangeArrowheads="1"/>
            </p:cNvSpPr>
            <p:nvPr/>
          </p:nvSpPr>
          <p:spPr bwMode="auto">
            <a:xfrm rot="-710896">
              <a:off x="6829425" y="4719638"/>
              <a:ext cx="657225" cy="1524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2" name="Text Box 82"/>
            <p:cNvSpPr txBox="1">
              <a:spLocks noChangeArrowheads="1"/>
            </p:cNvSpPr>
            <p:nvPr/>
          </p:nvSpPr>
          <p:spPr bwMode="auto">
            <a:xfrm rot="-647058">
              <a:off x="6750968" y="4702761"/>
              <a:ext cx="103797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MgPv + Pc</a:t>
              </a:r>
            </a:p>
          </p:txBody>
        </p:sp>
        <p:sp>
          <p:nvSpPr>
            <p:cNvPr id="1039443" name="Freeform 83"/>
            <p:cNvSpPr>
              <a:spLocks/>
            </p:cNvSpPr>
            <p:nvPr/>
          </p:nvSpPr>
          <p:spPr bwMode="auto">
            <a:xfrm>
              <a:off x="4995863" y="4505325"/>
              <a:ext cx="3195637" cy="619125"/>
            </a:xfrm>
            <a:custGeom>
              <a:avLst/>
              <a:gdLst/>
              <a:ahLst/>
              <a:cxnLst>
                <a:cxn ang="0">
                  <a:pos x="0" y="390"/>
                </a:cxn>
                <a:cxn ang="0">
                  <a:pos x="2013" y="0"/>
                </a:cxn>
              </a:cxnLst>
              <a:rect l="0" t="0" r="r" b="b"/>
              <a:pathLst>
                <a:path w="2013" h="390">
                  <a:moveTo>
                    <a:pt x="0" y="390"/>
                  </a:moveTo>
                  <a:lnTo>
                    <a:pt x="2013" y="0"/>
                  </a:lnTo>
                </a:path>
              </a:pathLst>
            </a:custGeom>
            <a:noFill/>
            <a:ln w="57150" cap="flat" cmpd="sng">
              <a:solidFill>
                <a:srgbClr val="CC3300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4" name="Rectangle 84"/>
            <p:cNvSpPr>
              <a:spLocks noChangeArrowheads="1"/>
            </p:cNvSpPr>
            <p:nvPr/>
          </p:nvSpPr>
          <p:spPr bwMode="auto">
            <a:xfrm rot="-1328130">
              <a:off x="5167313" y="5657850"/>
              <a:ext cx="581025" cy="200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5" name="Text Box 85"/>
            <p:cNvSpPr txBox="1">
              <a:spLocks noChangeArrowheads="1"/>
            </p:cNvSpPr>
            <p:nvPr/>
          </p:nvSpPr>
          <p:spPr bwMode="auto">
            <a:xfrm rot="-1293761">
              <a:off x="5165518" y="5539373"/>
              <a:ext cx="830677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SuB out</a:t>
              </a:r>
            </a:p>
          </p:txBody>
        </p:sp>
        <p:sp>
          <p:nvSpPr>
            <p:cNvPr id="1039446" name="Oval 86"/>
            <p:cNvSpPr>
              <a:spLocks noChangeArrowheads="1"/>
            </p:cNvSpPr>
            <p:nvPr/>
          </p:nvSpPr>
          <p:spPr bwMode="auto">
            <a:xfrm>
              <a:off x="5824538" y="3419475"/>
              <a:ext cx="152400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7" name="Oval 87"/>
            <p:cNvSpPr>
              <a:spLocks noChangeArrowheads="1"/>
            </p:cNvSpPr>
            <p:nvPr/>
          </p:nvSpPr>
          <p:spPr bwMode="auto">
            <a:xfrm>
              <a:off x="6172200" y="3567113"/>
              <a:ext cx="152400" cy="233362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8" name="Oval 88"/>
            <p:cNvSpPr>
              <a:spLocks noChangeArrowheads="1"/>
            </p:cNvSpPr>
            <p:nvPr/>
          </p:nvSpPr>
          <p:spPr bwMode="auto">
            <a:xfrm>
              <a:off x="6686550" y="3743325"/>
              <a:ext cx="152400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9" name="Oval 89"/>
            <p:cNvSpPr>
              <a:spLocks noChangeArrowheads="1"/>
            </p:cNvSpPr>
            <p:nvPr/>
          </p:nvSpPr>
          <p:spPr bwMode="auto">
            <a:xfrm>
              <a:off x="7697788" y="3371850"/>
              <a:ext cx="152400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50" name="Oval 90"/>
            <p:cNvSpPr>
              <a:spLocks noChangeArrowheads="1"/>
            </p:cNvSpPr>
            <p:nvPr/>
          </p:nvSpPr>
          <p:spPr bwMode="auto">
            <a:xfrm>
              <a:off x="8188325" y="3543300"/>
              <a:ext cx="152400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51" name="Text Box 91"/>
            <p:cNvSpPr txBox="1">
              <a:spLocks noChangeArrowheads="1"/>
            </p:cNvSpPr>
            <p:nvPr/>
          </p:nvSpPr>
          <p:spPr bwMode="auto">
            <a:xfrm>
              <a:off x="5646738" y="3348038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2.0</a:t>
              </a:r>
            </a:p>
          </p:txBody>
        </p:sp>
        <p:sp>
          <p:nvSpPr>
            <p:cNvPr id="1039452" name="Text Box 92"/>
            <p:cNvSpPr txBox="1">
              <a:spLocks noChangeArrowheads="1"/>
            </p:cNvSpPr>
            <p:nvPr/>
          </p:nvSpPr>
          <p:spPr bwMode="auto">
            <a:xfrm>
              <a:off x="6032500" y="3562350"/>
              <a:ext cx="415925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1.5</a:t>
              </a:r>
            </a:p>
          </p:txBody>
        </p:sp>
        <p:sp>
          <p:nvSpPr>
            <p:cNvPr id="1039453" name="Text Box 93"/>
            <p:cNvSpPr txBox="1">
              <a:spLocks noChangeArrowheads="1"/>
            </p:cNvSpPr>
            <p:nvPr/>
          </p:nvSpPr>
          <p:spPr bwMode="auto">
            <a:xfrm>
              <a:off x="6537325" y="3724275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0.8</a:t>
              </a:r>
            </a:p>
          </p:txBody>
        </p:sp>
        <p:sp>
          <p:nvSpPr>
            <p:cNvPr id="1039454" name="Text Box 94"/>
            <p:cNvSpPr txBox="1">
              <a:spLocks noChangeArrowheads="1"/>
            </p:cNvSpPr>
            <p:nvPr/>
          </p:nvSpPr>
          <p:spPr bwMode="auto">
            <a:xfrm>
              <a:off x="7467600" y="3286125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0.5</a:t>
              </a:r>
            </a:p>
          </p:txBody>
        </p:sp>
        <p:sp>
          <p:nvSpPr>
            <p:cNvPr id="1039455" name="Text Box 95"/>
            <p:cNvSpPr txBox="1">
              <a:spLocks noChangeArrowheads="1"/>
            </p:cNvSpPr>
            <p:nvPr/>
          </p:nvSpPr>
          <p:spPr bwMode="auto">
            <a:xfrm>
              <a:off x="7977188" y="3471863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0.2</a:t>
              </a:r>
            </a:p>
          </p:txBody>
        </p:sp>
        <p:sp>
          <p:nvSpPr>
            <p:cNvPr id="1039456" name="Oval 96"/>
            <p:cNvSpPr>
              <a:spLocks noChangeArrowheads="1"/>
            </p:cNvSpPr>
            <p:nvPr/>
          </p:nvSpPr>
          <p:spPr bwMode="auto">
            <a:xfrm>
              <a:off x="6548438" y="4038600"/>
              <a:ext cx="161925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57" name="Text Box 97"/>
            <p:cNvSpPr txBox="1">
              <a:spLocks noChangeArrowheads="1"/>
            </p:cNvSpPr>
            <p:nvPr/>
          </p:nvSpPr>
          <p:spPr bwMode="auto">
            <a:xfrm>
              <a:off x="6399213" y="4024313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0.8</a:t>
              </a:r>
            </a:p>
          </p:txBody>
        </p:sp>
        <p:sp>
          <p:nvSpPr>
            <p:cNvPr id="1039458" name="Rectangle 98"/>
            <p:cNvSpPr>
              <a:spLocks noChangeArrowheads="1"/>
            </p:cNvSpPr>
            <p:nvPr/>
          </p:nvSpPr>
          <p:spPr bwMode="auto">
            <a:xfrm>
              <a:off x="8255000" y="927100"/>
              <a:ext cx="304800" cy="15240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59" name="Text Box 99"/>
            <p:cNvSpPr txBox="1">
              <a:spLocks noChangeArrowheads="1"/>
            </p:cNvSpPr>
            <p:nvPr/>
          </p:nvSpPr>
          <p:spPr bwMode="auto">
            <a:xfrm>
              <a:off x="6127750" y="984250"/>
              <a:ext cx="2414379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Pyrolite + 2 mass % H</a:t>
              </a:r>
              <a:r>
                <a:rPr lang="en-GB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O</a:t>
              </a:r>
            </a:p>
          </p:txBody>
        </p:sp>
        <p:grpSp>
          <p:nvGrpSpPr>
            <p:cNvPr id="2" name="Group 100"/>
            <p:cNvGrpSpPr>
              <a:grpSpLocks/>
            </p:cNvGrpSpPr>
            <p:nvPr/>
          </p:nvGrpSpPr>
          <p:grpSpPr bwMode="auto">
            <a:xfrm>
              <a:off x="4991100" y="1143000"/>
              <a:ext cx="1952625" cy="4152900"/>
              <a:chOff x="3144" y="720"/>
              <a:chExt cx="1230" cy="2616"/>
            </a:xfrm>
          </p:grpSpPr>
          <p:sp>
            <p:nvSpPr>
              <p:cNvPr id="1039461" name="Freeform 101"/>
              <p:cNvSpPr>
                <a:spLocks/>
              </p:cNvSpPr>
              <p:nvPr/>
            </p:nvSpPr>
            <p:spPr bwMode="auto">
              <a:xfrm>
                <a:off x="3144" y="720"/>
                <a:ext cx="1216" cy="25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8" y="327"/>
                  </a:cxn>
                  <a:cxn ang="0">
                    <a:pos x="744" y="728"/>
                  </a:cxn>
                  <a:cxn ang="0">
                    <a:pos x="864" y="1336"/>
                  </a:cxn>
                  <a:cxn ang="0">
                    <a:pos x="928" y="1976"/>
                  </a:cxn>
                  <a:cxn ang="0">
                    <a:pos x="968" y="2336"/>
                  </a:cxn>
                  <a:cxn ang="0">
                    <a:pos x="1024" y="2480"/>
                  </a:cxn>
                  <a:cxn ang="0">
                    <a:pos x="1152" y="2560"/>
                  </a:cxn>
                  <a:cxn ang="0">
                    <a:pos x="1216" y="2584"/>
                  </a:cxn>
                </a:cxnLst>
                <a:rect l="0" t="0" r="r" b="b"/>
                <a:pathLst>
                  <a:path w="1216" h="2584">
                    <a:moveTo>
                      <a:pt x="0" y="0"/>
                    </a:moveTo>
                    <a:cubicBezTo>
                      <a:pt x="83" y="54"/>
                      <a:pt x="374" y="206"/>
                      <a:pt x="498" y="327"/>
                    </a:cubicBezTo>
                    <a:cubicBezTo>
                      <a:pt x="622" y="448"/>
                      <a:pt x="683" y="560"/>
                      <a:pt x="744" y="728"/>
                    </a:cubicBezTo>
                    <a:cubicBezTo>
                      <a:pt x="805" y="896"/>
                      <a:pt x="833" y="1128"/>
                      <a:pt x="864" y="1336"/>
                    </a:cubicBezTo>
                    <a:cubicBezTo>
                      <a:pt x="895" y="1544"/>
                      <a:pt x="911" y="1809"/>
                      <a:pt x="928" y="1976"/>
                    </a:cubicBezTo>
                    <a:cubicBezTo>
                      <a:pt x="945" y="2143"/>
                      <a:pt x="952" y="2252"/>
                      <a:pt x="968" y="2336"/>
                    </a:cubicBezTo>
                    <a:cubicBezTo>
                      <a:pt x="984" y="2420"/>
                      <a:pt x="993" y="2443"/>
                      <a:pt x="1024" y="2480"/>
                    </a:cubicBezTo>
                    <a:cubicBezTo>
                      <a:pt x="1055" y="2517"/>
                      <a:pt x="1120" y="2543"/>
                      <a:pt x="1152" y="2560"/>
                    </a:cubicBezTo>
                    <a:cubicBezTo>
                      <a:pt x="1184" y="2577"/>
                      <a:pt x="1200" y="2580"/>
                      <a:pt x="1216" y="2584"/>
                    </a:cubicBez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9462" name="Freeform 102"/>
              <p:cNvSpPr>
                <a:spLocks/>
              </p:cNvSpPr>
              <p:nvPr/>
            </p:nvSpPr>
            <p:spPr bwMode="auto">
              <a:xfrm>
                <a:off x="4257" y="3216"/>
                <a:ext cx="117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17" y="96"/>
                  </a:cxn>
                  <a:cxn ang="0">
                    <a:pos x="57" y="0"/>
                  </a:cxn>
                </a:cxnLst>
                <a:rect l="0" t="0" r="r" b="b"/>
                <a:pathLst>
                  <a:path w="117" h="120">
                    <a:moveTo>
                      <a:pt x="0" y="120"/>
                    </a:moveTo>
                    <a:lnTo>
                      <a:pt x="117" y="96"/>
                    </a:lnTo>
                    <a:lnTo>
                      <a:pt x="57" y="0"/>
                    </a:ln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357427" name="Group 103"/>
            <p:cNvGrpSpPr>
              <a:grpSpLocks/>
            </p:cNvGrpSpPr>
            <p:nvPr/>
          </p:nvGrpSpPr>
          <p:grpSpPr bwMode="auto">
            <a:xfrm>
              <a:off x="4991100" y="1765300"/>
              <a:ext cx="1681163" cy="3806825"/>
              <a:chOff x="3144" y="1112"/>
              <a:chExt cx="1059" cy="239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39464" name="Freeform 104"/>
              <p:cNvSpPr>
                <a:spLocks/>
              </p:cNvSpPr>
              <p:nvPr/>
            </p:nvSpPr>
            <p:spPr bwMode="auto">
              <a:xfrm>
                <a:off x="3144" y="1112"/>
                <a:ext cx="1040" cy="23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2" y="368"/>
                  </a:cxn>
                  <a:cxn ang="0">
                    <a:pos x="496" y="1232"/>
                  </a:cxn>
                  <a:cxn ang="0">
                    <a:pos x="608" y="1912"/>
                  </a:cxn>
                  <a:cxn ang="0">
                    <a:pos x="648" y="2104"/>
                  </a:cxn>
                  <a:cxn ang="0">
                    <a:pos x="736" y="2240"/>
                  </a:cxn>
                  <a:cxn ang="0">
                    <a:pos x="1040" y="2360"/>
                  </a:cxn>
                </a:cxnLst>
                <a:rect l="0" t="0" r="r" b="b"/>
                <a:pathLst>
                  <a:path w="1040" h="2360">
                    <a:moveTo>
                      <a:pt x="0" y="0"/>
                    </a:moveTo>
                    <a:cubicBezTo>
                      <a:pt x="74" y="81"/>
                      <a:pt x="149" y="163"/>
                      <a:pt x="232" y="368"/>
                    </a:cubicBezTo>
                    <a:cubicBezTo>
                      <a:pt x="315" y="573"/>
                      <a:pt x="433" y="975"/>
                      <a:pt x="496" y="1232"/>
                    </a:cubicBezTo>
                    <a:cubicBezTo>
                      <a:pt x="559" y="1489"/>
                      <a:pt x="583" y="1767"/>
                      <a:pt x="608" y="1912"/>
                    </a:cubicBezTo>
                    <a:cubicBezTo>
                      <a:pt x="633" y="2057"/>
                      <a:pt x="627" y="2049"/>
                      <a:pt x="648" y="2104"/>
                    </a:cubicBezTo>
                    <a:cubicBezTo>
                      <a:pt x="669" y="2159"/>
                      <a:pt x="671" y="2197"/>
                      <a:pt x="736" y="2240"/>
                    </a:cubicBezTo>
                    <a:cubicBezTo>
                      <a:pt x="801" y="2283"/>
                      <a:pt x="920" y="2321"/>
                      <a:pt x="1040" y="2360"/>
                    </a:cubicBezTo>
                  </a:path>
                </a:pathLst>
              </a:custGeom>
              <a:noFill/>
              <a:ln w="5715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9465" name="Freeform 105"/>
              <p:cNvSpPr>
                <a:spLocks/>
              </p:cNvSpPr>
              <p:nvPr/>
            </p:nvSpPr>
            <p:spPr bwMode="auto">
              <a:xfrm rot="-285345">
                <a:off x="4086" y="3390"/>
                <a:ext cx="117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17" y="96"/>
                  </a:cxn>
                  <a:cxn ang="0">
                    <a:pos x="57" y="0"/>
                  </a:cxn>
                </a:cxnLst>
                <a:rect l="0" t="0" r="r" b="b"/>
                <a:pathLst>
                  <a:path w="117" h="120">
                    <a:moveTo>
                      <a:pt x="0" y="120"/>
                    </a:moveTo>
                    <a:lnTo>
                      <a:pt x="117" y="96"/>
                    </a:lnTo>
                    <a:lnTo>
                      <a:pt x="57" y="0"/>
                    </a:lnTo>
                  </a:path>
                </a:pathLst>
              </a:custGeom>
              <a:noFill/>
              <a:ln w="5715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9466" name="Text Box 106"/>
            <p:cNvSpPr txBox="1">
              <a:spLocks noChangeArrowheads="1"/>
            </p:cNvSpPr>
            <p:nvPr/>
          </p:nvSpPr>
          <p:spPr bwMode="auto">
            <a:xfrm>
              <a:off x="5099050" y="2722563"/>
              <a:ext cx="76412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 + E</a:t>
              </a:r>
            </a:p>
          </p:txBody>
        </p:sp>
        <p:sp>
          <p:nvSpPr>
            <p:cNvPr id="1039467" name="Freeform 107"/>
            <p:cNvSpPr>
              <a:spLocks/>
            </p:cNvSpPr>
            <p:nvPr/>
          </p:nvSpPr>
          <p:spPr bwMode="auto">
            <a:xfrm>
              <a:off x="5010150" y="1257300"/>
              <a:ext cx="157163" cy="29368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30" y="6"/>
                </a:cxn>
                <a:cxn ang="0">
                  <a:pos x="12" y="18"/>
                </a:cxn>
                <a:cxn ang="0">
                  <a:pos x="12" y="96"/>
                </a:cxn>
                <a:cxn ang="0">
                  <a:pos x="0" y="132"/>
                </a:cxn>
                <a:cxn ang="0">
                  <a:pos x="39" y="183"/>
                </a:cxn>
                <a:cxn ang="0">
                  <a:pos x="75" y="177"/>
                </a:cxn>
                <a:cxn ang="0">
                  <a:pos x="81" y="147"/>
                </a:cxn>
                <a:cxn ang="0">
                  <a:pos x="99" y="87"/>
                </a:cxn>
                <a:cxn ang="0">
                  <a:pos x="48" y="0"/>
                </a:cxn>
              </a:cxnLst>
              <a:rect l="0" t="0" r="r" b="b"/>
              <a:pathLst>
                <a:path w="99" h="185">
                  <a:moveTo>
                    <a:pt x="48" y="0"/>
                  </a:moveTo>
                  <a:cubicBezTo>
                    <a:pt x="42" y="2"/>
                    <a:pt x="36" y="4"/>
                    <a:pt x="30" y="6"/>
                  </a:cubicBezTo>
                  <a:cubicBezTo>
                    <a:pt x="23" y="8"/>
                    <a:pt x="12" y="18"/>
                    <a:pt x="12" y="18"/>
                  </a:cubicBezTo>
                  <a:cubicBezTo>
                    <a:pt x="1" y="50"/>
                    <a:pt x="12" y="14"/>
                    <a:pt x="12" y="96"/>
                  </a:cubicBezTo>
                  <a:cubicBezTo>
                    <a:pt x="12" y="112"/>
                    <a:pt x="5" y="118"/>
                    <a:pt x="0" y="132"/>
                  </a:cubicBezTo>
                  <a:cubicBezTo>
                    <a:pt x="4" y="166"/>
                    <a:pt x="6" y="175"/>
                    <a:pt x="39" y="183"/>
                  </a:cubicBezTo>
                  <a:cubicBezTo>
                    <a:pt x="51" y="179"/>
                    <a:pt x="66" y="185"/>
                    <a:pt x="75" y="177"/>
                  </a:cubicBezTo>
                  <a:cubicBezTo>
                    <a:pt x="83" y="171"/>
                    <a:pt x="78" y="157"/>
                    <a:pt x="81" y="147"/>
                  </a:cubicBezTo>
                  <a:cubicBezTo>
                    <a:pt x="84" y="119"/>
                    <a:pt x="91" y="111"/>
                    <a:pt x="99" y="87"/>
                  </a:cubicBezTo>
                  <a:cubicBezTo>
                    <a:pt x="97" y="60"/>
                    <a:pt x="89" y="0"/>
                    <a:pt x="48" y="0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68" name="Text Box 108"/>
            <p:cNvSpPr txBox="1">
              <a:spLocks noChangeArrowheads="1"/>
            </p:cNvSpPr>
            <p:nvPr/>
          </p:nvSpPr>
          <p:spPr bwMode="auto">
            <a:xfrm rot="5400000">
              <a:off x="4848758" y="1169294"/>
              <a:ext cx="51328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Serp</a:t>
              </a:r>
            </a:p>
          </p:txBody>
        </p:sp>
        <p:sp>
          <p:nvSpPr>
            <p:cNvPr id="1039469" name="Rectangle 109"/>
            <p:cNvSpPr>
              <a:spLocks noChangeArrowheads="1"/>
            </p:cNvSpPr>
            <p:nvPr/>
          </p:nvSpPr>
          <p:spPr bwMode="auto">
            <a:xfrm rot="-440474">
              <a:off x="5561013" y="3797300"/>
              <a:ext cx="254000" cy="1041400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70" name="Text Box 110"/>
            <p:cNvSpPr txBox="1">
              <a:spLocks noChangeArrowheads="1"/>
            </p:cNvSpPr>
            <p:nvPr/>
          </p:nvSpPr>
          <p:spPr bwMode="auto">
            <a:xfrm rot="4727644">
              <a:off x="4341876" y="3864561"/>
              <a:ext cx="183184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Coldest Subduction</a:t>
              </a:r>
            </a:p>
          </p:txBody>
        </p:sp>
        <p:sp>
          <p:nvSpPr>
            <p:cNvPr id="1039471" name="Freeform 111"/>
            <p:cNvSpPr>
              <a:spLocks/>
            </p:cNvSpPr>
            <p:nvPr/>
          </p:nvSpPr>
          <p:spPr bwMode="auto">
            <a:xfrm>
              <a:off x="5776913" y="1438275"/>
              <a:ext cx="557212" cy="800100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0" y="69"/>
                </a:cxn>
                <a:cxn ang="0">
                  <a:pos x="108" y="216"/>
                </a:cxn>
                <a:cxn ang="0">
                  <a:pos x="177" y="321"/>
                </a:cxn>
                <a:cxn ang="0">
                  <a:pos x="228" y="417"/>
                </a:cxn>
                <a:cxn ang="0">
                  <a:pos x="267" y="504"/>
                </a:cxn>
                <a:cxn ang="0">
                  <a:pos x="351" y="498"/>
                </a:cxn>
                <a:cxn ang="0">
                  <a:pos x="150" y="72"/>
                </a:cxn>
                <a:cxn ang="0">
                  <a:pos x="75" y="0"/>
                </a:cxn>
                <a:cxn ang="0">
                  <a:pos x="9" y="21"/>
                </a:cxn>
              </a:cxnLst>
              <a:rect l="0" t="0" r="r" b="b"/>
              <a:pathLst>
                <a:path w="351" h="504">
                  <a:moveTo>
                    <a:pt x="9" y="21"/>
                  </a:moveTo>
                  <a:lnTo>
                    <a:pt x="0" y="69"/>
                  </a:lnTo>
                  <a:lnTo>
                    <a:pt x="108" y="216"/>
                  </a:lnTo>
                  <a:lnTo>
                    <a:pt x="177" y="321"/>
                  </a:lnTo>
                  <a:lnTo>
                    <a:pt x="228" y="417"/>
                  </a:lnTo>
                  <a:lnTo>
                    <a:pt x="267" y="504"/>
                  </a:lnTo>
                  <a:lnTo>
                    <a:pt x="351" y="498"/>
                  </a:lnTo>
                  <a:lnTo>
                    <a:pt x="150" y="72"/>
                  </a:lnTo>
                  <a:lnTo>
                    <a:pt x="75" y="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72" name="Text Box 112"/>
            <p:cNvSpPr txBox="1">
              <a:spLocks noChangeArrowheads="1"/>
            </p:cNvSpPr>
            <p:nvPr/>
          </p:nvSpPr>
          <p:spPr bwMode="auto">
            <a:xfrm rot="3013473">
              <a:off x="5770388" y="1488867"/>
              <a:ext cx="495649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Hot</a:t>
              </a:r>
            </a:p>
          </p:txBody>
        </p:sp>
        <p:sp>
          <p:nvSpPr>
            <p:cNvPr id="1039473" name="Text Box 113"/>
            <p:cNvSpPr txBox="1">
              <a:spLocks noChangeArrowheads="1"/>
            </p:cNvSpPr>
            <p:nvPr/>
          </p:nvSpPr>
          <p:spPr bwMode="auto">
            <a:xfrm rot="4498551">
              <a:off x="5767209" y="2200861"/>
              <a:ext cx="115288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Subduction</a:t>
              </a:r>
            </a:p>
          </p:txBody>
        </p:sp>
        <p:grpSp>
          <p:nvGrpSpPr>
            <p:cNvPr id="4" name="Group 114"/>
            <p:cNvGrpSpPr>
              <a:grpSpLocks/>
            </p:cNvGrpSpPr>
            <p:nvPr/>
          </p:nvGrpSpPr>
          <p:grpSpPr bwMode="auto">
            <a:xfrm>
              <a:off x="4991100" y="1143000"/>
              <a:ext cx="1952625" cy="4152900"/>
              <a:chOff x="3144" y="720"/>
              <a:chExt cx="1230" cy="261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39475" name="Freeform 115"/>
              <p:cNvSpPr>
                <a:spLocks/>
              </p:cNvSpPr>
              <p:nvPr/>
            </p:nvSpPr>
            <p:spPr bwMode="auto">
              <a:xfrm>
                <a:off x="3144" y="720"/>
                <a:ext cx="1216" cy="25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8" y="327"/>
                  </a:cxn>
                  <a:cxn ang="0">
                    <a:pos x="744" y="728"/>
                  </a:cxn>
                  <a:cxn ang="0">
                    <a:pos x="864" y="1336"/>
                  </a:cxn>
                  <a:cxn ang="0">
                    <a:pos x="928" y="1976"/>
                  </a:cxn>
                  <a:cxn ang="0">
                    <a:pos x="968" y="2336"/>
                  </a:cxn>
                  <a:cxn ang="0">
                    <a:pos x="1024" y="2480"/>
                  </a:cxn>
                  <a:cxn ang="0">
                    <a:pos x="1152" y="2560"/>
                  </a:cxn>
                  <a:cxn ang="0">
                    <a:pos x="1216" y="2584"/>
                  </a:cxn>
                </a:cxnLst>
                <a:rect l="0" t="0" r="r" b="b"/>
                <a:pathLst>
                  <a:path w="1216" h="2584">
                    <a:moveTo>
                      <a:pt x="0" y="0"/>
                    </a:moveTo>
                    <a:cubicBezTo>
                      <a:pt x="83" y="54"/>
                      <a:pt x="374" y="206"/>
                      <a:pt x="498" y="327"/>
                    </a:cubicBezTo>
                    <a:cubicBezTo>
                      <a:pt x="622" y="448"/>
                      <a:pt x="683" y="560"/>
                      <a:pt x="744" y="728"/>
                    </a:cubicBezTo>
                    <a:cubicBezTo>
                      <a:pt x="805" y="896"/>
                      <a:pt x="833" y="1128"/>
                      <a:pt x="864" y="1336"/>
                    </a:cubicBezTo>
                    <a:cubicBezTo>
                      <a:pt x="895" y="1544"/>
                      <a:pt x="911" y="1809"/>
                      <a:pt x="928" y="1976"/>
                    </a:cubicBezTo>
                    <a:cubicBezTo>
                      <a:pt x="945" y="2143"/>
                      <a:pt x="952" y="2252"/>
                      <a:pt x="968" y="2336"/>
                    </a:cubicBezTo>
                    <a:cubicBezTo>
                      <a:pt x="984" y="2420"/>
                      <a:pt x="993" y="2443"/>
                      <a:pt x="1024" y="2480"/>
                    </a:cubicBezTo>
                    <a:cubicBezTo>
                      <a:pt x="1055" y="2517"/>
                      <a:pt x="1120" y="2543"/>
                      <a:pt x="1152" y="2560"/>
                    </a:cubicBezTo>
                    <a:cubicBezTo>
                      <a:pt x="1184" y="2577"/>
                      <a:pt x="1200" y="2580"/>
                      <a:pt x="1216" y="2584"/>
                    </a:cubicBez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9476" name="Freeform 116"/>
              <p:cNvSpPr>
                <a:spLocks/>
              </p:cNvSpPr>
              <p:nvPr/>
            </p:nvSpPr>
            <p:spPr bwMode="auto">
              <a:xfrm>
                <a:off x="4257" y="3216"/>
                <a:ext cx="117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17" y="96"/>
                  </a:cxn>
                  <a:cxn ang="0">
                    <a:pos x="57" y="0"/>
                  </a:cxn>
                </a:cxnLst>
                <a:rect l="0" t="0" r="r" b="b"/>
                <a:pathLst>
                  <a:path w="117" h="120">
                    <a:moveTo>
                      <a:pt x="0" y="120"/>
                    </a:moveTo>
                    <a:lnTo>
                      <a:pt x="117" y="96"/>
                    </a:lnTo>
                    <a:lnTo>
                      <a:pt x="57" y="0"/>
                    </a:ln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357442" name="Freeform 66"/>
            <p:cNvSpPr>
              <a:spLocks/>
            </p:cNvSpPr>
            <p:nvPr/>
          </p:nvSpPr>
          <p:spPr bwMode="auto">
            <a:xfrm>
              <a:off x="4500563" y="1195388"/>
              <a:ext cx="1114425" cy="294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7" y="348"/>
                </a:cxn>
                <a:cxn ang="0">
                  <a:pos x="434" y="783"/>
                </a:cxn>
                <a:cxn ang="0">
                  <a:pos x="616" y="1410"/>
                </a:cxn>
                <a:cxn ang="0">
                  <a:pos x="702" y="1854"/>
                </a:cxn>
              </a:cxnLst>
              <a:rect l="0" t="0" r="r" b="b"/>
              <a:pathLst>
                <a:path w="702" h="1854">
                  <a:moveTo>
                    <a:pt x="0" y="0"/>
                  </a:moveTo>
                  <a:cubicBezTo>
                    <a:pt x="92" y="108"/>
                    <a:pt x="185" y="217"/>
                    <a:pt x="257" y="348"/>
                  </a:cubicBezTo>
                  <a:cubicBezTo>
                    <a:pt x="329" y="479"/>
                    <a:pt x="374" y="606"/>
                    <a:pt x="434" y="783"/>
                  </a:cubicBezTo>
                  <a:cubicBezTo>
                    <a:pt x="494" y="960"/>
                    <a:pt x="571" y="1232"/>
                    <a:pt x="616" y="1410"/>
                  </a:cubicBezTo>
                  <a:cubicBezTo>
                    <a:pt x="661" y="1588"/>
                    <a:pt x="681" y="1721"/>
                    <a:pt x="702" y="185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57446" name="Freeform 70"/>
            <p:cNvSpPr>
              <a:spLocks/>
            </p:cNvSpPr>
            <p:nvPr/>
          </p:nvSpPr>
          <p:spPr bwMode="auto">
            <a:xfrm>
              <a:off x="4430713" y="1179513"/>
              <a:ext cx="1036637" cy="2951162"/>
            </a:xfrm>
            <a:custGeom>
              <a:avLst/>
              <a:gdLst/>
              <a:ahLst/>
              <a:cxnLst>
                <a:cxn ang="0">
                  <a:pos x="409" y="1859"/>
                </a:cxn>
                <a:cxn ang="0">
                  <a:pos x="238" y="743"/>
                </a:cxn>
                <a:cxn ang="0">
                  <a:pos x="121" y="263"/>
                </a:cxn>
                <a:cxn ang="0">
                  <a:pos x="0" y="0"/>
                </a:cxn>
              </a:cxnLst>
              <a:rect l="0" t="0" r="r" b="b"/>
              <a:pathLst>
                <a:path w="409" h="1859">
                  <a:moveTo>
                    <a:pt x="409" y="1859"/>
                  </a:moveTo>
                  <a:cubicBezTo>
                    <a:pt x="347" y="1434"/>
                    <a:pt x="286" y="1009"/>
                    <a:pt x="238" y="743"/>
                  </a:cubicBezTo>
                  <a:cubicBezTo>
                    <a:pt x="190" y="477"/>
                    <a:pt x="161" y="387"/>
                    <a:pt x="121" y="263"/>
                  </a:cubicBezTo>
                  <a:cubicBezTo>
                    <a:pt x="81" y="139"/>
                    <a:pt x="40" y="69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2911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765525" y="0"/>
            <a:ext cx="4713287" cy="6858000"/>
            <a:chOff x="4430713" y="0"/>
            <a:chExt cx="4713287" cy="6858000"/>
          </a:xfrm>
        </p:grpSpPr>
        <p:pic>
          <p:nvPicPr>
            <p:cNvPr id="357382" name="Picture 5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48188" y="0"/>
              <a:ext cx="4595812" cy="6858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39419" name="Freeform 59"/>
            <p:cNvSpPr>
              <a:spLocks/>
            </p:cNvSpPr>
            <p:nvPr/>
          </p:nvSpPr>
          <p:spPr bwMode="auto">
            <a:xfrm>
              <a:off x="5683250" y="2271713"/>
              <a:ext cx="246063" cy="323850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38" y="141"/>
                </a:cxn>
                <a:cxn ang="0">
                  <a:pos x="53" y="183"/>
                </a:cxn>
                <a:cxn ang="0">
                  <a:pos x="92" y="189"/>
                </a:cxn>
                <a:cxn ang="0">
                  <a:pos x="149" y="180"/>
                </a:cxn>
                <a:cxn ang="0">
                  <a:pos x="131" y="120"/>
                </a:cxn>
                <a:cxn ang="0">
                  <a:pos x="128" y="87"/>
                </a:cxn>
                <a:cxn ang="0">
                  <a:pos x="140" y="69"/>
                </a:cxn>
                <a:cxn ang="0">
                  <a:pos x="122" y="27"/>
                </a:cxn>
                <a:cxn ang="0">
                  <a:pos x="50" y="9"/>
                </a:cxn>
                <a:cxn ang="0">
                  <a:pos x="14" y="12"/>
                </a:cxn>
              </a:cxnLst>
              <a:rect l="0" t="0" r="r" b="b"/>
              <a:pathLst>
                <a:path w="155" h="204">
                  <a:moveTo>
                    <a:pt x="14" y="12"/>
                  </a:moveTo>
                  <a:cubicBezTo>
                    <a:pt x="15" y="44"/>
                    <a:pt x="0" y="115"/>
                    <a:pt x="38" y="141"/>
                  </a:cubicBezTo>
                  <a:cubicBezTo>
                    <a:pt x="40" y="148"/>
                    <a:pt x="46" y="180"/>
                    <a:pt x="53" y="183"/>
                  </a:cubicBezTo>
                  <a:cubicBezTo>
                    <a:pt x="65" y="188"/>
                    <a:pt x="79" y="186"/>
                    <a:pt x="92" y="189"/>
                  </a:cubicBezTo>
                  <a:cubicBezTo>
                    <a:pt x="111" y="198"/>
                    <a:pt x="141" y="204"/>
                    <a:pt x="149" y="180"/>
                  </a:cubicBezTo>
                  <a:cubicBezTo>
                    <a:pt x="147" y="146"/>
                    <a:pt x="155" y="136"/>
                    <a:pt x="131" y="120"/>
                  </a:cubicBezTo>
                  <a:cubicBezTo>
                    <a:pt x="129" y="109"/>
                    <a:pt x="122" y="97"/>
                    <a:pt x="128" y="87"/>
                  </a:cubicBezTo>
                  <a:cubicBezTo>
                    <a:pt x="132" y="81"/>
                    <a:pt x="140" y="69"/>
                    <a:pt x="140" y="69"/>
                  </a:cubicBezTo>
                  <a:cubicBezTo>
                    <a:pt x="137" y="45"/>
                    <a:pt x="140" y="39"/>
                    <a:pt x="122" y="27"/>
                  </a:cubicBezTo>
                  <a:cubicBezTo>
                    <a:pt x="104" y="0"/>
                    <a:pt x="89" y="11"/>
                    <a:pt x="50" y="9"/>
                  </a:cubicBezTo>
                  <a:cubicBezTo>
                    <a:pt x="38" y="10"/>
                    <a:pt x="14" y="12"/>
                    <a:pt x="14" y="12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0" name="Text Box 60"/>
            <p:cNvSpPr txBox="1">
              <a:spLocks noChangeArrowheads="1"/>
            </p:cNvSpPr>
            <p:nvPr/>
          </p:nvSpPr>
          <p:spPr bwMode="auto">
            <a:xfrm rot="1015650">
              <a:off x="5460012" y="2278648"/>
              <a:ext cx="66396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 + E</a:t>
              </a:r>
            </a:p>
          </p:txBody>
        </p:sp>
        <p:sp>
          <p:nvSpPr>
            <p:cNvPr id="1039421" name="Freeform 61"/>
            <p:cNvSpPr>
              <a:spLocks/>
            </p:cNvSpPr>
            <p:nvPr/>
          </p:nvSpPr>
          <p:spPr bwMode="auto">
            <a:xfrm>
              <a:off x="5683250" y="2705100"/>
              <a:ext cx="279400" cy="461963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1" y="192"/>
                </a:cxn>
                <a:cxn ang="0">
                  <a:pos x="41" y="243"/>
                </a:cxn>
                <a:cxn ang="0">
                  <a:pos x="71" y="291"/>
                </a:cxn>
                <a:cxn ang="0">
                  <a:pos x="146" y="255"/>
                </a:cxn>
                <a:cxn ang="0">
                  <a:pos x="167" y="213"/>
                </a:cxn>
                <a:cxn ang="0">
                  <a:pos x="170" y="156"/>
                </a:cxn>
                <a:cxn ang="0">
                  <a:pos x="152" y="126"/>
                </a:cxn>
                <a:cxn ang="0">
                  <a:pos x="143" y="99"/>
                </a:cxn>
                <a:cxn ang="0">
                  <a:pos x="140" y="90"/>
                </a:cxn>
                <a:cxn ang="0">
                  <a:pos x="122" y="27"/>
                </a:cxn>
                <a:cxn ang="0">
                  <a:pos x="86" y="6"/>
                </a:cxn>
                <a:cxn ang="0">
                  <a:pos x="68" y="0"/>
                </a:cxn>
                <a:cxn ang="0">
                  <a:pos x="14" y="30"/>
                </a:cxn>
              </a:cxnLst>
              <a:rect l="0" t="0" r="r" b="b"/>
              <a:pathLst>
                <a:path w="176" h="291">
                  <a:moveTo>
                    <a:pt x="14" y="30"/>
                  </a:moveTo>
                  <a:cubicBezTo>
                    <a:pt x="0" y="85"/>
                    <a:pt x="7" y="127"/>
                    <a:pt x="11" y="192"/>
                  </a:cubicBezTo>
                  <a:cubicBezTo>
                    <a:pt x="12" y="212"/>
                    <a:pt x="35" y="225"/>
                    <a:pt x="41" y="243"/>
                  </a:cubicBezTo>
                  <a:cubicBezTo>
                    <a:pt x="44" y="272"/>
                    <a:pt x="44" y="282"/>
                    <a:pt x="71" y="291"/>
                  </a:cubicBezTo>
                  <a:cubicBezTo>
                    <a:pt x="119" y="286"/>
                    <a:pt x="109" y="279"/>
                    <a:pt x="146" y="255"/>
                  </a:cubicBezTo>
                  <a:cubicBezTo>
                    <a:pt x="151" y="241"/>
                    <a:pt x="159" y="226"/>
                    <a:pt x="167" y="213"/>
                  </a:cubicBezTo>
                  <a:cubicBezTo>
                    <a:pt x="174" y="186"/>
                    <a:pt x="176" y="187"/>
                    <a:pt x="170" y="156"/>
                  </a:cubicBezTo>
                  <a:cubicBezTo>
                    <a:pt x="168" y="145"/>
                    <a:pt x="155" y="135"/>
                    <a:pt x="152" y="126"/>
                  </a:cubicBezTo>
                  <a:cubicBezTo>
                    <a:pt x="149" y="117"/>
                    <a:pt x="146" y="108"/>
                    <a:pt x="143" y="99"/>
                  </a:cubicBezTo>
                  <a:cubicBezTo>
                    <a:pt x="142" y="96"/>
                    <a:pt x="140" y="90"/>
                    <a:pt x="140" y="90"/>
                  </a:cubicBezTo>
                  <a:cubicBezTo>
                    <a:pt x="138" y="67"/>
                    <a:pt x="141" y="43"/>
                    <a:pt x="122" y="27"/>
                  </a:cubicBezTo>
                  <a:cubicBezTo>
                    <a:pt x="110" y="17"/>
                    <a:pt x="102" y="11"/>
                    <a:pt x="86" y="6"/>
                  </a:cubicBezTo>
                  <a:cubicBezTo>
                    <a:pt x="80" y="4"/>
                    <a:pt x="68" y="0"/>
                    <a:pt x="68" y="0"/>
                  </a:cubicBezTo>
                  <a:cubicBezTo>
                    <a:pt x="53" y="2"/>
                    <a:pt x="14" y="8"/>
                    <a:pt x="14" y="30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2" name="Freeform 62"/>
            <p:cNvSpPr>
              <a:spLocks/>
            </p:cNvSpPr>
            <p:nvPr/>
          </p:nvSpPr>
          <p:spPr bwMode="auto">
            <a:xfrm>
              <a:off x="5930900" y="4019550"/>
              <a:ext cx="485775" cy="700088"/>
            </a:xfrm>
            <a:custGeom>
              <a:avLst/>
              <a:gdLst/>
              <a:ahLst/>
              <a:cxnLst>
                <a:cxn ang="0">
                  <a:pos x="59" y="15"/>
                </a:cxn>
                <a:cxn ang="0">
                  <a:pos x="110" y="405"/>
                </a:cxn>
                <a:cxn ang="0">
                  <a:pos x="164" y="441"/>
                </a:cxn>
                <a:cxn ang="0">
                  <a:pos x="209" y="438"/>
                </a:cxn>
                <a:cxn ang="0">
                  <a:pos x="257" y="408"/>
                </a:cxn>
                <a:cxn ang="0">
                  <a:pos x="272" y="318"/>
                </a:cxn>
                <a:cxn ang="0">
                  <a:pos x="287" y="270"/>
                </a:cxn>
                <a:cxn ang="0">
                  <a:pos x="188" y="0"/>
                </a:cxn>
                <a:cxn ang="0">
                  <a:pos x="77" y="3"/>
                </a:cxn>
                <a:cxn ang="0">
                  <a:pos x="59" y="15"/>
                </a:cxn>
              </a:cxnLst>
              <a:rect l="0" t="0" r="r" b="b"/>
              <a:pathLst>
                <a:path w="306" h="441">
                  <a:moveTo>
                    <a:pt x="59" y="15"/>
                  </a:moveTo>
                  <a:cubicBezTo>
                    <a:pt x="60" y="154"/>
                    <a:pt x="0" y="311"/>
                    <a:pt x="110" y="405"/>
                  </a:cubicBezTo>
                  <a:cubicBezTo>
                    <a:pt x="126" y="419"/>
                    <a:pt x="143" y="434"/>
                    <a:pt x="164" y="441"/>
                  </a:cubicBezTo>
                  <a:cubicBezTo>
                    <a:pt x="179" y="440"/>
                    <a:pt x="194" y="441"/>
                    <a:pt x="209" y="438"/>
                  </a:cubicBezTo>
                  <a:cubicBezTo>
                    <a:pt x="226" y="434"/>
                    <a:pt x="239" y="414"/>
                    <a:pt x="257" y="408"/>
                  </a:cubicBezTo>
                  <a:cubicBezTo>
                    <a:pt x="280" y="385"/>
                    <a:pt x="269" y="347"/>
                    <a:pt x="272" y="318"/>
                  </a:cubicBezTo>
                  <a:cubicBezTo>
                    <a:pt x="274" y="303"/>
                    <a:pt x="283" y="285"/>
                    <a:pt x="287" y="270"/>
                  </a:cubicBezTo>
                  <a:cubicBezTo>
                    <a:pt x="285" y="175"/>
                    <a:pt x="306" y="39"/>
                    <a:pt x="188" y="0"/>
                  </a:cubicBezTo>
                  <a:cubicBezTo>
                    <a:pt x="151" y="1"/>
                    <a:pt x="114" y="1"/>
                    <a:pt x="77" y="3"/>
                  </a:cubicBezTo>
                  <a:cubicBezTo>
                    <a:pt x="65" y="4"/>
                    <a:pt x="68" y="15"/>
                    <a:pt x="59" y="15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3" name="Text Box 63"/>
            <p:cNvSpPr txBox="1">
              <a:spLocks noChangeArrowheads="1"/>
            </p:cNvSpPr>
            <p:nvPr/>
          </p:nvSpPr>
          <p:spPr bwMode="auto">
            <a:xfrm rot="4202875">
              <a:off x="5699988" y="4144755"/>
              <a:ext cx="950773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 + SuB</a:t>
              </a:r>
            </a:p>
          </p:txBody>
        </p:sp>
        <p:sp>
          <p:nvSpPr>
            <p:cNvPr id="1039424" name="Rectangle 64"/>
            <p:cNvSpPr>
              <a:spLocks noChangeArrowheads="1"/>
            </p:cNvSpPr>
            <p:nvPr/>
          </p:nvSpPr>
          <p:spPr bwMode="auto">
            <a:xfrm>
              <a:off x="5667375" y="5629275"/>
              <a:ext cx="266700" cy="90487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5" name="Text Box 65"/>
            <p:cNvSpPr txBox="1">
              <a:spLocks noChangeArrowheads="1"/>
            </p:cNvSpPr>
            <p:nvPr/>
          </p:nvSpPr>
          <p:spPr bwMode="auto">
            <a:xfrm>
              <a:off x="5070475" y="6051550"/>
              <a:ext cx="123303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Phase G/D/F</a:t>
              </a:r>
            </a:p>
          </p:txBody>
        </p:sp>
        <p:sp>
          <p:nvSpPr>
            <p:cNvPr id="1039426" name="Freeform 66"/>
            <p:cNvSpPr>
              <a:spLocks/>
            </p:cNvSpPr>
            <p:nvPr/>
          </p:nvSpPr>
          <p:spPr bwMode="auto">
            <a:xfrm rot="-741322">
              <a:off x="5060950" y="2114550"/>
              <a:ext cx="233363" cy="369888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38" y="141"/>
                </a:cxn>
                <a:cxn ang="0">
                  <a:pos x="53" y="183"/>
                </a:cxn>
                <a:cxn ang="0">
                  <a:pos x="92" y="189"/>
                </a:cxn>
                <a:cxn ang="0">
                  <a:pos x="149" y="180"/>
                </a:cxn>
                <a:cxn ang="0">
                  <a:pos x="131" y="120"/>
                </a:cxn>
                <a:cxn ang="0">
                  <a:pos x="128" y="87"/>
                </a:cxn>
                <a:cxn ang="0">
                  <a:pos x="140" y="69"/>
                </a:cxn>
                <a:cxn ang="0">
                  <a:pos x="122" y="27"/>
                </a:cxn>
                <a:cxn ang="0">
                  <a:pos x="50" y="9"/>
                </a:cxn>
                <a:cxn ang="0">
                  <a:pos x="14" y="12"/>
                </a:cxn>
              </a:cxnLst>
              <a:rect l="0" t="0" r="r" b="b"/>
              <a:pathLst>
                <a:path w="155" h="204">
                  <a:moveTo>
                    <a:pt x="14" y="12"/>
                  </a:moveTo>
                  <a:cubicBezTo>
                    <a:pt x="15" y="44"/>
                    <a:pt x="0" y="115"/>
                    <a:pt x="38" y="141"/>
                  </a:cubicBezTo>
                  <a:cubicBezTo>
                    <a:pt x="40" y="148"/>
                    <a:pt x="46" y="180"/>
                    <a:pt x="53" y="183"/>
                  </a:cubicBezTo>
                  <a:cubicBezTo>
                    <a:pt x="65" y="188"/>
                    <a:pt x="79" y="186"/>
                    <a:pt x="92" y="189"/>
                  </a:cubicBezTo>
                  <a:cubicBezTo>
                    <a:pt x="111" y="198"/>
                    <a:pt x="141" y="204"/>
                    <a:pt x="149" y="180"/>
                  </a:cubicBezTo>
                  <a:cubicBezTo>
                    <a:pt x="147" y="146"/>
                    <a:pt x="155" y="136"/>
                    <a:pt x="131" y="120"/>
                  </a:cubicBezTo>
                  <a:cubicBezTo>
                    <a:pt x="129" y="109"/>
                    <a:pt x="122" y="97"/>
                    <a:pt x="128" y="87"/>
                  </a:cubicBezTo>
                  <a:cubicBezTo>
                    <a:pt x="132" y="81"/>
                    <a:pt x="140" y="69"/>
                    <a:pt x="140" y="69"/>
                  </a:cubicBezTo>
                  <a:cubicBezTo>
                    <a:pt x="137" y="45"/>
                    <a:pt x="140" y="39"/>
                    <a:pt x="122" y="27"/>
                  </a:cubicBezTo>
                  <a:cubicBezTo>
                    <a:pt x="104" y="0"/>
                    <a:pt x="89" y="11"/>
                    <a:pt x="50" y="9"/>
                  </a:cubicBezTo>
                  <a:cubicBezTo>
                    <a:pt x="38" y="10"/>
                    <a:pt x="14" y="12"/>
                    <a:pt x="14" y="12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7" name="Text Box 67"/>
            <p:cNvSpPr txBox="1">
              <a:spLocks noChangeArrowheads="1"/>
            </p:cNvSpPr>
            <p:nvPr/>
          </p:nvSpPr>
          <p:spPr bwMode="auto">
            <a:xfrm rot="3927307">
              <a:off x="4853009" y="2081313"/>
              <a:ext cx="61908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 + A</a:t>
              </a:r>
            </a:p>
          </p:txBody>
        </p:sp>
        <p:sp>
          <p:nvSpPr>
            <p:cNvPr id="1039428" name="Freeform 68"/>
            <p:cNvSpPr>
              <a:spLocks/>
            </p:cNvSpPr>
            <p:nvPr/>
          </p:nvSpPr>
          <p:spPr bwMode="auto">
            <a:xfrm>
              <a:off x="5086350" y="2486025"/>
              <a:ext cx="3267075" cy="103822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8" y="0"/>
                </a:cxn>
                <a:cxn ang="0">
                  <a:pos x="2058" y="654"/>
                </a:cxn>
              </a:cxnLst>
              <a:rect l="0" t="0" r="r" b="b"/>
              <a:pathLst>
                <a:path w="2058" h="654">
                  <a:moveTo>
                    <a:pt x="0" y="9"/>
                  </a:moveTo>
                  <a:lnTo>
                    <a:pt x="258" y="0"/>
                  </a:lnTo>
                  <a:lnTo>
                    <a:pt x="2058" y="654"/>
                  </a:lnTo>
                </a:path>
              </a:pathLst>
            </a:custGeom>
            <a:noFill/>
            <a:ln w="57150" cap="flat" cmpd="sng">
              <a:solidFill>
                <a:srgbClr val="6600CC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29" name="Freeform 69"/>
            <p:cNvSpPr>
              <a:spLocks/>
            </p:cNvSpPr>
            <p:nvPr/>
          </p:nvSpPr>
          <p:spPr bwMode="auto">
            <a:xfrm>
              <a:off x="5176838" y="3619500"/>
              <a:ext cx="3490912" cy="105251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8" y="0"/>
                </a:cxn>
                <a:cxn ang="0">
                  <a:pos x="2199" y="663"/>
                </a:cxn>
              </a:cxnLst>
              <a:rect l="0" t="0" r="r" b="b"/>
              <a:pathLst>
                <a:path w="2199" h="663">
                  <a:moveTo>
                    <a:pt x="0" y="9"/>
                  </a:moveTo>
                  <a:lnTo>
                    <a:pt x="258" y="0"/>
                  </a:lnTo>
                  <a:lnTo>
                    <a:pt x="2199" y="663"/>
                  </a:lnTo>
                </a:path>
              </a:pathLst>
            </a:custGeom>
            <a:noFill/>
            <a:ln w="57150" cap="flat" cmpd="sng">
              <a:solidFill>
                <a:srgbClr val="66FF33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0" name="Text Box 70"/>
            <p:cNvSpPr txBox="1">
              <a:spLocks noChangeArrowheads="1"/>
            </p:cNvSpPr>
            <p:nvPr/>
          </p:nvSpPr>
          <p:spPr bwMode="auto">
            <a:xfrm>
              <a:off x="6561138" y="2393950"/>
              <a:ext cx="3674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</a:t>
              </a:r>
            </a:p>
          </p:txBody>
        </p:sp>
        <p:sp>
          <p:nvSpPr>
            <p:cNvPr id="1039431" name="Rectangle 71"/>
            <p:cNvSpPr>
              <a:spLocks noChangeArrowheads="1"/>
            </p:cNvSpPr>
            <p:nvPr/>
          </p:nvSpPr>
          <p:spPr bwMode="auto">
            <a:xfrm rot="1415311">
              <a:off x="6781800" y="2824163"/>
              <a:ext cx="261938" cy="1571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2" name="Rectangle 72"/>
            <p:cNvSpPr>
              <a:spLocks noChangeArrowheads="1"/>
            </p:cNvSpPr>
            <p:nvPr/>
          </p:nvSpPr>
          <p:spPr bwMode="auto">
            <a:xfrm rot="6673846">
              <a:off x="6772275" y="3090863"/>
              <a:ext cx="261938" cy="157162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3" name="Text Box 73"/>
            <p:cNvSpPr txBox="1">
              <a:spLocks noChangeArrowheads="1"/>
            </p:cNvSpPr>
            <p:nvPr/>
          </p:nvSpPr>
          <p:spPr bwMode="auto">
            <a:xfrm>
              <a:off x="6737350" y="2713038"/>
              <a:ext cx="3674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Ol</a:t>
              </a:r>
            </a:p>
          </p:txBody>
        </p:sp>
        <p:sp>
          <p:nvSpPr>
            <p:cNvPr id="1039434" name="Text Box 74"/>
            <p:cNvSpPr txBox="1">
              <a:spLocks noChangeArrowheads="1"/>
            </p:cNvSpPr>
            <p:nvPr/>
          </p:nvSpPr>
          <p:spPr bwMode="auto">
            <a:xfrm>
              <a:off x="6689725" y="3060700"/>
              <a:ext cx="46756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</a:t>
              </a:r>
            </a:p>
          </p:txBody>
        </p:sp>
        <p:sp>
          <p:nvSpPr>
            <p:cNvPr id="1039435" name="Rectangle 75"/>
            <p:cNvSpPr>
              <a:spLocks noChangeArrowheads="1"/>
            </p:cNvSpPr>
            <p:nvPr/>
          </p:nvSpPr>
          <p:spPr bwMode="auto">
            <a:xfrm rot="6673846">
              <a:off x="7192169" y="3987007"/>
              <a:ext cx="184150" cy="157162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6" name="Rectangle 76"/>
            <p:cNvSpPr>
              <a:spLocks noChangeArrowheads="1"/>
            </p:cNvSpPr>
            <p:nvPr/>
          </p:nvSpPr>
          <p:spPr bwMode="auto">
            <a:xfrm rot="6673846">
              <a:off x="7156450" y="4260850"/>
              <a:ext cx="220663" cy="157163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37" name="Text Box 77"/>
            <p:cNvSpPr txBox="1">
              <a:spLocks noChangeArrowheads="1"/>
            </p:cNvSpPr>
            <p:nvPr/>
          </p:nvSpPr>
          <p:spPr bwMode="auto">
            <a:xfrm>
              <a:off x="6913563" y="3856038"/>
              <a:ext cx="46756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</a:t>
              </a:r>
            </a:p>
          </p:txBody>
        </p:sp>
        <p:sp>
          <p:nvSpPr>
            <p:cNvPr id="1039438" name="Text Box 78"/>
            <p:cNvSpPr txBox="1">
              <a:spLocks noChangeArrowheads="1"/>
            </p:cNvSpPr>
            <p:nvPr/>
          </p:nvSpPr>
          <p:spPr bwMode="auto">
            <a:xfrm>
              <a:off x="6870700" y="4098925"/>
              <a:ext cx="4508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</a:t>
              </a:r>
            </a:p>
          </p:txBody>
        </p:sp>
        <p:sp>
          <p:nvSpPr>
            <p:cNvPr id="1039439" name="Rectangle 79"/>
            <p:cNvSpPr>
              <a:spLocks noChangeArrowheads="1"/>
            </p:cNvSpPr>
            <p:nvPr/>
          </p:nvSpPr>
          <p:spPr bwMode="auto">
            <a:xfrm rot="-528454">
              <a:off x="6958013" y="4538663"/>
              <a:ext cx="271462" cy="142875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0" name="Text Box 80"/>
            <p:cNvSpPr txBox="1">
              <a:spLocks noChangeArrowheads="1"/>
            </p:cNvSpPr>
            <p:nvPr/>
          </p:nvSpPr>
          <p:spPr bwMode="auto">
            <a:xfrm rot="-647058">
              <a:off x="6861175" y="4432300"/>
              <a:ext cx="4508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Rw</a:t>
              </a:r>
            </a:p>
          </p:txBody>
        </p:sp>
        <p:sp>
          <p:nvSpPr>
            <p:cNvPr id="1039441" name="Rectangle 81"/>
            <p:cNvSpPr>
              <a:spLocks noChangeArrowheads="1"/>
            </p:cNvSpPr>
            <p:nvPr/>
          </p:nvSpPr>
          <p:spPr bwMode="auto">
            <a:xfrm rot="-710896">
              <a:off x="6829425" y="4719638"/>
              <a:ext cx="657225" cy="1524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2" name="Text Box 82"/>
            <p:cNvSpPr txBox="1">
              <a:spLocks noChangeArrowheads="1"/>
            </p:cNvSpPr>
            <p:nvPr/>
          </p:nvSpPr>
          <p:spPr bwMode="auto">
            <a:xfrm rot="-647058">
              <a:off x="6750968" y="4702761"/>
              <a:ext cx="103797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MgPv + Pc</a:t>
              </a:r>
            </a:p>
          </p:txBody>
        </p:sp>
        <p:sp>
          <p:nvSpPr>
            <p:cNvPr id="1039443" name="Freeform 83"/>
            <p:cNvSpPr>
              <a:spLocks/>
            </p:cNvSpPr>
            <p:nvPr/>
          </p:nvSpPr>
          <p:spPr bwMode="auto">
            <a:xfrm>
              <a:off x="4995863" y="4505325"/>
              <a:ext cx="3195637" cy="619125"/>
            </a:xfrm>
            <a:custGeom>
              <a:avLst/>
              <a:gdLst/>
              <a:ahLst/>
              <a:cxnLst>
                <a:cxn ang="0">
                  <a:pos x="0" y="390"/>
                </a:cxn>
                <a:cxn ang="0">
                  <a:pos x="2013" y="0"/>
                </a:cxn>
              </a:cxnLst>
              <a:rect l="0" t="0" r="r" b="b"/>
              <a:pathLst>
                <a:path w="2013" h="390">
                  <a:moveTo>
                    <a:pt x="0" y="390"/>
                  </a:moveTo>
                  <a:lnTo>
                    <a:pt x="2013" y="0"/>
                  </a:lnTo>
                </a:path>
              </a:pathLst>
            </a:custGeom>
            <a:noFill/>
            <a:ln w="57150" cap="flat" cmpd="sng">
              <a:solidFill>
                <a:srgbClr val="CC3300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4" name="Rectangle 84"/>
            <p:cNvSpPr>
              <a:spLocks noChangeArrowheads="1"/>
            </p:cNvSpPr>
            <p:nvPr/>
          </p:nvSpPr>
          <p:spPr bwMode="auto">
            <a:xfrm rot="-1328130">
              <a:off x="5167313" y="5657850"/>
              <a:ext cx="581025" cy="200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5" name="Text Box 85"/>
            <p:cNvSpPr txBox="1">
              <a:spLocks noChangeArrowheads="1"/>
            </p:cNvSpPr>
            <p:nvPr/>
          </p:nvSpPr>
          <p:spPr bwMode="auto">
            <a:xfrm rot="-1293761">
              <a:off x="5165518" y="5539373"/>
              <a:ext cx="830677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SuB out</a:t>
              </a:r>
            </a:p>
          </p:txBody>
        </p:sp>
        <p:sp>
          <p:nvSpPr>
            <p:cNvPr id="1039446" name="Oval 86"/>
            <p:cNvSpPr>
              <a:spLocks noChangeArrowheads="1"/>
            </p:cNvSpPr>
            <p:nvPr/>
          </p:nvSpPr>
          <p:spPr bwMode="auto">
            <a:xfrm>
              <a:off x="5824538" y="3419475"/>
              <a:ext cx="152400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7" name="Oval 87"/>
            <p:cNvSpPr>
              <a:spLocks noChangeArrowheads="1"/>
            </p:cNvSpPr>
            <p:nvPr/>
          </p:nvSpPr>
          <p:spPr bwMode="auto">
            <a:xfrm>
              <a:off x="6172200" y="3567113"/>
              <a:ext cx="152400" cy="233362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8" name="Oval 88"/>
            <p:cNvSpPr>
              <a:spLocks noChangeArrowheads="1"/>
            </p:cNvSpPr>
            <p:nvPr/>
          </p:nvSpPr>
          <p:spPr bwMode="auto">
            <a:xfrm>
              <a:off x="6686550" y="3743325"/>
              <a:ext cx="152400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49" name="Oval 89"/>
            <p:cNvSpPr>
              <a:spLocks noChangeArrowheads="1"/>
            </p:cNvSpPr>
            <p:nvPr/>
          </p:nvSpPr>
          <p:spPr bwMode="auto">
            <a:xfrm>
              <a:off x="7697788" y="3371850"/>
              <a:ext cx="152400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50" name="Oval 90"/>
            <p:cNvSpPr>
              <a:spLocks noChangeArrowheads="1"/>
            </p:cNvSpPr>
            <p:nvPr/>
          </p:nvSpPr>
          <p:spPr bwMode="auto">
            <a:xfrm>
              <a:off x="8188325" y="3543300"/>
              <a:ext cx="152400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51" name="Text Box 91"/>
            <p:cNvSpPr txBox="1">
              <a:spLocks noChangeArrowheads="1"/>
            </p:cNvSpPr>
            <p:nvPr/>
          </p:nvSpPr>
          <p:spPr bwMode="auto">
            <a:xfrm>
              <a:off x="5646738" y="3348038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2.0</a:t>
              </a:r>
            </a:p>
          </p:txBody>
        </p:sp>
        <p:sp>
          <p:nvSpPr>
            <p:cNvPr id="1039452" name="Text Box 92"/>
            <p:cNvSpPr txBox="1">
              <a:spLocks noChangeArrowheads="1"/>
            </p:cNvSpPr>
            <p:nvPr/>
          </p:nvSpPr>
          <p:spPr bwMode="auto">
            <a:xfrm>
              <a:off x="6032500" y="3562350"/>
              <a:ext cx="415925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1.5</a:t>
              </a:r>
            </a:p>
          </p:txBody>
        </p:sp>
        <p:sp>
          <p:nvSpPr>
            <p:cNvPr id="1039453" name="Text Box 93"/>
            <p:cNvSpPr txBox="1">
              <a:spLocks noChangeArrowheads="1"/>
            </p:cNvSpPr>
            <p:nvPr/>
          </p:nvSpPr>
          <p:spPr bwMode="auto">
            <a:xfrm>
              <a:off x="6537325" y="3724275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0.8</a:t>
              </a:r>
            </a:p>
          </p:txBody>
        </p:sp>
        <p:sp>
          <p:nvSpPr>
            <p:cNvPr id="1039454" name="Text Box 94"/>
            <p:cNvSpPr txBox="1">
              <a:spLocks noChangeArrowheads="1"/>
            </p:cNvSpPr>
            <p:nvPr/>
          </p:nvSpPr>
          <p:spPr bwMode="auto">
            <a:xfrm>
              <a:off x="7467600" y="3286125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0.5</a:t>
              </a:r>
            </a:p>
          </p:txBody>
        </p:sp>
        <p:sp>
          <p:nvSpPr>
            <p:cNvPr id="1039455" name="Text Box 95"/>
            <p:cNvSpPr txBox="1">
              <a:spLocks noChangeArrowheads="1"/>
            </p:cNvSpPr>
            <p:nvPr/>
          </p:nvSpPr>
          <p:spPr bwMode="auto">
            <a:xfrm>
              <a:off x="7977188" y="3471863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0.2</a:t>
              </a:r>
            </a:p>
          </p:txBody>
        </p:sp>
        <p:sp>
          <p:nvSpPr>
            <p:cNvPr id="1039456" name="Oval 96"/>
            <p:cNvSpPr>
              <a:spLocks noChangeArrowheads="1"/>
            </p:cNvSpPr>
            <p:nvPr/>
          </p:nvSpPr>
          <p:spPr bwMode="auto">
            <a:xfrm>
              <a:off x="6548438" y="4038600"/>
              <a:ext cx="161925" cy="233363"/>
            </a:xfrm>
            <a:prstGeom prst="ellipse">
              <a:avLst/>
            </a:prstGeom>
            <a:solidFill>
              <a:srgbClr val="C0C0C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57" name="Text Box 97"/>
            <p:cNvSpPr txBox="1">
              <a:spLocks noChangeArrowheads="1"/>
            </p:cNvSpPr>
            <p:nvPr/>
          </p:nvSpPr>
          <p:spPr bwMode="auto">
            <a:xfrm>
              <a:off x="6399213" y="4024313"/>
              <a:ext cx="41229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i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0.8</a:t>
              </a:r>
            </a:p>
          </p:txBody>
        </p:sp>
        <p:sp>
          <p:nvSpPr>
            <p:cNvPr id="1039458" name="Rectangle 98"/>
            <p:cNvSpPr>
              <a:spLocks noChangeArrowheads="1"/>
            </p:cNvSpPr>
            <p:nvPr/>
          </p:nvSpPr>
          <p:spPr bwMode="auto">
            <a:xfrm>
              <a:off x="8255000" y="927100"/>
              <a:ext cx="304800" cy="15240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59" name="Text Box 99"/>
            <p:cNvSpPr txBox="1">
              <a:spLocks noChangeArrowheads="1"/>
            </p:cNvSpPr>
            <p:nvPr/>
          </p:nvSpPr>
          <p:spPr bwMode="auto">
            <a:xfrm>
              <a:off x="6127750" y="984250"/>
              <a:ext cx="2414379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Pyrolite + 2 mass % H</a:t>
              </a:r>
              <a:r>
                <a:rPr lang="en-GB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O</a:t>
              </a:r>
            </a:p>
          </p:txBody>
        </p:sp>
        <p:grpSp>
          <p:nvGrpSpPr>
            <p:cNvPr id="2" name="Group 100"/>
            <p:cNvGrpSpPr>
              <a:grpSpLocks/>
            </p:cNvGrpSpPr>
            <p:nvPr/>
          </p:nvGrpSpPr>
          <p:grpSpPr bwMode="auto">
            <a:xfrm>
              <a:off x="4991100" y="1143000"/>
              <a:ext cx="1952625" cy="4152900"/>
              <a:chOff x="3144" y="720"/>
              <a:chExt cx="1230" cy="2616"/>
            </a:xfrm>
          </p:grpSpPr>
          <p:sp>
            <p:nvSpPr>
              <p:cNvPr id="1039461" name="Freeform 101"/>
              <p:cNvSpPr>
                <a:spLocks/>
              </p:cNvSpPr>
              <p:nvPr/>
            </p:nvSpPr>
            <p:spPr bwMode="auto">
              <a:xfrm>
                <a:off x="3144" y="720"/>
                <a:ext cx="1216" cy="25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8" y="327"/>
                  </a:cxn>
                  <a:cxn ang="0">
                    <a:pos x="744" y="728"/>
                  </a:cxn>
                  <a:cxn ang="0">
                    <a:pos x="864" y="1336"/>
                  </a:cxn>
                  <a:cxn ang="0">
                    <a:pos x="928" y="1976"/>
                  </a:cxn>
                  <a:cxn ang="0">
                    <a:pos x="968" y="2336"/>
                  </a:cxn>
                  <a:cxn ang="0">
                    <a:pos x="1024" y="2480"/>
                  </a:cxn>
                  <a:cxn ang="0">
                    <a:pos x="1152" y="2560"/>
                  </a:cxn>
                  <a:cxn ang="0">
                    <a:pos x="1216" y="2584"/>
                  </a:cxn>
                </a:cxnLst>
                <a:rect l="0" t="0" r="r" b="b"/>
                <a:pathLst>
                  <a:path w="1216" h="2584">
                    <a:moveTo>
                      <a:pt x="0" y="0"/>
                    </a:moveTo>
                    <a:cubicBezTo>
                      <a:pt x="83" y="54"/>
                      <a:pt x="374" y="206"/>
                      <a:pt x="498" y="327"/>
                    </a:cubicBezTo>
                    <a:cubicBezTo>
                      <a:pt x="622" y="448"/>
                      <a:pt x="683" y="560"/>
                      <a:pt x="744" y="728"/>
                    </a:cubicBezTo>
                    <a:cubicBezTo>
                      <a:pt x="805" y="896"/>
                      <a:pt x="833" y="1128"/>
                      <a:pt x="864" y="1336"/>
                    </a:cubicBezTo>
                    <a:cubicBezTo>
                      <a:pt x="895" y="1544"/>
                      <a:pt x="911" y="1809"/>
                      <a:pt x="928" y="1976"/>
                    </a:cubicBezTo>
                    <a:cubicBezTo>
                      <a:pt x="945" y="2143"/>
                      <a:pt x="952" y="2252"/>
                      <a:pt x="968" y="2336"/>
                    </a:cubicBezTo>
                    <a:cubicBezTo>
                      <a:pt x="984" y="2420"/>
                      <a:pt x="993" y="2443"/>
                      <a:pt x="1024" y="2480"/>
                    </a:cubicBezTo>
                    <a:cubicBezTo>
                      <a:pt x="1055" y="2517"/>
                      <a:pt x="1120" y="2543"/>
                      <a:pt x="1152" y="2560"/>
                    </a:cubicBezTo>
                    <a:cubicBezTo>
                      <a:pt x="1184" y="2577"/>
                      <a:pt x="1200" y="2580"/>
                      <a:pt x="1216" y="2584"/>
                    </a:cubicBez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9462" name="Freeform 102"/>
              <p:cNvSpPr>
                <a:spLocks/>
              </p:cNvSpPr>
              <p:nvPr/>
            </p:nvSpPr>
            <p:spPr bwMode="auto">
              <a:xfrm>
                <a:off x="4257" y="3216"/>
                <a:ext cx="117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17" y="96"/>
                  </a:cxn>
                  <a:cxn ang="0">
                    <a:pos x="57" y="0"/>
                  </a:cxn>
                </a:cxnLst>
                <a:rect l="0" t="0" r="r" b="b"/>
                <a:pathLst>
                  <a:path w="117" h="120">
                    <a:moveTo>
                      <a:pt x="0" y="120"/>
                    </a:moveTo>
                    <a:lnTo>
                      <a:pt x="117" y="96"/>
                    </a:lnTo>
                    <a:lnTo>
                      <a:pt x="57" y="0"/>
                    </a:ln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357427" name="Group 103"/>
            <p:cNvGrpSpPr>
              <a:grpSpLocks/>
            </p:cNvGrpSpPr>
            <p:nvPr/>
          </p:nvGrpSpPr>
          <p:grpSpPr bwMode="auto">
            <a:xfrm>
              <a:off x="4991100" y="1765300"/>
              <a:ext cx="1681163" cy="3806825"/>
              <a:chOff x="3144" y="1112"/>
              <a:chExt cx="1059" cy="239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39464" name="Freeform 104"/>
              <p:cNvSpPr>
                <a:spLocks/>
              </p:cNvSpPr>
              <p:nvPr/>
            </p:nvSpPr>
            <p:spPr bwMode="auto">
              <a:xfrm>
                <a:off x="3144" y="1112"/>
                <a:ext cx="1040" cy="23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2" y="368"/>
                  </a:cxn>
                  <a:cxn ang="0">
                    <a:pos x="496" y="1232"/>
                  </a:cxn>
                  <a:cxn ang="0">
                    <a:pos x="608" y="1912"/>
                  </a:cxn>
                  <a:cxn ang="0">
                    <a:pos x="648" y="2104"/>
                  </a:cxn>
                  <a:cxn ang="0">
                    <a:pos x="736" y="2240"/>
                  </a:cxn>
                  <a:cxn ang="0">
                    <a:pos x="1040" y="2360"/>
                  </a:cxn>
                </a:cxnLst>
                <a:rect l="0" t="0" r="r" b="b"/>
                <a:pathLst>
                  <a:path w="1040" h="2360">
                    <a:moveTo>
                      <a:pt x="0" y="0"/>
                    </a:moveTo>
                    <a:cubicBezTo>
                      <a:pt x="74" y="81"/>
                      <a:pt x="149" y="163"/>
                      <a:pt x="232" y="368"/>
                    </a:cubicBezTo>
                    <a:cubicBezTo>
                      <a:pt x="315" y="573"/>
                      <a:pt x="433" y="975"/>
                      <a:pt x="496" y="1232"/>
                    </a:cubicBezTo>
                    <a:cubicBezTo>
                      <a:pt x="559" y="1489"/>
                      <a:pt x="583" y="1767"/>
                      <a:pt x="608" y="1912"/>
                    </a:cubicBezTo>
                    <a:cubicBezTo>
                      <a:pt x="633" y="2057"/>
                      <a:pt x="627" y="2049"/>
                      <a:pt x="648" y="2104"/>
                    </a:cubicBezTo>
                    <a:cubicBezTo>
                      <a:pt x="669" y="2159"/>
                      <a:pt x="671" y="2197"/>
                      <a:pt x="736" y="2240"/>
                    </a:cubicBezTo>
                    <a:cubicBezTo>
                      <a:pt x="801" y="2283"/>
                      <a:pt x="920" y="2321"/>
                      <a:pt x="1040" y="2360"/>
                    </a:cubicBezTo>
                  </a:path>
                </a:pathLst>
              </a:custGeom>
              <a:noFill/>
              <a:ln w="5715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9465" name="Freeform 105"/>
              <p:cNvSpPr>
                <a:spLocks/>
              </p:cNvSpPr>
              <p:nvPr/>
            </p:nvSpPr>
            <p:spPr bwMode="auto">
              <a:xfrm rot="-285345">
                <a:off x="4086" y="3390"/>
                <a:ext cx="117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17" y="96"/>
                  </a:cxn>
                  <a:cxn ang="0">
                    <a:pos x="57" y="0"/>
                  </a:cxn>
                </a:cxnLst>
                <a:rect l="0" t="0" r="r" b="b"/>
                <a:pathLst>
                  <a:path w="117" h="120">
                    <a:moveTo>
                      <a:pt x="0" y="120"/>
                    </a:moveTo>
                    <a:lnTo>
                      <a:pt x="117" y="96"/>
                    </a:lnTo>
                    <a:lnTo>
                      <a:pt x="57" y="0"/>
                    </a:lnTo>
                  </a:path>
                </a:pathLst>
              </a:custGeom>
              <a:noFill/>
              <a:ln w="57150" cap="flat" cmpd="sng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39466" name="Text Box 106"/>
            <p:cNvSpPr txBox="1">
              <a:spLocks noChangeArrowheads="1"/>
            </p:cNvSpPr>
            <p:nvPr/>
          </p:nvSpPr>
          <p:spPr bwMode="auto">
            <a:xfrm>
              <a:off x="5099050" y="2722563"/>
              <a:ext cx="76412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Wd + E</a:t>
              </a:r>
            </a:p>
          </p:txBody>
        </p:sp>
        <p:sp>
          <p:nvSpPr>
            <p:cNvPr id="1039467" name="Freeform 107"/>
            <p:cNvSpPr>
              <a:spLocks/>
            </p:cNvSpPr>
            <p:nvPr/>
          </p:nvSpPr>
          <p:spPr bwMode="auto">
            <a:xfrm>
              <a:off x="5010150" y="1257300"/>
              <a:ext cx="157163" cy="29368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30" y="6"/>
                </a:cxn>
                <a:cxn ang="0">
                  <a:pos x="12" y="18"/>
                </a:cxn>
                <a:cxn ang="0">
                  <a:pos x="12" y="96"/>
                </a:cxn>
                <a:cxn ang="0">
                  <a:pos x="0" y="132"/>
                </a:cxn>
                <a:cxn ang="0">
                  <a:pos x="39" y="183"/>
                </a:cxn>
                <a:cxn ang="0">
                  <a:pos x="75" y="177"/>
                </a:cxn>
                <a:cxn ang="0">
                  <a:pos x="81" y="147"/>
                </a:cxn>
                <a:cxn ang="0">
                  <a:pos x="99" y="87"/>
                </a:cxn>
                <a:cxn ang="0">
                  <a:pos x="48" y="0"/>
                </a:cxn>
              </a:cxnLst>
              <a:rect l="0" t="0" r="r" b="b"/>
              <a:pathLst>
                <a:path w="99" h="185">
                  <a:moveTo>
                    <a:pt x="48" y="0"/>
                  </a:moveTo>
                  <a:cubicBezTo>
                    <a:pt x="42" y="2"/>
                    <a:pt x="36" y="4"/>
                    <a:pt x="30" y="6"/>
                  </a:cubicBezTo>
                  <a:cubicBezTo>
                    <a:pt x="23" y="8"/>
                    <a:pt x="12" y="18"/>
                    <a:pt x="12" y="18"/>
                  </a:cubicBezTo>
                  <a:cubicBezTo>
                    <a:pt x="1" y="50"/>
                    <a:pt x="12" y="14"/>
                    <a:pt x="12" y="96"/>
                  </a:cubicBezTo>
                  <a:cubicBezTo>
                    <a:pt x="12" y="112"/>
                    <a:pt x="5" y="118"/>
                    <a:pt x="0" y="132"/>
                  </a:cubicBezTo>
                  <a:cubicBezTo>
                    <a:pt x="4" y="166"/>
                    <a:pt x="6" y="175"/>
                    <a:pt x="39" y="183"/>
                  </a:cubicBezTo>
                  <a:cubicBezTo>
                    <a:pt x="51" y="179"/>
                    <a:pt x="66" y="185"/>
                    <a:pt x="75" y="177"/>
                  </a:cubicBezTo>
                  <a:cubicBezTo>
                    <a:pt x="83" y="171"/>
                    <a:pt x="78" y="157"/>
                    <a:pt x="81" y="147"/>
                  </a:cubicBezTo>
                  <a:cubicBezTo>
                    <a:pt x="84" y="119"/>
                    <a:pt x="91" y="111"/>
                    <a:pt x="99" y="87"/>
                  </a:cubicBezTo>
                  <a:cubicBezTo>
                    <a:pt x="97" y="60"/>
                    <a:pt x="89" y="0"/>
                    <a:pt x="48" y="0"/>
                  </a:cubicBezTo>
                  <a:close/>
                </a:path>
              </a:pathLst>
            </a:custGeom>
            <a:solidFill>
              <a:srgbClr val="DDDDDD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68" name="Text Box 108"/>
            <p:cNvSpPr txBox="1">
              <a:spLocks noChangeArrowheads="1"/>
            </p:cNvSpPr>
            <p:nvPr/>
          </p:nvSpPr>
          <p:spPr bwMode="auto">
            <a:xfrm rot="5400000">
              <a:off x="4848758" y="1169294"/>
              <a:ext cx="513282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Serp</a:t>
              </a:r>
            </a:p>
          </p:txBody>
        </p:sp>
        <p:sp>
          <p:nvSpPr>
            <p:cNvPr id="1039469" name="Rectangle 109"/>
            <p:cNvSpPr>
              <a:spLocks noChangeArrowheads="1"/>
            </p:cNvSpPr>
            <p:nvPr/>
          </p:nvSpPr>
          <p:spPr bwMode="auto">
            <a:xfrm rot="-440474">
              <a:off x="5561013" y="3797300"/>
              <a:ext cx="254000" cy="1041400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70" name="Text Box 110"/>
            <p:cNvSpPr txBox="1">
              <a:spLocks noChangeArrowheads="1"/>
            </p:cNvSpPr>
            <p:nvPr/>
          </p:nvSpPr>
          <p:spPr bwMode="auto">
            <a:xfrm rot="4727644">
              <a:off x="4341876" y="3864561"/>
              <a:ext cx="183184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Coldest Subduction</a:t>
              </a:r>
            </a:p>
          </p:txBody>
        </p:sp>
        <p:sp>
          <p:nvSpPr>
            <p:cNvPr id="1039471" name="Freeform 111"/>
            <p:cNvSpPr>
              <a:spLocks/>
            </p:cNvSpPr>
            <p:nvPr/>
          </p:nvSpPr>
          <p:spPr bwMode="auto">
            <a:xfrm>
              <a:off x="5776913" y="1438275"/>
              <a:ext cx="557212" cy="800100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0" y="69"/>
                </a:cxn>
                <a:cxn ang="0">
                  <a:pos x="108" y="216"/>
                </a:cxn>
                <a:cxn ang="0">
                  <a:pos x="177" y="321"/>
                </a:cxn>
                <a:cxn ang="0">
                  <a:pos x="228" y="417"/>
                </a:cxn>
                <a:cxn ang="0">
                  <a:pos x="267" y="504"/>
                </a:cxn>
                <a:cxn ang="0">
                  <a:pos x="351" y="498"/>
                </a:cxn>
                <a:cxn ang="0">
                  <a:pos x="150" y="72"/>
                </a:cxn>
                <a:cxn ang="0">
                  <a:pos x="75" y="0"/>
                </a:cxn>
                <a:cxn ang="0">
                  <a:pos x="9" y="21"/>
                </a:cxn>
              </a:cxnLst>
              <a:rect l="0" t="0" r="r" b="b"/>
              <a:pathLst>
                <a:path w="351" h="504">
                  <a:moveTo>
                    <a:pt x="9" y="21"/>
                  </a:moveTo>
                  <a:lnTo>
                    <a:pt x="0" y="69"/>
                  </a:lnTo>
                  <a:lnTo>
                    <a:pt x="108" y="216"/>
                  </a:lnTo>
                  <a:lnTo>
                    <a:pt x="177" y="321"/>
                  </a:lnTo>
                  <a:lnTo>
                    <a:pt x="228" y="417"/>
                  </a:lnTo>
                  <a:lnTo>
                    <a:pt x="267" y="504"/>
                  </a:lnTo>
                  <a:lnTo>
                    <a:pt x="351" y="498"/>
                  </a:lnTo>
                  <a:lnTo>
                    <a:pt x="150" y="72"/>
                  </a:lnTo>
                  <a:lnTo>
                    <a:pt x="75" y="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9472" name="Text Box 112"/>
            <p:cNvSpPr txBox="1">
              <a:spLocks noChangeArrowheads="1"/>
            </p:cNvSpPr>
            <p:nvPr/>
          </p:nvSpPr>
          <p:spPr bwMode="auto">
            <a:xfrm rot="3013473">
              <a:off x="5770388" y="1488867"/>
              <a:ext cx="495649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Hot</a:t>
              </a:r>
            </a:p>
          </p:txBody>
        </p:sp>
        <p:sp>
          <p:nvSpPr>
            <p:cNvPr id="1039473" name="Text Box 113"/>
            <p:cNvSpPr txBox="1">
              <a:spLocks noChangeArrowheads="1"/>
            </p:cNvSpPr>
            <p:nvPr/>
          </p:nvSpPr>
          <p:spPr bwMode="auto">
            <a:xfrm rot="4498551">
              <a:off x="5767209" y="2200861"/>
              <a:ext cx="115288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Subduction</a:t>
              </a:r>
            </a:p>
          </p:txBody>
        </p:sp>
        <p:grpSp>
          <p:nvGrpSpPr>
            <p:cNvPr id="4" name="Group 114"/>
            <p:cNvGrpSpPr>
              <a:grpSpLocks/>
            </p:cNvGrpSpPr>
            <p:nvPr/>
          </p:nvGrpSpPr>
          <p:grpSpPr bwMode="auto">
            <a:xfrm>
              <a:off x="4991100" y="1143000"/>
              <a:ext cx="1952625" cy="4152900"/>
              <a:chOff x="3144" y="720"/>
              <a:chExt cx="1230" cy="261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39475" name="Freeform 115"/>
              <p:cNvSpPr>
                <a:spLocks/>
              </p:cNvSpPr>
              <p:nvPr/>
            </p:nvSpPr>
            <p:spPr bwMode="auto">
              <a:xfrm>
                <a:off x="3144" y="720"/>
                <a:ext cx="1216" cy="25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8" y="327"/>
                  </a:cxn>
                  <a:cxn ang="0">
                    <a:pos x="744" y="728"/>
                  </a:cxn>
                  <a:cxn ang="0">
                    <a:pos x="864" y="1336"/>
                  </a:cxn>
                  <a:cxn ang="0">
                    <a:pos x="928" y="1976"/>
                  </a:cxn>
                  <a:cxn ang="0">
                    <a:pos x="968" y="2336"/>
                  </a:cxn>
                  <a:cxn ang="0">
                    <a:pos x="1024" y="2480"/>
                  </a:cxn>
                  <a:cxn ang="0">
                    <a:pos x="1152" y="2560"/>
                  </a:cxn>
                  <a:cxn ang="0">
                    <a:pos x="1216" y="2584"/>
                  </a:cxn>
                </a:cxnLst>
                <a:rect l="0" t="0" r="r" b="b"/>
                <a:pathLst>
                  <a:path w="1216" h="2584">
                    <a:moveTo>
                      <a:pt x="0" y="0"/>
                    </a:moveTo>
                    <a:cubicBezTo>
                      <a:pt x="83" y="54"/>
                      <a:pt x="374" y="206"/>
                      <a:pt x="498" y="327"/>
                    </a:cubicBezTo>
                    <a:cubicBezTo>
                      <a:pt x="622" y="448"/>
                      <a:pt x="683" y="560"/>
                      <a:pt x="744" y="728"/>
                    </a:cubicBezTo>
                    <a:cubicBezTo>
                      <a:pt x="805" y="896"/>
                      <a:pt x="833" y="1128"/>
                      <a:pt x="864" y="1336"/>
                    </a:cubicBezTo>
                    <a:cubicBezTo>
                      <a:pt x="895" y="1544"/>
                      <a:pt x="911" y="1809"/>
                      <a:pt x="928" y="1976"/>
                    </a:cubicBezTo>
                    <a:cubicBezTo>
                      <a:pt x="945" y="2143"/>
                      <a:pt x="952" y="2252"/>
                      <a:pt x="968" y="2336"/>
                    </a:cubicBezTo>
                    <a:cubicBezTo>
                      <a:pt x="984" y="2420"/>
                      <a:pt x="993" y="2443"/>
                      <a:pt x="1024" y="2480"/>
                    </a:cubicBezTo>
                    <a:cubicBezTo>
                      <a:pt x="1055" y="2517"/>
                      <a:pt x="1120" y="2543"/>
                      <a:pt x="1152" y="2560"/>
                    </a:cubicBezTo>
                    <a:cubicBezTo>
                      <a:pt x="1184" y="2577"/>
                      <a:pt x="1200" y="2580"/>
                      <a:pt x="1216" y="2584"/>
                    </a:cubicBez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39476" name="Freeform 116"/>
              <p:cNvSpPr>
                <a:spLocks/>
              </p:cNvSpPr>
              <p:nvPr/>
            </p:nvSpPr>
            <p:spPr bwMode="auto">
              <a:xfrm>
                <a:off x="4257" y="3216"/>
                <a:ext cx="117" cy="12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17" y="96"/>
                  </a:cxn>
                  <a:cxn ang="0">
                    <a:pos x="57" y="0"/>
                  </a:cxn>
                </a:cxnLst>
                <a:rect l="0" t="0" r="r" b="b"/>
                <a:pathLst>
                  <a:path w="117" h="120">
                    <a:moveTo>
                      <a:pt x="0" y="120"/>
                    </a:moveTo>
                    <a:lnTo>
                      <a:pt x="117" y="96"/>
                    </a:lnTo>
                    <a:lnTo>
                      <a:pt x="57" y="0"/>
                    </a:ln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357442" name="Freeform 66"/>
            <p:cNvSpPr>
              <a:spLocks/>
            </p:cNvSpPr>
            <p:nvPr/>
          </p:nvSpPr>
          <p:spPr bwMode="auto">
            <a:xfrm>
              <a:off x="4500563" y="1195388"/>
              <a:ext cx="1114425" cy="294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7" y="348"/>
                </a:cxn>
                <a:cxn ang="0">
                  <a:pos x="434" y="783"/>
                </a:cxn>
                <a:cxn ang="0">
                  <a:pos x="616" y="1410"/>
                </a:cxn>
                <a:cxn ang="0">
                  <a:pos x="702" y="1854"/>
                </a:cxn>
              </a:cxnLst>
              <a:rect l="0" t="0" r="r" b="b"/>
              <a:pathLst>
                <a:path w="702" h="1854">
                  <a:moveTo>
                    <a:pt x="0" y="0"/>
                  </a:moveTo>
                  <a:cubicBezTo>
                    <a:pt x="92" y="108"/>
                    <a:pt x="185" y="217"/>
                    <a:pt x="257" y="348"/>
                  </a:cubicBezTo>
                  <a:cubicBezTo>
                    <a:pt x="329" y="479"/>
                    <a:pt x="374" y="606"/>
                    <a:pt x="434" y="783"/>
                  </a:cubicBezTo>
                  <a:cubicBezTo>
                    <a:pt x="494" y="960"/>
                    <a:pt x="571" y="1232"/>
                    <a:pt x="616" y="1410"/>
                  </a:cubicBezTo>
                  <a:cubicBezTo>
                    <a:pt x="661" y="1588"/>
                    <a:pt x="681" y="1721"/>
                    <a:pt x="702" y="185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57446" name="Freeform 70"/>
            <p:cNvSpPr>
              <a:spLocks/>
            </p:cNvSpPr>
            <p:nvPr/>
          </p:nvSpPr>
          <p:spPr bwMode="auto">
            <a:xfrm>
              <a:off x="4430713" y="1179513"/>
              <a:ext cx="1036637" cy="2951162"/>
            </a:xfrm>
            <a:custGeom>
              <a:avLst/>
              <a:gdLst/>
              <a:ahLst/>
              <a:cxnLst>
                <a:cxn ang="0">
                  <a:pos x="409" y="1859"/>
                </a:cxn>
                <a:cxn ang="0">
                  <a:pos x="238" y="743"/>
                </a:cxn>
                <a:cxn ang="0">
                  <a:pos x="121" y="263"/>
                </a:cxn>
                <a:cxn ang="0">
                  <a:pos x="0" y="0"/>
                </a:cxn>
              </a:cxnLst>
              <a:rect l="0" t="0" r="r" b="b"/>
              <a:pathLst>
                <a:path w="409" h="1859">
                  <a:moveTo>
                    <a:pt x="409" y="1859"/>
                  </a:moveTo>
                  <a:cubicBezTo>
                    <a:pt x="347" y="1434"/>
                    <a:pt x="286" y="1009"/>
                    <a:pt x="238" y="743"/>
                  </a:cubicBezTo>
                  <a:cubicBezTo>
                    <a:pt x="190" y="477"/>
                    <a:pt x="161" y="387"/>
                    <a:pt x="121" y="263"/>
                  </a:cubicBezTo>
                  <a:cubicBezTo>
                    <a:pt x="81" y="139"/>
                    <a:pt x="40" y="69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0066FF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9" name="Rettangolo 8"/>
          <p:cNvSpPr/>
          <p:nvPr/>
        </p:nvSpPr>
        <p:spPr bwMode="auto">
          <a:xfrm>
            <a:off x="773113" y="742950"/>
            <a:ext cx="6499225" cy="4738688"/>
          </a:xfrm>
          <a:prstGeom prst="rect">
            <a:avLst/>
          </a:prstGeom>
          <a:solidFill>
            <a:srgbClr val="FFFFFF">
              <a:alpha val="50196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1" name="Rectangle 79"/>
          <p:cNvSpPr>
            <a:spLocks noChangeArrowheads="1"/>
          </p:cNvSpPr>
          <p:nvPr/>
        </p:nvSpPr>
        <p:spPr bwMode="auto">
          <a:xfrm>
            <a:off x="1836738" y="752475"/>
            <a:ext cx="1814512" cy="1352550"/>
          </a:xfrm>
          <a:prstGeom prst="rect">
            <a:avLst/>
          </a:prstGeom>
          <a:solidFill>
            <a:srgbClr val="FF0000">
              <a:alpha val="60001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0"/>
            <a:ext cx="188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Schmidt and Poli (1998)</a:t>
            </a:r>
          </a:p>
        </p:txBody>
      </p:sp>
      <p:sp>
        <p:nvSpPr>
          <p:cNvPr id="11" name="Figura a mano libera 10"/>
          <p:cNvSpPr/>
          <p:nvPr/>
        </p:nvSpPr>
        <p:spPr bwMode="auto">
          <a:xfrm>
            <a:off x="945423" y="657225"/>
            <a:ext cx="882905" cy="533400"/>
          </a:xfrm>
          <a:custGeom>
            <a:avLst/>
            <a:gdLst>
              <a:gd name="connsiteX0" fmla="*/ 0 w 666750"/>
              <a:gd name="connsiteY0" fmla="*/ 0 h 533400"/>
              <a:gd name="connsiteX1" fmla="*/ 276225 w 666750"/>
              <a:gd name="connsiteY1" fmla="*/ 466725 h 533400"/>
              <a:gd name="connsiteX2" fmla="*/ 514350 w 666750"/>
              <a:gd name="connsiteY2" fmla="*/ 419100 h 533400"/>
              <a:gd name="connsiteX3" fmla="*/ 666750 w 666750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533400">
                <a:moveTo>
                  <a:pt x="0" y="0"/>
                </a:moveTo>
                <a:cubicBezTo>
                  <a:pt x="95250" y="198437"/>
                  <a:pt x="190500" y="396875"/>
                  <a:pt x="276225" y="466725"/>
                </a:cubicBezTo>
                <a:cubicBezTo>
                  <a:pt x="361950" y="536575"/>
                  <a:pt x="449262" y="407987"/>
                  <a:pt x="514350" y="419100"/>
                </a:cubicBezTo>
                <a:cubicBezTo>
                  <a:pt x="579438" y="430213"/>
                  <a:pt x="623094" y="481806"/>
                  <a:pt x="666750" y="533400"/>
                </a:cubicBezTo>
              </a:path>
            </a:pathLst>
          </a:cu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773113" y="4475371"/>
            <a:ext cx="1109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Slide</a:t>
            </a:r>
          </a:p>
        </p:txBody>
      </p:sp>
    </p:spTree>
    <p:extLst>
      <p:ext uri="{BB962C8B-B14F-4D97-AF65-F5344CB8AC3E}">
        <p14:creationId xmlns:p14="http://schemas.microsoft.com/office/powerpoint/2010/main" val="29306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1" grpId="0" animBg="1"/>
      <p:bldP spid="10" grpId="0"/>
      <p:bldP spid="11" grpId="0" animBg="1"/>
      <p:bldP spid="7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uppo 104"/>
          <p:cNvGrpSpPr/>
          <p:nvPr/>
        </p:nvGrpSpPr>
        <p:grpSpPr>
          <a:xfrm>
            <a:off x="2404834" y="-150"/>
            <a:ext cx="6828066" cy="6898166"/>
            <a:chOff x="2404834" y="-150"/>
            <a:chExt cx="6828066" cy="6898166"/>
          </a:xfrm>
        </p:grpSpPr>
        <p:grpSp>
          <p:nvGrpSpPr>
            <p:cNvPr id="76" name="Gruppo 75"/>
            <p:cNvGrpSpPr/>
            <p:nvPr/>
          </p:nvGrpSpPr>
          <p:grpSpPr>
            <a:xfrm>
              <a:off x="2404834" y="-150"/>
              <a:ext cx="6828066" cy="6898166"/>
              <a:chOff x="2404834" y="-150"/>
              <a:chExt cx="6828066" cy="6898166"/>
            </a:xfrm>
          </p:grpSpPr>
          <p:sp>
            <p:nvSpPr>
              <p:cNvPr id="74" name="Rettangolo 73"/>
              <p:cNvSpPr/>
              <p:nvPr/>
            </p:nvSpPr>
            <p:spPr bwMode="auto">
              <a:xfrm>
                <a:off x="2404834" y="-150"/>
                <a:ext cx="6753616" cy="68581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5491" t="4530" r="20019" b="8348"/>
              <a:stretch/>
            </p:blipFill>
            <p:spPr>
              <a:xfrm rot="5400000">
                <a:off x="2654389" y="787309"/>
                <a:ext cx="6375219" cy="5740401"/>
              </a:xfrm>
              <a:prstGeom prst="rect">
                <a:avLst/>
              </a:prstGeom>
            </p:spPr>
          </p:pic>
          <p:sp>
            <p:nvSpPr>
              <p:cNvPr id="3" name="Ovale 2"/>
              <p:cNvSpPr/>
              <p:nvPr/>
            </p:nvSpPr>
            <p:spPr bwMode="auto">
              <a:xfrm>
                <a:off x="3717925" y="944563"/>
                <a:ext cx="228600" cy="227012"/>
              </a:xfrm>
              <a:prstGeom prst="ellipse">
                <a:avLst/>
              </a:prstGeom>
              <a:solidFill>
                <a:srgbClr val="94FF5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4" name="CasellaDiTesto 3"/>
              <p:cNvSpPr txBox="1"/>
              <p:nvPr/>
            </p:nvSpPr>
            <p:spPr>
              <a:xfrm>
                <a:off x="3261383" y="1098451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9" name="Ovale 8"/>
              <p:cNvSpPr/>
              <p:nvPr/>
            </p:nvSpPr>
            <p:spPr bwMode="auto">
              <a:xfrm>
                <a:off x="4441825" y="1098451"/>
                <a:ext cx="228600" cy="227012"/>
              </a:xfrm>
              <a:prstGeom prst="ellipse">
                <a:avLst/>
              </a:prstGeom>
              <a:solidFill>
                <a:srgbClr val="0000C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4338625" y="1262002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1" name="Ovale 10"/>
              <p:cNvSpPr/>
              <p:nvPr/>
            </p:nvSpPr>
            <p:spPr bwMode="auto">
              <a:xfrm>
                <a:off x="4451715" y="737742"/>
                <a:ext cx="228600" cy="227012"/>
              </a:xfrm>
              <a:prstGeom prst="ellipse">
                <a:avLst/>
              </a:prstGeom>
              <a:solidFill>
                <a:srgbClr val="0100B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4441825" y="656977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3" name="Ovale 12"/>
              <p:cNvSpPr/>
              <p:nvPr/>
            </p:nvSpPr>
            <p:spPr bwMode="auto">
              <a:xfrm>
                <a:off x="4727575" y="625029"/>
                <a:ext cx="228600" cy="227012"/>
              </a:xfrm>
              <a:prstGeom prst="ellipse">
                <a:avLst/>
              </a:prstGeom>
              <a:solidFill>
                <a:srgbClr val="0000A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4727575" y="554138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" name="Ovale 14"/>
              <p:cNvSpPr/>
              <p:nvPr/>
            </p:nvSpPr>
            <p:spPr bwMode="auto">
              <a:xfrm>
                <a:off x="5295900" y="697359"/>
                <a:ext cx="228600" cy="227012"/>
              </a:xfrm>
              <a:prstGeom prst="ellipse">
                <a:avLst/>
              </a:prstGeom>
              <a:solidFill>
                <a:srgbClr val="02009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5283200" y="598686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cxnSp>
            <p:nvCxnSpPr>
              <p:cNvPr id="7" name="Connettore 1 6"/>
              <p:cNvCxnSpPr/>
              <p:nvPr/>
            </p:nvCxnSpPr>
            <p:spPr bwMode="auto">
              <a:xfrm flipH="1" flipV="1">
                <a:off x="5155691" y="499046"/>
                <a:ext cx="179897" cy="194890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Ovale 20"/>
              <p:cNvSpPr/>
              <p:nvPr/>
            </p:nvSpPr>
            <p:spPr bwMode="auto">
              <a:xfrm>
                <a:off x="4797934" y="918520"/>
                <a:ext cx="148716" cy="105866"/>
              </a:xfrm>
              <a:prstGeom prst="ellipse">
                <a:avLst/>
              </a:prstGeom>
              <a:solidFill>
                <a:srgbClr val="0000B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4766040" y="817564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9" name="Figura a mano libera 18"/>
              <p:cNvSpPr/>
              <p:nvPr/>
            </p:nvSpPr>
            <p:spPr bwMode="auto">
              <a:xfrm>
                <a:off x="4148138" y="671513"/>
                <a:ext cx="159543" cy="150018"/>
              </a:xfrm>
              <a:custGeom>
                <a:avLst/>
                <a:gdLst>
                  <a:gd name="connsiteX0" fmla="*/ 0 w 159543"/>
                  <a:gd name="connsiteY0" fmla="*/ 4762 h 150018"/>
                  <a:gd name="connsiteX1" fmla="*/ 71437 w 159543"/>
                  <a:gd name="connsiteY1" fmla="*/ 90487 h 150018"/>
                  <a:gd name="connsiteX2" fmla="*/ 138112 w 159543"/>
                  <a:gd name="connsiteY2" fmla="*/ 150018 h 150018"/>
                  <a:gd name="connsiteX3" fmla="*/ 159543 w 159543"/>
                  <a:gd name="connsiteY3" fmla="*/ 80962 h 150018"/>
                  <a:gd name="connsiteX4" fmla="*/ 116681 w 159543"/>
                  <a:gd name="connsiteY4" fmla="*/ 0 h 150018"/>
                  <a:gd name="connsiteX5" fmla="*/ 0 w 159543"/>
                  <a:gd name="connsiteY5" fmla="*/ 4762 h 15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543" h="150018">
                    <a:moveTo>
                      <a:pt x="0" y="4762"/>
                    </a:moveTo>
                    <a:lnTo>
                      <a:pt x="71437" y="90487"/>
                    </a:lnTo>
                    <a:lnTo>
                      <a:pt x="138112" y="150018"/>
                    </a:lnTo>
                    <a:lnTo>
                      <a:pt x="159543" y="80962"/>
                    </a:lnTo>
                    <a:lnTo>
                      <a:pt x="116681" y="0"/>
                    </a:ln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0636D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4137644" y="554137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20" name="Figura a mano libera 19"/>
              <p:cNvSpPr/>
              <p:nvPr/>
            </p:nvSpPr>
            <p:spPr bwMode="auto">
              <a:xfrm>
                <a:off x="3817144" y="561975"/>
                <a:ext cx="476250" cy="321469"/>
              </a:xfrm>
              <a:custGeom>
                <a:avLst/>
                <a:gdLst>
                  <a:gd name="connsiteX0" fmla="*/ 0 w 476250"/>
                  <a:gd name="connsiteY0" fmla="*/ 7144 h 321469"/>
                  <a:gd name="connsiteX1" fmla="*/ 161925 w 476250"/>
                  <a:gd name="connsiteY1" fmla="*/ 85725 h 321469"/>
                  <a:gd name="connsiteX2" fmla="*/ 338137 w 476250"/>
                  <a:gd name="connsiteY2" fmla="*/ 209550 h 321469"/>
                  <a:gd name="connsiteX3" fmla="*/ 476250 w 476250"/>
                  <a:gd name="connsiteY3" fmla="*/ 321469 h 321469"/>
                  <a:gd name="connsiteX4" fmla="*/ 407194 w 476250"/>
                  <a:gd name="connsiteY4" fmla="*/ 226219 h 321469"/>
                  <a:gd name="connsiteX5" fmla="*/ 242887 w 476250"/>
                  <a:gd name="connsiteY5" fmla="*/ 69056 h 321469"/>
                  <a:gd name="connsiteX6" fmla="*/ 130969 w 476250"/>
                  <a:gd name="connsiteY6" fmla="*/ 0 h 321469"/>
                  <a:gd name="connsiteX7" fmla="*/ 0 w 476250"/>
                  <a:gd name="connsiteY7" fmla="*/ 7144 h 321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0" h="321469">
                    <a:moveTo>
                      <a:pt x="0" y="7144"/>
                    </a:moveTo>
                    <a:lnTo>
                      <a:pt x="161925" y="85725"/>
                    </a:lnTo>
                    <a:lnTo>
                      <a:pt x="338137" y="209550"/>
                    </a:lnTo>
                    <a:lnTo>
                      <a:pt x="476250" y="321469"/>
                    </a:lnTo>
                    <a:lnTo>
                      <a:pt x="407194" y="226219"/>
                    </a:lnTo>
                    <a:lnTo>
                      <a:pt x="242887" y="69056"/>
                    </a:lnTo>
                    <a:lnTo>
                      <a:pt x="130969" y="0"/>
                    </a:lnTo>
                    <a:lnTo>
                      <a:pt x="0" y="7144"/>
                    </a:lnTo>
                    <a:close/>
                  </a:path>
                </a:pathLst>
              </a:custGeom>
              <a:solidFill>
                <a:srgbClr val="5FFF8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3909553" y="471140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23" name="Figura a mano libera 22"/>
              <p:cNvSpPr/>
              <p:nvPr/>
            </p:nvSpPr>
            <p:spPr bwMode="auto">
              <a:xfrm>
                <a:off x="3921919" y="1662113"/>
                <a:ext cx="240506" cy="211931"/>
              </a:xfrm>
              <a:custGeom>
                <a:avLst/>
                <a:gdLst>
                  <a:gd name="connsiteX0" fmla="*/ 0 w 240506"/>
                  <a:gd name="connsiteY0" fmla="*/ 150018 h 211931"/>
                  <a:gd name="connsiteX1" fmla="*/ 169069 w 240506"/>
                  <a:gd name="connsiteY1" fmla="*/ 211931 h 211931"/>
                  <a:gd name="connsiteX2" fmla="*/ 240506 w 240506"/>
                  <a:gd name="connsiteY2" fmla="*/ 0 h 211931"/>
                  <a:gd name="connsiteX3" fmla="*/ 26194 w 240506"/>
                  <a:gd name="connsiteY3" fmla="*/ 23812 h 211931"/>
                  <a:gd name="connsiteX4" fmla="*/ 0 w 240506"/>
                  <a:gd name="connsiteY4" fmla="*/ 150018 h 21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06" h="211931">
                    <a:moveTo>
                      <a:pt x="0" y="150018"/>
                    </a:moveTo>
                    <a:lnTo>
                      <a:pt x="169069" y="211931"/>
                    </a:lnTo>
                    <a:lnTo>
                      <a:pt x="240506" y="0"/>
                    </a:lnTo>
                    <a:lnTo>
                      <a:pt x="26194" y="23812"/>
                    </a:lnTo>
                    <a:lnTo>
                      <a:pt x="0" y="150018"/>
                    </a:lnTo>
                    <a:close/>
                  </a:path>
                </a:pathLst>
              </a:custGeom>
              <a:solidFill>
                <a:srgbClr val="46FEA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3809541" y="1598148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29" name="Ovale 28"/>
              <p:cNvSpPr/>
              <p:nvPr/>
            </p:nvSpPr>
            <p:spPr bwMode="auto">
              <a:xfrm>
                <a:off x="4152900" y="1710997"/>
                <a:ext cx="178593" cy="227012"/>
              </a:xfrm>
              <a:prstGeom prst="ellipse">
                <a:avLst/>
              </a:prstGeom>
              <a:solidFill>
                <a:srgbClr val="0002A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4190891" y="1692950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31" name="Ovale 30"/>
              <p:cNvSpPr/>
              <p:nvPr/>
            </p:nvSpPr>
            <p:spPr bwMode="auto">
              <a:xfrm>
                <a:off x="3318601" y="2078635"/>
                <a:ext cx="228600" cy="227012"/>
              </a:xfrm>
              <a:prstGeom prst="ellipse">
                <a:avLst/>
              </a:prstGeom>
              <a:solidFill>
                <a:srgbClr val="FEA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3117441" y="2088504"/>
                <a:ext cx="3735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</a:t>
                </a:r>
              </a:p>
            </p:txBody>
          </p:sp>
          <p:sp>
            <p:nvSpPr>
              <p:cNvPr id="33" name="Ovale 32"/>
              <p:cNvSpPr/>
              <p:nvPr/>
            </p:nvSpPr>
            <p:spPr bwMode="auto">
              <a:xfrm>
                <a:off x="4137644" y="2652713"/>
                <a:ext cx="228600" cy="227012"/>
              </a:xfrm>
              <a:prstGeom prst="ellipse">
                <a:avLst/>
              </a:prstGeom>
              <a:solidFill>
                <a:srgbClr val="5FFF9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3997358" y="2709714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12</a:t>
                </a:r>
              </a:p>
            </p:txBody>
          </p:sp>
          <p:sp>
            <p:nvSpPr>
              <p:cNvPr id="35" name="Ovale 34"/>
              <p:cNvSpPr/>
              <p:nvPr/>
            </p:nvSpPr>
            <p:spPr bwMode="auto">
              <a:xfrm>
                <a:off x="4765405" y="1972375"/>
                <a:ext cx="228600" cy="227012"/>
              </a:xfrm>
              <a:prstGeom prst="ellipse">
                <a:avLst/>
              </a:prstGeom>
              <a:solidFill>
                <a:srgbClr val="00009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>
                <a:off x="4756150" y="1730475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7" name="Ovale 36"/>
              <p:cNvSpPr/>
              <p:nvPr/>
            </p:nvSpPr>
            <p:spPr bwMode="auto">
              <a:xfrm>
                <a:off x="6013608" y="1965129"/>
                <a:ext cx="228600" cy="227012"/>
              </a:xfrm>
              <a:prstGeom prst="ellipse">
                <a:avLst/>
              </a:prstGeom>
              <a:solidFill>
                <a:srgbClr val="00009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8" name="CasellaDiTesto 37"/>
              <p:cNvSpPr txBox="1"/>
              <p:nvPr/>
            </p:nvSpPr>
            <p:spPr>
              <a:xfrm>
                <a:off x="6470665" y="2521445"/>
                <a:ext cx="200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5" name="Figura a mano libera 24"/>
              <p:cNvSpPr/>
              <p:nvPr/>
            </p:nvSpPr>
            <p:spPr bwMode="auto">
              <a:xfrm>
                <a:off x="4443413" y="2119313"/>
                <a:ext cx="635793" cy="1112043"/>
              </a:xfrm>
              <a:custGeom>
                <a:avLst/>
                <a:gdLst>
                  <a:gd name="connsiteX0" fmla="*/ 321468 w 635793"/>
                  <a:gd name="connsiteY0" fmla="*/ 585787 h 1112043"/>
                  <a:gd name="connsiteX1" fmla="*/ 431006 w 635793"/>
                  <a:gd name="connsiteY1" fmla="*/ 785812 h 1112043"/>
                  <a:gd name="connsiteX2" fmla="*/ 578643 w 635793"/>
                  <a:gd name="connsiteY2" fmla="*/ 1112043 h 1112043"/>
                  <a:gd name="connsiteX3" fmla="*/ 635793 w 635793"/>
                  <a:gd name="connsiteY3" fmla="*/ 1076325 h 1112043"/>
                  <a:gd name="connsiteX4" fmla="*/ 550068 w 635793"/>
                  <a:gd name="connsiteY4" fmla="*/ 762000 h 1112043"/>
                  <a:gd name="connsiteX5" fmla="*/ 461962 w 635793"/>
                  <a:gd name="connsiteY5" fmla="*/ 545306 h 1112043"/>
                  <a:gd name="connsiteX6" fmla="*/ 330993 w 635793"/>
                  <a:gd name="connsiteY6" fmla="*/ 333375 h 1112043"/>
                  <a:gd name="connsiteX7" fmla="*/ 176212 w 635793"/>
                  <a:gd name="connsiteY7" fmla="*/ 154781 h 1112043"/>
                  <a:gd name="connsiteX8" fmla="*/ 0 w 635793"/>
                  <a:gd name="connsiteY8" fmla="*/ 0 h 1112043"/>
                  <a:gd name="connsiteX9" fmla="*/ 202406 w 635793"/>
                  <a:gd name="connsiteY9" fmla="*/ 338137 h 1112043"/>
                  <a:gd name="connsiteX10" fmla="*/ 321468 w 635793"/>
                  <a:gd name="connsiteY10" fmla="*/ 585787 h 111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5793" h="1112043">
                    <a:moveTo>
                      <a:pt x="321468" y="585787"/>
                    </a:moveTo>
                    <a:lnTo>
                      <a:pt x="431006" y="785812"/>
                    </a:lnTo>
                    <a:lnTo>
                      <a:pt x="578643" y="1112043"/>
                    </a:lnTo>
                    <a:lnTo>
                      <a:pt x="635793" y="1076325"/>
                    </a:lnTo>
                    <a:lnTo>
                      <a:pt x="550068" y="762000"/>
                    </a:lnTo>
                    <a:lnTo>
                      <a:pt x="461962" y="545306"/>
                    </a:lnTo>
                    <a:lnTo>
                      <a:pt x="330993" y="333375"/>
                    </a:lnTo>
                    <a:lnTo>
                      <a:pt x="176212" y="154781"/>
                    </a:lnTo>
                    <a:lnTo>
                      <a:pt x="0" y="0"/>
                    </a:lnTo>
                    <a:lnTo>
                      <a:pt x="202406" y="338137"/>
                    </a:lnTo>
                    <a:lnTo>
                      <a:pt x="321468" y="585787"/>
                    </a:lnTo>
                    <a:close/>
                  </a:path>
                </a:pathLst>
              </a:custGeom>
              <a:solidFill>
                <a:srgbClr val="0051E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40" name="CasellaDiTesto 39"/>
              <p:cNvSpPr txBox="1"/>
              <p:nvPr/>
            </p:nvSpPr>
            <p:spPr>
              <a:xfrm>
                <a:off x="4666622" y="2582861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41" name="Ovale 40"/>
              <p:cNvSpPr/>
              <p:nvPr/>
            </p:nvSpPr>
            <p:spPr bwMode="auto">
              <a:xfrm>
                <a:off x="4881563" y="3542515"/>
                <a:ext cx="364076" cy="329398"/>
              </a:xfrm>
              <a:prstGeom prst="ellipse">
                <a:avLst/>
              </a:prstGeom>
              <a:solidFill>
                <a:srgbClr val="FF040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42" name="Ovale 41"/>
              <p:cNvSpPr/>
              <p:nvPr/>
            </p:nvSpPr>
            <p:spPr bwMode="auto">
              <a:xfrm>
                <a:off x="5131339" y="5319078"/>
                <a:ext cx="294736" cy="307021"/>
              </a:xfrm>
              <a:prstGeom prst="ellipse">
                <a:avLst/>
              </a:prstGeom>
              <a:solidFill>
                <a:srgbClr val="E0FE1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43" name="Ovale 42"/>
              <p:cNvSpPr/>
              <p:nvPr/>
            </p:nvSpPr>
            <p:spPr bwMode="auto">
              <a:xfrm>
                <a:off x="5785008" y="4226879"/>
                <a:ext cx="228600" cy="227012"/>
              </a:xfrm>
              <a:prstGeom prst="ellipse">
                <a:avLst/>
              </a:prstGeom>
              <a:solidFill>
                <a:srgbClr val="0342E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44" name="Ovale 43"/>
              <p:cNvSpPr/>
              <p:nvPr/>
            </p:nvSpPr>
            <p:spPr bwMode="auto">
              <a:xfrm>
                <a:off x="3832224" y="4773946"/>
                <a:ext cx="417337" cy="438609"/>
              </a:xfrm>
              <a:prstGeom prst="ellipse">
                <a:avLst/>
              </a:prstGeom>
              <a:solidFill>
                <a:srgbClr val="FE252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45" name="CasellaDiTesto 44"/>
              <p:cNvSpPr txBox="1"/>
              <p:nvPr/>
            </p:nvSpPr>
            <p:spPr>
              <a:xfrm>
                <a:off x="4804465" y="3495234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16</a:t>
                </a:r>
              </a:p>
            </p:txBody>
          </p:sp>
          <p:sp>
            <p:nvSpPr>
              <p:cNvPr id="27" name="Figura a mano libera 26"/>
              <p:cNvSpPr/>
              <p:nvPr/>
            </p:nvSpPr>
            <p:spPr bwMode="auto">
              <a:xfrm>
                <a:off x="3917156" y="3448050"/>
                <a:ext cx="821532" cy="959644"/>
              </a:xfrm>
              <a:custGeom>
                <a:avLst/>
                <a:gdLst>
                  <a:gd name="connsiteX0" fmla="*/ 0 w 821532"/>
                  <a:gd name="connsiteY0" fmla="*/ 0 h 959644"/>
                  <a:gd name="connsiteX1" fmla="*/ 250032 w 821532"/>
                  <a:gd name="connsiteY1" fmla="*/ 316706 h 959644"/>
                  <a:gd name="connsiteX2" fmla="*/ 364332 w 821532"/>
                  <a:gd name="connsiteY2" fmla="*/ 476250 h 959644"/>
                  <a:gd name="connsiteX3" fmla="*/ 657225 w 821532"/>
                  <a:gd name="connsiteY3" fmla="*/ 895350 h 959644"/>
                  <a:gd name="connsiteX4" fmla="*/ 700088 w 821532"/>
                  <a:gd name="connsiteY4" fmla="*/ 959644 h 959644"/>
                  <a:gd name="connsiteX5" fmla="*/ 785813 w 821532"/>
                  <a:gd name="connsiteY5" fmla="*/ 885825 h 959644"/>
                  <a:gd name="connsiteX6" fmla="*/ 821532 w 821532"/>
                  <a:gd name="connsiteY6" fmla="*/ 809625 h 959644"/>
                  <a:gd name="connsiteX7" fmla="*/ 645319 w 821532"/>
                  <a:gd name="connsiteY7" fmla="*/ 535781 h 959644"/>
                  <a:gd name="connsiteX8" fmla="*/ 431007 w 821532"/>
                  <a:gd name="connsiteY8" fmla="*/ 226219 h 959644"/>
                  <a:gd name="connsiteX9" fmla="*/ 335757 w 821532"/>
                  <a:gd name="connsiteY9" fmla="*/ 109538 h 959644"/>
                  <a:gd name="connsiteX10" fmla="*/ 221457 w 821532"/>
                  <a:gd name="connsiteY10" fmla="*/ 64294 h 959644"/>
                  <a:gd name="connsiteX11" fmla="*/ 0 w 821532"/>
                  <a:gd name="connsiteY11" fmla="*/ 0 h 95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1532" h="959644">
                    <a:moveTo>
                      <a:pt x="0" y="0"/>
                    </a:moveTo>
                    <a:lnTo>
                      <a:pt x="250032" y="316706"/>
                    </a:lnTo>
                    <a:lnTo>
                      <a:pt x="364332" y="476250"/>
                    </a:lnTo>
                    <a:lnTo>
                      <a:pt x="657225" y="895350"/>
                    </a:lnTo>
                    <a:lnTo>
                      <a:pt x="700088" y="959644"/>
                    </a:lnTo>
                    <a:lnTo>
                      <a:pt x="785813" y="885825"/>
                    </a:lnTo>
                    <a:lnTo>
                      <a:pt x="821532" y="809625"/>
                    </a:lnTo>
                    <a:lnTo>
                      <a:pt x="645319" y="535781"/>
                    </a:lnTo>
                    <a:lnTo>
                      <a:pt x="431007" y="226219"/>
                    </a:lnTo>
                    <a:lnTo>
                      <a:pt x="335757" y="109538"/>
                    </a:lnTo>
                    <a:lnTo>
                      <a:pt x="221457" y="642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810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47" name="CasellaDiTesto 46"/>
              <p:cNvSpPr txBox="1"/>
              <p:nvPr/>
            </p:nvSpPr>
            <p:spPr>
              <a:xfrm>
                <a:off x="4166417" y="3711500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19</a:t>
                </a:r>
              </a:p>
            </p:txBody>
          </p:sp>
          <p:sp>
            <p:nvSpPr>
              <p:cNvPr id="39" name="Figura a mano libera 38"/>
              <p:cNvSpPr/>
              <p:nvPr/>
            </p:nvSpPr>
            <p:spPr bwMode="auto">
              <a:xfrm>
                <a:off x="4305300" y="3590925"/>
                <a:ext cx="1173956" cy="1319213"/>
              </a:xfrm>
              <a:custGeom>
                <a:avLst/>
                <a:gdLst>
                  <a:gd name="connsiteX0" fmla="*/ 0 w 1173956"/>
                  <a:gd name="connsiteY0" fmla="*/ 0 h 1319213"/>
                  <a:gd name="connsiteX1" fmla="*/ 250031 w 1173956"/>
                  <a:gd name="connsiteY1" fmla="*/ 340519 h 1319213"/>
                  <a:gd name="connsiteX2" fmla="*/ 438150 w 1173956"/>
                  <a:gd name="connsiteY2" fmla="*/ 621506 h 1319213"/>
                  <a:gd name="connsiteX3" fmla="*/ 466725 w 1173956"/>
                  <a:gd name="connsiteY3" fmla="*/ 673894 h 1319213"/>
                  <a:gd name="connsiteX4" fmla="*/ 635794 w 1173956"/>
                  <a:gd name="connsiteY4" fmla="*/ 781050 h 1319213"/>
                  <a:gd name="connsiteX5" fmla="*/ 890588 w 1173956"/>
                  <a:gd name="connsiteY5" fmla="*/ 1007269 h 1319213"/>
                  <a:gd name="connsiteX6" fmla="*/ 1071563 w 1173956"/>
                  <a:gd name="connsiteY6" fmla="*/ 1195388 h 1319213"/>
                  <a:gd name="connsiteX7" fmla="*/ 1173956 w 1173956"/>
                  <a:gd name="connsiteY7" fmla="*/ 1319213 h 1319213"/>
                  <a:gd name="connsiteX8" fmla="*/ 1047750 w 1173956"/>
                  <a:gd name="connsiteY8" fmla="*/ 1076325 h 1319213"/>
                  <a:gd name="connsiteX9" fmla="*/ 838200 w 1173956"/>
                  <a:gd name="connsiteY9" fmla="*/ 747713 h 1319213"/>
                  <a:gd name="connsiteX10" fmla="*/ 678656 w 1173956"/>
                  <a:gd name="connsiteY10" fmla="*/ 559594 h 1319213"/>
                  <a:gd name="connsiteX11" fmla="*/ 400050 w 1173956"/>
                  <a:gd name="connsiteY11" fmla="*/ 328613 h 1319213"/>
                  <a:gd name="connsiteX12" fmla="*/ 0 w 1173956"/>
                  <a:gd name="connsiteY12" fmla="*/ 0 h 1319213"/>
                  <a:gd name="connsiteX0" fmla="*/ 0 w 1173956"/>
                  <a:gd name="connsiteY0" fmla="*/ 0 h 1319213"/>
                  <a:gd name="connsiteX1" fmla="*/ 250031 w 1173956"/>
                  <a:gd name="connsiteY1" fmla="*/ 340519 h 1319213"/>
                  <a:gd name="connsiteX2" fmla="*/ 438150 w 1173956"/>
                  <a:gd name="connsiteY2" fmla="*/ 621506 h 1319213"/>
                  <a:gd name="connsiteX3" fmla="*/ 466725 w 1173956"/>
                  <a:gd name="connsiteY3" fmla="*/ 673894 h 1319213"/>
                  <a:gd name="connsiteX4" fmla="*/ 604838 w 1173956"/>
                  <a:gd name="connsiteY4" fmla="*/ 778668 h 1319213"/>
                  <a:gd name="connsiteX5" fmla="*/ 890588 w 1173956"/>
                  <a:gd name="connsiteY5" fmla="*/ 1007269 h 1319213"/>
                  <a:gd name="connsiteX6" fmla="*/ 1071563 w 1173956"/>
                  <a:gd name="connsiteY6" fmla="*/ 1195388 h 1319213"/>
                  <a:gd name="connsiteX7" fmla="*/ 1173956 w 1173956"/>
                  <a:gd name="connsiteY7" fmla="*/ 1319213 h 1319213"/>
                  <a:gd name="connsiteX8" fmla="*/ 1047750 w 1173956"/>
                  <a:gd name="connsiteY8" fmla="*/ 1076325 h 1319213"/>
                  <a:gd name="connsiteX9" fmla="*/ 838200 w 1173956"/>
                  <a:gd name="connsiteY9" fmla="*/ 747713 h 1319213"/>
                  <a:gd name="connsiteX10" fmla="*/ 678656 w 1173956"/>
                  <a:gd name="connsiteY10" fmla="*/ 559594 h 1319213"/>
                  <a:gd name="connsiteX11" fmla="*/ 400050 w 1173956"/>
                  <a:gd name="connsiteY11" fmla="*/ 328613 h 1319213"/>
                  <a:gd name="connsiteX12" fmla="*/ 0 w 1173956"/>
                  <a:gd name="connsiteY12" fmla="*/ 0 h 131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3956" h="1319213">
                    <a:moveTo>
                      <a:pt x="0" y="0"/>
                    </a:moveTo>
                    <a:lnTo>
                      <a:pt x="250031" y="340519"/>
                    </a:lnTo>
                    <a:lnTo>
                      <a:pt x="438150" y="621506"/>
                    </a:lnTo>
                    <a:lnTo>
                      <a:pt x="466725" y="673894"/>
                    </a:lnTo>
                    <a:lnTo>
                      <a:pt x="604838" y="778668"/>
                    </a:lnTo>
                    <a:lnTo>
                      <a:pt x="890588" y="1007269"/>
                    </a:lnTo>
                    <a:lnTo>
                      <a:pt x="1071563" y="1195388"/>
                    </a:lnTo>
                    <a:lnTo>
                      <a:pt x="1173956" y="1319213"/>
                    </a:lnTo>
                    <a:lnTo>
                      <a:pt x="1047750" y="1076325"/>
                    </a:lnTo>
                    <a:lnTo>
                      <a:pt x="838200" y="747713"/>
                    </a:lnTo>
                    <a:lnTo>
                      <a:pt x="678656" y="559594"/>
                    </a:lnTo>
                    <a:lnTo>
                      <a:pt x="400050" y="3286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80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49" name="CasellaDiTesto 48"/>
              <p:cNvSpPr txBox="1"/>
              <p:nvPr/>
            </p:nvSpPr>
            <p:spPr>
              <a:xfrm>
                <a:off x="4710930" y="4053142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18</a:t>
                </a:r>
              </a:p>
            </p:txBody>
          </p:sp>
          <p:sp>
            <p:nvSpPr>
              <p:cNvPr id="50" name="CasellaDiTesto 49"/>
              <p:cNvSpPr txBox="1"/>
              <p:nvPr/>
            </p:nvSpPr>
            <p:spPr>
              <a:xfrm>
                <a:off x="3567446" y="5247600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</a:p>
            </p:txBody>
          </p:sp>
          <p:sp>
            <p:nvSpPr>
              <p:cNvPr id="51" name="CasellaDiTesto 50"/>
              <p:cNvSpPr txBox="1"/>
              <p:nvPr/>
            </p:nvSpPr>
            <p:spPr>
              <a:xfrm>
                <a:off x="5031121" y="5249415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24</a:t>
                </a:r>
              </a:p>
            </p:txBody>
          </p:sp>
          <p:sp>
            <p:nvSpPr>
              <p:cNvPr id="52" name="CasellaDiTesto 51"/>
              <p:cNvSpPr txBox="1"/>
              <p:nvPr/>
            </p:nvSpPr>
            <p:spPr>
              <a:xfrm>
                <a:off x="5763398" y="4339245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46" name="Figura a mano libera 45"/>
              <p:cNvSpPr/>
              <p:nvPr/>
            </p:nvSpPr>
            <p:spPr bwMode="auto">
              <a:xfrm>
                <a:off x="5055394" y="3026569"/>
                <a:ext cx="311944" cy="328612"/>
              </a:xfrm>
              <a:custGeom>
                <a:avLst/>
                <a:gdLst>
                  <a:gd name="connsiteX0" fmla="*/ 42862 w 311944"/>
                  <a:gd name="connsiteY0" fmla="*/ 173831 h 328612"/>
                  <a:gd name="connsiteX1" fmla="*/ 311944 w 311944"/>
                  <a:gd name="connsiteY1" fmla="*/ 328612 h 328612"/>
                  <a:gd name="connsiteX2" fmla="*/ 300037 w 311944"/>
                  <a:gd name="connsiteY2" fmla="*/ 116681 h 328612"/>
                  <a:gd name="connsiteX3" fmla="*/ 0 w 311944"/>
                  <a:gd name="connsiteY3" fmla="*/ 0 h 328612"/>
                  <a:gd name="connsiteX4" fmla="*/ 42862 w 311944"/>
                  <a:gd name="connsiteY4" fmla="*/ 173831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44" h="328612">
                    <a:moveTo>
                      <a:pt x="42862" y="173831"/>
                    </a:moveTo>
                    <a:lnTo>
                      <a:pt x="311944" y="328612"/>
                    </a:lnTo>
                    <a:lnTo>
                      <a:pt x="300037" y="116681"/>
                    </a:lnTo>
                    <a:lnTo>
                      <a:pt x="0" y="0"/>
                    </a:lnTo>
                    <a:lnTo>
                      <a:pt x="42862" y="173831"/>
                    </a:lnTo>
                    <a:close/>
                  </a:path>
                </a:pathLst>
              </a:custGeom>
              <a:solidFill>
                <a:srgbClr val="0403D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55" name="CasellaDiTesto 54"/>
              <p:cNvSpPr txBox="1"/>
              <p:nvPr/>
            </p:nvSpPr>
            <p:spPr>
              <a:xfrm>
                <a:off x="5031121" y="3018581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48" name="Figura a mano libera 47"/>
              <p:cNvSpPr/>
              <p:nvPr/>
            </p:nvSpPr>
            <p:spPr bwMode="auto">
              <a:xfrm>
                <a:off x="5372100" y="3145631"/>
                <a:ext cx="247650" cy="290513"/>
              </a:xfrm>
              <a:custGeom>
                <a:avLst/>
                <a:gdLst>
                  <a:gd name="connsiteX0" fmla="*/ 0 w 247650"/>
                  <a:gd name="connsiteY0" fmla="*/ 0 h 290513"/>
                  <a:gd name="connsiteX1" fmla="*/ 11906 w 247650"/>
                  <a:gd name="connsiteY1" fmla="*/ 221457 h 290513"/>
                  <a:gd name="connsiteX2" fmla="*/ 247650 w 247650"/>
                  <a:gd name="connsiteY2" fmla="*/ 290513 h 290513"/>
                  <a:gd name="connsiteX3" fmla="*/ 235744 w 247650"/>
                  <a:gd name="connsiteY3" fmla="*/ 92869 h 290513"/>
                  <a:gd name="connsiteX4" fmla="*/ 0 w 247650"/>
                  <a:gd name="connsiteY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290513">
                    <a:moveTo>
                      <a:pt x="0" y="0"/>
                    </a:moveTo>
                    <a:lnTo>
                      <a:pt x="11906" y="221457"/>
                    </a:lnTo>
                    <a:lnTo>
                      <a:pt x="247650" y="290513"/>
                    </a:lnTo>
                    <a:lnTo>
                      <a:pt x="235744" y="92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403D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57" name="CasellaDiTesto 56"/>
              <p:cNvSpPr txBox="1"/>
              <p:nvPr/>
            </p:nvSpPr>
            <p:spPr>
              <a:xfrm>
                <a:off x="5306385" y="3140273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54" name="Figura a mano libera 53"/>
              <p:cNvSpPr/>
              <p:nvPr/>
            </p:nvSpPr>
            <p:spPr bwMode="auto">
              <a:xfrm>
                <a:off x="5626894" y="3250406"/>
                <a:ext cx="1559719" cy="647700"/>
              </a:xfrm>
              <a:custGeom>
                <a:avLst/>
                <a:gdLst>
                  <a:gd name="connsiteX0" fmla="*/ 0 w 1559719"/>
                  <a:gd name="connsiteY0" fmla="*/ 0 h 647700"/>
                  <a:gd name="connsiteX1" fmla="*/ 14287 w 1559719"/>
                  <a:gd name="connsiteY1" fmla="*/ 195263 h 647700"/>
                  <a:gd name="connsiteX2" fmla="*/ 442912 w 1559719"/>
                  <a:gd name="connsiteY2" fmla="*/ 316707 h 647700"/>
                  <a:gd name="connsiteX3" fmla="*/ 904875 w 1559719"/>
                  <a:gd name="connsiteY3" fmla="*/ 454819 h 647700"/>
                  <a:gd name="connsiteX4" fmla="*/ 1559719 w 1559719"/>
                  <a:gd name="connsiteY4" fmla="*/ 647700 h 647700"/>
                  <a:gd name="connsiteX5" fmla="*/ 1526381 w 1559719"/>
                  <a:gd name="connsiteY5" fmla="*/ 628650 h 647700"/>
                  <a:gd name="connsiteX6" fmla="*/ 1123950 w 1559719"/>
                  <a:gd name="connsiteY6" fmla="*/ 464344 h 647700"/>
                  <a:gd name="connsiteX7" fmla="*/ 519112 w 1559719"/>
                  <a:gd name="connsiteY7" fmla="*/ 223838 h 647700"/>
                  <a:gd name="connsiteX8" fmla="*/ 0 w 1559719"/>
                  <a:gd name="connsiteY8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9719" h="647700">
                    <a:moveTo>
                      <a:pt x="0" y="0"/>
                    </a:moveTo>
                    <a:lnTo>
                      <a:pt x="14287" y="195263"/>
                    </a:lnTo>
                    <a:lnTo>
                      <a:pt x="442912" y="316707"/>
                    </a:lnTo>
                    <a:lnTo>
                      <a:pt x="904875" y="454819"/>
                    </a:lnTo>
                    <a:lnTo>
                      <a:pt x="1559719" y="647700"/>
                    </a:lnTo>
                    <a:lnTo>
                      <a:pt x="1526381" y="628650"/>
                    </a:lnTo>
                    <a:lnTo>
                      <a:pt x="1123950" y="464344"/>
                    </a:lnTo>
                    <a:lnTo>
                      <a:pt x="519112" y="2238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00C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59" name="CasellaDiTesto 58"/>
              <p:cNvSpPr txBox="1"/>
              <p:nvPr/>
            </p:nvSpPr>
            <p:spPr>
              <a:xfrm>
                <a:off x="5594517" y="3250406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56" name="Figura a mano libera 55"/>
              <p:cNvSpPr/>
              <p:nvPr/>
            </p:nvSpPr>
            <p:spPr bwMode="auto">
              <a:xfrm>
                <a:off x="5205413" y="4167188"/>
                <a:ext cx="328612" cy="623887"/>
              </a:xfrm>
              <a:custGeom>
                <a:avLst/>
                <a:gdLst>
                  <a:gd name="connsiteX0" fmla="*/ 0 w 328612"/>
                  <a:gd name="connsiteY0" fmla="*/ 59531 h 623887"/>
                  <a:gd name="connsiteX1" fmla="*/ 154781 w 328612"/>
                  <a:gd name="connsiteY1" fmla="*/ 388143 h 623887"/>
                  <a:gd name="connsiteX2" fmla="*/ 295275 w 328612"/>
                  <a:gd name="connsiteY2" fmla="*/ 623887 h 623887"/>
                  <a:gd name="connsiteX3" fmla="*/ 328612 w 328612"/>
                  <a:gd name="connsiteY3" fmla="*/ 604837 h 623887"/>
                  <a:gd name="connsiteX4" fmla="*/ 35718 w 328612"/>
                  <a:gd name="connsiteY4" fmla="*/ 0 h 623887"/>
                  <a:gd name="connsiteX5" fmla="*/ 0 w 328612"/>
                  <a:gd name="connsiteY5" fmla="*/ 59531 h 623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612" h="623887">
                    <a:moveTo>
                      <a:pt x="0" y="59531"/>
                    </a:moveTo>
                    <a:lnTo>
                      <a:pt x="154781" y="388143"/>
                    </a:lnTo>
                    <a:lnTo>
                      <a:pt x="295275" y="623887"/>
                    </a:lnTo>
                    <a:lnTo>
                      <a:pt x="328612" y="604837"/>
                    </a:lnTo>
                    <a:lnTo>
                      <a:pt x="35718" y="0"/>
                    </a:lnTo>
                    <a:lnTo>
                      <a:pt x="0" y="59531"/>
                    </a:lnTo>
                    <a:close/>
                  </a:path>
                </a:pathLst>
              </a:custGeom>
              <a:solidFill>
                <a:srgbClr val="0F84D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58" name="Figura a mano libera 57"/>
              <p:cNvSpPr/>
              <p:nvPr/>
            </p:nvSpPr>
            <p:spPr bwMode="auto">
              <a:xfrm>
                <a:off x="5031581" y="4171950"/>
                <a:ext cx="552450" cy="840581"/>
              </a:xfrm>
              <a:custGeom>
                <a:avLst/>
                <a:gdLst>
                  <a:gd name="connsiteX0" fmla="*/ 0 w 552450"/>
                  <a:gd name="connsiteY0" fmla="*/ 0 h 840581"/>
                  <a:gd name="connsiteX1" fmla="*/ 150019 w 552450"/>
                  <a:gd name="connsiteY1" fmla="*/ 188119 h 840581"/>
                  <a:gd name="connsiteX2" fmla="*/ 254794 w 552450"/>
                  <a:gd name="connsiteY2" fmla="*/ 359569 h 840581"/>
                  <a:gd name="connsiteX3" fmla="*/ 381000 w 552450"/>
                  <a:gd name="connsiteY3" fmla="*/ 569119 h 840581"/>
                  <a:gd name="connsiteX4" fmla="*/ 485775 w 552450"/>
                  <a:gd name="connsiteY4" fmla="*/ 766763 h 840581"/>
                  <a:gd name="connsiteX5" fmla="*/ 521494 w 552450"/>
                  <a:gd name="connsiteY5" fmla="*/ 831056 h 840581"/>
                  <a:gd name="connsiteX6" fmla="*/ 552450 w 552450"/>
                  <a:gd name="connsiteY6" fmla="*/ 840581 h 840581"/>
                  <a:gd name="connsiteX7" fmla="*/ 478632 w 552450"/>
                  <a:gd name="connsiteY7" fmla="*/ 666750 h 840581"/>
                  <a:gd name="connsiteX8" fmla="*/ 335757 w 552450"/>
                  <a:gd name="connsiteY8" fmla="*/ 409575 h 840581"/>
                  <a:gd name="connsiteX9" fmla="*/ 226219 w 552450"/>
                  <a:gd name="connsiteY9" fmla="*/ 221456 h 840581"/>
                  <a:gd name="connsiteX10" fmla="*/ 154782 w 552450"/>
                  <a:gd name="connsiteY10" fmla="*/ 57150 h 840581"/>
                  <a:gd name="connsiteX11" fmla="*/ 0 w 552450"/>
                  <a:gd name="connsiteY11" fmla="*/ 0 h 84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2450" h="840581">
                    <a:moveTo>
                      <a:pt x="0" y="0"/>
                    </a:moveTo>
                    <a:lnTo>
                      <a:pt x="150019" y="188119"/>
                    </a:lnTo>
                    <a:lnTo>
                      <a:pt x="254794" y="359569"/>
                    </a:lnTo>
                    <a:lnTo>
                      <a:pt x="381000" y="569119"/>
                    </a:lnTo>
                    <a:lnTo>
                      <a:pt x="485775" y="766763"/>
                    </a:lnTo>
                    <a:lnTo>
                      <a:pt x="521494" y="831056"/>
                    </a:lnTo>
                    <a:lnTo>
                      <a:pt x="552450" y="840581"/>
                    </a:lnTo>
                    <a:lnTo>
                      <a:pt x="478632" y="666750"/>
                    </a:lnTo>
                    <a:lnTo>
                      <a:pt x="335757" y="409575"/>
                    </a:lnTo>
                    <a:lnTo>
                      <a:pt x="226219" y="221456"/>
                    </a:lnTo>
                    <a:lnTo>
                      <a:pt x="154782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070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60" name="Rettangolo arrotondato 59"/>
              <p:cNvSpPr/>
              <p:nvPr/>
            </p:nvSpPr>
            <p:spPr bwMode="auto">
              <a:xfrm>
                <a:off x="6242208" y="5319078"/>
                <a:ext cx="164545" cy="264953"/>
              </a:xfrm>
              <a:prstGeom prst="roundRect">
                <a:avLst/>
              </a:prstGeom>
              <a:solidFill>
                <a:srgbClr val="0044D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6034881" y="5307806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21</a:t>
                </a:r>
              </a:p>
            </p:txBody>
          </p:sp>
          <p:sp>
            <p:nvSpPr>
              <p:cNvPr id="61" name="Figura a mano libera 60"/>
              <p:cNvSpPr/>
              <p:nvPr/>
            </p:nvSpPr>
            <p:spPr bwMode="auto">
              <a:xfrm>
                <a:off x="5510213" y="4802981"/>
                <a:ext cx="485775" cy="1062038"/>
              </a:xfrm>
              <a:custGeom>
                <a:avLst/>
                <a:gdLst>
                  <a:gd name="connsiteX0" fmla="*/ 0 w 485775"/>
                  <a:gd name="connsiteY0" fmla="*/ 0 h 1062038"/>
                  <a:gd name="connsiteX1" fmla="*/ 176212 w 485775"/>
                  <a:gd name="connsiteY1" fmla="*/ 400050 h 1062038"/>
                  <a:gd name="connsiteX2" fmla="*/ 304800 w 485775"/>
                  <a:gd name="connsiteY2" fmla="*/ 714375 h 1062038"/>
                  <a:gd name="connsiteX3" fmla="*/ 450056 w 485775"/>
                  <a:gd name="connsiteY3" fmla="*/ 1062038 h 1062038"/>
                  <a:gd name="connsiteX4" fmla="*/ 485775 w 485775"/>
                  <a:gd name="connsiteY4" fmla="*/ 1047750 h 1062038"/>
                  <a:gd name="connsiteX5" fmla="*/ 271462 w 485775"/>
                  <a:gd name="connsiteY5" fmla="*/ 466725 h 1062038"/>
                  <a:gd name="connsiteX6" fmla="*/ 252412 w 485775"/>
                  <a:gd name="connsiteY6" fmla="*/ 338138 h 1062038"/>
                  <a:gd name="connsiteX7" fmla="*/ 171450 w 485775"/>
                  <a:gd name="connsiteY7" fmla="*/ 250032 h 1062038"/>
                  <a:gd name="connsiteX8" fmla="*/ 59531 w 485775"/>
                  <a:gd name="connsiteY8" fmla="*/ 21432 h 1062038"/>
                  <a:gd name="connsiteX9" fmla="*/ 0 w 485775"/>
                  <a:gd name="connsiteY9" fmla="*/ 0 h 106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5" h="1062038">
                    <a:moveTo>
                      <a:pt x="0" y="0"/>
                    </a:moveTo>
                    <a:lnTo>
                      <a:pt x="176212" y="400050"/>
                    </a:lnTo>
                    <a:lnTo>
                      <a:pt x="304800" y="714375"/>
                    </a:lnTo>
                    <a:lnTo>
                      <a:pt x="450056" y="1062038"/>
                    </a:lnTo>
                    <a:lnTo>
                      <a:pt x="485775" y="1047750"/>
                    </a:lnTo>
                    <a:lnTo>
                      <a:pt x="271462" y="466725"/>
                    </a:lnTo>
                    <a:lnTo>
                      <a:pt x="252412" y="338138"/>
                    </a:lnTo>
                    <a:lnTo>
                      <a:pt x="171450" y="250032"/>
                    </a:lnTo>
                    <a:lnTo>
                      <a:pt x="59531" y="21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681E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63" name="Figura a mano libera 62"/>
              <p:cNvSpPr/>
              <p:nvPr/>
            </p:nvSpPr>
            <p:spPr bwMode="auto">
              <a:xfrm>
                <a:off x="5553075" y="5024438"/>
                <a:ext cx="280988" cy="566737"/>
              </a:xfrm>
              <a:custGeom>
                <a:avLst/>
                <a:gdLst>
                  <a:gd name="connsiteX0" fmla="*/ 0 w 280988"/>
                  <a:gd name="connsiteY0" fmla="*/ 0 h 566737"/>
                  <a:gd name="connsiteX1" fmla="*/ 102394 w 280988"/>
                  <a:gd name="connsiteY1" fmla="*/ 176212 h 566737"/>
                  <a:gd name="connsiteX2" fmla="*/ 173831 w 280988"/>
                  <a:gd name="connsiteY2" fmla="*/ 352425 h 566737"/>
                  <a:gd name="connsiteX3" fmla="*/ 242888 w 280988"/>
                  <a:gd name="connsiteY3" fmla="*/ 547687 h 566737"/>
                  <a:gd name="connsiteX4" fmla="*/ 280988 w 280988"/>
                  <a:gd name="connsiteY4" fmla="*/ 566737 h 566737"/>
                  <a:gd name="connsiteX5" fmla="*/ 166688 w 280988"/>
                  <a:gd name="connsiteY5" fmla="*/ 300037 h 566737"/>
                  <a:gd name="connsiteX6" fmla="*/ 52388 w 280988"/>
                  <a:gd name="connsiteY6" fmla="*/ 35718 h 566737"/>
                  <a:gd name="connsiteX7" fmla="*/ 0 w 280988"/>
                  <a:gd name="connsiteY7" fmla="*/ 0 h 5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988" h="566737">
                    <a:moveTo>
                      <a:pt x="0" y="0"/>
                    </a:moveTo>
                    <a:lnTo>
                      <a:pt x="102394" y="176212"/>
                    </a:lnTo>
                    <a:lnTo>
                      <a:pt x="173831" y="352425"/>
                    </a:lnTo>
                    <a:lnTo>
                      <a:pt x="242888" y="547687"/>
                    </a:lnTo>
                    <a:lnTo>
                      <a:pt x="280988" y="566737"/>
                    </a:lnTo>
                    <a:lnTo>
                      <a:pt x="166688" y="300037"/>
                    </a:lnTo>
                    <a:lnTo>
                      <a:pt x="52388" y="357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FFD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65" name="Figura a mano libera 64"/>
              <p:cNvSpPr/>
              <p:nvPr/>
            </p:nvSpPr>
            <p:spPr bwMode="auto">
              <a:xfrm>
                <a:off x="5584031" y="5138738"/>
                <a:ext cx="195263" cy="452437"/>
              </a:xfrm>
              <a:custGeom>
                <a:avLst/>
                <a:gdLst>
                  <a:gd name="connsiteX0" fmla="*/ 0 w 195263"/>
                  <a:gd name="connsiteY0" fmla="*/ 114300 h 452437"/>
                  <a:gd name="connsiteX1" fmla="*/ 76200 w 195263"/>
                  <a:gd name="connsiteY1" fmla="*/ 295275 h 452437"/>
                  <a:gd name="connsiteX2" fmla="*/ 195263 w 195263"/>
                  <a:gd name="connsiteY2" fmla="*/ 452437 h 452437"/>
                  <a:gd name="connsiteX3" fmla="*/ 185738 w 195263"/>
                  <a:gd name="connsiteY3" fmla="*/ 431006 h 452437"/>
                  <a:gd name="connsiteX4" fmla="*/ 83344 w 195263"/>
                  <a:gd name="connsiteY4" fmla="*/ 138112 h 452437"/>
                  <a:gd name="connsiteX5" fmla="*/ 11907 w 195263"/>
                  <a:gd name="connsiteY5" fmla="*/ 0 h 452437"/>
                  <a:gd name="connsiteX6" fmla="*/ 0 w 195263"/>
                  <a:gd name="connsiteY6" fmla="*/ 114300 h 45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263" h="452437">
                    <a:moveTo>
                      <a:pt x="0" y="114300"/>
                    </a:moveTo>
                    <a:lnTo>
                      <a:pt x="76200" y="295275"/>
                    </a:lnTo>
                    <a:lnTo>
                      <a:pt x="195263" y="452437"/>
                    </a:lnTo>
                    <a:lnTo>
                      <a:pt x="185738" y="431006"/>
                    </a:lnTo>
                    <a:lnTo>
                      <a:pt x="83344" y="138112"/>
                    </a:lnTo>
                    <a:lnTo>
                      <a:pt x="11907" y="0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rgbClr val="E1FC1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66" name="Rettangolo arrotondato 65"/>
              <p:cNvSpPr/>
              <p:nvPr/>
            </p:nvSpPr>
            <p:spPr bwMode="auto">
              <a:xfrm>
                <a:off x="6436519" y="6212681"/>
                <a:ext cx="264319" cy="330994"/>
              </a:xfrm>
              <a:prstGeom prst="roundRect">
                <a:avLst/>
              </a:prstGeom>
              <a:solidFill>
                <a:srgbClr val="000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71" name="CasellaDiTesto 70"/>
              <p:cNvSpPr txBox="1"/>
              <p:nvPr/>
            </p:nvSpPr>
            <p:spPr>
              <a:xfrm>
                <a:off x="6774797" y="6224289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26</a:t>
                </a:r>
              </a:p>
            </p:txBody>
          </p:sp>
          <p:sp>
            <p:nvSpPr>
              <p:cNvPr id="68" name="Figura a mano libera 67"/>
              <p:cNvSpPr/>
              <p:nvPr/>
            </p:nvSpPr>
            <p:spPr bwMode="auto">
              <a:xfrm>
                <a:off x="5362575" y="5779294"/>
                <a:ext cx="576263" cy="833437"/>
              </a:xfrm>
              <a:custGeom>
                <a:avLst/>
                <a:gdLst>
                  <a:gd name="connsiteX0" fmla="*/ 309563 w 576263"/>
                  <a:gd name="connsiteY0" fmla="*/ 78581 h 833437"/>
                  <a:gd name="connsiteX1" fmla="*/ 250031 w 576263"/>
                  <a:gd name="connsiteY1" fmla="*/ 300037 h 833437"/>
                  <a:gd name="connsiteX2" fmla="*/ 157163 w 576263"/>
                  <a:gd name="connsiteY2" fmla="*/ 547687 h 833437"/>
                  <a:gd name="connsiteX3" fmla="*/ 66675 w 576263"/>
                  <a:gd name="connsiteY3" fmla="*/ 738187 h 833437"/>
                  <a:gd name="connsiteX4" fmla="*/ 0 w 576263"/>
                  <a:gd name="connsiteY4" fmla="*/ 833437 h 833437"/>
                  <a:gd name="connsiteX5" fmla="*/ 185738 w 576263"/>
                  <a:gd name="connsiteY5" fmla="*/ 657225 h 833437"/>
                  <a:gd name="connsiteX6" fmla="*/ 314325 w 576263"/>
                  <a:gd name="connsiteY6" fmla="*/ 514350 h 833437"/>
                  <a:gd name="connsiteX7" fmla="*/ 471488 w 576263"/>
                  <a:gd name="connsiteY7" fmla="*/ 288131 h 833437"/>
                  <a:gd name="connsiteX8" fmla="*/ 576263 w 576263"/>
                  <a:gd name="connsiteY8" fmla="*/ 102394 h 833437"/>
                  <a:gd name="connsiteX9" fmla="*/ 533400 w 576263"/>
                  <a:gd name="connsiteY9" fmla="*/ 0 h 833437"/>
                  <a:gd name="connsiteX10" fmla="*/ 309563 w 576263"/>
                  <a:gd name="connsiteY10" fmla="*/ 78581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6263" h="833437">
                    <a:moveTo>
                      <a:pt x="309563" y="78581"/>
                    </a:moveTo>
                    <a:lnTo>
                      <a:pt x="250031" y="300037"/>
                    </a:lnTo>
                    <a:lnTo>
                      <a:pt x="157163" y="547687"/>
                    </a:lnTo>
                    <a:lnTo>
                      <a:pt x="66675" y="738187"/>
                    </a:lnTo>
                    <a:lnTo>
                      <a:pt x="0" y="833437"/>
                    </a:lnTo>
                    <a:lnTo>
                      <a:pt x="185738" y="657225"/>
                    </a:lnTo>
                    <a:lnTo>
                      <a:pt x="314325" y="514350"/>
                    </a:lnTo>
                    <a:lnTo>
                      <a:pt x="471488" y="288131"/>
                    </a:lnTo>
                    <a:lnTo>
                      <a:pt x="576263" y="102394"/>
                    </a:lnTo>
                    <a:lnTo>
                      <a:pt x="533400" y="0"/>
                    </a:lnTo>
                    <a:lnTo>
                      <a:pt x="309563" y="78581"/>
                    </a:lnTo>
                    <a:close/>
                  </a:path>
                </a:pathLst>
              </a:custGeom>
              <a:solidFill>
                <a:srgbClr val="009CE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73" name="CasellaDiTesto 72"/>
              <p:cNvSpPr txBox="1"/>
              <p:nvPr/>
            </p:nvSpPr>
            <p:spPr>
              <a:xfrm>
                <a:off x="5553075" y="5849204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</a:t>
                </a:r>
              </a:p>
            </p:txBody>
          </p:sp>
          <p:sp>
            <p:nvSpPr>
              <p:cNvPr id="70" name="Figura a mano libera 69"/>
              <p:cNvSpPr/>
              <p:nvPr/>
            </p:nvSpPr>
            <p:spPr bwMode="auto">
              <a:xfrm>
                <a:off x="5686425" y="5593556"/>
                <a:ext cx="207169" cy="240507"/>
              </a:xfrm>
              <a:custGeom>
                <a:avLst/>
                <a:gdLst>
                  <a:gd name="connsiteX0" fmla="*/ 107156 w 207169"/>
                  <a:gd name="connsiteY0" fmla="*/ 0 h 240507"/>
                  <a:gd name="connsiteX1" fmla="*/ 0 w 207169"/>
                  <a:gd name="connsiteY1" fmla="*/ 240507 h 240507"/>
                  <a:gd name="connsiteX2" fmla="*/ 207169 w 207169"/>
                  <a:gd name="connsiteY2" fmla="*/ 171450 h 240507"/>
                  <a:gd name="connsiteX3" fmla="*/ 107156 w 207169"/>
                  <a:gd name="connsiteY3" fmla="*/ 0 h 240507"/>
                  <a:gd name="connsiteX0" fmla="*/ 107156 w 207169"/>
                  <a:gd name="connsiteY0" fmla="*/ 0 h 240507"/>
                  <a:gd name="connsiteX1" fmla="*/ 0 w 207169"/>
                  <a:gd name="connsiteY1" fmla="*/ 240507 h 240507"/>
                  <a:gd name="connsiteX2" fmla="*/ 207169 w 207169"/>
                  <a:gd name="connsiteY2" fmla="*/ 171450 h 240507"/>
                  <a:gd name="connsiteX3" fmla="*/ 142875 w 207169"/>
                  <a:gd name="connsiteY3" fmla="*/ 16669 h 240507"/>
                  <a:gd name="connsiteX4" fmla="*/ 107156 w 207169"/>
                  <a:gd name="connsiteY4" fmla="*/ 0 h 24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69" h="240507">
                    <a:moveTo>
                      <a:pt x="107156" y="0"/>
                    </a:moveTo>
                    <a:lnTo>
                      <a:pt x="0" y="240507"/>
                    </a:lnTo>
                    <a:lnTo>
                      <a:pt x="207169" y="171450"/>
                    </a:lnTo>
                    <a:cubicBezTo>
                      <a:pt x="184944" y="133350"/>
                      <a:pt x="165100" y="54769"/>
                      <a:pt x="142875" y="16669"/>
                    </a:cubicBezTo>
                    <a:lnTo>
                      <a:pt x="107156" y="0"/>
                    </a:lnTo>
                    <a:close/>
                  </a:path>
                </a:pathLst>
              </a:custGeom>
              <a:solidFill>
                <a:srgbClr val="0098E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72" name="Figura a mano libera 71"/>
              <p:cNvSpPr/>
              <p:nvPr/>
            </p:nvSpPr>
            <p:spPr bwMode="auto">
              <a:xfrm>
                <a:off x="5043488" y="6648450"/>
                <a:ext cx="280987" cy="164306"/>
              </a:xfrm>
              <a:custGeom>
                <a:avLst/>
                <a:gdLst>
                  <a:gd name="connsiteX0" fmla="*/ 0 w 280987"/>
                  <a:gd name="connsiteY0" fmla="*/ 66675 h 164306"/>
                  <a:gd name="connsiteX1" fmla="*/ 280987 w 280987"/>
                  <a:gd name="connsiteY1" fmla="*/ 0 h 164306"/>
                  <a:gd name="connsiteX2" fmla="*/ 280987 w 280987"/>
                  <a:gd name="connsiteY2" fmla="*/ 161925 h 164306"/>
                  <a:gd name="connsiteX3" fmla="*/ 195262 w 280987"/>
                  <a:gd name="connsiteY3" fmla="*/ 159544 h 164306"/>
                  <a:gd name="connsiteX4" fmla="*/ 192881 w 280987"/>
                  <a:gd name="connsiteY4" fmla="*/ 119063 h 164306"/>
                  <a:gd name="connsiteX5" fmla="*/ 173831 w 280987"/>
                  <a:gd name="connsiteY5" fmla="*/ 123825 h 164306"/>
                  <a:gd name="connsiteX6" fmla="*/ 176212 w 280987"/>
                  <a:gd name="connsiteY6" fmla="*/ 164306 h 164306"/>
                  <a:gd name="connsiteX7" fmla="*/ 4762 w 280987"/>
                  <a:gd name="connsiteY7" fmla="*/ 164306 h 164306"/>
                  <a:gd name="connsiteX8" fmla="*/ 0 w 280987"/>
                  <a:gd name="connsiteY8" fmla="*/ 66675 h 16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987" h="164306">
                    <a:moveTo>
                      <a:pt x="0" y="66675"/>
                    </a:moveTo>
                    <a:lnTo>
                      <a:pt x="280987" y="0"/>
                    </a:lnTo>
                    <a:lnTo>
                      <a:pt x="280987" y="161925"/>
                    </a:lnTo>
                    <a:lnTo>
                      <a:pt x="195262" y="159544"/>
                    </a:lnTo>
                    <a:lnTo>
                      <a:pt x="192881" y="119063"/>
                    </a:lnTo>
                    <a:lnTo>
                      <a:pt x="173831" y="123825"/>
                    </a:lnTo>
                    <a:lnTo>
                      <a:pt x="176212" y="164306"/>
                    </a:lnTo>
                    <a:lnTo>
                      <a:pt x="4762" y="164306"/>
                    </a:lnTo>
                    <a:lnTo>
                      <a:pt x="0" y="66675"/>
                    </a:lnTo>
                    <a:close/>
                  </a:path>
                </a:pathLst>
              </a:custGeom>
              <a:solidFill>
                <a:srgbClr val="FFDE0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77" name="CasellaDiTesto 76"/>
              <p:cNvSpPr txBox="1"/>
              <p:nvPr/>
            </p:nvSpPr>
            <p:spPr>
              <a:xfrm>
                <a:off x="5026358" y="6590239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</a:p>
            </p:txBody>
          </p:sp>
          <p:sp>
            <p:nvSpPr>
              <p:cNvPr id="78" name="CasellaDiTesto 77"/>
              <p:cNvSpPr txBox="1"/>
              <p:nvPr/>
            </p:nvSpPr>
            <p:spPr>
              <a:xfrm>
                <a:off x="2624824" y="293826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79" name="CasellaDiTesto 78"/>
              <p:cNvSpPr txBox="1"/>
              <p:nvPr/>
            </p:nvSpPr>
            <p:spPr>
              <a:xfrm>
                <a:off x="2624824" y="1415891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85" name="CasellaDiTesto 84"/>
              <p:cNvSpPr txBox="1"/>
              <p:nvPr/>
            </p:nvSpPr>
            <p:spPr>
              <a:xfrm>
                <a:off x="2628550" y="219541"/>
                <a:ext cx="6630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86" name="CasellaDiTesto 85"/>
              <p:cNvSpPr txBox="1"/>
              <p:nvPr/>
            </p:nvSpPr>
            <p:spPr>
              <a:xfrm>
                <a:off x="4482798" y="67386"/>
                <a:ext cx="2331054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it-IT" sz="20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Temperature (°C)</a:t>
                </a:r>
              </a:p>
            </p:txBody>
          </p:sp>
          <p:sp>
            <p:nvSpPr>
              <p:cNvPr id="87" name="CasellaDiTesto 86"/>
              <p:cNvSpPr txBox="1"/>
              <p:nvPr/>
            </p:nvSpPr>
            <p:spPr>
              <a:xfrm>
                <a:off x="3664916" y="219541"/>
                <a:ext cx="6630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500</a:t>
                </a:r>
              </a:p>
            </p:txBody>
          </p:sp>
          <p:sp>
            <p:nvSpPr>
              <p:cNvPr id="88" name="CasellaDiTesto 87"/>
              <p:cNvSpPr txBox="1"/>
              <p:nvPr/>
            </p:nvSpPr>
            <p:spPr>
              <a:xfrm>
                <a:off x="4586314" y="219541"/>
                <a:ext cx="8929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1000</a:t>
                </a:r>
              </a:p>
            </p:txBody>
          </p:sp>
          <p:sp>
            <p:nvSpPr>
              <p:cNvPr id="89" name="CasellaDiTesto 88"/>
              <p:cNvSpPr txBox="1"/>
              <p:nvPr/>
            </p:nvSpPr>
            <p:spPr>
              <a:xfrm>
                <a:off x="5703530" y="219541"/>
                <a:ext cx="7312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1500</a:t>
                </a:r>
              </a:p>
            </p:txBody>
          </p:sp>
          <p:sp>
            <p:nvSpPr>
              <p:cNvPr id="90" name="CasellaDiTesto 89"/>
              <p:cNvSpPr txBox="1"/>
              <p:nvPr/>
            </p:nvSpPr>
            <p:spPr>
              <a:xfrm>
                <a:off x="6659046" y="219541"/>
                <a:ext cx="8929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2000</a:t>
                </a:r>
              </a:p>
            </p:txBody>
          </p:sp>
          <p:sp>
            <p:nvSpPr>
              <p:cNvPr id="91" name="CasellaDiTesto 90"/>
              <p:cNvSpPr txBox="1"/>
              <p:nvPr/>
            </p:nvSpPr>
            <p:spPr>
              <a:xfrm>
                <a:off x="7721832" y="219541"/>
                <a:ext cx="7312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2500</a:t>
                </a:r>
              </a:p>
            </p:txBody>
          </p:sp>
          <p:sp>
            <p:nvSpPr>
              <p:cNvPr id="92" name="CasellaDiTesto 91"/>
              <p:cNvSpPr txBox="1"/>
              <p:nvPr/>
            </p:nvSpPr>
            <p:spPr>
              <a:xfrm>
                <a:off x="8654873" y="385615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93" name="CasellaDiTesto 92"/>
              <p:cNvSpPr txBox="1"/>
              <p:nvPr/>
            </p:nvSpPr>
            <p:spPr>
              <a:xfrm>
                <a:off x="8654873" y="1166813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4" name="CasellaDiTesto 93"/>
              <p:cNvSpPr txBox="1"/>
              <p:nvPr/>
            </p:nvSpPr>
            <p:spPr>
              <a:xfrm>
                <a:off x="8654873" y="2013327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95" name="CasellaDiTesto 94"/>
              <p:cNvSpPr txBox="1"/>
              <p:nvPr/>
            </p:nvSpPr>
            <p:spPr>
              <a:xfrm>
                <a:off x="8654873" y="2859841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96" name="CasellaDiTesto 95"/>
              <p:cNvSpPr txBox="1"/>
              <p:nvPr/>
            </p:nvSpPr>
            <p:spPr>
              <a:xfrm>
                <a:off x="8654873" y="3680723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97" name="CasellaDiTesto 96"/>
              <p:cNvSpPr txBox="1"/>
              <p:nvPr/>
            </p:nvSpPr>
            <p:spPr>
              <a:xfrm>
                <a:off x="8654873" y="4527237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98" name="CasellaDiTesto 97"/>
              <p:cNvSpPr txBox="1"/>
              <p:nvPr/>
            </p:nvSpPr>
            <p:spPr>
              <a:xfrm>
                <a:off x="8654873" y="5373751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12</a:t>
                </a:r>
              </a:p>
            </p:txBody>
          </p:sp>
          <p:sp>
            <p:nvSpPr>
              <p:cNvPr id="99" name="CasellaDiTesto 98"/>
              <p:cNvSpPr txBox="1"/>
              <p:nvPr/>
            </p:nvSpPr>
            <p:spPr>
              <a:xfrm>
                <a:off x="8654873" y="6220265"/>
                <a:ext cx="399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101" name="CasellaDiTesto 100"/>
              <p:cNvSpPr txBox="1"/>
              <p:nvPr/>
            </p:nvSpPr>
            <p:spPr>
              <a:xfrm>
                <a:off x="8118300" y="28458"/>
                <a:ext cx="1114600" cy="505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it-IT" sz="1600" b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it-IT" sz="1600" b="1" baseline="-250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it-IT" sz="1600" b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 (mass%)</a:t>
                </a:r>
              </a:p>
            </p:txBody>
          </p:sp>
          <p:sp>
            <p:nvSpPr>
              <p:cNvPr id="111" name="CasellaDiTesto 110"/>
              <p:cNvSpPr txBox="1"/>
              <p:nvPr/>
            </p:nvSpPr>
            <p:spPr>
              <a:xfrm>
                <a:off x="6587841" y="582135"/>
                <a:ext cx="17162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Iwamori</a:t>
                </a:r>
                <a:r>
                  <a:rPr lang="it-IT" sz="14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2004 (EPSL, 227, 57-71</a:t>
                </a:r>
              </a:p>
            </p:txBody>
          </p:sp>
        </p:grpSp>
        <p:sp>
          <p:nvSpPr>
            <p:cNvPr id="107" name="CasellaDiTesto 106"/>
            <p:cNvSpPr txBox="1"/>
            <p:nvPr/>
          </p:nvSpPr>
          <p:spPr>
            <a:xfrm>
              <a:off x="5594517" y="5570002"/>
              <a:ext cx="37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</a:t>
              </a:r>
            </a:p>
          </p:txBody>
        </p:sp>
        <p:sp>
          <p:nvSpPr>
            <p:cNvPr id="108" name="CasellaDiTesto 107"/>
            <p:cNvSpPr txBox="1"/>
            <p:nvPr/>
          </p:nvSpPr>
          <p:spPr>
            <a:xfrm>
              <a:off x="5504029" y="5112197"/>
              <a:ext cx="37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109" name="CasellaDiTesto 108"/>
            <p:cNvSpPr txBox="1"/>
            <p:nvPr/>
          </p:nvSpPr>
          <p:spPr>
            <a:xfrm>
              <a:off x="4977329" y="4164811"/>
              <a:ext cx="37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</p:grpSp>
      <p:sp>
        <p:nvSpPr>
          <p:cNvPr id="100" name="CasellaDiTesto 99"/>
          <p:cNvSpPr txBox="1"/>
          <p:nvPr/>
        </p:nvSpPr>
        <p:spPr>
          <a:xfrm>
            <a:off x="-30336" y="-5"/>
            <a:ext cx="2848309" cy="7014398"/>
          </a:xfrm>
          <a:prstGeom prst="rect">
            <a:avLst/>
          </a:prstGeom>
          <a:solidFill>
            <a:schemeClr val="bg1"/>
          </a:solidFill>
        </p:spPr>
        <p:txBody>
          <a:bodyPr wrap="square" bIns="36000" rtlCol="0">
            <a:spAutoFit/>
          </a:bodyPr>
          <a:lstStyle/>
          <a:p>
            <a:endParaRPr lang="it-IT" sz="9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ol±opx±cpx±pl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gt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ol+opx+sp+amph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ol+opx+gt+amph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ol+opx+chl+amph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ol+opx+chl+cpx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ol+talc+chl+amph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ol+serp+chl+amph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ol+serp+chl+cpx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ol+opx+MgS+cpx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ol+serp+gt+cpx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A+serp+gt+cpx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A+opx+gt+cpx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chm+opx+gt+cpx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ol+wd±opx±gt±cpx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15:wd±opx/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st±gt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mj±cpx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16: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E+opx+gt+cpx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E+st+gt+cpx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E+Phase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D+gt+cpx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A+Phase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D+gt+cpx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br+Phase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D+gt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mj+cps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Capv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21: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rg±st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ak±mj±Capv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sB+st+mj+Capv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sB+ak+mj+Capv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Sb+Phase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D+mj+Capv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sB+br+gt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mj+Capv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26: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br+pe+Capv±Al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27: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pe+Phase</a:t>
            </a:r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D+gt+Capv</a:t>
            </a:r>
            <a:endParaRPr lang="it-IT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Figura a mano libera 101"/>
          <p:cNvSpPr/>
          <p:nvPr/>
        </p:nvSpPr>
        <p:spPr bwMode="auto">
          <a:xfrm>
            <a:off x="5308486" y="493940"/>
            <a:ext cx="2638085" cy="6320518"/>
          </a:xfrm>
          <a:custGeom>
            <a:avLst/>
            <a:gdLst>
              <a:gd name="connsiteX0" fmla="*/ 0 w 2645228"/>
              <a:gd name="connsiteY0" fmla="*/ 0 h 6368143"/>
              <a:gd name="connsiteX1" fmla="*/ 141514 w 2645228"/>
              <a:gd name="connsiteY1" fmla="*/ 206829 h 6368143"/>
              <a:gd name="connsiteX2" fmla="*/ 424543 w 2645228"/>
              <a:gd name="connsiteY2" fmla="*/ 348343 h 6368143"/>
              <a:gd name="connsiteX3" fmla="*/ 522514 w 2645228"/>
              <a:gd name="connsiteY3" fmla="*/ 533400 h 6368143"/>
              <a:gd name="connsiteX4" fmla="*/ 1055914 w 2645228"/>
              <a:gd name="connsiteY4" fmla="*/ 914400 h 6368143"/>
              <a:gd name="connsiteX5" fmla="*/ 1611086 w 2645228"/>
              <a:gd name="connsiteY5" fmla="*/ 1861457 h 6368143"/>
              <a:gd name="connsiteX6" fmla="*/ 1872343 w 2645228"/>
              <a:gd name="connsiteY6" fmla="*/ 3037115 h 6368143"/>
              <a:gd name="connsiteX7" fmla="*/ 1915886 w 2645228"/>
              <a:gd name="connsiteY7" fmla="*/ 3429000 h 6368143"/>
              <a:gd name="connsiteX8" fmla="*/ 2100943 w 2645228"/>
              <a:gd name="connsiteY8" fmla="*/ 4038600 h 6368143"/>
              <a:gd name="connsiteX9" fmla="*/ 2209800 w 2645228"/>
              <a:gd name="connsiteY9" fmla="*/ 4659086 h 6368143"/>
              <a:gd name="connsiteX10" fmla="*/ 2275114 w 2645228"/>
              <a:gd name="connsiteY10" fmla="*/ 4985657 h 6368143"/>
              <a:gd name="connsiteX11" fmla="*/ 2481943 w 2645228"/>
              <a:gd name="connsiteY11" fmla="*/ 5780315 h 6368143"/>
              <a:gd name="connsiteX12" fmla="*/ 2645228 w 2645228"/>
              <a:gd name="connsiteY12" fmla="*/ 6368143 h 6368143"/>
              <a:gd name="connsiteX0" fmla="*/ 0 w 2645228"/>
              <a:gd name="connsiteY0" fmla="*/ 0 h 6368143"/>
              <a:gd name="connsiteX1" fmla="*/ 141514 w 2645228"/>
              <a:gd name="connsiteY1" fmla="*/ 206829 h 6368143"/>
              <a:gd name="connsiteX2" fmla="*/ 424543 w 2645228"/>
              <a:gd name="connsiteY2" fmla="*/ 348343 h 6368143"/>
              <a:gd name="connsiteX3" fmla="*/ 548708 w 2645228"/>
              <a:gd name="connsiteY3" fmla="*/ 533400 h 6368143"/>
              <a:gd name="connsiteX4" fmla="*/ 1055914 w 2645228"/>
              <a:gd name="connsiteY4" fmla="*/ 914400 h 6368143"/>
              <a:gd name="connsiteX5" fmla="*/ 1611086 w 2645228"/>
              <a:gd name="connsiteY5" fmla="*/ 1861457 h 6368143"/>
              <a:gd name="connsiteX6" fmla="*/ 1872343 w 2645228"/>
              <a:gd name="connsiteY6" fmla="*/ 3037115 h 6368143"/>
              <a:gd name="connsiteX7" fmla="*/ 1915886 w 2645228"/>
              <a:gd name="connsiteY7" fmla="*/ 3429000 h 6368143"/>
              <a:gd name="connsiteX8" fmla="*/ 2100943 w 2645228"/>
              <a:gd name="connsiteY8" fmla="*/ 4038600 h 6368143"/>
              <a:gd name="connsiteX9" fmla="*/ 2209800 w 2645228"/>
              <a:gd name="connsiteY9" fmla="*/ 4659086 h 6368143"/>
              <a:gd name="connsiteX10" fmla="*/ 2275114 w 2645228"/>
              <a:gd name="connsiteY10" fmla="*/ 4985657 h 6368143"/>
              <a:gd name="connsiteX11" fmla="*/ 2481943 w 2645228"/>
              <a:gd name="connsiteY11" fmla="*/ 5780315 h 6368143"/>
              <a:gd name="connsiteX12" fmla="*/ 2645228 w 2645228"/>
              <a:gd name="connsiteY12" fmla="*/ 6368143 h 6368143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8771 w 2638085"/>
              <a:gd name="connsiteY4" fmla="*/ 866775 h 6320518"/>
              <a:gd name="connsiteX5" fmla="*/ 1603943 w 2638085"/>
              <a:gd name="connsiteY5" fmla="*/ 1813832 h 6320518"/>
              <a:gd name="connsiteX6" fmla="*/ 1865200 w 2638085"/>
              <a:gd name="connsiteY6" fmla="*/ 2989490 h 6320518"/>
              <a:gd name="connsiteX7" fmla="*/ 1908743 w 2638085"/>
              <a:gd name="connsiteY7" fmla="*/ 3381375 h 6320518"/>
              <a:gd name="connsiteX8" fmla="*/ 2093800 w 2638085"/>
              <a:gd name="connsiteY8" fmla="*/ 3990975 h 6320518"/>
              <a:gd name="connsiteX9" fmla="*/ 2202657 w 2638085"/>
              <a:gd name="connsiteY9" fmla="*/ 4611461 h 6320518"/>
              <a:gd name="connsiteX10" fmla="*/ 2267971 w 2638085"/>
              <a:gd name="connsiteY10" fmla="*/ 4938032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603943 w 2638085"/>
              <a:gd name="connsiteY5" fmla="*/ 1813832 h 6320518"/>
              <a:gd name="connsiteX6" fmla="*/ 1865200 w 2638085"/>
              <a:gd name="connsiteY6" fmla="*/ 2989490 h 6320518"/>
              <a:gd name="connsiteX7" fmla="*/ 1908743 w 2638085"/>
              <a:gd name="connsiteY7" fmla="*/ 3381375 h 6320518"/>
              <a:gd name="connsiteX8" fmla="*/ 2093800 w 2638085"/>
              <a:gd name="connsiteY8" fmla="*/ 3990975 h 6320518"/>
              <a:gd name="connsiteX9" fmla="*/ 2202657 w 2638085"/>
              <a:gd name="connsiteY9" fmla="*/ 4611461 h 6320518"/>
              <a:gd name="connsiteX10" fmla="*/ 2267971 w 2638085"/>
              <a:gd name="connsiteY10" fmla="*/ 4938032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65200 w 2638085"/>
              <a:gd name="connsiteY6" fmla="*/ 2989490 h 6320518"/>
              <a:gd name="connsiteX7" fmla="*/ 1908743 w 2638085"/>
              <a:gd name="connsiteY7" fmla="*/ 3381375 h 6320518"/>
              <a:gd name="connsiteX8" fmla="*/ 2093800 w 2638085"/>
              <a:gd name="connsiteY8" fmla="*/ 3990975 h 6320518"/>
              <a:gd name="connsiteX9" fmla="*/ 2202657 w 2638085"/>
              <a:gd name="connsiteY9" fmla="*/ 4611461 h 6320518"/>
              <a:gd name="connsiteX10" fmla="*/ 2267971 w 2638085"/>
              <a:gd name="connsiteY10" fmla="*/ 4938032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65200 w 2638085"/>
              <a:gd name="connsiteY6" fmla="*/ 2989490 h 6320518"/>
              <a:gd name="connsiteX7" fmla="*/ 1889693 w 2638085"/>
              <a:gd name="connsiteY7" fmla="*/ 3398043 h 6320518"/>
              <a:gd name="connsiteX8" fmla="*/ 2093800 w 2638085"/>
              <a:gd name="connsiteY8" fmla="*/ 3990975 h 6320518"/>
              <a:gd name="connsiteX9" fmla="*/ 2202657 w 2638085"/>
              <a:gd name="connsiteY9" fmla="*/ 4611461 h 6320518"/>
              <a:gd name="connsiteX10" fmla="*/ 2267971 w 2638085"/>
              <a:gd name="connsiteY10" fmla="*/ 4938032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55675 w 2638085"/>
              <a:gd name="connsiteY6" fmla="*/ 3003777 h 6320518"/>
              <a:gd name="connsiteX7" fmla="*/ 1889693 w 2638085"/>
              <a:gd name="connsiteY7" fmla="*/ 3398043 h 6320518"/>
              <a:gd name="connsiteX8" fmla="*/ 2093800 w 2638085"/>
              <a:gd name="connsiteY8" fmla="*/ 3990975 h 6320518"/>
              <a:gd name="connsiteX9" fmla="*/ 2202657 w 2638085"/>
              <a:gd name="connsiteY9" fmla="*/ 4611461 h 6320518"/>
              <a:gd name="connsiteX10" fmla="*/ 2267971 w 2638085"/>
              <a:gd name="connsiteY10" fmla="*/ 4938032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55675 w 2638085"/>
              <a:gd name="connsiteY6" fmla="*/ 3003777 h 6320518"/>
              <a:gd name="connsiteX7" fmla="*/ 1889693 w 2638085"/>
              <a:gd name="connsiteY7" fmla="*/ 3398043 h 6320518"/>
              <a:gd name="connsiteX8" fmla="*/ 2093800 w 2638085"/>
              <a:gd name="connsiteY8" fmla="*/ 3990975 h 6320518"/>
              <a:gd name="connsiteX9" fmla="*/ 2202657 w 2638085"/>
              <a:gd name="connsiteY9" fmla="*/ 4611461 h 6320518"/>
              <a:gd name="connsiteX10" fmla="*/ 2267971 w 2638085"/>
              <a:gd name="connsiteY10" fmla="*/ 4938032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55675 w 2638085"/>
              <a:gd name="connsiteY6" fmla="*/ 3003777 h 6320518"/>
              <a:gd name="connsiteX7" fmla="*/ 1889693 w 2638085"/>
              <a:gd name="connsiteY7" fmla="*/ 3398043 h 6320518"/>
              <a:gd name="connsiteX8" fmla="*/ 2074750 w 2638085"/>
              <a:gd name="connsiteY8" fmla="*/ 4021931 h 6320518"/>
              <a:gd name="connsiteX9" fmla="*/ 2202657 w 2638085"/>
              <a:gd name="connsiteY9" fmla="*/ 4611461 h 6320518"/>
              <a:gd name="connsiteX10" fmla="*/ 2267971 w 2638085"/>
              <a:gd name="connsiteY10" fmla="*/ 4938032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55675 w 2638085"/>
              <a:gd name="connsiteY6" fmla="*/ 3003777 h 6320518"/>
              <a:gd name="connsiteX7" fmla="*/ 1889693 w 2638085"/>
              <a:gd name="connsiteY7" fmla="*/ 3398043 h 6320518"/>
              <a:gd name="connsiteX8" fmla="*/ 2074750 w 2638085"/>
              <a:gd name="connsiteY8" fmla="*/ 4021931 h 6320518"/>
              <a:gd name="connsiteX9" fmla="*/ 2202657 w 2638085"/>
              <a:gd name="connsiteY9" fmla="*/ 4611461 h 6320518"/>
              <a:gd name="connsiteX10" fmla="*/ 2267971 w 2638085"/>
              <a:gd name="connsiteY10" fmla="*/ 4938032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55675 w 2638085"/>
              <a:gd name="connsiteY6" fmla="*/ 3003777 h 6320518"/>
              <a:gd name="connsiteX7" fmla="*/ 1889693 w 2638085"/>
              <a:gd name="connsiteY7" fmla="*/ 3398043 h 6320518"/>
              <a:gd name="connsiteX8" fmla="*/ 2074750 w 2638085"/>
              <a:gd name="connsiteY8" fmla="*/ 4021931 h 6320518"/>
              <a:gd name="connsiteX9" fmla="*/ 2202657 w 2638085"/>
              <a:gd name="connsiteY9" fmla="*/ 4611461 h 6320518"/>
              <a:gd name="connsiteX10" fmla="*/ 2241777 w 2638085"/>
              <a:gd name="connsiteY10" fmla="*/ 4928507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55675 w 2638085"/>
              <a:gd name="connsiteY6" fmla="*/ 3003777 h 6320518"/>
              <a:gd name="connsiteX7" fmla="*/ 1889693 w 2638085"/>
              <a:gd name="connsiteY7" fmla="*/ 3398043 h 6320518"/>
              <a:gd name="connsiteX8" fmla="*/ 2074750 w 2638085"/>
              <a:gd name="connsiteY8" fmla="*/ 4021931 h 6320518"/>
              <a:gd name="connsiteX9" fmla="*/ 2202657 w 2638085"/>
              <a:gd name="connsiteY9" fmla="*/ 4611461 h 6320518"/>
              <a:gd name="connsiteX10" fmla="*/ 2241777 w 2638085"/>
              <a:gd name="connsiteY10" fmla="*/ 4928507 h 6320518"/>
              <a:gd name="connsiteX11" fmla="*/ 2474800 w 2638085"/>
              <a:gd name="connsiteY11" fmla="*/ 5732690 h 6320518"/>
              <a:gd name="connsiteX12" fmla="*/ 2638085 w 2638085"/>
              <a:gd name="connsiteY12" fmla="*/ 6320518 h 6320518"/>
              <a:gd name="connsiteX0" fmla="*/ 0 w 2638085"/>
              <a:gd name="connsiteY0" fmla="*/ 0 h 6320518"/>
              <a:gd name="connsiteX1" fmla="*/ 134371 w 2638085"/>
              <a:gd name="connsiteY1" fmla="*/ 159204 h 6320518"/>
              <a:gd name="connsiteX2" fmla="*/ 417400 w 2638085"/>
              <a:gd name="connsiteY2" fmla="*/ 300718 h 6320518"/>
              <a:gd name="connsiteX3" fmla="*/ 541565 w 2638085"/>
              <a:gd name="connsiteY3" fmla="*/ 485775 h 6320518"/>
              <a:gd name="connsiteX4" fmla="*/ 1046389 w 2638085"/>
              <a:gd name="connsiteY4" fmla="*/ 897731 h 6320518"/>
              <a:gd name="connsiteX5" fmla="*/ 1584893 w 2638085"/>
              <a:gd name="connsiteY5" fmla="*/ 1837644 h 6320518"/>
              <a:gd name="connsiteX6" fmla="*/ 1855675 w 2638085"/>
              <a:gd name="connsiteY6" fmla="*/ 3003777 h 6320518"/>
              <a:gd name="connsiteX7" fmla="*/ 1889693 w 2638085"/>
              <a:gd name="connsiteY7" fmla="*/ 3398043 h 6320518"/>
              <a:gd name="connsiteX8" fmla="*/ 2074750 w 2638085"/>
              <a:gd name="connsiteY8" fmla="*/ 4021931 h 6320518"/>
              <a:gd name="connsiteX9" fmla="*/ 2202657 w 2638085"/>
              <a:gd name="connsiteY9" fmla="*/ 4611461 h 6320518"/>
              <a:gd name="connsiteX10" fmla="*/ 2241777 w 2638085"/>
              <a:gd name="connsiteY10" fmla="*/ 4928507 h 6320518"/>
              <a:gd name="connsiteX11" fmla="*/ 2467656 w 2638085"/>
              <a:gd name="connsiteY11" fmla="*/ 5744596 h 6320518"/>
              <a:gd name="connsiteX12" fmla="*/ 2638085 w 2638085"/>
              <a:gd name="connsiteY12" fmla="*/ 6320518 h 632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38085" h="6320518">
                <a:moveTo>
                  <a:pt x="0" y="0"/>
                </a:moveTo>
                <a:cubicBezTo>
                  <a:pt x="35378" y="74386"/>
                  <a:pt x="64804" y="109084"/>
                  <a:pt x="134371" y="159204"/>
                </a:cubicBezTo>
                <a:cubicBezTo>
                  <a:pt x="203938" y="209324"/>
                  <a:pt x="349534" y="246290"/>
                  <a:pt x="417400" y="300718"/>
                </a:cubicBezTo>
                <a:cubicBezTo>
                  <a:pt x="485266" y="355147"/>
                  <a:pt x="436734" y="386273"/>
                  <a:pt x="541565" y="485775"/>
                </a:cubicBezTo>
                <a:cubicBezTo>
                  <a:pt x="646397" y="585277"/>
                  <a:pt x="872501" y="672420"/>
                  <a:pt x="1046389" y="897731"/>
                </a:cubicBezTo>
                <a:cubicBezTo>
                  <a:pt x="1220277" y="1123042"/>
                  <a:pt x="1450012" y="1486636"/>
                  <a:pt x="1584893" y="1837644"/>
                </a:cubicBezTo>
                <a:cubicBezTo>
                  <a:pt x="1719774" y="2188652"/>
                  <a:pt x="1816781" y="2710374"/>
                  <a:pt x="1855675" y="3003777"/>
                </a:cubicBezTo>
                <a:cubicBezTo>
                  <a:pt x="1894569" y="3297180"/>
                  <a:pt x="1853181" y="3228351"/>
                  <a:pt x="1889693" y="3398043"/>
                </a:cubicBezTo>
                <a:cubicBezTo>
                  <a:pt x="1926206" y="3567735"/>
                  <a:pt x="2022589" y="3819695"/>
                  <a:pt x="2074750" y="4021931"/>
                </a:cubicBezTo>
                <a:cubicBezTo>
                  <a:pt x="2126911" y="4224167"/>
                  <a:pt x="2174819" y="4460365"/>
                  <a:pt x="2202657" y="4611461"/>
                </a:cubicBezTo>
                <a:cubicBezTo>
                  <a:pt x="2230495" y="4762557"/>
                  <a:pt x="2197611" y="4739651"/>
                  <a:pt x="2241777" y="4928507"/>
                </a:cubicBezTo>
                <a:cubicBezTo>
                  <a:pt x="2285944" y="5117363"/>
                  <a:pt x="2401605" y="5512594"/>
                  <a:pt x="2467656" y="5744596"/>
                </a:cubicBezTo>
                <a:cubicBezTo>
                  <a:pt x="2533707" y="5976598"/>
                  <a:pt x="2587285" y="6141811"/>
                  <a:pt x="2638085" y="6320518"/>
                </a:cubicBezTo>
              </a:path>
            </a:pathLst>
          </a:cu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3" name="Figura a mano libera 102"/>
          <p:cNvSpPr/>
          <p:nvPr/>
        </p:nvSpPr>
        <p:spPr bwMode="auto">
          <a:xfrm>
            <a:off x="5051288" y="533060"/>
            <a:ext cx="2388417" cy="6259642"/>
          </a:xfrm>
          <a:custGeom>
            <a:avLst/>
            <a:gdLst>
              <a:gd name="connsiteX0" fmla="*/ 66701 w 2417202"/>
              <a:gd name="connsiteY0" fmla="*/ 0 h 6281445"/>
              <a:gd name="connsiteX1" fmla="*/ 186444 w 2417202"/>
              <a:gd name="connsiteY1" fmla="*/ 370114 h 6281445"/>
              <a:gd name="connsiteX2" fmla="*/ 121130 w 2417202"/>
              <a:gd name="connsiteY2" fmla="*/ 478971 h 6281445"/>
              <a:gd name="connsiteX3" fmla="*/ 1387 w 2417202"/>
              <a:gd name="connsiteY3" fmla="*/ 544285 h 6281445"/>
              <a:gd name="connsiteX4" fmla="*/ 208215 w 2417202"/>
              <a:gd name="connsiteY4" fmla="*/ 903514 h 6281445"/>
              <a:gd name="connsiteX5" fmla="*/ 447701 w 2417202"/>
              <a:gd name="connsiteY5" fmla="*/ 1600200 h 6281445"/>
              <a:gd name="connsiteX6" fmla="*/ 513015 w 2417202"/>
              <a:gd name="connsiteY6" fmla="*/ 2503714 h 6281445"/>
              <a:gd name="connsiteX7" fmla="*/ 545673 w 2417202"/>
              <a:gd name="connsiteY7" fmla="*/ 2710542 h 6281445"/>
              <a:gd name="connsiteX8" fmla="*/ 567444 w 2417202"/>
              <a:gd name="connsiteY8" fmla="*/ 2939142 h 6281445"/>
              <a:gd name="connsiteX9" fmla="*/ 1939044 w 2417202"/>
              <a:gd name="connsiteY9" fmla="*/ 3331028 h 6281445"/>
              <a:gd name="connsiteX10" fmla="*/ 2363587 w 2417202"/>
              <a:gd name="connsiteY10" fmla="*/ 4920342 h 6281445"/>
              <a:gd name="connsiteX11" fmla="*/ 861358 w 2417202"/>
              <a:gd name="connsiteY11" fmla="*/ 5344885 h 6281445"/>
              <a:gd name="connsiteX12" fmla="*/ 251758 w 2417202"/>
              <a:gd name="connsiteY12" fmla="*/ 6128657 h 6281445"/>
              <a:gd name="connsiteX13" fmla="*/ 284415 w 2417202"/>
              <a:gd name="connsiteY13" fmla="*/ 6281057 h 6281445"/>
              <a:gd name="connsiteX0" fmla="*/ 57176 w 2417202"/>
              <a:gd name="connsiteY0" fmla="*/ 0 h 6260014"/>
              <a:gd name="connsiteX1" fmla="*/ 186444 w 2417202"/>
              <a:gd name="connsiteY1" fmla="*/ 348683 h 6260014"/>
              <a:gd name="connsiteX2" fmla="*/ 121130 w 2417202"/>
              <a:gd name="connsiteY2" fmla="*/ 457540 h 6260014"/>
              <a:gd name="connsiteX3" fmla="*/ 1387 w 2417202"/>
              <a:gd name="connsiteY3" fmla="*/ 522854 h 6260014"/>
              <a:gd name="connsiteX4" fmla="*/ 208215 w 2417202"/>
              <a:gd name="connsiteY4" fmla="*/ 882083 h 6260014"/>
              <a:gd name="connsiteX5" fmla="*/ 447701 w 2417202"/>
              <a:gd name="connsiteY5" fmla="*/ 1578769 h 6260014"/>
              <a:gd name="connsiteX6" fmla="*/ 513015 w 2417202"/>
              <a:gd name="connsiteY6" fmla="*/ 2482283 h 6260014"/>
              <a:gd name="connsiteX7" fmla="*/ 545673 w 2417202"/>
              <a:gd name="connsiteY7" fmla="*/ 2689111 h 6260014"/>
              <a:gd name="connsiteX8" fmla="*/ 567444 w 2417202"/>
              <a:gd name="connsiteY8" fmla="*/ 2917711 h 6260014"/>
              <a:gd name="connsiteX9" fmla="*/ 1939044 w 2417202"/>
              <a:gd name="connsiteY9" fmla="*/ 3309597 h 6260014"/>
              <a:gd name="connsiteX10" fmla="*/ 2363587 w 2417202"/>
              <a:gd name="connsiteY10" fmla="*/ 4898911 h 6260014"/>
              <a:gd name="connsiteX11" fmla="*/ 861358 w 2417202"/>
              <a:gd name="connsiteY11" fmla="*/ 5323454 h 6260014"/>
              <a:gd name="connsiteX12" fmla="*/ 251758 w 2417202"/>
              <a:gd name="connsiteY12" fmla="*/ 6107226 h 6260014"/>
              <a:gd name="connsiteX13" fmla="*/ 284415 w 2417202"/>
              <a:gd name="connsiteY13" fmla="*/ 6259626 h 6260014"/>
              <a:gd name="connsiteX0" fmla="*/ 78419 w 2438445"/>
              <a:gd name="connsiteY0" fmla="*/ 0 h 6260014"/>
              <a:gd name="connsiteX1" fmla="*/ 207687 w 2438445"/>
              <a:gd name="connsiteY1" fmla="*/ 348683 h 6260014"/>
              <a:gd name="connsiteX2" fmla="*/ 142373 w 2438445"/>
              <a:gd name="connsiteY2" fmla="*/ 457540 h 6260014"/>
              <a:gd name="connsiteX3" fmla="*/ 1199 w 2438445"/>
              <a:gd name="connsiteY3" fmla="*/ 529998 h 6260014"/>
              <a:gd name="connsiteX4" fmla="*/ 229458 w 2438445"/>
              <a:gd name="connsiteY4" fmla="*/ 882083 h 6260014"/>
              <a:gd name="connsiteX5" fmla="*/ 468944 w 2438445"/>
              <a:gd name="connsiteY5" fmla="*/ 1578769 h 6260014"/>
              <a:gd name="connsiteX6" fmla="*/ 534258 w 2438445"/>
              <a:gd name="connsiteY6" fmla="*/ 2482283 h 6260014"/>
              <a:gd name="connsiteX7" fmla="*/ 566916 w 2438445"/>
              <a:gd name="connsiteY7" fmla="*/ 2689111 h 6260014"/>
              <a:gd name="connsiteX8" fmla="*/ 588687 w 2438445"/>
              <a:gd name="connsiteY8" fmla="*/ 2917711 h 6260014"/>
              <a:gd name="connsiteX9" fmla="*/ 1960287 w 2438445"/>
              <a:gd name="connsiteY9" fmla="*/ 3309597 h 6260014"/>
              <a:gd name="connsiteX10" fmla="*/ 2384830 w 2438445"/>
              <a:gd name="connsiteY10" fmla="*/ 4898911 h 6260014"/>
              <a:gd name="connsiteX11" fmla="*/ 882601 w 2438445"/>
              <a:gd name="connsiteY11" fmla="*/ 5323454 h 6260014"/>
              <a:gd name="connsiteX12" fmla="*/ 273001 w 2438445"/>
              <a:gd name="connsiteY12" fmla="*/ 6107226 h 6260014"/>
              <a:gd name="connsiteX13" fmla="*/ 305658 w 2438445"/>
              <a:gd name="connsiteY13" fmla="*/ 6259626 h 6260014"/>
              <a:gd name="connsiteX0" fmla="*/ 77243 w 2437269"/>
              <a:gd name="connsiteY0" fmla="*/ 0 h 6260014"/>
              <a:gd name="connsiteX1" fmla="*/ 206511 w 2437269"/>
              <a:gd name="connsiteY1" fmla="*/ 348683 h 6260014"/>
              <a:gd name="connsiteX2" fmla="*/ 141197 w 2437269"/>
              <a:gd name="connsiteY2" fmla="*/ 457540 h 6260014"/>
              <a:gd name="connsiteX3" fmla="*/ 23 w 2437269"/>
              <a:gd name="connsiteY3" fmla="*/ 529998 h 6260014"/>
              <a:gd name="connsiteX4" fmla="*/ 228282 w 2437269"/>
              <a:gd name="connsiteY4" fmla="*/ 882083 h 6260014"/>
              <a:gd name="connsiteX5" fmla="*/ 467768 w 2437269"/>
              <a:gd name="connsiteY5" fmla="*/ 1578769 h 6260014"/>
              <a:gd name="connsiteX6" fmla="*/ 533082 w 2437269"/>
              <a:gd name="connsiteY6" fmla="*/ 2482283 h 6260014"/>
              <a:gd name="connsiteX7" fmla="*/ 565740 w 2437269"/>
              <a:gd name="connsiteY7" fmla="*/ 2689111 h 6260014"/>
              <a:gd name="connsiteX8" fmla="*/ 587511 w 2437269"/>
              <a:gd name="connsiteY8" fmla="*/ 2917711 h 6260014"/>
              <a:gd name="connsiteX9" fmla="*/ 1959111 w 2437269"/>
              <a:gd name="connsiteY9" fmla="*/ 3309597 h 6260014"/>
              <a:gd name="connsiteX10" fmla="*/ 2383654 w 2437269"/>
              <a:gd name="connsiteY10" fmla="*/ 4898911 h 6260014"/>
              <a:gd name="connsiteX11" fmla="*/ 881425 w 2437269"/>
              <a:gd name="connsiteY11" fmla="*/ 5323454 h 6260014"/>
              <a:gd name="connsiteX12" fmla="*/ 271825 w 2437269"/>
              <a:gd name="connsiteY12" fmla="*/ 6107226 h 6260014"/>
              <a:gd name="connsiteX13" fmla="*/ 304482 w 2437269"/>
              <a:gd name="connsiteY13" fmla="*/ 6259626 h 6260014"/>
              <a:gd name="connsiteX0" fmla="*/ 77243 w 2437269"/>
              <a:gd name="connsiteY0" fmla="*/ 0 h 6260014"/>
              <a:gd name="connsiteX1" fmla="*/ 206511 w 2437269"/>
              <a:gd name="connsiteY1" fmla="*/ 348683 h 6260014"/>
              <a:gd name="connsiteX2" fmla="*/ 141197 w 2437269"/>
              <a:gd name="connsiteY2" fmla="*/ 457540 h 6260014"/>
              <a:gd name="connsiteX3" fmla="*/ 23 w 2437269"/>
              <a:gd name="connsiteY3" fmla="*/ 529998 h 6260014"/>
              <a:gd name="connsiteX4" fmla="*/ 228282 w 2437269"/>
              <a:gd name="connsiteY4" fmla="*/ 882083 h 6260014"/>
              <a:gd name="connsiteX5" fmla="*/ 467768 w 2437269"/>
              <a:gd name="connsiteY5" fmla="*/ 1578769 h 6260014"/>
              <a:gd name="connsiteX6" fmla="*/ 533082 w 2437269"/>
              <a:gd name="connsiteY6" fmla="*/ 2482283 h 6260014"/>
              <a:gd name="connsiteX7" fmla="*/ 565740 w 2437269"/>
              <a:gd name="connsiteY7" fmla="*/ 2689111 h 6260014"/>
              <a:gd name="connsiteX8" fmla="*/ 587511 w 2437269"/>
              <a:gd name="connsiteY8" fmla="*/ 2917711 h 6260014"/>
              <a:gd name="connsiteX9" fmla="*/ 1959111 w 2437269"/>
              <a:gd name="connsiteY9" fmla="*/ 3309597 h 6260014"/>
              <a:gd name="connsiteX10" fmla="*/ 2383654 w 2437269"/>
              <a:gd name="connsiteY10" fmla="*/ 4898911 h 6260014"/>
              <a:gd name="connsiteX11" fmla="*/ 881425 w 2437269"/>
              <a:gd name="connsiteY11" fmla="*/ 5323454 h 6260014"/>
              <a:gd name="connsiteX12" fmla="*/ 271825 w 2437269"/>
              <a:gd name="connsiteY12" fmla="*/ 6107226 h 6260014"/>
              <a:gd name="connsiteX13" fmla="*/ 304482 w 2437269"/>
              <a:gd name="connsiteY13" fmla="*/ 6259626 h 6260014"/>
              <a:gd name="connsiteX0" fmla="*/ 77243 w 2437269"/>
              <a:gd name="connsiteY0" fmla="*/ 0 h 6260014"/>
              <a:gd name="connsiteX1" fmla="*/ 206511 w 2437269"/>
              <a:gd name="connsiteY1" fmla="*/ 348683 h 6260014"/>
              <a:gd name="connsiteX2" fmla="*/ 141197 w 2437269"/>
              <a:gd name="connsiteY2" fmla="*/ 457540 h 6260014"/>
              <a:gd name="connsiteX3" fmla="*/ 23 w 2437269"/>
              <a:gd name="connsiteY3" fmla="*/ 529998 h 6260014"/>
              <a:gd name="connsiteX4" fmla="*/ 228282 w 2437269"/>
              <a:gd name="connsiteY4" fmla="*/ 882083 h 6260014"/>
              <a:gd name="connsiteX5" fmla="*/ 467768 w 2437269"/>
              <a:gd name="connsiteY5" fmla="*/ 1578769 h 6260014"/>
              <a:gd name="connsiteX6" fmla="*/ 540226 w 2437269"/>
              <a:gd name="connsiteY6" fmla="*/ 2482283 h 6260014"/>
              <a:gd name="connsiteX7" fmla="*/ 565740 w 2437269"/>
              <a:gd name="connsiteY7" fmla="*/ 2689111 h 6260014"/>
              <a:gd name="connsiteX8" fmla="*/ 587511 w 2437269"/>
              <a:gd name="connsiteY8" fmla="*/ 2917711 h 6260014"/>
              <a:gd name="connsiteX9" fmla="*/ 1959111 w 2437269"/>
              <a:gd name="connsiteY9" fmla="*/ 3309597 h 6260014"/>
              <a:gd name="connsiteX10" fmla="*/ 2383654 w 2437269"/>
              <a:gd name="connsiteY10" fmla="*/ 4898911 h 6260014"/>
              <a:gd name="connsiteX11" fmla="*/ 881425 w 2437269"/>
              <a:gd name="connsiteY11" fmla="*/ 5323454 h 6260014"/>
              <a:gd name="connsiteX12" fmla="*/ 271825 w 2437269"/>
              <a:gd name="connsiteY12" fmla="*/ 6107226 h 6260014"/>
              <a:gd name="connsiteX13" fmla="*/ 304482 w 2437269"/>
              <a:gd name="connsiteY13" fmla="*/ 6259626 h 6260014"/>
              <a:gd name="connsiteX0" fmla="*/ 77243 w 2442792"/>
              <a:gd name="connsiteY0" fmla="*/ 0 h 6260014"/>
              <a:gd name="connsiteX1" fmla="*/ 206511 w 2442792"/>
              <a:gd name="connsiteY1" fmla="*/ 348683 h 6260014"/>
              <a:gd name="connsiteX2" fmla="*/ 141197 w 2442792"/>
              <a:gd name="connsiteY2" fmla="*/ 457540 h 6260014"/>
              <a:gd name="connsiteX3" fmla="*/ 23 w 2442792"/>
              <a:gd name="connsiteY3" fmla="*/ 529998 h 6260014"/>
              <a:gd name="connsiteX4" fmla="*/ 228282 w 2442792"/>
              <a:gd name="connsiteY4" fmla="*/ 882083 h 6260014"/>
              <a:gd name="connsiteX5" fmla="*/ 467768 w 2442792"/>
              <a:gd name="connsiteY5" fmla="*/ 1578769 h 6260014"/>
              <a:gd name="connsiteX6" fmla="*/ 540226 w 2442792"/>
              <a:gd name="connsiteY6" fmla="*/ 2482283 h 6260014"/>
              <a:gd name="connsiteX7" fmla="*/ 565740 w 2442792"/>
              <a:gd name="connsiteY7" fmla="*/ 2689111 h 6260014"/>
              <a:gd name="connsiteX8" fmla="*/ 587511 w 2442792"/>
              <a:gd name="connsiteY8" fmla="*/ 2917711 h 6260014"/>
              <a:gd name="connsiteX9" fmla="*/ 1959111 w 2442792"/>
              <a:gd name="connsiteY9" fmla="*/ 3309597 h 6260014"/>
              <a:gd name="connsiteX10" fmla="*/ 2383654 w 2442792"/>
              <a:gd name="connsiteY10" fmla="*/ 4898911 h 6260014"/>
              <a:gd name="connsiteX11" fmla="*/ 881425 w 2442792"/>
              <a:gd name="connsiteY11" fmla="*/ 5323454 h 6260014"/>
              <a:gd name="connsiteX12" fmla="*/ 271825 w 2442792"/>
              <a:gd name="connsiteY12" fmla="*/ 6107226 h 6260014"/>
              <a:gd name="connsiteX13" fmla="*/ 304482 w 2442792"/>
              <a:gd name="connsiteY13" fmla="*/ 6259626 h 6260014"/>
              <a:gd name="connsiteX0" fmla="*/ 77243 w 2442792"/>
              <a:gd name="connsiteY0" fmla="*/ 0 h 6260014"/>
              <a:gd name="connsiteX1" fmla="*/ 206511 w 2442792"/>
              <a:gd name="connsiteY1" fmla="*/ 348683 h 6260014"/>
              <a:gd name="connsiteX2" fmla="*/ 141197 w 2442792"/>
              <a:gd name="connsiteY2" fmla="*/ 457540 h 6260014"/>
              <a:gd name="connsiteX3" fmla="*/ 23 w 2442792"/>
              <a:gd name="connsiteY3" fmla="*/ 529998 h 6260014"/>
              <a:gd name="connsiteX4" fmla="*/ 228282 w 2442792"/>
              <a:gd name="connsiteY4" fmla="*/ 882083 h 6260014"/>
              <a:gd name="connsiteX5" fmla="*/ 467768 w 2442792"/>
              <a:gd name="connsiteY5" fmla="*/ 1578769 h 6260014"/>
              <a:gd name="connsiteX6" fmla="*/ 540226 w 2442792"/>
              <a:gd name="connsiteY6" fmla="*/ 2482283 h 6260014"/>
              <a:gd name="connsiteX7" fmla="*/ 565740 w 2442792"/>
              <a:gd name="connsiteY7" fmla="*/ 2689111 h 6260014"/>
              <a:gd name="connsiteX8" fmla="*/ 587511 w 2442792"/>
              <a:gd name="connsiteY8" fmla="*/ 2917711 h 6260014"/>
              <a:gd name="connsiteX9" fmla="*/ 1959111 w 2442792"/>
              <a:gd name="connsiteY9" fmla="*/ 3309597 h 6260014"/>
              <a:gd name="connsiteX10" fmla="*/ 2383654 w 2442792"/>
              <a:gd name="connsiteY10" fmla="*/ 4898911 h 6260014"/>
              <a:gd name="connsiteX11" fmla="*/ 881425 w 2442792"/>
              <a:gd name="connsiteY11" fmla="*/ 5323454 h 6260014"/>
              <a:gd name="connsiteX12" fmla="*/ 271825 w 2442792"/>
              <a:gd name="connsiteY12" fmla="*/ 6107226 h 6260014"/>
              <a:gd name="connsiteX13" fmla="*/ 304482 w 2442792"/>
              <a:gd name="connsiteY13" fmla="*/ 6259626 h 6260014"/>
              <a:gd name="connsiteX0" fmla="*/ 77243 w 2417947"/>
              <a:gd name="connsiteY0" fmla="*/ 0 h 6260014"/>
              <a:gd name="connsiteX1" fmla="*/ 206511 w 2417947"/>
              <a:gd name="connsiteY1" fmla="*/ 348683 h 6260014"/>
              <a:gd name="connsiteX2" fmla="*/ 141197 w 2417947"/>
              <a:gd name="connsiteY2" fmla="*/ 457540 h 6260014"/>
              <a:gd name="connsiteX3" fmla="*/ 23 w 2417947"/>
              <a:gd name="connsiteY3" fmla="*/ 529998 h 6260014"/>
              <a:gd name="connsiteX4" fmla="*/ 228282 w 2417947"/>
              <a:gd name="connsiteY4" fmla="*/ 882083 h 6260014"/>
              <a:gd name="connsiteX5" fmla="*/ 467768 w 2417947"/>
              <a:gd name="connsiteY5" fmla="*/ 1578769 h 6260014"/>
              <a:gd name="connsiteX6" fmla="*/ 540226 w 2417947"/>
              <a:gd name="connsiteY6" fmla="*/ 2482283 h 6260014"/>
              <a:gd name="connsiteX7" fmla="*/ 565740 w 2417947"/>
              <a:gd name="connsiteY7" fmla="*/ 2689111 h 6260014"/>
              <a:gd name="connsiteX8" fmla="*/ 587511 w 2417947"/>
              <a:gd name="connsiteY8" fmla="*/ 2917711 h 6260014"/>
              <a:gd name="connsiteX9" fmla="*/ 1959111 w 2417947"/>
              <a:gd name="connsiteY9" fmla="*/ 3309597 h 6260014"/>
              <a:gd name="connsiteX10" fmla="*/ 2383654 w 2417947"/>
              <a:gd name="connsiteY10" fmla="*/ 4898911 h 6260014"/>
              <a:gd name="connsiteX11" fmla="*/ 881425 w 2417947"/>
              <a:gd name="connsiteY11" fmla="*/ 5323454 h 6260014"/>
              <a:gd name="connsiteX12" fmla="*/ 271825 w 2417947"/>
              <a:gd name="connsiteY12" fmla="*/ 6107226 h 6260014"/>
              <a:gd name="connsiteX13" fmla="*/ 304482 w 2417947"/>
              <a:gd name="connsiteY13" fmla="*/ 6259626 h 6260014"/>
              <a:gd name="connsiteX0" fmla="*/ 77243 w 2417947"/>
              <a:gd name="connsiteY0" fmla="*/ 0 h 6260014"/>
              <a:gd name="connsiteX1" fmla="*/ 206511 w 2417947"/>
              <a:gd name="connsiteY1" fmla="*/ 348683 h 6260014"/>
              <a:gd name="connsiteX2" fmla="*/ 141197 w 2417947"/>
              <a:gd name="connsiteY2" fmla="*/ 457540 h 6260014"/>
              <a:gd name="connsiteX3" fmla="*/ 23 w 2417947"/>
              <a:gd name="connsiteY3" fmla="*/ 529998 h 6260014"/>
              <a:gd name="connsiteX4" fmla="*/ 228282 w 2417947"/>
              <a:gd name="connsiteY4" fmla="*/ 882083 h 6260014"/>
              <a:gd name="connsiteX5" fmla="*/ 467768 w 2417947"/>
              <a:gd name="connsiteY5" fmla="*/ 1578769 h 6260014"/>
              <a:gd name="connsiteX6" fmla="*/ 540226 w 2417947"/>
              <a:gd name="connsiteY6" fmla="*/ 2482283 h 6260014"/>
              <a:gd name="connsiteX7" fmla="*/ 565740 w 2417947"/>
              <a:gd name="connsiteY7" fmla="*/ 2689111 h 6260014"/>
              <a:gd name="connsiteX8" fmla="*/ 587511 w 2417947"/>
              <a:gd name="connsiteY8" fmla="*/ 2917711 h 6260014"/>
              <a:gd name="connsiteX9" fmla="*/ 1959111 w 2417947"/>
              <a:gd name="connsiteY9" fmla="*/ 3309597 h 6260014"/>
              <a:gd name="connsiteX10" fmla="*/ 2383654 w 2417947"/>
              <a:gd name="connsiteY10" fmla="*/ 4898911 h 6260014"/>
              <a:gd name="connsiteX11" fmla="*/ 881425 w 2417947"/>
              <a:gd name="connsiteY11" fmla="*/ 5323454 h 6260014"/>
              <a:gd name="connsiteX12" fmla="*/ 271825 w 2417947"/>
              <a:gd name="connsiteY12" fmla="*/ 6107226 h 6260014"/>
              <a:gd name="connsiteX13" fmla="*/ 304482 w 2417947"/>
              <a:gd name="connsiteY13" fmla="*/ 6259626 h 6260014"/>
              <a:gd name="connsiteX0" fmla="*/ 77243 w 2417947"/>
              <a:gd name="connsiteY0" fmla="*/ 0 h 6260014"/>
              <a:gd name="connsiteX1" fmla="*/ 206511 w 2417947"/>
              <a:gd name="connsiteY1" fmla="*/ 348683 h 6260014"/>
              <a:gd name="connsiteX2" fmla="*/ 141197 w 2417947"/>
              <a:gd name="connsiteY2" fmla="*/ 457540 h 6260014"/>
              <a:gd name="connsiteX3" fmla="*/ 23 w 2417947"/>
              <a:gd name="connsiteY3" fmla="*/ 529998 h 6260014"/>
              <a:gd name="connsiteX4" fmla="*/ 228282 w 2417947"/>
              <a:gd name="connsiteY4" fmla="*/ 882083 h 6260014"/>
              <a:gd name="connsiteX5" fmla="*/ 467768 w 2417947"/>
              <a:gd name="connsiteY5" fmla="*/ 1578769 h 6260014"/>
              <a:gd name="connsiteX6" fmla="*/ 540226 w 2417947"/>
              <a:gd name="connsiteY6" fmla="*/ 2482283 h 6260014"/>
              <a:gd name="connsiteX7" fmla="*/ 565740 w 2417947"/>
              <a:gd name="connsiteY7" fmla="*/ 2689111 h 6260014"/>
              <a:gd name="connsiteX8" fmla="*/ 587511 w 2417947"/>
              <a:gd name="connsiteY8" fmla="*/ 2917711 h 6260014"/>
              <a:gd name="connsiteX9" fmla="*/ 1959111 w 2417947"/>
              <a:gd name="connsiteY9" fmla="*/ 3309597 h 6260014"/>
              <a:gd name="connsiteX10" fmla="*/ 2383654 w 2417947"/>
              <a:gd name="connsiteY10" fmla="*/ 4898911 h 6260014"/>
              <a:gd name="connsiteX11" fmla="*/ 881425 w 2417947"/>
              <a:gd name="connsiteY11" fmla="*/ 5323454 h 6260014"/>
              <a:gd name="connsiteX12" fmla="*/ 271825 w 2417947"/>
              <a:gd name="connsiteY12" fmla="*/ 6107226 h 6260014"/>
              <a:gd name="connsiteX13" fmla="*/ 304482 w 2417947"/>
              <a:gd name="connsiteY13" fmla="*/ 6259626 h 6260014"/>
              <a:gd name="connsiteX0" fmla="*/ 77243 w 2418391"/>
              <a:gd name="connsiteY0" fmla="*/ 0 h 6260014"/>
              <a:gd name="connsiteX1" fmla="*/ 206511 w 2418391"/>
              <a:gd name="connsiteY1" fmla="*/ 348683 h 6260014"/>
              <a:gd name="connsiteX2" fmla="*/ 141197 w 2418391"/>
              <a:gd name="connsiteY2" fmla="*/ 457540 h 6260014"/>
              <a:gd name="connsiteX3" fmla="*/ 23 w 2418391"/>
              <a:gd name="connsiteY3" fmla="*/ 529998 h 6260014"/>
              <a:gd name="connsiteX4" fmla="*/ 228282 w 2418391"/>
              <a:gd name="connsiteY4" fmla="*/ 882083 h 6260014"/>
              <a:gd name="connsiteX5" fmla="*/ 467768 w 2418391"/>
              <a:gd name="connsiteY5" fmla="*/ 1578769 h 6260014"/>
              <a:gd name="connsiteX6" fmla="*/ 540226 w 2418391"/>
              <a:gd name="connsiteY6" fmla="*/ 2482283 h 6260014"/>
              <a:gd name="connsiteX7" fmla="*/ 565740 w 2418391"/>
              <a:gd name="connsiteY7" fmla="*/ 2689111 h 6260014"/>
              <a:gd name="connsiteX8" fmla="*/ 587511 w 2418391"/>
              <a:gd name="connsiteY8" fmla="*/ 2917711 h 6260014"/>
              <a:gd name="connsiteX9" fmla="*/ 1959111 w 2418391"/>
              <a:gd name="connsiteY9" fmla="*/ 3309597 h 6260014"/>
              <a:gd name="connsiteX10" fmla="*/ 2383654 w 2418391"/>
              <a:gd name="connsiteY10" fmla="*/ 4898911 h 6260014"/>
              <a:gd name="connsiteX11" fmla="*/ 881425 w 2418391"/>
              <a:gd name="connsiteY11" fmla="*/ 5323454 h 6260014"/>
              <a:gd name="connsiteX12" fmla="*/ 271825 w 2418391"/>
              <a:gd name="connsiteY12" fmla="*/ 6107226 h 6260014"/>
              <a:gd name="connsiteX13" fmla="*/ 304482 w 2418391"/>
              <a:gd name="connsiteY13" fmla="*/ 6259626 h 6260014"/>
              <a:gd name="connsiteX0" fmla="*/ 77243 w 2418391"/>
              <a:gd name="connsiteY0" fmla="*/ 0 h 6260014"/>
              <a:gd name="connsiteX1" fmla="*/ 206511 w 2418391"/>
              <a:gd name="connsiteY1" fmla="*/ 348683 h 6260014"/>
              <a:gd name="connsiteX2" fmla="*/ 141197 w 2418391"/>
              <a:gd name="connsiteY2" fmla="*/ 457540 h 6260014"/>
              <a:gd name="connsiteX3" fmla="*/ 23 w 2418391"/>
              <a:gd name="connsiteY3" fmla="*/ 529998 h 6260014"/>
              <a:gd name="connsiteX4" fmla="*/ 228282 w 2418391"/>
              <a:gd name="connsiteY4" fmla="*/ 882083 h 6260014"/>
              <a:gd name="connsiteX5" fmla="*/ 467768 w 2418391"/>
              <a:gd name="connsiteY5" fmla="*/ 1578769 h 6260014"/>
              <a:gd name="connsiteX6" fmla="*/ 540226 w 2418391"/>
              <a:gd name="connsiteY6" fmla="*/ 2482283 h 6260014"/>
              <a:gd name="connsiteX7" fmla="*/ 565740 w 2418391"/>
              <a:gd name="connsiteY7" fmla="*/ 2689111 h 6260014"/>
              <a:gd name="connsiteX8" fmla="*/ 587511 w 2418391"/>
              <a:gd name="connsiteY8" fmla="*/ 2917711 h 6260014"/>
              <a:gd name="connsiteX9" fmla="*/ 1959111 w 2418391"/>
              <a:gd name="connsiteY9" fmla="*/ 3321503 h 6260014"/>
              <a:gd name="connsiteX10" fmla="*/ 2383654 w 2418391"/>
              <a:gd name="connsiteY10" fmla="*/ 4898911 h 6260014"/>
              <a:gd name="connsiteX11" fmla="*/ 881425 w 2418391"/>
              <a:gd name="connsiteY11" fmla="*/ 5323454 h 6260014"/>
              <a:gd name="connsiteX12" fmla="*/ 271825 w 2418391"/>
              <a:gd name="connsiteY12" fmla="*/ 6107226 h 6260014"/>
              <a:gd name="connsiteX13" fmla="*/ 304482 w 2418391"/>
              <a:gd name="connsiteY13" fmla="*/ 6259626 h 6260014"/>
              <a:gd name="connsiteX0" fmla="*/ 77243 w 2418391"/>
              <a:gd name="connsiteY0" fmla="*/ 0 h 6260014"/>
              <a:gd name="connsiteX1" fmla="*/ 206511 w 2418391"/>
              <a:gd name="connsiteY1" fmla="*/ 348683 h 6260014"/>
              <a:gd name="connsiteX2" fmla="*/ 141197 w 2418391"/>
              <a:gd name="connsiteY2" fmla="*/ 457540 h 6260014"/>
              <a:gd name="connsiteX3" fmla="*/ 23 w 2418391"/>
              <a:gd name="connsiteY3" fmla="*/ 529998 h 6260014"/>
              <a:gd name="connsiteX4" fmla="*/ 228282 w 2418391"/>
              <a:gd name="connsiteY4" fmla="*/ 882083 h 6260014"/>
              <a:gd name="connsiteX5" fmla="*/ 467768 w 2418391"/>
              <a:gd name="connsiteY5" fmla="*/ 1578769 h 6260014"/>
              <a:gd name="connsiteX6" fmla="*/ 540226 w 2418391"/>
              <a:gd name="connsiteY6" fmla="*/ 2482283 h 6260014"/>
              <a:gd name="connsiteX7" fmla="*/ 565740 w 2418391"/>
              <a:gd name="connsiteY7" fmla="*/ 2689111 h 6260014"/>
              <a:gd name="connsiteX8" fmla="*/ 587511 w 2418391"/>
              <a:gd name="connsiteY8" fmla="*/ 2917711 h 6260014"/>
              <a:gd name="connsiteX9" fmla="*/ 1959111 w 2418391"/>
              <a:gd name="connsiteY9" fmla="*/ 3321503 h 6260014"/>
              <a:gd name="connsiteX10" fmla="*/ 2383654 w 2418391"/>
              <a:gd name="connsiteY10" fmla="*/ 4898911 h 6260014"/>
              <a:gd name="connsiteX11" fmla="*/ 881425 w 2418391"/>
              <a:gd name="connsiteY11" fmla="*/ 5323454 h 6260014"/>
              <a:gd name="connsiteX12" fmla="*/ 271825 w 2418391"/>
              <a:gd name="connsiteY12" fmla="*/ 6107226 h 6260014"/>
              <a:gd name="connsiteX13" fmla="*/ 304482 w 2418391"/>
              <a:gd name="connsiteY13" fmla="*/ 6259626 h 6260014"/>
              <a:gd name="connsiteX0" fmla="*/ 77243 w 2418391"/>
              <a:gd name="connsiteY0" fmla="*/ 0 h 6260014"/>
              <a:gd name="connsiteX1" fmla="*/ 206511 w 2418391"/>
              <a:gd name="connsiteY1" fmla="*/ 348683 h 6260014"/>
              <a:gd name="connsiteX2" fmla="*/ 141197 w 2418391"/>
              <a:gd name="connsiteY2" fmla="*/ 457540 h 6260014"/>
              <a:gd name="connsiteX3" fmla="*/ 23 w 2418391"/>
              <a:gd name="connsiteY3" fmla="*/ 529998 h 6260014"/>
              <a:gd name="connsiteX4" fmla="*/ 228282 w 2418391"/>
              <a:gd name="connsiteY4" fmla="*/ 882083 h 6260014"/>
              <a:gd name="connsiteX5" fmla="*/ 467768 w 2418391"/>
              <a:gd name="connsiteY5" fmla="*/ 1578769 h 6260014"/>
              <a:gd name="connsiteX6" fmla="*/ 540226 w 2418391"/>
              <a:gd name="connsiteY6" fmla="*/ 2482283 h 6260014"/>
              <a:gd name="connsiteX7" fmla="*/ 565740 w 2418391"/>
              <a:gd name="connsiteY7" fmla="*/ 2689111 h 6260014"/>
              <a:gd name="connsiteX8" fmla="*/ 587511 w 2418391"/>
              <a:gd name="connsiteY8" fmla="*/ 2917711 h 6260014"/>
              <a:gd name="connsiteX9" fmla="*/ 1959111 w 2418391"/>
              <a:gd name="connsiteY9" fmla="*/ 3321503 h 6260014"/>
              <a:gd name="connsiteX10" fmla="*/ 2383654 w 2418391"/>
              <a:gd name="connsiteY10" fmla="*/ 4898911 h 6260014"/>
              <a:gd name="connsiteX11" fmla="*/ 881425 w 2418391"/>
              <a:gd name="connsiteY11" fmla="*/ 5323454 h 6260014"/>
              <a:gd name="connsiteX12" fmla="*/ 271825 w 2418391"/>
              <a:gd name="connsiteY12" fmla="*/ 6107226 h 6260014"/>
              <a:gd name="connsiteX13" fmla="*/ 304482 w 2418391"/>
              <a:gd name="connsiteY13" fmla="*/ 6259626 h 6260014"/>
              <a:gd name="connsiteX0" fmla="*/ 77243 w 2418391"/>
              <a:gd name="connsiteY0" fmla="*/ 0 h 6260014"/>
              <a:gd name="connsiteX1" fmla="*/ 206511 w 2418391"/>
              <a:gd name="connsiteY1" fmla="*/ 348683 h 6260014"/>
              <a:gd name="connsiteX2" fmla="*/ 141197 w 2418391"/>
              <a:gd name="connsiteY2" fmla="*/ 457540 h 6260014"/>
              <a:gd name="connsiteX3" fmla="*/ 23 w 2418391"/>
              <a:gd name="connsiteY3" fmla="*/ 529998 h 6260014"/>
              <a:gd name="connsiteX4" fmla="*/ 228282 w 2418391"/>
              <a:gd name="connsiteY4" fmla="*/ 882083 h 6260014"/>
              <a:gd name="connsiteX5" fmla="*/ 467768 w 2418391"/>
              <a:gd name="connsiteY5" fmla="*/ 1578769 h 6260014"/>
              <a:gd name="connsiteX6" fmla="*/ 540226 w 2418391"/>
              <a:gd name="connsiteY6" fmla="*/ 2482283 h 6260014"/>
              <a:gd name="connsiteX7" fmla="*/ 565740 w 2418391"/>
              <a:gd name="connsiteY7" fmla="*/ 2689111 h 6260014"/>
              <a:gd name="connsiteX8" fmla="*/ 587511 w 2418391"/>
              <a:gd name="connsiteY8" fmla="*/ 2917711 h 6260014"/>
              <a:gd name="connsiteX9" fmla="*/ 1959111 w 2418391"/>
              <a:gd name="connsiteY9" fmla="*/ 3321503 h 6260014"/>
              <a:gd name="connsiteX10" fmla="*/ 2383654 w 2418391"/>
              <a:gd name="connsiteY10" fmla="*/ 4898911 h 6260014"/>
              <a:gd name="connsiteX11" fmla="*/ 881425 w 2418391"/>
              <a:gd name="connsiteY11" fmla="*/ 5323454 h 6260014"/>
              <a:gd name="connsiteX12" fmla="*/ 271825 w 2418391"/>
              <a:gd name="connsiteY12" fmla="*/ 6107226 h 6260014"/>
              <a:gd name="connsiteX13" fmla="*/ 304482 w 2418391"/>
              <a:gd name="connsiteY13" fmla="*/ 6259626 h 6260014"/>
              <a:gd name="connsiteX0" fmla="*/ 77243 w 2385252"/>
              <a:gd name="connsiteY0" fmla="*/ 0 h 6260014"/>
              <a:gd name="connsiteX1" fmla="*/ 206511 w 2385252"/>
              <a:gd name="connsiteY1" fmla="*/ 348683 h 6260014"/>
              <a:gd name="connsiteX2" fmla="*/ 141197 w 2385252"/>
              <a:gd name="connsiteY2" fmla="*/ 457540 h 6260014"/>
              <a:gd name="connsiteX3" fmla="*/ 23 w 2385252"/>
              <a:gd name="connsiteY3" fmla="*/ 529998 h 6260014"/>
              <a:gd name="connsiteX4" fmla="*/ 228282 w 2385252"/>
              <a:gd name="connsiteY4" fmla="*/ 882083 h 6260014"/>
              <a:gd name="connsiteX5" fmla="*/ 467768 w 2385252"/>
              <a:gd name="connsiteY5" fmla="*/ 1578769 h 6260014"/>
              <a:gd name="connsiteX6" fmla="*/ 540226 w 2385252"/>
              <a:gd name="connsiteY6" fmla="*/ 2482283 h 6260014"/>
              <a:gd name="connsiteX7" fmla="*/ 565740 w 2385252"/>
              <a:gd name="connsiteY7" fmla="*/ 2689111 h 6260014"/>
              <a:gd name="connsiteX8" fmla="*/ 587511 w 2385252"/>
              <a:gd name="connsiteY8" fmla="*/ 2917711 h 6260014"/>
              <a:gd name="connsiteX9" fmla="*/ 1959111 w 2385252"/>
              <a:gd name="connsiteY9" fmla="*/ 3321503 h 6260014"/>
              <a:gd name="connsiteX10" fmla="*/ 2383654 w 2385252"/>
              <a:gd name="connsiteY10" fmla="*/ 4898911 h 6260014"/>
              <a:gd name="connsiteX11" fmla="*/ 881425 w 2385252"/>
              <a:gd name="connsiteY11" fmla="*/ 5323454 h 6260014"/>
              <a:gd name="connsiteX12" fmla="*/ 271825 w 2385252"/>
              <a:gd name="connsiteY12" fmla="*/ 6107226 h 6260014"/>
              <a:gd name="connsiteX13" fmla="*/ 304482 w 2385252"/>
              <a:gd name="connsiteY13" fmla="*/ 6259626 h 6260014"/>
              <a:gd name="connsiteX0" fmla="*/ 77243 w 2385252"/>
              <a:gd name="connsiteY0" fmla="*/ 0 h 6260014"/>
              <a:gd name="connsiteX1" fmla="*/ 206511 w 2385252"/>
              <a:gd name="connsiteY1" fmla="*/ 348683 h 6260014"/>
              <a:gd name="connsiteX2" fmla="*/ 141197 w 2385252"/>
              <a:gd name="connsiteY2" fmla="*/ 457540 h 6260014"/>
              <a:gd name="connsiteX3" fmla="*/ 23 w 2385252"/>
              <a:gd name="connsiteY3" fmla="*/ 529998 h 6260014"/>
              <a:gd name="connsiteX4" fmla="*/ 228282 w 2385252"/>
              <a:gd name="connsiteY4" fmla="*/ 882083 h 6260014"/>
              <a:gd name="connsiteX5" fmla="*/ 467768 w 2385252"/>
              <a:gd name="connsiteY5" fmla="*/ 1578769 h 6260014"/>
              <a:gd name="connsiteX6" fmla="*/ 540226 w 2385252"/>
              <a:gd name="connsiteY6" fmla="*/ 2482283 h 6260014"/>
              <a:gd name="connsiteX7" fmla="*/ 565740 w 2385252"/>
              <a:gd name="connsiteY7" fmla="*/ 2689111 h 6260014"/>
              <a:gd name="connsiteX8" fmla="*/ 587511 w 2385252"/>
              <a:gd name="connsiteY8" fmla="*/ 2917711 h 6260014"/>
              <a:gd name="connsiteX9" fmla="*/ 1959111 w 2385252"/>
              <a:gd name="connsiteY9" fmla="*/ 3321503 h 6260014"/>
              <a:gd name="connsiteX10" fmla="*/ 2383654 w 2385252"/>
              <a:gd name="connsiteY10" fmla="*/ 4898911 h 6260014"/>
              <a:gd name="connsiteX11" fmla="*/ 881425 w 2385252"/>
              <a:gd name="connsiteY11" fmla="*/ 5323454 h 6260014"/>
              <a:gd name="connsiteX12" fmla="*/ 271825 w 2385252"/>
              <a:gd name="connsiteY12" fmla="*/ 6107226 h 6260014"/>
              <a:gd name="connsiteX13" fmla="*/ 304482 w 2385252"/>
              <a:gd name="connsiteY13" fmla="*/ 6259626 h 6260014"/>
              <a:gd name="connsiteX0" fmla="*/ 77243 w 2390009"/>
              <a:gd name="connsiteY0" fmla="*/ 0 h 6260014"/>
              <a:gd name="connsiteX1" fmla="*/ 206511 w 2390009"/>
              <a:gd name="connsiteY1" fmla="*/ 348683 h 6260014"/>
              <a:gd name="connsiteX2" fmla="*/ 141197 w 2390009"/>
              <a:gd name="connsiteY2" fmla="*/ 457540 h 6260014"/>
              <a:gd name="connsiteX3" fmla="*/ 23 w 2390009"/>
              <a:gd name="connsiteY3" fmla="*/ 529998 h 6260014"/>
              <a:gd name="connsiteX4" fmla="*/ 228282 w 2390009"/>
              <a:gd name="connsiteY4" fmla="*/ 882083 h 6260014"/>
              <a:gd name="connsiteX5" fmla="*/ 467768 w 2390009"/>
              <a:gd name="connsiteY5" fmla="*/ 1578769 h 6260014"/>
              <a:gd name="connsiteX6" fmla="*/ 540226 w 2390009"/>
              <a:gd name="connsiteY6" fmla="*/ 2482283 h 6260014"/>
              <a:gd name="connsiteX7" fmla="*/ 565740 w 2390009"/>
              <a:gd name="connsiteY7" fmla="*/ 2689111 h 6260014"/>
              <a:gd name="connsiteX8" fmla="*/ 587511 w 2390009"/>
              <a:gd name="connsiteY8" fmla="*/ 2917711 h 6260014"/>
              <a:gd name="connsiteX9" fmla="*/ 1959111 w 2390009"/>
              <a:gd name="connsiteY9" fmla="*/ 3321503 h 6260014"/>
              <a:gd name="connsiteX10" fmla="*/ 2388417 w 2390009"/>
              <a:gd name="connsiteY10" fmla="*/ 4920342 h 6260014"/>
              <a:gd name="connsiteX11" fmla="*/ 881425 w 2390009"/>
              <a:gd name="connsiteY11" fmla="*/ 5323454 h 6260014"/>
              <a:gd name="connsiteX12" fmla="*/ 271825 w 2390009"/>
              <a:gd name="connsiteY12" fmla="*/ 6107226 h 6260014"/>
              <a:gd name="connsiteX13" fmla="*/ 304482 w 2390009"/>
              <a:gd name="connsiteY13" fmla="*/ 6259626 h 6260014"/>
              <a:gd name="connsiteX0" fmla="*/ 77243 w 2390009"/>
              <a:gd name="connsiteY0" fmla="*/ 0 h 6260014"/>
              <a:gd name="connsiteX1" fmla="*/ 206511 w 2390009"/>
              <a:gd name="connsiteY1" fmla="*/ 348683 h 6260014"/>
              <a:gd name="connsiteX2" fmla="*/ 141197 w 2390009"/>
              <a:gd name="connsiteY2" fmla="*/ 457540 h 6260014"/>
              <a:gd name="connsiteX3" fmla="*/ 23 w 2390009"/>
              <a:gd name="connsiteY3" fmla="*/ 529998 h 6260014"/>
              <a:gd name="connsiteX4" fmla="*/ 228282 w 2390009"/>
              <a:gd name="connsiteY4" fmla="*/ 882083 h 6260014"/>
              <a:gd name="connsiteX5" fmla="*/ 467768 w 2390009"/>
              <a:gd name="connsiteY5" fmla="*/ 1578769 h 6260014"/>
              <a:gd name="connsiteX6" fmla="*/ 540226 w 2390009"/>
              <a:gd name="connsiteY6" fmla="*/ 2482283 h 6260014"/>
              <a:gd name="connsiteX7" fmla="*/ 565740 w 2390009"/>
              <a:gd name="connsiteY7" fmla="*/ 2689111 h 6260014"/>
              <a:gd name="connsiteX8" fmla="*/ 587511 w 2390009"/>
              <a:gd name="connsiteY8" fmla="*/ 2917711 h 6260014"/>
              <a:gd name="connsiteX9" fmla="*/ 1959111 w 2390009"/>
              <a:gd name="connsiteY9" fmla="*/ 3321503 h 6260014"/>
              <a:gd name="connsiteX10" fmla="*/ 2388417 w 2390009"/>
              <a:gd name="connsiteY10" fmla="*/ 4920342 h 6260014"/>
              <a:gd name="connsiteX11" fmla="*/ 881425 w 2390009"/>
              <a:gd name="connsiteY11" fmla="*/ 5323454 h 6260014"/>
              <a:gd name="connsiteX12" fmla="*/ 271825 w 2390009"/>
              <a:gd name="connsiteY12" fmla="*/ 6107226 h 6260014"/>
              <a:gd name="connsiteX13" fmla="*/ 304482 w 2390009"/>
              <a:gd name="connsiteY13" fmla="*/ 6259626 h 6260014"/>
              <a:gd name="connsiteX0" fmla="*/ 77243 w 2388417"/>
              <a:gd name="connsiteY0" fmla="*/ 0 h 6260014"/>
              <a:gd name="connsiteX1" fmla="*/ 206511 w 2388417"/>
              <a:gd name="connsiteY1" fmla="*/ 348683 h 6260014"/>
              <a:gd name="connsiteX2" fmla="*/ 141197 w 2388417"/>
              <a:gd name="connsiteY2" fmla="*/ 457540 h 6260014"/>
              <a:gd name="connsiteX3" fmla="*/ 23 w 2388417"/>
              <a:gd name="connsiteY3" fmla="*/ 529998 h 6260014"/>
              <a:gd name="connsiteX4" fmla="*/ 228282 w 2388417"/>
              <a:gd name="connsiteY4" fmla="*/ 882083 h 6260014"/>
              <a:gd name="connsiteX5" fmla="*/ 467768 w 2388417"/>
              <a:gd name="connsiteY5" fmla="*/ 1578769 h 6260014"/>
              <a:gd name="connsiteX6" fmla="*/ 540226 w 2388417"/>
              <a:gd name="connsiteY6" fmla="*/ 2482283 h 6260014"/>
              <a:gd name="connsiteX7" fmla="*/ 565740 w 2388417"/>
              <a:gd name="connsiteY7" fmla="*/ 2689111 h 6260014"/>
              <a:gd name="connsiteX8" fmla="*/ 587511 w 2388417"/>
              <a:gd name="connsiteY8" fmla="*/ 2917711 h 6260014"/>
              <a:gd name="connsiteX9" fmla="*/ 1959111 w 2388417"/>
              <a:gd name="connsiteY9" fmla="*/ 3321503 h 6260014"/>
              <a:gd name="connsiteX10" fmla="*/ 2388417 w 2388417"/>
              <a:gd name="connsiteY10" fmla="*/ 4920342 h 6260014"/>
              <a:gd name="connsiteX11" fmla="*/ 881425 w 2388417"/>
              <a:gd name="connsiteY11" fmla="*/ 5323454 h 6260014"/>
              <a:gd name="connsiteX12" fmla="*/ 271825 w 2388417"/>
              <a:gd name="connsiteY12" fmla="*/ 6107226 h 6260014"/>
              <a:gd name="connsiteX13" fmla="*/ 304482 w 2388417"/>
              <a:gd name="connsiteY13" fmla="*/ 6259626 h 6260014"/>
              <a:gd name="connsiteX0" fmla="*/ 77243 w 2388417"/>
              <a:gd name="connsiteY0" fmla="*/ 0 h 6259905"/>
              <a:gd name="connsiteX1" fmla="*/ 206511 w 2388417"/>
              <a:gd name="connsiteY1" fmla="*/ 348683 h 6259905"/>
              <a:gd name="connsiteX2" fmla="*/ 141197 w 2388417"/>
              <a:gd name="connsiteY2" fmla="*/ 457540 h 6259905"/>
              <a:gd name="connsiteX3" fmla="*/ 23 w 2388417"/>
              <a:gd name="connsiteY3" fmla="*/ 529998 h 6259905"/>
              <a:gd name="connsiteX4" fmla="*/ 228282 w 2388417"/>
              <a:gd name="connsiteY4" fmla="*/ 882083 h 6259905"/>
              <a:gd name="connsiteX5" fmla="*/ 467768 w 2388417"/>
              <a:gd name="connsiteY5" fmla="*/ 1578769 h 6259905"/>
              <a:gd name="connsiteX6" fmla="*/ 540226 w 2388417"/>
              <a:gd name="connsiteY6" fmla="*/ 2482283 h 6259905"/>
              <a:gd name="connsiteX7" fmla="*/ 565740 w 2388417"/>
              <a:gd name="connsiteY7" fmla="*/ 2689111 h 6259905"/>
              <a:gd name="connsiteX8" fmla="*/ 587511 w 2388417"/>
              <a:gd name="connsiteY8" fmla="*/ 2917711 h 6259905"/>
              <a:gd name="connsiteX9" fmla="*/ 1959111 w 2388417"/>
              <a:gd name="connsiteY9" fmla="*/ 3321503 h 6259905"/>
              <a:gd name="connsiteX10" fmla="*/ 2388417 w 2388417"/>
              <a:gd name="connsiteY10" fmla="*/ 4920342 h 6259905"/>
              <a:gd name="connsiteX11" fmla="*/ 900475 w 2388417"/>
              <a:gd name="connsiteY11" fmla="*/ 5349648 h 6259905"/>
              <a:gd name="connsiteX12" fmla="*/ 271825 w 2388417"/>
              <a:gd name="connsiteY12" fmla="*/ 6107226 h 6259905"/>
              <a:gd name="connsiteX13" fmla="*/ 304482 w 2388417"/>
              <a:gd name="connsiteY13" fmla="*/ 6259626 h 6259905"/>
              <a:gd name="connsiteX0" fmla="*/ 77243 w 2388417"/>
              <a:gd name="connsiteY0" fmla="*/ 0 h 6259905"/>
              <a:gd name="connsiteX1" fmla="*/ 206511 w 2388417"/>
              <a:gd name="connsiteY1" fmla="*/ 348683 h 6259905"/>
              <a:gd name="connsiteX2" fmla="*/ 141197 w 2388417"/>
              <a:gd name="connsiteY2" fmla="*/ 457540 h 6259905"/>
              <a:gd name="connsiteX3" fmla="*/ 23 w 2388417"/>
              <a:gd name="connsiteY3" fmla="*/ 529998 h 6259905"/>
              <a:gd name="connsiteX4" fmla="*/ 228282 w 2388417"/>
              <a:gd name="connsiteY4" fmla="*/ 882083 h 6259905"/>
              <a:gd name="connsiteX5" fmla="*/ 467768 w 2388417"/>
              <a:gd name="connsiteY5" fmla="*/ 1578769 h 6259905"/>
              <a:gd name="connsiteX6" fmla="*/ 540226 w 2388417"/>
              <a:gd name="connsiteY6" fmla="*/ 2482283 h 6259905"/>
              <a:gd name="connsiteX7" fmla="*/ 565740 w 2388417"/>
              <a:gd name="connsiteY7" fmla="*/ 2689111 h 6259905"/>
              <a:gd name="connsiteX8" fmla="*/ 587511 w 2388417"/>
              <a:gd name="connsiteY8" fmla="*/ 2917711 h 6259905"/>
              <a:gd name="connsiteX9" fmla="*/ 1959111 w 2388417"/>
              <a:gd name="connsiteY9" fmla="*/ 3321503 h 6259905"/>
              <a:gd name="connsiteX10" fmla="*/ 2388417 w 2388417"/>
              <a:gd name="connsiteY10" fmla="*/ 4920342 h 6259905"/>
              <a:gd name="connsiteX11" fmla="*/ 900475 w 2388417"/>
              <a:gd name="connsiteY11" fmla="*/ 5349648 h 6259905"/>
              <a:gd name="connsiteX12" fmla="*/ 271825 w 2388417"/>
              <a:gd name="connsiteY12" fmla="*/ 6107226 h 6259905"/>
              <a:gd name="connsiteX13" fmla="*/ 304482 w 2388417"/>
              <a:gd name="connsiteY13" fmla="*/ 6259626 h 6259905"/>
              <a:gd name="connsiteX0" fmla="*/ 77243 w 2388417"/>
              <a:gd name="connsiteY0" fmla="*/ 0 h 6259905"/>
              <a:gd name="connsiteX1" fmla="*/ 206511 w 2388417"/>
              <a:gd name="connsiteY1" fmla="*/ 348683 h 6259905"/>
              <a:gd name="connsiteX2" fmla="*/ 141197 w 2388417"/>
              <a:gd name="connsiteY2" fmla="*/ 457540 h 6259905"/>
              <a:gd name="connsiteX3" fmla="*/ 23 w 2388417"/>
              <a:gd name="connsiteY3" fmla="*/ 529998 h 6259905"/>
              <a:gd name="connsiteX4" fmla="*/ 228282 w 2388417"/>
              <a:gd name="connsiteY4" fmla="*/ 882083 h 6259905"/>
              <a:gd name="connsiteX5" fmla="*/ 467768 w 2388417"/>
              <a:gd name="connsiteY5" fmla="*/ 1578769 h 6259905"/>
              <a:gd name="connsiteX6" fmla="*/ 540226 w 2388417"/>
              <a:gd name="connsiteY6" fmla="*/ 2482283 h 6259905"/>
              <a:gd name="connsiteX7" fmla="*/ 565740 w 2388417"/>
              <a:gd name="connsiteY7" fmla="*/ 2689111 h 6259905"/>
              <a:gd name="connsiteX8" fmla="*/ 587511 w 2388417"/>
              <a:gd name="connsiteY8" fmla="*/ 2917711 h 6259905"/>
              <a:gd name="connsiteX9" fmla="*/ 1959111 w 2388417"/>
              <a:gd name="connsiteY9" fmla="*/ 3321503 h 6259905"/>
              <a:gd name="connsiteX10" fmla="*/ 2388417 w 2388417"/>
              <a:gd name="connsiteY10" fmla="*/ 4920342 h 6259905"/>
              <a:gd name="connsiteX11" fmla="*/ 900475 w 2388417"/>
              <a:gd name="connsiteY11" fmla="*/ 5349648 h 6259905"/>
              <a:gd name="connsiteX12" fmla="*/ 271825 w 2388417"/>
              <a:gd name="connsiteY12" fmla="*/ 6107226 h 6259905"/>
              <a:gd name="connsiteX13" fmla="*/ 304482 w 2388417"/>
              <a:gd name="connsiteY13" fmla="*/ 6259626 h 6259905"/>
              <a:gd name="connsiteX0" fmla="*/ 77243 w 2388417"/>
              <a:gd name="connsiteY0" fmla="*/ 0 h 6259905"/>
              <a:gd name="connsiteX1" fmla="*/ 206511 w 2388417"/>
              <a:gd name="connsiteY1" fmla="*/ 348683 h 6259905"/>
              <a:gd name="connsiteX2" fmla="*/ 141197 w 2388417"/>
              <a:gd name="connsiteY2" fmla="*/ 457540 h 6259905"/>
              <a:gd name="connsiteX3" fmla="*/ 23 w 2388417"/>
              <a:gd name="connsiteY3" fmla="*/ 529998 h 6259905"/>
              <a:gd name="connsiteX4" fmla="*/ 228282 w 2388417"/>
              <a:gd name="connsiteY4" fmla="*/ 882083 h 6259905"/>
              <a:gd name="connsiteX5" fmla="*/ 467768 w 2388417"/>
              <a:gd name="connsiteY5" fmla="*/ 1578769 h 6259905"/>
              <a:gd name="connsiteX6" fmla="*/ 540226 w 2388417"/>
              <a:gd name="connsiteY6" fmla="*/ 2482283 h 6259905"/>
              <a:gd name="connsiteX7" fmla="*/ 565740 w 2388417"/>
              <a:gd name="connsiteY7" fmla="*/ 2689111 h 6259905"/>
              <a:gd name="connsiteX8" fmla="*/ 587511 w 2388417"/>
              <a:gd name="connsiteY8" fmla="*/ 2917711 h 6259905"/>
              <a:gd name="connsiteX9" fmla="*/ 1959111 w 2388417"/>
              <a:gd name="connsiteY9" fmla="*/ 3321503 h 6259905"/>
              <a:gd name="connsiteX10" fmla="*/ 2388417 w 2388417"/>
              <a:gd name="connsiteY10" fmla="*/ 4920342 h 6259905"/>
              <a:gd name="connsiteX11" fmla="*/ 900475 w 2388417"/>
              <a:gd name="connsiteY11" fmla="*/ 5349648 h 6259905"/>
              <a:gd name="connsiteX12" fmla="*/ 271825 w 2388417"/>
              <a:gd name="connsiteY12" fmla="*/ 6107226 h 6259905"/>
              <a:gd name="connsiteX13" fmla="*/ 304482 w 2388417"/>
              <a:gd name="connsiteY13" fmla="*/ 6259626 h 6259905"/>
              <a:gd name="connsiteX0" fmla="*/ 77243 w 2388417"/>
              <a:gd name="connsiteY0" fmla="*/ 0 h 6259675"/>
              <a:gd name="connsiteX1" fmla="*/ 206511 w 2388417"/>
              <a:gd name="connsiteY1" fmla="*/ 348683 h 6259675"/>
              <a:gd name="connsiteX2" fmla="*/ 141197 w 2388417"/>
              <a:gd name="connsiteY2" fmla="*/ 457540 h 6259675"/>
              <a:gd name="connsiteX3" fmla="*/ 23 w 2388417"/>
              <a:gd name="connsiteY3" fmla="*/ 529998 h 6259675"/>
              <a:gd name="connsiteX4" fmla="*/ 228282 w 2388417"/>
              <a:gd name="connsiteY4" fmla="*/ 882083 h 6259675"/>
              <a:gd name="connsiteX5" fmla="*/ 467768 w 2388417"/>
              <a:gd name="connsiteY5" fmla="*/ 1578769 h 6259675"/>
              <a:gd name="connsiteX6" fmla="*/ 540226 w 2388417"/>
              <a:gd name="connsiteY6" fmla="*/ 2482283 h 6259675"/>
              <a:gd name="connsiteX7" fmla="*/ 565740 w 2388417"/>
              <a:gd name="connsiteY7" fmla="*/ 2689111 h 6259675"/>
              <a:gd name="connsiteX8" fmla="*/ 587511 w 2388417"/>
              <a:gd name="connsiteY8" fmla="*/ 2917711 h 6259675"/>
              <a:gd name="connsiteX9" fmla="*/ 1959111 w 2388417"/>
              <a:gd name="connsiteY9" fmla="*/ 3321503 h 6259675"/>
              <a:gd name="connsiteX10" fmla="*/ 2388417 w 2388417"/>
              <a:gd name="connsiteY10" fmla="*/ 4920342 h 6259675"/>
              <a:gd name="connsiteX11" fmla="*/ 900475 w 2388417"/>
              <a:gd name="connsiteY11" fmla="*/ 5349648 h 6259675"/>
              <a:gd name="connsiteX12" fmla="*/ 271825 w 2388417"/>
              <a:gd name="connsiteY12" fmla="*/ 6107226 h 6259675"/>
              <a:gd name="connsiteX13" fmla="*/ 304482 w 2388417"/>
              <a:gd name="connsiteY13" fmla="*/ 6259626 h 6259675"/>
              <a:gd name="connsiteX0" fmla="*/ 77243 w 2388417"/>
              <a:gd name="connsiteY0" fmla="*/ 0 h 6259675"/>
              <a:gd name="connsiteX1" fmla="*/ 206511 w 2388417"/>
              <a:gd name="connsiteY1" fmla="*/ 348683 h 6259675"/>
              <a:gd name="connsiteX2" fmla="*/ 141197 w 2388417"/>
              <a:gd name="connsiteY2" fmla="*/ 457540 h 6259675"/>
              <a:gd name="connsiteX3" fmla="*/ 23 w 2388417"/>
              <a:gd name="connsiteY3" fmla="*/ 529998 h 6259675"/>
              <a:gd name="connsiteX4" fmla="*/ 228282 w 2388417"/>
              <a:gd name="connsiteY4" fmla="*/ 882083 h 6259675"/>
              <a:gd name="connsiteX5" fmla="*/ 467768 w 2388417"/>
              <a:gd name="connsiteY5" fmla="*/ 1578769 h 6259675"/>
              <a:gd name="connsiteX6" fmla="*/ 540226 w 2388417"/>
              <a:gd name="connsiteY6" fmla="*/ 2482283 h 6259675"/>
              <a:gd name="connsiteX7" fmla="*/ 565740 w 2388417"/>
              <a:gd name="connsiteY7" fmla="*/ 2689111 h 6259675"/>
              <a:gd name="connsiteX8" fmla="*/ 587511 w 2388417"/>
              <a:gd name="connsiteY8" fmla="*/ 2917711 h 6259675"/>
              <a:gd name="connsiteX9" fmla="*/ 1959111 w 2388417"/>
              <a:gd name="connsiteY9" fmla="*/ 3321503 h 6259675"/>
              <a:gd name="connsiteX10" fmla="*/ 2388417 w 2388417"/>
              <a:gd name="connsiteY10" fmla="*/ 4920342 h 6259675"/>
              <a:gd name="connsiteX11" fmla="*/ 900475 w 2388417"/>
              <a:gd name="connsiteY11" fmla="*/ 5349648 h 6259675"/>
              <a:gd name="connsiteX12" fmla="*/ 271825 w 2388417"/>
              <a:gd name="connsiteY12" fmla="*/ 6107226 h 6259675"/>
              <a:gd name="connsiteX13" fmla="*/ 304482 w 2388417"/>
              <a:gd name="connsiteY13" fmla="*/ 6259626 h 6259675"/>
              <a:gd name="connsiteX0" fmla="*/ 77243 w 2388417"/>
              <a:gd name="connsiteY0" fmla="*/ 0 h 6259642"/>
              <a:gd name="connsiteX1" fmla="*/ 206511 w 2388417"/>
              <a:gd name="connsiteY1" fmla="*/ 348683 h 6259642"/>
              <a:gd name="connsiteX2" fmla="*/ 141197 w 2388417"/>
              <a:gd name="connsiteY2" fmla="*/ 457540 h 6259642"/>
              <a:gd name="connsiteX3" fmla="*/ 23 w 2388417"/>
              <a:gd name="connsiteY3" fmla="*/ 529998 h 6259642"/>
              <a:gd name="connsiteX4" fmla="*/ 228282 w 2388417"/>
              <a:gd name="connsiteY4" fmla="*/ 882083 h 6259642"/>
              <a:gd name="connsiteX5" fmla="*/ 467768 w 2388417"/>
              <a:gd name="connsiteY5" fmla="*/ 1578769 h 6259642"/>
              <a:gd name="connsiteX6" fmla="*/ 540226 w 2388417"/>
              <a:gd name="connsiteY6" fmla="*/ 2482283 h 6259642"/>
              <a:gd name="connsiteX7" fmla="*/ 565740 w 2388417"/>
              <a:gd name="connsiteY7" fmla="*/ 2689111 h 6259642"/>
              <a:gd name="connsiteX8" fmla="*/ 587511 w 2388417"/>
              <a:gd name="connsiteY8" fmla="*/ 2917711 h 6259642"/>
              <a:gd name="connsiteX9" fmla="*/ 1959111 w 2388417"/>
              <a:gd name="connsiteY9" fmla="*/ 3321503 h 6259642"/>
              <a:gd name="connsiteX10" fmla="*/ 2388417 w 2388417"/>
              <a:gd name="connsiteY10" fmla="*/ 4920342 h 6259642"/>
              <a:gd name="connsiteX11" fmla="*/ 900475 w 2388417"/>
              <a:gd name="connsiteY11" fmla="*/ 5349648 h 6259642"/>
              <a:gd name="connsiteX12" fmla="*/ 271825 w 2388417"/>
              <a:gd name="connsiteY12" fmla="*/ 6107226 h 6259642"/>
              <a:gd name="connsiteX13" fmla="*/ 304482 w 2388417"/>
              <a:gd name="connsiteY13" fmla="*/ 6259626 h 625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88417" h="6259642">
                <a:moveTo>
                  <a:pt x="77243" y="0"/>
                </a:moveTo>
                <a:cubicBezTo>
                  <a:pt x="132578" y="145142"/>
                  <a:pt x="195852" y="272426"/>
                  <a:pt x="206511" y="348683"/>
                </a:cubicBezTo>
                <a:cubicBezTo>
                  <a:pt x="217170" y="424940"/>
                  <a:pt x="175612" y="427321"/>
                  <a:pt x="141197" y="457540"/>
                </a:cubicBezTo>
                <a:cubicBezTo>
                  <a:pt x="106782" y="487759"/>
                  <a:pt x="2178" y="509247"/>
                  <a:pt x="23" y="529998"/>
                </a:cubicBezTo>
                <a:cubicBezTo>
                  <a:pt x="-2132" y="550749"/>
                  <a:pt x="150325" y="707288"/>
                  <a:pt x="228282" y="882083"/>
                </a:cubicBezTo>
                <a:cubicBezTo>
                  <a:pt x="306239" y="1056878"/>
                  <a:pt x="415777" y="1312069"/>
                  <a:pt x="467768" y="1578769"/>
                </a:cubicBezTo>
                <a:cubicBezTo>
                  <a:pt x="519759" y="1845469"/>
                  <a:pt x="523897" y="2297226"/>
                  <a:pt x="540226" y="2482283"/>
                </a:cubicBezTo>
                <a:cubicBezTo>
                  <a:pt x="556555" y="2667340"/>
                  <a:pt x="557859" y="2616540"/>
                  <a:pt x="565740" y="2689111"/>
                </a:cubicBezTo>
                <a:cubicBezTo>
                  <a:pt x="573621" y="2761682"/>
                  <a:pt x="569595" y="2881368"/>
                  <a:pt x="587511" y="2917711"/>
                </a:cubicBezTo>
                <a:cubicBezTo>
                  <a:pt x="819740" y="3023110"/>
                  <a:pt x="1629629" y="3216034"/>
                  <a:pt x="1959111" y="3321503"/>
                </a:cubicBezTo>
                <a:cubicBezTo>
                  <a:pt x="2191793" y="4096996"/>
                  <a:pt x="2337049" y="4689078"/>
                  <a:pt x="2388417" y="4920342"/>
                </a:cubicBezTo>
                <a:cubicBezTo>
                  <a:pt x="2132603" y="5039687"/>
                  <a:pt x="996065" y="5287565"/>
                  <a:pt x="900475" y="5349648"/>
                </a:cubicBezTo>
                <a:cubicBezTo>
                  <a:pt x="840604" y="5506981"/>
                  <a:pt x="492601" y="6000807"/>
                  <a:pt x="271825" y="6107226"/>
                </a:cubicBezTo>
                <a:cubicBezTo>
                  <a:pt x="274886" y="6108870"/>
                  <a:pt x="240075" y="6261440"/>
                  <a:pt x="304482" y="6259626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4" name="Figura a mano libera 103"/>
          <p:cNvSpPr/>
          <p:nvPr/>
        </p:nvSpPr>
        <p:spPr bwMode="auto">
          <a:xfrm>
            <a:off x="4945504" y="533400"/>
            <a:ext cx="840444" cy="6281057"/>
          </a:xfrm>
          <a:custGeom>
            <a:avLst/>
            <a:gdLst>
              <a:gd name="connsiteX0" fmla="*/ 171634 w 814407"/>
              <a:gd name="connsiteY0" fmla="*/ 0 h 6281057"/>
              <a:gd name="connsiteX1" fmla="*/ 8349 w 814407"/>
              <a:gd name="connsiteY1" fmla="*/ 391886 h 6281057"/>
              <a:gd name="connsiteX2" fmla="*/ 51892 w 814407"/>
              <a:gd name="connsiteY2" fmla="*/ 544286 h 6281057"/>
              <a:gd name="connsiteX3" fmla="*/ 291377 w 814407"/>
              <a:gd name="connsiteY3" fmla="*/ 1066800 h 6281057"/>
              <a:gd name="connsiteX4" fmla="*/ 411120 w 814407"/>
              <a:gd name="connsiteY4" fmla="*/ 2166257 h 6281057"/>
              <a:gd name="connsiteX5" fmla="*/ 422006 w 814407"/>
              <a:gd name="connsiteY5" fmla="*/ 2830286 h 6281057"/>
              <a:gd name="connsiteX6" fmla="*/ 258720 w 814407"/>
              <a:gd name="connsiteY6" fmla="*/ 3690257 h 6281057"/>
              <a:gd name="connsiteX7" fmla="*/ 617949 w 814407"/>
              <a:gd name="connsiteY7" fmla="*/ 4419600 h 6281057"/>
              <a:gd name="connsiteX8" fmla="*/ 813892 w 814407"/>
              <a:gd name="connsiteY8" fmla="*/ 5083629 h 6281057"/>
              <a:gd name="connsiteX9" fmla="*/ 563520 w 814407"/>
              <a:gd name="connsiteY9" fmla="*/ 5802086 h 6281057"/>
              <a:gd name="connsiteX10" fmla="*/ 367577 w 814407"/>
              <a:gd name="connsiteY10" fmla="*/ 6193971 h 6281057"/>
              <a:gd name="connsiteX11" fmla="*/ 400234 w 814407"/>
              <a:gd name="connsiteY11" fmla="*/ 6281057 h 6281057"/>
              <a:gd name="connsiteX0" fmla="*/ 120193 w 762966"/>
              <a:gd name="connsiteY0" fmla="*/ 0 h 6281057"/>
              <a:gd name="connsiteX1" fmla="*/ 178364 w 762966"/>
              <a:gd name="connsiteY1" fmla="*/ 420461 h 6281057"/>
              <a:gd name="connsiteX2" fmla="*/ 451 w 762966"/>
              <a:gd name="connsiteY2" fmla="*/ 544286 h 6281057"/>
              <a:gd name="connsiteX3" fmla="*/ 239936 w 762966"/>
              <a:gd name="connsiteY3" fmla="*/ 1066800 h 6281057"/>
              <a:gd name="connsiteX4" fmla="*/ 359679 w 762966"/>
              <a:gd name="connsiteY4" fmla="*/ 2166257 h 6281057"/>
              <a:gd name="connsiteX5" fmla="*/ 370565 w 762966"/>
              <a:gd name="connsiteY5" fmla="*/ 2830286 h 6281057"/>
              <a:gd name="connsiteX6" fmla="*/ 207279 w 762966"/>
              <a:gd name="connsiteY6" fmla="*/ 3690257 h 6281057"/>
              <a:gd name="connsiteX7" fmla="*/ 566508 w 762966"/>
              <a:gd name="connsiteY7" fmla="*/ 4419600 h 6281057"/>
              <a:gd name="connsiteX8" fmla="*/ 762451 w 762966"/>
              <a:gd name="connsiteY8" fmla="*/ 5083629 h 6281057"/>
              <a:gd name="connsiteX9" fmla="*/ 512079 w 762966"/>
              <a:gd name="connsiteY9" fmla="*/ 5802086 h 6281057"/>
              <a:gd name="connsiteX10" fmla="*/ 316136 w 762966"/>
              <a:gd name="connsiteY10" fmla="*/ 6193971 h 6281057"/>
              <a:gd name="connsiteX11" fmla="*/ 348793 w 762966"/>
              <a:gd name="connsiteY11" fmla="*/ 6281057 h 6281057"/>
              <a:gd name="connsiteX0" fmla="*/ 177729 w 820502"/>
              <a:gd name="connsiteY0" fmla="*/ 0 h 6281057"/>
              <a:gd name="connsiteX1" fmla="*/ 7300 w 820502"/>
              <a:gd name="connsiteY1" fmla="*/ 258536 h 6281057"/>
              <a:gd name="connsiteX2" fmla="*/ 57987 w 820502"/>
              <a:gd name="connsiteY2" fmla="*/ 544286 h 6281057"/>
              <a:gd name="connsiteX3" fmla="*/ 297472 w 820502"/>
              <a:gd name="connsiteY3" fmla="*/ 1066800 h 6281057"/>
              <a:gd name="connsiteX4" fmla="*/ 417215 w 820502"/>
              <a:gd name="connsiteY4" fmla="*/ 2166257 h 6281057"/>
              <a:gd name="connsiteX5" fmla="*/ 428101 w 820502"/>
              <a:gd name="connsiteY5" fmla="*/ 2830286 h 6281057"/>
              <a:gd name="connsiteX6" fmla="*/ 264815 w 820502"/>
              <a:gd name="connsiteY6" fmla="*/ 3690257 h 6281057"/>
              <a:gd name="connsiteX7" fmla="*/ 624044 w 820502"/>
              <a:gd name="connsiteY7" fmla="*/ 4419600 h 6281057"/>
              <a:gd name="connsiteX8" fmla="*/ 819987 w 820502"/>
              <a:gd name="connsiteY8" fmla="*/ 5083629 h 6281057"/>
              <a:gd name="connsiteX9" fmla="*/ 569615 w 820502"/>
              <a:gd name="connsiteY9" fmla="*/ 5802086 h 6281057"/>
              <a:gd name="connsiteX10" fmla="*/ 373672 w 820502"/>
              <a:gd name="connsiteY10" fmla="*/ 6193971 h 6281057"/>
              <a:gd name="connsiteX11" fmla="*/ 406329 w 820502"/>
              <a:gd name="connsiteY11" fmla="*/ 6281057 h 6281057"/>
              <a:gd name="connsiteX0" fmla="*/ 177729 w 820502"/>
              <a:gd name="connsiteY0" fmla="*/ 0 h 6281057"/>
              <a:gd name="connsiteX1" fmla="*/ 7300 w 820502"/>
              <a:gd name="connsiteY1" fmla="*/ 258536 h 6281057"/>
              <a:gd name="connsiteX2" fmla="*/ 57987 w 820502"/>
              <a:gd name="connsiteY2" fmla="*/ 544286 h 6281057"/>
              <a:gd name="connsiteX3" fmla="*/ 297472 w 820502"/>
              <a:gd name="connsiteY3" fmla="*/ 1066800 h 6281057"/>
              <a:gd name="connsiteX4" fmla="*/ 417215 w 820502"/>
              <a:gd name="connsiteY4" fmla="*/ 2166257 h 6281057"/>
              <a:gd name="connsiteX5" fmla="*/ 428101 w 820502"/>
              <a:gd name="connsiteY5" fmla="*/ 2830286 h 6281057"/>
              <a:gd name="connsiteX6" fmla="*/ 264815 w 820502"/>
              <a:gd name="connsiteY6" fmla="*/ 3690257 h 6281057"/>
              <a:gd name="connsiteX7" fmla="*/ 624044 w 820502"/>
              <a:gd name="connsiteY7" fmla="*/ 4419600 h 6281057"/>
              <a:gd name="connsiteX8" fmla="*/ 819987 w 820502"/>
              <a:gd name="connsiteY8" fmla="*/ 5083629 h 6281057"/>
              <a:gd name="connsiteX9" fmla="*/ 569615 w 820502"/>
              <a:gd name="connsiteY9" fmla="*/ 5802086 h 6281057"/>
              <a:gd name="connsiteX10" fmla="*/ 373672 w 820502"/>
              <a:gd name="connsiteY10" fmla="*/ 6193971 h 6281057"/>
              <a:gd name="connsiteX11" fmla="*/ 406329 w 820502"/>
              <a:gd name="connsiteY11" fmla="*/ 6281057 h 6281057"/>
              <a:gd name="connsiteX0" fmla="*/ 180180 w 822953"/>
              <a:gd name="connsiteY0" fmla="*/ 0 h 6281057"/>
              <a:gd name="connsiteX1" fmla="*/ 9751 w 822953"/>
              <a:gd name="connsiteY1" fmla="*/ 258536 h 6281057"/>
              <a:gd name="connsiteX2" fmla="*/ 50913 w 822953"/>
              <a:gd name="connsiteY2" fmla="*/ 539523 h 6281057"/>
              <a:gd name="connsiteX3" fmla="*/ 299923 w 822953"/>
              <a:gd name="connsiteY3" fmla="*/ 1066800 h 6281057"/>
              <a:gd name="connsiteX4" fmla="*/ 419666 w 822953"/>
              <a:gd name="connsiteY4" fmla="*/ 2166257 h 6281057"/>
              <a:gd name="connsiteX5" fmla="*/ 430552 w 822953"/>
              <a:gd name="connsiteY5" fmla="*/ 2830286 h 6281057"/>
              <a:gd name="connsiteX6" fmla="*/ 267266 w 822953"/>
              <a:gd name="connsiteY6" fmla="*/ 3690257 h 6281057"/>
              <a:gd name="connsiteX7" fmla="*/ 626495 w 822953"/>
              <a:gd name="connsiteY7" fmla="*/ 4419600 h 6281057"/>
              <a:gd name="connsiteX8" fmla="*/ 822438 w 822953"/>
              <a:gd name="connsiteY8" fmla="*/ 5083629 h 6281057"/>
              <a:gd name="connsiteX9" fmla="*/ 572066 w 822953"/>
              <a:gd name="connsiteY9" fmla="*/ 5802086 h 6281057"/>
              <a:gd name="connsiteX10" fmla="*/ 376123 w 822953"/>
              <a:gd name="connsiteY10" fmla="*/ 6193971 h 6281057"/>
              <a:gd name="connsiteX11" fmla="*/ 408780 w 822953"/>
              <a:gd name="connsiteY11" fmla="*/ 6281057 h 6281057"/>
              <a:gd name="connsiteX0" fmla="*/ 181668 w 824441"/>
              <a:gd name="connsiteY0" fmla="*/ 0 h 6281057"/>
              <a:gd name="connsiteX1" fmla="*/ 11239 w 824441"/>
              <a:gd name="connsiteY1" fmla="*/ 258536 h 6281057"/>
              <a:gd name="connsiteX2" fmla="*/ 52401 w 824441"/>
              <a:gd name="connsiteY2" fmla="*/ 539523 h 6281057"/>
              <a:gd name="connsiteX3" fmla="*/ 301411 w 824441"/>
              <a:gd name="connsiteY3" fmla="*/ 1066800 h 6281057"/>
              <a:gd name="connsiteX4" fmla="*/ 421154 w 824441"/>
              <a:gd name="connsiteY4" fmla="*/ 2166257 h 6281057"/>
              <a:gd name="connsiteX5" fmla="*/ 432040 w 824441"/>
              <a:gd name="connsiteY5" fmla="*/ 2830286 h 6281057"/>
              <a:gd name="connsiteX6" fmla="*/ 268754 w 824441"/>
              <a:gd name="connsiteY6" fmla="*/ 3690257 h 6281057"/>
              <a:gd name="connsiteX7" fmla="*/ 627983 w 824441"/>
              <a:gd name="connsiteY7" fmla="*/ 4419600 h 6281057"/>
              <a:gd name="connsiteX8" fmla="*/ 823926 w 824441"/>
              <a:gd name="connsiteY8" fmla="*/ 5083629 h 6281057"/>
              <a:gd name="connsiteX9" fmla="*/ 573554 w 824441"/>
              <a:gd name="connsiteY9" fmla="*/ 5802086 h 6281057"/>
              <a:gd name="connsiteX10" fmla="*/ 377611 w 824441"/>
              <a:gd name="connsiteY10" fmla="*/ 6193971 h 6281057"/>
              <a:gd name="connsiteX11" fmla="*/ 410268 w 824441"/>
              <a:gd name="connsiteY11" fmla="*/ 6281057 h 6281057"/>
              <a:gd name="connsiteX0" fmla="*/ 181668 w 824441"/>
              <a:gd name="connsiteY0" fmla="*/ 0 h 6281057"/>
              <a:gd name="connsiteX1" fmla="*/ 11239 w 824441"/>
              <a:gd name="connsiteY1" fmla="*/ 258536 h 6281057"/>
              <a:gd name="connsiteX2" fmla="*/ 52401 w 824441"/>
              <a:gd name="connsiteY2" fmla="*/ 539523 h 6281057"/>
              <a:gd name="connsiteX3" fmla="*/ 301411 w 824441"/>
              <a:gd name="connsiteY3" fmla="*/ 1066800 h 6281057"/>
              <a:gd name="connsiteX4" fmla="*/ 421154 w 824441"/>
              <a:gd name="connsiteY4" fmla="*/ 2166257 h 6281057"/>
              <a:gd name="connsiteX5" fmla="*/ 432040 w 824441"/>
              <a:gd name="connsiteY5" fmla="*/ 2830286 h 6281057"/>
              <a:gd name="connsiteX6" fmla="*/ 268754 w 824441"/>
              <a:gd name="connsiteY6" fmla="*/ 3690257 h 6281057"/>
              <a:gd name="connsiteX7" fmla="*/ 627983 w 824441"/>
              <a:gd name="connsiteY7" fmla="*/ 4419600 h 6281057"/>
              <a:gd name="connsiteX8" fmla="*/ 823926 w 824441"/>
              <a:gd name="connsiteY8" fmla="*/ 5083629 h 6281057"/>
              <a:gd name="connsiteX9" fmla="*/ 573554 w 824441"/>
              <a:gd name="connsiteY9" fmla="*/ 5802086 h 6281057"/>
              <a:gd name="connsiteX10" fmla="*/ 377611 w 824441"/>
              <a:gd name="connsiteY10" fmla="*/ 6193971 h 6281057"/>
              <a:gd name="connsiteX11" fmla="*/ 410268 w 824441"/>
              <a:gd name="connsiteY11" fmla="*/ 6281057 h 6281057"/>
              <a:gd name="connsiteX0" fmla="*/ 181668 w 824441"/>
              <a:gd name="connsiteY0" fmla="*/ 0 h 6281057"/>
              <a:gd name="connsiteX1" fmla="*/ 11239 w 824441"/>
              <a:gd name="connsiteY1" fmla="*/ 258536 h 6281057"/>
              <a:gd name="connsiteX2" fmla="*/ 52401 w 824441"/>
              <a:gd name="connsiteY2" fmla="*/ 539523 h 6281057"/>
              <a:gd name="connsiteX3" fmla="*/ 301411 w 824441"/>
              <a:gd name="connsiteY3" fmla="*/ 1066800 h 6281057"/>
              <a:gd name="connsiteX4" fmla="*/ 409248 w 824441"/>
              <a:gd name="connsiteY4" fmla="*/ 2168638 h 6281057"/>
              <a:gd name="connsiteX5" fmla="*/ 432040 w 824441"/>
              <a:gd name="connsiteY5" fmla="*/ 2830286 h 6281057"/>
              <a:gd name="connsiteX6" fmla="*/ 268754 w 824441"/>
              <a:gd name="connsiteY6" fmla="*/ 3690257 h 6281057"/>
              <a:gd name="connsiteX7" fmla="*/ 627983 w 824441"/>
              <a:gd name="connsiteY7" fmla="*/ 4419600 h 6281057"/>
              <a:gd name="connsiteX8" fmla="*/ 823926 w 824441"/>
              <a:gd name="connsiteY8" fmla="*/ 5083629 h 6281057"/>
              <a:gd name="connsiteX9" fmla="*/ 573554 w 824441"/>
              <a:gd name="connsiteY9" fmla="*/ 5802086 h 6281057"/>
              <a:gd name="connsiteX10" fmla="*/ 377611 w 824441"/>
              <a:gd name="connsiteY10" fmla="*/ 6193971 h 6281057"/>
              <a:gd name="connsiteX11" fmla="*/ 410268 w 824441"/>
              <a:gd name="connsiteY11" fmla="*/ 6281057 h 6281057"/>
              <a:gd name="connsiteX0" fmla="*/ 181668 w 824441"/>
              <a:gd name="connsiteY0" fmla="*/ 0 h 6281057"/>
              <a:gd name="connsiteX1" fmla="*/ 11239 w 824441"/>
              <a:gd name="connsiteY1" fmla="*/ 258536 h 6281057"/>
              <a:gd name="connsiteX2" fmla="*/ 52401 w 824441"/>
              <a:gd name="connsiteY2" fmla="*/ 539523 h 6281057"/>
              <a:gd name="connsiteX3" fmla="*/ 301411 w 824441"/>
              <a:gd name="connsiteY3" fmla="*/ 1066800 h 6281057"/>
              <a:gd name="connsiteX4" fmla="*/ 409248 w 824441"/>
              <a:gd name="connsiteY4" fmla="*/ 2168638 h 6281057"/>
              <a:gd name="connsiteX5" fmla="*/ 432040 w 824441"/>
              <a:gd name="connsiteY5" fmla="*/ 2830286 h 6281057"/>
              <a:gd name="connsiteX6" fmla="*/ 268754 w 824441"/>
              <a:gd name="connsiteY6" fmla="*/ 3690257 h 6281057"/>
              <a:gd name="connsiteX7" fmla="*/ 627983 w 824441"/>
              <a:gd name="connsiteY7" fmla="*/ 4419600 h 6281057"/>
              <a:gd name="connsiteX8" fmla="*/ 823926 w 824441"/>
              <a:gd name="connsiteY8" fmla="*/ 5083629 h 6281057"/>
              <a:gd name="connsiteX9" fmla="*/ 573554 w 824441"/>
              <a:gd name="connsiteY9" fmla="*/ 5802086 h 6281057"/>
              <a:gd name="connsiteX10" fmla="*/ 377611 w 824441"/>
              <a:gd name="connsiteY10" fmla="*/ 6193971 h 6281057"/>
              <a:gd name="connsiteX11" fmla="*/ 410268 w 824441"/>
              <a:gd name="connsiteY11" fmla="*/ 6281057 h 6281057"/>
              <a:gd name="connsiteX0" fmla="*/ 181668 w 824449"/>
              <a:gd name="connsiteY0" fmla="*/ 0 h 6281057"/>
              <a:gd name="connsiteX1" fmla="*/ 11239 w 824449"/>
              <a:gd name="connsiteY1" fmla="*/ 258536 h 6281057"/>
              <a:gd name="connsiteX2" fmla="*/ 52401 w 824449"/>
              <a:gd name="connsiteY2" fmla="*/ 539523 h 6281057"/>
              <a:gd name="connsiteX3" fmla="*/ 301411 w 824449"/>
              <a:gd name="connsiteY3" fmla="*/ 1066800 h 6281057"/>
              <a:gd name="connsiteX4" fmla="*/ 409248 w 824449"/>
              <a:gd name="connsiteY4" fmla="*/ 2168638 h 6281057"/>
              <a:gd name="connsiteX5" fmla="*/ 432040 w 824449"/>
              <a:gd name="connsiteY5" fmla="*/ 2830286 h 6281057"/>
              <a:gd name="connsiteX6" fmla="*/ 256848 w 824449"/>
              <a:gd name="connsiteY6" fmla="*/ 3683113 h 6281057"/>
              <a:gd name="connsiteX7" fmla="*/ 627983 w 824449"/>
              <a:gd name="connsiteY7" fmla="*/ 4419600 h 6281057"/>
              <a:gd name="connsiteX8" fmla="*/ 823926 w 824449"/>
              <a:gd name="connsiteY8" fmla="*/ 5083629 h 6281057"/>
              <a:gd name="connsiteX9" fmla="*/ 573554 w 824449"/>
              <a:gd name="connsiteY9" fmla="*/ 5802086 h 6281057"/>
              <a:gd name="connsiteX10" fmla="*/ 377611 w 824449"/>
              <a:gd name="connsiteY10" fmla="*/ 6193971 h 6281057"/>
              <a:gd name="connsiteX11" fmla="*/ 410268 w 824449"/>
              <a:gd name="connsiteY11" fmla="*/ 6281057 h 6281057"/>
              <a:gd name="connsiteX0" fmla="*/ 181668 w 824449"/>
              <a:gd name="connsiteY0" fmla="*/ 0 h 6281057"/>
              <a:gd name="connsiteX1" fmla="*/ 11239 w 824449"/>
              <a:gd name="connsiteY1" fmla="*/ 258536 h 6281057"/>
              <a:gd name="connsiteX2" fmla="*/ 52401 w 824449"/>
              <a:gd name="connsiteY2" fmla="*/ 539523 h 6281057"/>
              <a:gd name="connsiteX3" fmla="*/ 301411 w 824449"/>
              <a:gd name="connsiteY3" fmla="*/ 1066800 h 6281057"/>
              <a:gd name="connsiteX4" fmla="*/ 409248 w 824449"/>
              <a:gd name="connsiteY4" fmla="*/ 2168638 h 6281057"/>
              <a:gd name="connsiteX5" fmla="*/ 432040 w 824449"/>
              <a:gd name="connsiteY5" fmla="*/ 2830286 h 6281057"/>
              <a:gd name="connsiteX6" fmla="*/ 256848 w 824449"/>
              <a:gd name="connsiteY6" fmla="*/ 3683113 h 6281057"/>
              <a:gd name="connsiteX7" fmla="*/ 627983 w 824449"/>
              <a:gd name="connsiteY7" fmla="*/ 4419600 h 6281057"/>
              <a:gd name="connsiteX8" fmla="*/ 823926 w 824449"/>
              <a:gd name="connsiteY8" fmla="*/ 5083629 h 6281057"/>
              <a:gd name="connsiteX9" fmla="*/ 573554 w 824449"/>
              <a:gd name="connsiteY9" fmla="*/ 5802086 h 6281057"/>
              <a:gd name="connsiteX10" fmla="*/ 377611 w 824449"/>
              <a:gd name="connsiteY10" fmla="*/ 6193971 h 6281057"/>
              <a:gd name="connsiteX11" fmla="*/ 410268 w 824449"/>
              <a:gd name="connsiteY11" fmla="*/ 6281057 h 6281057"/>
              <a:gd name="connsiteX0" fmla="*/ 181668 w 824449"/>
              <a:gd name="connsiteY0" fmla="*/ 0 h 6281057"/>
              <a:gd name="connsiteX1" fmla="*/ 11239 w 824449"/>
              <a:gd name="connsiteY1" fmla="*/ 258536 h 6281057"/>
              <a:gd name="connsiteX2" fmla="*/ 52401 w 824449"/>
              <a:gd name="connsiteY2" fmla="*/ 539523 h 6281057"/>
              <a:gd name="connsiteX3" fmla="*/ 301411 w 824449"/>
              <a:gd name="connsiteY3" fmla="*/ 1066800 h 6281057"/>
              <a:gd name="connsiteX4" fmla="*/ 409248 w 824449"/>
              <a:gd name="connsiteY4" fmla="*/ 2168638 h 6281057"/>
              <a:gd name="connsiteX5" fmla="*/ 432040 w 824449"/>
              <a:gd name="connsiteY5" fmla="*/ 2830286 h 6281057"/>
              <a:gd name="connsiteX6" fmla="*/ 256848 w 824449"/>
              <a:gd name="connsiteY6" fmla="*/ 3683113 h 6281057"/>
              <a:gd name="connsiteX7" fmla="*/ 627983 w 824449"/>
              <a:gd name="connsiteY7" fmla="*/ 4419600 h 6281057"/>
              <a:gd name="connsiteX8" fmla="*/ 823926 w 824449"/>
              <a:gd name="connsiteY8" fmla="*/ 5083629 h 6281057"/>
              <a:gd name="connsiteX9" fmla="*/ 573554 w 824449"/>
              <a:gd name="connsiteY9" fmla="*/ 5802086 h 6281057"/>
              <a:gd name="connsiteX10" fmla="*/ 377611 w 824449"/>
              <a:gd name="connsiteY10" fmla="*/ 6193971 h 6281057"/>
              <a:gd name="connsiteX11" fmla="*/ 410268 w 824449"/>
              <a:gd name="connsiteY11" fmla="*/ 6281057 h 6281057"/>
              <a:gd name="connsiteX0" fmla="*/ 181668 w 824449"/>
              <a:gd name="connsiteY0" fmla="*/ 0 h 6281057"/>
              <a:gd name="connsiteX1" fmla="*/ 11239 w 824449"/>
              <a:gd name="connsiteY1" fmla="*/ 258536 h 6281057"/>
              <a:gd name="connsiteX2" fmla="*/ 52401 w 824449"/>
              <a:gd name="connsiteY2" fmla="*/ 539523 h 6281057"/>
              <a:gd name="connsiteX3" fmla="*/ 301411 w 824449"/>
              <a:gd name="connsiteY3" fmla="*/ 1066800 h 6281057"/>
              <a:gd name="connsiteX4" fmla="*/ 409248 w 824449"/>
              <a:gd name="connsiteY4" fmla="*/ 2168638 h 6281057"/>
              <a:gd name="connsiteX5" fmla="*/ 432040 w 824449"/>
              <a:gd name="connsiteY5" fmla="*/ 2830286 h 6281057"/>
              <a:gd name="connsiteX6" fmla="*/ 256848 w 824449"/>
              <a:gd name="connsiteY6" fmla="*/ 3683113 h 6281057"/>
              <a:gd name="connsiteX7" fmla="*/ 627983 w 824449"/>
              <a:gd name="connsiteY7" fmla="*/ 4419600 h 6281057"/>
              <a:gd name="connsiteX8" fmla="*/ 823926 w 824449"/>
              <a:gd name="connsiteY8" fmla="*/ 5083629 h 6281057"/>
              <a:gd name="connsiteX9" fmla="*/ 573554 w 824449"/>
              <a:gd name="connsiteY9" fmla="*/ 5802086 h 6281057"/>
              <a:gd name="connsiteX10" fmla="*/ 377611 w 824449"/>
              <a:gd name="connsiteY10" fmla="*/ 6193971 h 6281057"/>
              <a:gd name="connsiteX11" fmla="*/ 410268 w 824449"/>
              <a:gd name="connsiteY11" fmla="*/ 6281057 h 6281057"/>
              <a:gd name="connsiteX0" fmla="*/ 181668 w 824449"/>
              <a:gd name="connsiteY0" fmla="*/ 0 h 6281057"/>
              <a:gd name="connsiteX1" fmla="*/ 11239 w 824449"/>
              <a:gd name="connsiteY1" fmla="*/ 258536 h 6281057"/>
              <a:gd name="connsiteX2" fmla="*/ 52401 w 824449"/>
              <a:gd name="connsiteY2" fmla="*/ 539523 h 6281057"/>
              <a:gd name="connsiteX3" fmla="*/ 301411 w 824449"/>
              <a:gd name="connsiteY3" fmla="*/ 1066800 h 6281057"/>
              <a:gd name="connsiteX4" fmla="*/ 409248 w 824449"/>
              <a:gd name="connsiteY4" fmla="*/ 2168638 h 6281057"/>
              <a:gd name="connsiteX5" fmla="*/ 432040 w 824449"/>
              <a:gd name="connsiteY5" fmla="*/ 2830286 h 6281057"/>
              <a:gd name="connsiteX6" fmla="*/ 256848 w 824449"/>
              <a:gd name="connsiteY6" fmla="*/ 3683113 h 6281057"/>
              <a:gd name="connsiteX7" fmla="*/ 627983 w 824449"/>
              <a:gd name="connsiteY7" fmla="*/ 4419600 h 6281057"/>
              <a:gd name="connsiteX8" fmla="*/ 823926 w 824449"/>
              <a:gd name="connsiteY8" fmla="*/ 5083629 h 6281057"/>
              <a:gd name="connsiteX9" fmla="*/ 573554 w 824449"/>
              <a:gd name="connsiteY9" fmla="*/ 5802086 h 6281057"/>
              <a:gd name="connsiteX10" fmla="*/ 377611 w 824449"/>
              <a:gd name="connsiteY10" fmla="*/ 6193971 h 6281057"/>
              <a:gd name="connsiteX11" fmla="*/ 410268 w 824449"/>
              <a:gd name="connsiteY11" fmla="*/ 6281057 h 6281057"/>
              <a:gd name="connsiteX0" fmla="*/ 181668 w 824449"/>
              <a:gd name="connsiteY0" fmla="*/ 0 h 6281057"/>
              <a:gd name="connsiteX1" fmla="*/ 11239 w 824449"/>
              <a:gd name="connsiteY1" fmla="*/ 258536 h 6281057"/>
              <a:gd name="connsiteX2" fmla="*/ 52401 w 824449"/>
              <a:gd name="connsiteY2" fmla="*/ 539523 h 6281057"/>
              <a:gd name="connsiteX3" fmla="*/ 301411 w 824449"/>
              <a:gd name="connsiteY3" fmla="*/ 1066800 h 6281057"/>
              <a:gd name="connsiteX4" fmla="*/ 409248 w 824449"/>
              <a:gd name="connsiteY4" fmla="*/ 2168638 h 6281057"/>
              <a:gd name="connsiteX5" fmla="*/ 432040 w 824449"/>
              <a:gd name="connsiteY5" fmla="*/ 2830286 h 6281057"/>
              <a:gd name="connsiteX6" fmla="*/ 256848 w 824449"/>
              <a:gd name="connsiteY6" fmla="*/ 3683113 h 6281057"/>
              <a:gd name="connsiteX7" fmla="*/ 627983 w 824449"/>
              <a:gd name="connsiteY7" fmla="*/ 4419600 h 6281057"/>
              <a:gd name="connsiteX8" fmla="*/ 823926 w 824449"/>
              <a:gd name="connsiteY8" fmla="*/ 5083629 h 6281057"/>
              <a:gd name="connsiteX9" fmla="*/ 573554 w 824449"/>
              <a:gd name="connsiteY9" fmla="*/ 5802086 h 6281057"/>
              <a:gd name="connsiteX10" fmla="*/ 377611 w 824449"/>
              <a:gd name="connsiteY10" fmla="*/ 6193971 h 6281057"/>
              <a:gd name="connsiteX11" fmla="*/ 410268 w 824449"/>
              <a:gd name="connsiteY11" fmla="*/ 6281057 h 6281057"/>
              <a:gd name="connsiteX0" fmla="*/ 181668 w 824449"/>
              <a:gd name="connsiteY0" fmla="*/ 0 h 6281057"/>
              <a:gd name="connsiteX1" fmla="*/ 11239 w 824449"/>
              <a:gd name="connsiteY1" fmla="*/ 258536 h 6281057"/>
              <a:gd name="connsiteX2" fmla="*/ 52401 w 824449"/>
              <a:gd name="connsiteY2" fmla="*/ 539523 h 6281057"/>
              <a:gd name="connsiteX3" fmla="*/ 301411 w 824449"/>
              <a:gd name="connsiteY3" fmla="*/ 1066800 h 6281057"/>
              <a:gd name="connsiteX4" fmla="*/ 409248 w 824449"/>
              <a:gd name="connsiteY4" fmla="*/ 2168638 h 6281057"/>
              <a:gd name="connsiteX5" fmla="*/ 432040 w 824449"/>
              <a:gd name="connsiteY5" fmla="*/ 2830286 h 6281057"/>
              <a:gd name="connsiteX6" fmla="*/ 256848 w 824449"/>
              <a:gd name="connsiteY6" fmla="*/ 3683113 h 6281057"/>
              <a:gd name="connsiteX7" fmla="*/ 627983 w 824449"/>
              <a:gd name="connsiteY7" fmla="*/ 4419600 h 6281057"/>
              <a:gd name="connsiteX8" fmla="*/ 823926 w 824449"/>
              <a:gd name="connsiteY8" fmla="*/ 5083629 h 6281057"/>
              <a:gd name="connsiteX9" fmla="*/ 573554 w 824449"/>
              <a:gd name="connsiteY9" fmla="*/ 5802086 h 6281057"/>
              <a:gd name="connsiteX10" fmla="*/ 377611 w 824449"/>
              <a:gd name="connsiteY10" fmla="*/ 6193971 h 6281057"/>
              <a:gd name="connsiteX11" fmla="*/ 410268 w 824449"/>
              <a:gd name="connsiteY11" fmla="*/ 6281057 h 6281057"/>
              <a:gd name="connsiteX0" fmla="*/ 181668 w 846330"/>
              <a:gd name="connsiteY0" fmla="*/ 0 h 6281057"/>
              <a:gd name="connsiteX1" fmla="*/ 11239 w 846330"/>
              <a:gd name="connsiteY1" fmla="*/ 258536 h 6281057"/>
              <a:gd name="connsiteX2" fmla="*/ 52401 w 846330"/>
              <a:gd name="connsiteY2" fmla="*/ 539523 h 6281057"/>
              <a:gd name="connsiteX3" fmla="*/ 301411 w 846330"/>
              <a:gd name="connsiteY3" fmla="*/ 1066800 h 6281057"/>
              <a:gd name="connsiteX4" fmla="*/ 409248 w 846330"/>
              <a:gd name="connsiteY4" fmla="*/ 2168638 h 6281057"/>
              <a:gd name="connsiteX5" fmla="*/ 432040 w 846330"/>
              <a:gd name="connsiteY5" fmla="*/ 2830286 h 6281057"/>
              <a:gd name="connsiteX6" fmla="*/ 256848 w 846330"/>
              <a:gd name="connsiteY6" fmla="*/ 3683113 h 6281057"/>
              <a:gd name="connsiteX7" fmla="*/ 627983 w 846330"/>
              <a:gd name="connsiteY7" fmla="*/ 4419600 h 6281057"/>
              <a:gd name="connsiteX8" fmla="*/ 823926 w 846330"/>
              <a:gd name="connsiteY8" fmla="*/ 5083629 h 6281057"/>
              <a:gd name="connsiteX9" fmla="*/ 573554 w 846330"/>
              <a:gd name="connsiteY9" fmla="*/ 5802086 h 6281057"/>
              <a:gd name="connsiteX10" fmla="*/ 377611 w 846330"/>
              <a:gd name="connsiteY10" fmla="*/ 6193971 h 6281057"/>
              <a:gd name="connsiteX11" fmla="*/ 410268 w 846330"/>
              <a:gd name="connsiteY11" fmla="*/ 6281057 h 6281057"/>
              <a:gd name="connsiteX0" fmla="*/ 181668 w 846330"/>
              <a:gd name="connsiteY0" fmla="*/ 0 h 6281057"/>
              <a:gd name="connsiteX1" fmla="*/ 11239 w 846330"/>
              <a:gd name="connsiteY1" fmla="*/ 258536 h 6281057"/>
              <a:gd name="connsiteX2" fmla="*/ 52401 w 846330"/>
              <a:gd name="connsiteY2" fmla="*/ 539523 h 6281057"/>
              <a:gd name="connsiteX3" fmla="*/ 301411 w 846330"/>
              <a:gd name="connsiteY3" fmla="*/ 1066800 h 6281057"/>
              <a:gd name="connsiteX4" fmla="*/ 409248 w 846330"/>
              <a:gd name="connsiteY4" fmla="*/ 2168638 h 6281057"/>
              <a:gd name="connsiteX5" fmla="*/ 432040 w 846330"/>
              <a:gd name="connsiteY5" fmla="*/ 2830286 h 6281057"/>
              <a:gd name="connsiteX6" fmla="*/ 256848 w 846330"/>
              <a:gd name="connsiteY6" fmla="*/ 3683113 h 6281057"/>
              <a:gd name="connsiteX7" fmla="*/ 627983 w 846330"/>
              <a:gd name="connsiteY7" fmla="*/ 4419600 h 6281057"/>
              <a:gd name="connsiteX8" fmla="*/ 823926 w 846330"/>
              <a:gd name="connsiteY8" fmla="*/ 5083629 h 6281057"/>
              <a:gd name="connsiteX9" fmla="*/ 573554 w 846330"/>
              <a:gd name="connsiteY9" fmla="*/ 5802086 h 6281057"/>
              <a:gd name="connsiteX10" fmla="*/ 377611 w 846330"/>
              <a:gd name="connsiteY10" fmla="*/ 6193971 h 6281057"/>
              <a:gd name="connsiteX11" fmla="*/ 410268 w 846330"/>
              <a:gd name="connsiteY11" fmla="*/ 6281057 h 6281057"/>
              <a:gd name="connsiteX0" fmla="*/ 181668 w 840444"/>
              <a:gd name="connsiteY0" fmla="*/ 0 h 6281057"/>
              <a:gd name="connsiteX1" fmla="*/ 11239 w 840444"/>
              <a:gd name="connsiteY1" fmla="*/ 258536 h 6281057"/>
              <a:gd name="connsiteX2" fmla="*/ 52401 w 840444"/>
              <a:gd name="connsiteY2" fmla="*/ 539523 h 6281057"/>
              <a:gd name="connsiteX3" fmla="*/ 301411 w 840444"/>
              <a:gd name="connsiteY3" fmla="*/ 1066800 h 6281057"/>
              <a:gd name="connsiteX4" fmla="*/ 409248 w 840444"/>
              <a:gd name="connsiteY4" fmla="*/ 2168638 h 6281057"/>
              <a:gd name="connsiteX5" fmla="*/ 432040 w 840444"/>
              <a:gd name="connsiteY5" fmla="*/ 2830286 h 6281057"/>
              <a:gd name="connsiteX6" fmla="*/ 256848 w 840444"/>
              <a:gd name="connsiteY6" fmla="*/ 3683113 h 6281057"/>
              <a:gd name="connsiteX7" fmla="*/ 627983 w 840444"/>
              <a:gd name="connsiteY7" fmla="*/ 4419600 h 6281057"/>
              <a:gd name="connsiteX8" fmla="*/ 823926 w 840444"/>
              <a:gd name="connsiteY8" fmla="*/ 5083629 h 6281057"/>
              <a:gd name="connsiteX9" fmla="*/ 573554 w 840444"/>
              <a:gd name="connsiteY9" fmla="*/ 5802086 h 6281057"/>
              <a:gd name="connsiteX10" fmla="*/ 377611 w 840444"/>
              <a:gd name="connsiteY10" fmla="*/ 6193971 h 6281057"/>
              <a:gd name="connsiteX11" fmla="*/ 410268 w 840444"/>
              <a:gd name="connsiteY11" fmla="*/ 6281057 h 6281057"/>
              <a:gd name="connsiteX0" fmla="*/ 181668 w 840444"/>
              <a:gd name="connsiteY0" fmla="*/ 0 h 6281057"/>
              <a:gd name="connsiteX1" fmla="*/ 11239 w 840444"/>
              <a:gd name="connsiteY1" fmla="*/ 258536 h 6281057"/>
              <a:gd name="connsiteX2" fmla="*/ 52401 w 840444"/>
              <a:gd name="connsiteY2" fmla="*/ 539523 h 6281057"/>
              <a:gd name="connsiteX3" fmla="*/ 301411 w 840444"/>
              <a:gd name="connsiteY3" fmla="*/ 1066800 h 6281057"/>
              <a:gd name="connsiteX4" fmla="*/ 409248 w 840444"/>
              <a:gd name="connsiteY4" fmla="*/ 2168638 h 6281057"/>
              <a:gd name="connsiteX5" fmla="*/ 432040 w 840444"/>
              <a:gd name="connsiteY5" fmla="*/ 2830286 h 6281057"/>
              <a:gd name="connsiteX6" fmla="*/ 256848 w 840444"/>
              <a:gd name="connsiteY6" fmla="*/ 3683113 h 6281057"/>
              <a:gd name="connsiteX7" fmla="*/ 627983 w 840444"/>
              <a:gd name="connsiteY7" fmla="*/ 4419600 h 6281057"/>
              <a:gd name="connsiteX8" fmla="*/ 823926 w 840444"/>
              <a:gd name="connsiteY8" fmla="*/ 5083629 h 6281057"/>
              <a:gd name="connsiteX9" fmla="*/ 556885 w 840444"/>
              <a:gd name="connsiteY9" fmla="*/ 5797324 h 6281057"/>
              <a:gd name="connsiteX10" fmla="*/ 377611 w 840444"/>
              <a:gd name="connsiteY10" fmla="*/ 6193971 h 6281057"/>
              <a:gd name="connsiteX11" fmla="*/ 410268 w 840444"/>
              <a:gd name="connsiteY11" fmla="*/ 6281057 h 6281057"/>
              <a:gd name="connsiteX0" fmla="*/ 181668 w 840444"/>
              <a:gd name="connsiteY0" fmla="*/ 0 h 6281057"/>
              <a:gd name="connsiteX1" fmla="*/ 11239 w 840444"/>
              <a:gd name="connsiteY1" fmla="*/ 258536 h 6281057"/>
              <a:gd name="connsiteX2" fmla="*/ 52401 w 840444"/>
              <a:gd name="connsiteY2" fmla="*/ 539523 h 6281057"/>
              <a:gd name="connsiteX3" fmla="*/ 301411 w 840444"/>
              <a:gd name="connsiteY3" fmla="*/ 1066800 h 6281057"/>
              <a:gd name="connsiteX4" fmla="*/ 409248 w 840444"/>
              <a:gd name="connsiteY4" fmla="*/ 2168638 h 6281057"/>
              <a:gd name="connsiteX5" fmla="*/ 432040 w 840444"/>
              <a:gd name="connsiteY5" fmla="*/ 2830286 h 6281057"/>
              <a:gd name="connsiteX6" fmla="*/ 256848 w 840444"/>
              <a:gd name="connsiteY6" fmla="*/ 3683113 h 6281057"/>
              <a:gd name="connsiteX7" fmla="*/ 627983 w 840444"/>
              <a:gd name="connsiteY7" fmla="*/ 4419600 h 6281057"/>
              <a:gd name="connsiteX8" fmla="*/ 823926 w 840444"/>
              <a:gd name="connsiteY8" fmla="*/ 5083629 h 6281057"/>
              <a:gd name="connsiteX9" fmla="*/ 556885 w 840444"/>
              <a:gd name="connsiteY9" fmla="*/ 5797324 h 6281057"/>
              <a:gd name="connsiteX10" fmla="*/ 377611 w 840444"/>
              <a:gd name="connsiteY10" fmla="*/ 6193971 h 6281057"/>
              <a:gd name="connsiteX11" fmla="*/ 410268 w 840444"/>
              <a:gd name="connsiteY11" fmla="*/ 6281057 h 6281057"/>
              <a:gd name="connsiteX0" fmla="*/ 181668 w 840444"/>
              <a:gd name="connsiteY0" fmla="*/ 0 h 6281057"/>
              <a:gd name="connsiteX1" fmla="*/ 11239 w 840444"/>
              <a:gd name="connsiteY1" fmla="*/ 258536 h 6281057"/>
              <a:gd name="connsiteX2" fmla="*/ 52401 w 840444"/>
              <a:gd name="connsiteY2" fmla="*/ 539523 h 6281057"/>
              <a:gd name="connsiteX3" fmla="*/ 301411 w 840444"/>
              <a:gd name="connsiteY3" fmla="*/ 1066800 h 6281057"/>
              <a:gd name="connsiteX4" fmla="*/ 409248 w 840444"/>
              <a:gd name="connsiteY4" fmla="*/ 2168638 h 6281057"/>
              <a:gd name="connsiteX5" fmla="*/ 432040 w 840444"/>
              <a:gd name="connsiteY5" fmla="*/ 2830286 h 6281057"/>
              <a:gd name="connsiteX6" fmla="*/ 256848 w 840444"/>
              <a:gd name="connsiteY6" fmla="*/ 3683113 h 6281057"/>
              <a:gd name="connsiteX7" fmla="*/ 627983 w 840444"/>
              <a:gd name="connsiteY7" fmla="*/ 4419600 h 6281057"/>
              <a:gd name="connsiteX8" fmla="*/ 823926 w 840444"/>
              <a:gd name="connsiteY8" fmla="*/ 5083629 h 6281057"/>
              <a:gd name="connsiteX9" fmla="*/ 556885 w 840444"/>
              <a:gd name="connsiteY9" fmla="*/ 5797324 h 6281057"/>
              <a:gd name="connsiteX10" fmla="*/ 389517 w 840444"/>
              <a:gd name="connsiteY10" fmla="*/ 6163015 h 6281057"/>
              <a:gd name="connsiteX11" fmla="*/ 410268 w 840444"/>
              <a:gd name="connsiteY11" fmla="*/ 6281057 h 6281057"/>
              <a:gd name="connsiteX0" fmla="*/ 181668 w 840444"/>
              <a:gd name="connsiteY0" fmla="*/ 0 h 6281057"/>
              <a:gd name="connsiteX1" fmla="*/ 11239 w 840444"/>
              <a:gd name="connsiteY1" fmla="*/ 258536 h 6281057"/>
              <a:gd name="connsiteX2" fmla="*/ 52401 w 840444"/>
              <a:gd name="connsiteY2" fmla="*/ 539523 h 6281057"/>
              <a:gd name="connsiteX3" fmla="*/ 301411 w 840444"/>
              <a:gd name="connsiteY3" fmla="*/ 1066800 h 6281057"/>
              <a:gd name="connsiteX4" fmla="*/ 409248 w 840444"/>
              <a:gd name="connsiteY4" fmla="*/ 2168638 h 6281057"/>
              <a:gd name="connsiteX5" fmla="*/ 432040 w 840444"/>
              <a:gd name="connsiteY5" fmla="*/ 2830286 h 6281057"/>
              <a:gd name="connsiteX6" fmla="*/ 256848 w 840444"/>
              <a:gd name="connsiteY6" fmla="*/ 3683113 h 6281057"/>
              <a:gd name="connsiteX7" fmla="*/ 627983 w 840444"/>
              <a:gd name="connsiteY7" fmla="*/ 4419600 h 6281057"/>
              <a:gd name="connsiteX8" fmla="*/ 823926 w 840444"/>
              <a:gd name="connsiteY8" fmla="*/ 5083629 h 6281057"/>
              <a:gd name="connsiteX9" fmla="*/ 556885 w 840444"/>
              <a:gd name="connsiteY9" fmla="*/ 5797324 h 6281057"/>
              <a:gd name="connsiteX10" fmla="*/ 389517 w 840444"/>
              <a:gd name="connsiteY10" fmla="*/ 6163015 h 6281057"/>
              <a:gd name="connsiteX11" fmla="*/ 410268 w 840444"/>
              <a:gd name="connsiteY11" fmla="*/ 6281057 h 628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0444" h="6281057">
                <a:moveTo>
                  <a:pt x="181668" y="0"/>
                </a:moveTo>
                <a:cubicBezTo>
                  <a:pt x="114767" y="45811"/>
                  <a:pt x="32784" y="168615"/>
                  <a:pt x="11239" y="258536"/>
                </a:cubicBezTo>
                <a:cubicBezTo>
                  <a:pt x="-10306" y="348457"/>
                  <a:pt x="-3104" y="414337"/>
                  <a:pt x="52401" y="539523"/>
                </a:cubicBezTo>
                <a:cubicBezTo>
                  <a:pt x="107906" y="664709"/>
                  <a:pt x="241936" y="795281"/>
                  <a:pt x="301411" y="1066800"/>
                </a:cubicBezTo>
                <a:cubicBezTo>
                  <a:pt x="360886" y="1338319"/>
                  <a:pt x="387477" y="1874724"/>
                  <a:pt x="409248" y="2168638"/>
                </a:cubicBezTo>
                <a:cubicBezTo>
                  <a:pt x="431019" y="2462552"/>
                  <a:pt x="433627" y="2601687"/>
                  <a:pt x="432040" y="2830286"/>
                </a:cubicBezTo>
                <a:cubicBezTo>
                  <a:pt x="430453" y="3058885"/>
                  <a:pt x="314679" y="3480139"/>
                  <a:pt x="256848" y="3683113"/>
                </a:cubicBezTo>
                <a:cubicBezTo>
                  <a:pt x="299029" y="3852749"/>
                  <a:pt x="533470" y="4186181"/>
                  <a:pt x="627983" y="4419600"/>
                </a:cubicBezTo>
                <a:cubicBezTo>
                  <a:pt x="722496" y="4653019"/>
                  <a:pt x="894373" y="4912987"/>
                  <a:pt x="823926" y="5083629"/>
                </a:cubicBezTo>
                <a:cubicBezTo>
                  <a:pt x="738655" y="5292612"/>
                  <a:pt x="629287" y="5617426"/>
                  <a:pt x="556885" y="5797324"/>
                </a:cubicBezTo>
                <a:cubicBezTo>
                  <a:pt x="484484" y="5977222"/>
                  <a:pt x="402047" y="6132399"/>
                  <a:pt x="389517" y="6163015"/>
                </a:cubicBezTo>
                <a:cubicBezTo>
                  <a:pt x="376987" y="6193631"/>
                  <a:pt x="385094" y="6227421"/>
                  <a:pt x="410268" y="6281057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rgbClr val="FFC000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10" name="Connettore 1 109"/>
          <p:cNvCxnSpPr/>
          <p:nvPr/>
        </p:nvCxnSpPr>
        <p:spPr bwMode="auto">
          <a:xfrm>
            <a:off x="5651500" y="469900"/>
            <a:ext cx="1049338" cy="63428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114" name="CasellaDiTesto 113"/>
          <p:cNvSpPr txBox="1"/>
          <p:nvPr/>
        </p:nvSpPr>
        <p:spPr>
          <a:xfrm rot="4800000">
            <a:off x="4945804" y="2197997"/>
            <a:ext cx="2481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1300 °C solid mantle </a:t>
            </a:r>
            <a:r>
              <a:rPr lang="en-GB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adiabat</a:t>
            </a:r>
            <a:endParaRPr lang="en-GB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Figura a mano libera 111"/>
          <p:cNvSpPr/>
          <p:nvPr/>
        </p:nvSpPr>
        <p:spPr bwMode="auto">
          <a:xfrm>
            <a:off x="2964179" y="495300"/>
            <a:ext cx="2843717" cy="838970"/>
          </a:xfrm>
          <a:custGeom>
            <a:avLst/>
            <a:gdLst>
              <a:gd name="connsiteX0" fmla="*/ 2895600 w 2954452"/>
              <a:gd name="connsiteY0" fmla="*/ 1188720 h 1188720"/>
              <a:gd name="connsiteX1" fmla="*/ 2880360 w 2954452"/>
              <a:gd name="connsiteY1" fmla="*/ 1082040 h 1188720"/>
              <a:gd name="connsiteX2" fmla="*/ 2164080 w 2954452"/>
              <a:gd name="connsiteY2" fmla="*/ 693420 h 1188720"/>
              <a:gd name="connsiteX3" fmla="*/ 868680 w 2954452"/>
              <a:gd name="connsiteY3" fmla="*/ 259080 h 1188720"/>
              <a:gd name="connsiteX4" fmla="*/ 0 w 2954452"/>
              <a:gd name="connsiteY4" fmla="*/ 0 h 1188720"/>
              <a:gd name="connsiteX0" fmla="*/ 2895600 w 2945271"/>
              <a:gd name="connsiteY0" fmla="*/ 1188720 h 1188720"/>
              <a:gd name="connsiteX1" fmla="*/ 2880360 w 2945271"/>
              <a:gd name="connsiteY1" fmla="*/ 1082040 h 1188720"/>
              <a:gd name="connsiteX2" fmla="*/ 2164080 w 2945271"/>
              <a:gd name="connsiteY2" fmla="*/ 693420 h 1188720"/>
              <a:gd name="connsiteX3" fmla="*/ 868680 w 2945271"/>
              <a:gd name="connsiteY3" fmla="*/ 259080 h 1188720"/>
              <a:gd name="connsiteX4" fmla="*/ 0 w 2945271"/>
              <a:gd name="connsiteY4" fmla="*/ 0 h 1188720"/>
              <a:gd name="connsiteX0" fmla="*/ 2895600 w 2945271"/>
              <a:gd name="connsiteY0" fmla="*/ 1188720 h 1188720"/>
              <a:gd name="connsiteX1" fmla="*/ 2880360 w 2945271"/>
              <a:gd name="connsiteY1" fmla="*/ 1082040 h 1188720"/>
              <a:gd name="connsiteX2" fmla="*/ 2164080 w 2945271"/>
              <a:gd name="connsiteY2" fmla="*/ 693420 h 1188720"/>
              <a:gd name="connsiteX3" fmla="*/ 868680 w 2945271"/>
              <a:gd name="connsiteY3" fmla="*/ 259080 h 1188720"/>
              <a:gd name="connsiteX4" fmla="*/ 0 w 2945271"/>
              <a:gd name="connsiteY4" fmla="*/ 0 h 1188720"/>
              <a:gd name="connsiteX0" fmla="*/ 2895600 w 2912347"/>
              <a:gd name="connsiteY0" fmla="*/ 1188720 h 1188720"/>
              <a:gd name="connsiteX1" fmla="*/ 2880360 w 2912347"/>
              <a:gd name="connsiteY1" fmla="*/ 1082040 h 1188720"/>
              <a:gd name="connsiteX2" fmla="*/ 2164080 w 2912347"/>
              <a:gd name="connsiteY2" fmla="*/ 693420 h 1188720"/>
              <a:gd name="connsiteX3" fmla="*/ 868680 w 2912347"/>
              <a:gd name="connsiteY3" fmla="*/ 259080 h 1188720"/>
              <a:gd name="connsiteX4" fmla="*/ 0 w 2912347"/>
              <a:gd name="connsiteY4" fmla="*/ 0 h 1188720"/>
              <a:gd name="connsiteX0" fmla="*/ 2895600 w 2895600"/>
              <a:gd name="connsiteY0" fmla="*/ 1188720 h 1188720"/>
              <a:gd name="connsiteX1" fmla="*/ 2880360 w 2895600"/>
              <a:gd name="connsiteY1" fmla="*/ 1082040 h 1188720"/>
              <a:gd name="connsiteX2" fmla="*/ 2164080 w 2895600"/>
              <a:gd name="connsiteY2" fmla="*/ 693420 h 1188720"/>
              <a:gd name="connsiteX3" fmla="*/ 868680 w 2895600"/>
              <a:gd name="connsiteY3" fmla="*/ 259080 h 1188720"/>
              <a:gd name="connsiteX4" fmla="*/ 0 w 2895600"/>
              <a:gd name="connsiteY4" fmla="*/ 0 h 1188720"/>
              <a:gd name="connsiteX0" fmla="*/ 2897982 w 2897982"/>
              <a:gd name="connsiteY0" fmla="*/ 1224439 h 1224439"/>
              <a:gd name="connsiteX1" fmla="*/ 2880360 w 2897982"/>
              <a:gd name="connsiteY1" fmla="*/ 1082040 h 1224439"/>
              <a:gd name="connsiteX2" fmla="*/ 2164080 w 2897982"/>
              <a:gd name="connsiteY2" fmla="*/ 693420 h 1224439"/>
              <a:gd name="connsiteX3" fmla="*/ 868680 w 2897982"/>
              <a:gd name="connsiteY3" fmla="*/ 259080 h 1224439"/>
              <a:gd name="connsiteX4" fmla="*/ 0 w 2897982"/>
              <a:gd name="connsiteY4" fmla="*/ 0 h 1224439"/>
              <a:gd name="connsiteX0" fmla="*/ 2880360 w 2880360"/>
              <a:gd name="connsiteY0" fmla="*/ 1082040 h 1082040"/>
              <a:gd name="connsiteX1" fmla="*/ 2164080 w 2880360"/>
              <a:gd name="connsiteY1" fmla="*/ 693420 h 1082040"/>
              <a:gd name="connsiteX2" fmla="*/ 868680 w 2880360"/>
              <a:gd name="connsiteY2" fmla="*/ 259080 h 1082040"/>
              <a:gd name="connsiteX3" fmla="*/ 0 w 2880360"/>
              <a:gd name="connsiteY3" fmla="*/ 0 h 1082040"/>
              <a:gd name="connsiteX0" fmla="*/ 2873216 w 2873216"/>
              <a:gd name="connsiteY0" fmla="*/ 1093946 h 1093946"/>
              <a:gd name="connsiteX1" fmla="*/ 2164080 w 2873216"/>
              <a:gd name="connsiteY1" fmla="*/ 693420 h 1093946"/>
              <a:gd name="connsiteX2" fmla="*/ 868680 w 2873216"/>
              <a:gd name="connsiteY2" fmla="*/ 259080 h 1093946"/>
              <a:gd name="connsiteX3" fmla="*/ 0 w 2873216"/>
              <a:gd name="connsiteY3" fmla="*/ 0 h 1093946"/>
              <a:gd name="connsiteX0" fmla="*/ 2873216 w 2873216"/>
              <a:gd name="connsiteY0" fmla="*/ 1093946 h 1093946"/>
              <a:gd name="connsiteX1" fmla="*/ 2152174 w 2873216"/>
              <a:gd name="connsiteY1" fmla="*/ 664845 h 1093946"/>
              <a:gd name="connsiteX2" fmla="*/ 868680 w 2873216"/>
              <a:gd name="connsiteY2" fmla="*/ 259080 h 1093946"/>
              <a:gd name="connsiteX3" fmla="*/ 0 w 2873216"/>
              <a:gd name="connsiteY3" fmla="*/ 0 h 1093946"/>
              <a:gd name="connsiteX0" fmla="*/ 2873216 w 2873216"/>
              <a:gd name="connsiteY0" fmla="*/ 1093946 h 1093946"/>
              <a:gd name="connsiteX1" fmla="*/ 2152174 w 2873216"/>
              <a:gd name="connsiteY1" fmla="*/ 664845 h 1093946"/>
              <a:gd name="connsiteX2" fmla="*/ 859155 w 2873216"/>
              <a:gd name="connsiteY2" fmla="*/ 242411 h 1093946"/>
              <a:gd name="connsiteX3" fmla="*/ 0 w 2873216"/>
              <a:gd name="connsiteY3" fmla="*/ 0 h 109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3216" h="1093946">
                <a:moveTo>
                  <a:pt x="2873216" y="1093946"/>
                </a:moveTo>
                <a:cubicBezTo>
                  <a:pt x="2774156" y="1041876"/>
                  <a:pt x="2487851" y="806768"/>
                  <a:pt x="2152174" y="664845"/>
                </a:cubicBezTo>
                <a:cubicBezTo>
                  <a:pt x="1816497" y="522923"/>
                  <a:pt x="1217851" y="353218"/>
                  <a:pt x="859155" y="242411"/>
                </a:cubicBezTo>
                <a:cubicBezTo>
                  <a:pt x="500459" y="131604"/>
                  <a:pt x="254000" y="71755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3" name="Figura a mano libera 112"/>
          <p:cNvSpPr/>
          <p:nvPr/>
        </p:nvSpPr>
        <p:spPr bwMode="auto">
          <a:xfrm>
            <a:off x="2960914" y="489857"/>
            <a:ext cx="2552700" cy="6002564"/>
          </a:xfrm>
          <a:custGeom>
            <a:avLst/>
            <a:gdLst>
              <a:gd name="connsiteX0" fmla="*/ 0 w 2590800"/>
              <a:gd name="connsiteY0" fmla="*/ 0 h 6313714"/>
              <a:gd name="connsiteX1" fmla="*/ 1219200 w 2590800"/>
              <a:gd name="connsiteY1" fmla="*/ 544286 h 6313714"/>
              <a:gd name="connsiteX2" fmla="*/ 1981200 w 2590800"/>
              <a:gd name="connsiteY2" fmla="*/ 2286000 h 6313714"/>
              <a:gd name="connsiteX3" fmla="*/ 2590800 w 2590800"/>
              <a:gd name="connsiteY3" fmla="*/ 6313714 h 6313714"/>
              <a:gd name="connsiteX0" fmla="*/ 0 w 2552700"/>
              <a:gd name="connsiteY0" fmla="*/ 0 h 6002564"/>
              <a:gd name="connsiteX1" fmla="*/ 1219200 w 2552700"/>
              <a:gd name="connsiteY1" fmla="*/ 544286 h 6002564"/>
              <a:gd name="connsiteX2" fmla="*/ 1981200 w 2552700"/>
              <a:gd name="connsiteY2" fmla="*/ 2286000 h 6002564"/>
              <a:gd name="connsiteX3" fmla="*/ 2552700 w 2552700"/>
              <a:gd name="connsiteY3" fmla="*/ 6002564 h 600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700" h="6002564">
                <a:moveTo>
                  <a:pt x="0" y="0"/>
                </a:moveTo>
                <a:cubicBezTo>
                  <a:pt x="444500" y="81643"/>
                  <a:pt x="889000" y="163286"/>
                  <a:pt x="1219200" y="544286"/>
                </a:cubicBezTo>
                <a:cubicBezTo>
                  <a:pt x="1549400" y="925286"/>
                  <a:pt x="1758950" y="1376287"/>
                  <a:pt x="1981200" y="2286000"/>
                </a:cubicBezTo>
                <a:cubicBezTo>
                  <a:pt x="2203450" y="3195713"/>
                  <a:pt x="2362200" y="4469492"/>
                  <a:pt x="2552700" y="6002564"/>
                </a:cubicBezTo>
              </a:path>
            </a:pathLst>
          </a:cu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8" name="Figura a mano libera 117"/>
          <p:cNvSpPr/>
          <p:nvPr/>
        </p:nvSpPr>
        <p:spPr bwMode="auto">
          <a:xfrm>
            <a:off x="2900351" y="429429"/>
            <a:ext cx="2107078" cy="6374142"/>
          </a:xfrm>
          <a:custGeom>
            <a:avLst/>
            <a:gdLst>
              <a:gd name="connsiteX0" fmla="*/ 60563 w 2107078"/>
              <a:gd name="connsiteY0" fmla="*/ 71314 h 6374142"/>
              <a:gd name="connsiteX1" fmla="*/ 114992 w 2107078"/>
              <a:gd name="connsiteY1" fmla="*/ 82200 h 6374142"/>
              <a:gd name="connsiteX2" fmla="*/ 1105592 w 2107078"/>
              <a:gd name="connsiteY2" fmla="*/ 898628 h 6374142"/>
              <a:gd name="connsiteX3" fmla="*/ 1682535 w 2107078"/>
              <a:gd name="connsiteY3" fmla="*/ 3054000 h 6374142"/>
              <a:gd name="connsiteX4" fmla="*/ 2107078 w 2107078"/>
              <a:gd name="connsiteY4" fmla="*/ 6374142 h 637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078" h="6374142">
                <a:moveTo>
                  <a:pt x="60563" y="71314"/>
                </a:moveTo>
                <a:cubicBezTo>
                  <a:pt x="692" y="7814"/>
                  <a:pt x="-59179" y="-55686"/>
                  <a:pt x="114992" y="82200"/>
                </a:cubicBezTo>
                <a:cubicBezTo>
                  <a:pt x="289163" y="220086"/>
                  <a:pt x="844335" y="403328"/>
                  <a:pt x="1105592" y="898628"/>
                </a:cubicBezTo>
                <a:cubicBezTo>
                  <a:pt x="1366849" y="1393928"/>
                  <a:pt x="1515621" y="2141414"/>
                  <a:pt x="1682535" y="3054000"/>
                </a:cubicBezTo>
                <a:cubicBezTo>
                  <a:pt x="1849449" y="3966586"/>
                  <a:pt x="1978263" y="5170364"/>
                  <a:pt x="2107078" y="6374142"/>
                </a:cubicBezTo>
              </a:path>
            </a:pathLst>
          </a:cu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9" name="Figura a mano libera 118"/>
          <p:cNvSpPr/>
          <p:nvPr/>
        </p:nvSpPr>
        <p:spPr bwMode="auto">
          <a:xfrm>
            <a:off x="2971800" y="489857"/>
            <a:ext cx="1175657" cy="6313714"/>
          </a:xfrm>
          <a:custGeom>
            <a:avLst/>
            <a:gdLst>
              <a:gd name="connsiteX0" fmla="*/ 0 w 1175657"/>
              <a:gd name="connsiteY0" fmla="*/ 0 h 6313714"/>
              <a:gd name="connsiteX1" fmla="*/ 707571 w 1175657"/>
              <a:gd name="connsiteY1" fmla="*/ 892629 h 6313714"/>
              <a:gd name="connsiteX2" fmla="*/ 1034143 w 1175657"/>
              <a:gd name="connsiteY2" fmla="*/ 2786743 h 6313714"/>
              <a:gd name="connsiteX3" fmla="*/ 1175657 w 1175657"/>
              <a:gd name="connsiteY3" fmla="*/ 6313714 h 631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657" h="6313714">
                <a:moveTo>
                  <a:pt x="0" y="0"/>
                </a:moveTo>
                <a:cubicBezTo>
                  <a:pt x="267607" y="214086"/>
                  <a:pt x="535214" y="428172"/>
                  <a:pt x="707571" y="892629"/>
                </a:cubicBezTo>
                <a:cubicBezTo>
                  <a:pt x="879928" y="1357086"/>
                  <a:pt x="956129" y="1883229"/>
                  <a:pt x="1034143" y="2786743"/>
                </a:cubicBezTo>
                <a:cubicBezTo>
                  <a:pt x="1112157" y="3690257"/>
                  <a:pt x="1143907" y="5001985"/>
                  <a:pt x="1175657" y="6313714"/>
                </a:cubicBezTo>
              </a:path>
            </a:pathLst>
          </a:cu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6" name="CasellaDiTesto 115"/>
          <p:cNvSpPr txBox="1"/>
          <p:nvPr/>
        </p:nvSpPr>
        <p:spPr>
          <a:xfrm rot="749521">
            <a:off x="3004808" y="795007"/>
            <a:ext cx="2200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Hypothetical conductive geotherm</a:t>
            </a:r>
          </a:p>
        </p:txBody>
      </p:sp>
      <p:sp>
        <p:nvSpPr>
          <p:cNvPr id="123" name="CasellaDiTesto 122"/>
          <p:cNvSpPr txBox="1"/>
          <p:nvPr/>
        </p:nvSpPr>
        <p:spPr>
          <a:xfrm>
            <a:off x="4963810" y="6020841"/>
            <a:ext cx="1045264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 slab</a:t>
            </a:r>
          </a:p>
        </p:txBody>
      </p:sp>
      <p:sp>
        <p:nvSpPr>
          <p:cNvPr id="124" name="CasellaDiTesto 123"/>
          <p:cNvSpPr txBox="1"/>
          <p:nvPr/>
        </p:nvSpPr>
        <p:spPr>
          <a:xfrm>
            <a:off x="4099320" y="4636929"/>
            <a:ext cx="1351558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 slab</a:t>
            </a:r>
          </a:p>
        </p:txBody>
      </p:sp>
      <p:sp>
        <p:nvSpPr>
          <p:cNvPr id="125" name="CasellaDiTesto 124"/>
          <p:cNvSpPr txBox="1"/>
          <p:nvPr/>
        </p:nvSpPr>
        <p:spPr>
          <a:xfrm>
            <a:off x="3277498" y="5701769"/>
            <a:ext cx="1675846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Extremely cold</a:t>
            </a:r>
          </a:p>
          <a:p>
            <a:pPr algn="ctr">
              <a:lnSpc>
                <a:spcPts val="2600"/>
              </a:lnSpc>
            </a:pP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slab</a:t>
            </a:r>
          </a:p>
        </p:txBody>
      </p:sp>
      <p:sp>
        <p:nvSpPr>
          <p:cNvPr id="126" name="CasellaDiTesto 125"/>
          <p:cNvSpPr txBox="1"/>
          <p:nvPr/>
        </p:nvSpPr>
        <p:spPr>
          <a:xfrm rot="782208">
            <a:off x="6087650" y="3168778"/>
            <a:ext cx="101834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Wad</a:t>
            </a:r>
          </a:p>
        </p:txBody>
      </p:sp>
      <p:sp>
        <p:nvSpPr>
          <p:cNvPr id="127" name="CasellaDiTesto 126"/>
          <p:cNvSpPr txBox="1"/>
          <p:nvPr/>
        </p:nvSpPr>
        <p:spPr>
          <a:xfrm rot="20696196">
            <a:off x="6378311" y="5073087"/>
            <a:ext cx="101834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Ringw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 + </a:t>
            </a:r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16200000">
            <a:off x="1450636" y="3441891"/>
            <a:ext cx="2264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Pressure (GPa)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25547" y="4810094"/>
            <a:ext cx="498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24761" y="3669547"/>
            <a:ext cx="499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525547" y="2547482"/>
            <a:ext cx="498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524761" y="5932159"/>
            <a:ext cx="499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306273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2" grpId="0" animBg="1"/>
      <p:bldP spid="103" grpId="0" animBg="1"/>
      <p:bldP spid="104" grpId="0" animBg="1"/>
      <p:bldP spid="114" grpId="0"/>
      <p:bldP spid="112" grpId="0" animBg="1"/>
      <p:bldP spid="113" grpId="0" animBg="1"/>
      <p:bldP spid="118" grpId="0" animBg="1"/>
      <p:bldP spid="119" grpId="0" animBg="1"/>
      <p:bldP spid="116" grpId="0"/>
      <p:bldP spid="123" grpId="0"/>
      <p:bldP spid="124" grpId="0"/>
      <p:bldP spid="125" grpId="0"/>
      <p:bldP spid="126" grpId="0"/>
      <p:bldP spid="1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668FD72-7898-9231-2FA8-01891A5FEFC5}"/>
              </a:ext>
            </a:extLst>
          </p:cNvPr>
          <p:cNvGrpSpPr/>
          <p:nvPr/>
        </p:nvGrpSpPr>
        <p:grpSpPr>
          <a:xfrm>
            <a:off x="2404834" y="-150"/>
            <a:ext cx="6753616" cy="6898166"/>
            <a:chOff x="2404834" y="-150"/>
            <a:chExt cx="6753616" cy="6898166"/>
          </a:xfrm>
        </p:grpSpPr>
        <p:grpSp>
          <p:nvGrpSpPr>
            <p:cNvPr id="105" name="Gruppo 104"/>
            <p:cNvGrpSpPr/>
            <p:nvPr/>
          </p:nvGrpSpPr>
          <p:grpSpPr>
            <a:xfrm>
              <a:off x="2404834" y="-150"/>
              <a:ext cx="6753616" cy="6898166"/>
              <a:chOff x="2404834" y="-150"/>
              <a:chExt cx="6753616" cy="6898166"/>
            </a:xfrm>
          </p:grpSpPr>
          <p:grpSp>
            <p:nvGrpSpPr>
              <p:cNvPr id="76" name="Gruppo 75"/>
              <p:cNvGrpSpPr/>
              <p:nvPr/>
            </p:nvGrpSpPr>
            <p:grpSpPr>
              <a:xfrm>
                <a:off x="2404834" y="-150"/>
                <a:ext cx="6753616" cy="6898166"/>
                <a:chOff x="2404834" y="-150"/>
                <a:chExt cx="6753616" cy="6898166"/>
              </a:xfrm>
            </p:grpSpPr>
            <p:sp>
              <p:nvSpPr>
                <p:cNvPr id="74" name="Rettangolo 73"/>
                <p:cNvSpPr/>
                <p:nvPr/>
              </p:nvSpPr>
              <p:spPr bwMode="auto">
                <a:xfrm>
                  <a:off x="2404834" y="-150"/>
                  <a:ext cx="6753616" cy="685815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pic>
              <p:nvPicPr>
                <p:cNvPr id="2" name="Immagine 1"/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l="5491" t="4530" r="20019" b="8348"/>
                <a:stretch/>
              </p:blipFill>
              <p:spPr>
                <a:xfrm rot="5400000">
                  <a:off x="2654389" y="787309"/>
                  <a:ext cx="6375219" cy="5740401"/>
                </a:xfrm>
                <a:prstGeom prst="rect">
                  <a:avLst/>
                </a:prstGeom>
              </p:spPr>
            </p:pic>
            <p:sp>
              <p:nvSpPr>
                <p:cNvPr id="3" name="Ovale 2"/>
                <p:cNvSpPr/>
                <p:nvPr/>
              </p:nvSpPr>
              <p:spPr bwMode="auto">
                <a:xfrm>
                  <a:off x="3717925" y="944563"/>
                  <a:ext cx="228600" cy="227012"/>
                </a:xfrm>
                <a:prstGeom prst="ellipse">
                  <a:avLst/>
                </a:prstGeom>
                <a:solidFill>
                  <a:srgbClr val="94FF5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" name="CasellaDiTesto 3"/>
                <p:cNvSpPr txBox="1"/>
                <p:nvPr/>
              </p:nvSpPr>
              <p:spPr>
                <a:xfrm>
                  <a:off x="3261383" y="1098451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9" name="Ovale 8"/>
                <p:cNvSpPr/>
                <p:nvPr/>
              </p:nvSpPr>
              <p:spPr bwMode="auto">
                <a:xfrm>
                  <a:off x="4441825" y="1098451"/>
                  <a:ext cx="228600" cy="227012"/>
                </a:xfrm>
                <a:prstGeom prst="ellipse">
                  <a:avLst/>
                </a:prstGeom>
                <a:solidFill>
                  <a:srgbClr val="0000C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4338625" y="1262002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11" name="Ovale 10"/>
                <p:cNvSpPr/>
                <p:nvPr/>
              </p:nvSpPr>
              <p:spPr bwMode="auto">
                <a:xfrm>
                  <a:off x="4451715" y="737742"/>
                  <a:ext cx="228600" cy="227012"/>
                </a:xfrm>
                <a:prstGeom prst="ellipse">
                  <a:avLst/>
                </a:prstGeom>
                <a:solidFill>
                  <a:srgbClr val="0100B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2" name="CasellaDiTesto 11"/>
                <p:cNvSpPr txBox="1"/>
                <p:nvPr/>
              </p:nvSpPr>
              <p:spPr>
                <a:xfrm>
                  <a:off x="4441825" y="656977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13" name="Ovale 12"/>
                <p:cNvSpPr/>
                <p:nvPr/>
              </p:nvSpPr>
              <p:spPr bwMode="auto">
                <a:xfrm>
                  <a:off x="4727575" y="625029"/>
                  <a:ext cx="228600" cy="227012"/>
                </a:xfrm>
                <a:prstGeom prst="ellipse">
                  <a:avLst/>
                </a:prstGeom>
                <a:solidFill>
                  <a:srgbClr val="0000A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4" name="CasellaDiTesto 13"/>
                <p:cNvSpPr txBox="1"/>
                <p:nvPr/>
              </p:nvSpPr>
              <p:spPr>
                <a:xfrm>
                  <a:off x="4727575" y="554138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15" name="Ovale 14"/>
                <p:cNvSpPr/>
                <p:nvPr/>
              </p:nvSpPr>
              <p:spPr bwMode="auto">
                <a:xfrm>
                  <a:off x="5295900" y="697359"/>
                  <a:ext cx="228600" cy="227012"/>
                </a:xfrm>
                <a:prstGeom prst="ellipse">
                  <a:avLst/>
                </a:prstGeom>
                <a:solidFill>
                  <a:srgbClr val="02009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6" name="CasellaDiTesto 15"/>
                <p:cNvSpPr txBox="1"/>
                <p:nvPr/>
              </p:nvSpPr>
              <p:spPr>
                <a:xfrm>
                  <a:off x="5283200" y="598686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7" name="Connettore 1 6"/>
                <p:cNvCxnSpPr/>
                <p:nvPr/>
              </p:nvCxnSpPr>
              <p:spPr bwMode="auto">
                <a:xfrm flipH="1" flipV="1">
                  <a:off x="5155691" y="499046"/>
                  <a:ext cx="179897" cy="19489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" name="Ovale 20"/>
                <p:cNvSpPr/>
                <p:nvPr/>
              </p:nvSpPr>
              <p:spPr bwMode="auto">
                <a:xfrm>
                  <a:off x="4797934" y="918520"/>
                  <a:ext cx="148716" cy="105866"/>
                </a:xfrm>
                <a:prstGeom prst="ellipse">
                  <a:avLst/>
                </a:prstGeom>
                <a:solidFill>
                  <a:srgbClr val="0000B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2" name="CasellaDiTesto 21"/>
                <p:cNvSpPr txBox="1"/>
                <p:nvPr/>
              </p:nvSpPr>
              <p:spPr>
                <a:xfrm>
                  <a:off x="4766040" y="817564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</a:t>
                  </a:r>
                </a:p>
              </p:txBody>
            </p:sp>
            <p:sp>
              <p:nvSpPr>
                <p:cNvPr id="19" name="Figura a mano libera 18"/>
                <p:cNvSpPr/>
                <p:nvPr/>
              </p:nvSpPr>
              <p:spPr bwMode="auto">
                <a:xfrm>
                  <a:off x="4148138" y="671513"/>
                  <a:ext cx="159543" cy="150018"/>
                </a:xfrm>
                <a:custGeom>
                  <a:avLst/>
                  <a:gdLst>
                    <a:gd name="connsiteX0" fmla="*/ 0 w 159543"/>
                    <a:gd name="connsiteY0" fmla="*/ 4762 h 150018"/>
                    <a:gd name="connsiteX1" fmla="*/ 71437 w 159543"/>
                    <a:gd name="connsiteY1" fmla="*/ 90487 h 150018"/>
                    <a:gd name="connsiteX2" fmla="*/ 138112 w 159543"/>
                    <a:gd name="connsiteY2" fmla="*/ 150018 h 150018"/>
                    <a:gd name="connsiteX3" fmla="*/ 159543 w 159543"/>
                    <a:gd name="connsiteY3" fmla="*/ 80962 h 150018"/>
                    <a:gd name="connsiteX4" fmla="*/ 116681 w 159543"/>
                    <a:gd name="connsiteY4" fmla="*/ 0 h 150018"/>
                    <a:gd name="connsiteX5" fmla="*/ 0 w 159543"/>
                    <a:gd name="connsiteY5" fmla="*/ 4762 h 150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543" h="150018">
                      <a:moveTo>
                        <a:pt x="0" y="4762"/>
                      </a:moveTo>
                      <a:lnTo>
                        <a:pt x="71437" y="90487"/>
                      </a:lnTo>
                      <a:lnTo>
                        <a:pt x="138112" y="150018"/>
                      </a:lnTo>
                      <a:lnTo>
                        <a:pt x="159543" y="80962"/>
                      </a:lnTo>
                      <a:lnTo>
                        <a:pt x="116681" y="0"/>
                      </a:lnTo>
                      <a:lnTo>
                        <a:pt x="0" y="4762"/>
                      </a:lnTo>
                      <a:close/>
                    </a:path>
                  </a:pathLst>
                </a:custGeom>
                <a:solidFill>
                  <a:srgbClr val="0636D7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4" name="CasellaDiTesto 23"/>
                <p:cNvSpPr txBox="1"/>
                <p:nvPr/>
              </p:nvSpPr>
              <p:spPr>
                <a:xfrm>
                  <a:off x="4137644" y="554137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20" name="Figura a mano libera 19"/>
                <p:cNvSpPr/>
                <p:nvPr/>
              </p:nvSpPr>
              <p:spPr bwMode="auto">
                <a:xfrm>
                  <a:off x="3817144" y="561975"/>
                  <a:ext cx="476250" cy="321469"/>
                </a:xfrm>
                <a:custGeom>
                  <a:avLst/>
                  <a:gdLst>
                    <a:gd name="connsiteX0" fmla="*/ 0 w 476250"/>
                    <a:gd name="connsiteY0" fmla="*/ 7144 h 321469"/>
                    <a:gd name="connsiteX1" fmla="*/ 161925 w 476250"/>
                    <a:gd name="connsiteY1" fmla="*/ 85725 h 321469"/>
                    <a:gd name="connsiteX2" fmla="*/ 338137 w 476250"/>
                    <a:gd name="connsiteY2" fmla="*/ 209550 h 321469"/>
                    <a:gd name="connsiteX3" fmla="*/ 476250 w 476250"/>
                    <a:gd name="connsiteY3" fmla="*/ 321469 h 321469"/>
                    <a:gd name="connsiteX4" fmla="*/ 407194 w 476250"/>
                    <a:gd name="connsiteY4" fmla="*/ 226219 h 321469"/>
                    <a:gd name="connsiteX5" fmla="*/ 242887 w 476250"/>
                    <a:gd name="connsiteY5" fmla="*/ 69056 h 321469"/>
                    <a:gd name="connsiteX6" fmla="*/ 130969 w 476250"/>
                    <a:gd name="connsiteY6" fmla="*/ 0 h 321469"/>
                    <a:gd name="connsiteX7" fmla="*/ 0 w 476250"/>
                    <a:gd name="connsiteY7" fmla="*/ 7144 h 321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6250" h="321469">
                      <a:moveTo>
                        <a:pt x="0" y="7144"/>
                      </a:moveTo>
                      <a:lnTo>
                        <a:pt x="161925" y="85725"/>
                      </a:lnTo>
                      <a:lnTo>
                        <a:pt x="338137" y="209550"/>
                      </a:lnTo>
                      <a:lnTo>
                        <a:pt x="476250" y="321469"/>
                      </a:lnTo>
                      <a:lnTo>
                        <a:pt x="407194" y="226219"/>
                      </a:lnTo>
                      <a:lnTo>
                        <a:pt x="242887" y="69056"/>
                      </a:lnTo>
                      <a:lnTo>
                        <a:pt x="130969" y="0"/>
                      </a:lnTo>
                      <a:lnTo>
                        <a:pt x="0" y="7144"/>
                      </a:lnTo>
                      <a:close/>
                    </a:path>
                  </a:pathLst>
                </a:custGeom>
                <a:solidFill>
                  <a:srgbClr val="5FFF8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6" name="CasellaDiTesto 25"/>
                <p:cNvSpPr txBox="1"/>
                <p:nvPr/>
              </p:nvSpPr>
              <p:spPr>
                <a:xfrm>
                  <a:off x="3909553" y="471140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23" name="Figura a mano libera 22"/>
                <p:cNvSpPr/>
                <p:nvPr/>
              </p:nvSpPr>
              <p:spPr bwMode="auto">
                <a:xfrm>
                  <a:off x="3921919" y="1662113"/>
                  <a:ext cx="240506" cy="211931"/>
                </a:xfrm>
                <a:custGeom>
                  <a:avLst/>
                  <a:gdLst>
                    <a:gd name="connsiteX0" fmla="*/ 0 w 240506"/>
                    <a:gd name="connsiteY0" fmla="*/ 150018 h 211931"/>
                    <a:gd name="connsiteX1" fmla="*/ 169069 w 240506"/>
                    <a:gd name="connsiteY1" fmla="*/ 211931 h 211931"/>
                    <a:gd name="connsiteX2" fmla="*/ 240506 w 240506"/>
                    <a:gd name="connsiteY2" fmla="*/ 0 h 211931"/>
                    <a:gd name="connsiteX3" fmla="*/ 26194 w 240506"/>
                    <a:gd name="connsiteY3" fmla="*/ 23812 h 211931"/>
                    <a:gd name="connsiteX4" fmla="*/ 0 w 240506"/>
                    <a:gd name="connsiteY4" fmla="*/ 150018 h 21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506" h="211931">
                      <a:moveTo>
                        <a:pt x="0" y="150018"/>
                      </a:moveTo>
                      <a:lnTo>
                        <a:pt x="169069" y="211931"/>
                      </a:lnTo>
                      <a:lnTo>
                        <a:pt x="240506" y="0"/>
                      </a:lnTo>
                      <a:lnTo>
                        <a:pt x="26194" y="23812"/>
                      </a:lnTo>
                      <a:lnTo>
                        <a:pt x="0" y="150018"/>
                      </a:lnTo>
                      <a:close/>
                    </a:path>
                  </a:pathLst>
                </a:custGeom>
                <a:solidFill>
                  <a:srgbClr val="46FEA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8" name="CasellaDiTesto 27"/>
                <p:cNvSpPr txBox="1"/>
                <p:nvPr/>
              </p:nvSpPr>
              <p:spPr>
                <a:xfrm>
                  <a:off x="3809541" y="1598148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29" name="Ovale 28"/>
                <p:cNvSpPr/>
                <p:nvPr/>
              </p:nvSpPr>
              <p:spPr bwMode="auto">
                <a:xfrm>
                  <a:off x="4152900" y="1710997"/>
                  <a:ext cx="178593" cy="227012"/>
                </a:xfrm>
                <a:prstGeom prst="ellipse">
                  <a:avLst/>
                </a:prstGeom>
                <a:solidFill>
                  <a:srgbClr val="0002A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4190891" y="1692950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</a:t>
                  </a:r>
                </a:p>
              </p:txBody>
            </p:sp>
            <p:sp>
              <p:nvSpPr>
                <p:cNvPr id="31" name="Ovale 30"/>
                <p:cNvSpPr/>
                <p:nvPr/>
              </p:nvSpPr>
              <p:spPr bwMode="auto">
                <a:xfrm>
                  <a:off x="3318601" y="2078635"/>
                  <a:ext cx="228600" cy="227012"/>
                </a:xfrm>
                <a:prstGeom prst="ellipse">
                  <a:avLst/>
                </a:prstGeom>
                <a:solidFill>
                  <a:srgbClr val="FEA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2" name="CasellaDiTesto 31"/>
                <p:cNvSpPr txBox="1"/>
                <p:nvPr/>
              </p:nvSpPr>
              <p:spPr>
                <a:xfrm>
                  <a:off x="3117441" y="2088504"/>
                  <a:ext cx="373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11</a:t>
                  </a:r>
                </a:p>
              </p:txBody>
            </p:sp>
            <p:sp>
              <p:nvSpPr>
                <p:cNvPr id="33" name="Ovale 32"/>
                <p:cNvSpPr/>
                <p:nvPr/>
              </p:nvSpPr>
              <p:spPr bwMode="auto">
                <a:xfrm>
                  <a:off x="4137644" y="2652713"/>
                  <a:ext cx="228600" cy="227012"/>
                </a:xfrm>
                <a:prstGeom prst="ellipse">
                  <a:avLst/>
                </a:prstGeom>
                <a:solidFill>
                  <a:srgbClr val="5FFF9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4" name="CasellaDiTesto 33"/>
                <p:cNvSpPr txBox="1"/>
                <p:nvPr/>
              </p:nvSpPr>
              <p:spPr>
                <a:xfrm>
                  <a:off x="3997358" y="270971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35" name="Ovale 34"/>
                <p:cNvSpPr/>
                <p:nvPr/>
              </p:nvSpPr>
              <p:spPr bwMode="auto">
                <a:xfrm>
                  <a:off x="4765405" y="1972375"/>
                  <a:ext cx="228600" cy="227012"/>
                </a:xfrm>
                <a:prstGeom prst="ellipse">
                  <a:avLst/>
                </a:prstGeom>
                <a:solidFill>
                  <a:srgbClr val="00009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6" name="CasellaDiTesto 35"/>
                <p:cNvSpPr txBox="1"/>
                <p:nvPr/>
              </p:nvSpPr>
              <p:spPr>
                <a:xfrm>
                  <a:off x="4756150" y="1730475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37" name="Ovale 36"/>
                <p:cNvSpPr/>
                <p:nvPr/>
              </p:nvSpPr>
              <p:spPr bwMode="auto">
                <a:xfrm>
                  <a:off x="6013608" y="1965129"/>
                  <a:ext cx="228600" cy="227012"/>
                </a:xfrm>
                <a:prstGeom prst="ellipse">
                  <a:avLst/>
                </a:prstGeom>
                <a:solidFill>
                  <a:srgbClr val="00009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8" name="CasellaDiTesto 37"/>
                <p:cNvSpPr txBox="1"/>
                <p:nvPr/>
              </p:nvSpPr>
              <p:spPr>
                <a:xfrm>
                  <a:off x="6470665" y="2521445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25" name="Figura a mano libera 24"/>
                <p:cNvSpPr/>
                <p:nvPr/>
              </p:nvSpPr>
              <p:spPr bwMode="auto">
                <a:xfrm>
                  <a:off x="4443413" y="2119313"/>
                  <a:ext cx="635793" cy="1112043"/>
                </a:xfrm>
                <a:custGeom>
                  <a:avLst/>
                  <a:gdLst>
                    <a:gd name="connsiteX0" fmla="*/ 321468 w 635793"/>
                    <a:gd name="connsiteY0" fmla="*/ 585787 h 1112043"/>
                    <a:gd name="connsiteX1" fmla="*/ 431006 w 635793"/>
                    <a:gd name="connsiteY1" fmla="*/ 785812 h 1112043"/>
                    <a:gd name="connsiteX2" fmla="*/ 578643 w 635793"/>
                    <a:gd name="connsiteY2" fmla="*/ 1112043 h 1112043"/>
                    <a:gd name="connsiteX3" fmla="*/ 635793 w 635793"/>
                    <a:gd name="connsiteY3" fmla="*/ 1076325 h 1112043"/>
                    <a:gd name="connsiteX4" fmla="*/ 550068 w 635793"/>
                    <a:gd name="connsiteY4" fmla="*/ 762000 h 1112043"/>
                    <a:gd name="connsiteX5" fmla="*/ 461962 w 635793"/>
                    <a:gd name="connsiteY5" fmla="*/ 545306 h 1112043"/>
                    <a:gd name="connsiteX6" fmla="*/ 330993 w 635793"/>
                    <a:gd name="connsiteY6" fmla="*/ 333375 h 1112043"/>
                    <a:gd name="connsiteX7" fmla="*/ 176212 w 635793"/>
                    <a:gd name="connsiteY7" fmla="*/ 154781 h 1112043"/>
                    <a:gd name="connsiteX8" fmla="*/ 0 w 635793"/>
                    <a:gd name="connsiteY8" fmla="*/ 0 h 1112043"/>
                    <a:gd name="connsiteX9" fmla="*/ 202406 w 635793"/>
                    <a:gd name="connsiteY9" fmla="*/ 338137 h 1112043"/>
                    <a:gd name="connsiteX10" fmla="*/ 321468 w 635793"/>
                    <a:gd name="connsiteY10" fmla="*/ 585787 h 111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5793" h="1112043">
                      <a:moveTo>
                        <a:pt x="321468" y="585787"/>
                      </a:moveTo>
                      <a:lnTo>
                        <a:pt x="431006" y="785812"/>
                      </a:lnTo>
                      <a:lnTo>
                        <a:pt x="578643" y="1112043"/>
                      </a:lnTo>
                      <a:lnTo>
                        <a:pt x="635793" y="1076325"/>
                      </a:lnTo>
                      <a:lnTo>
                        <a:pt x="550068" y="762000"/>
                      </a:lnTo>
                      <a:lnTo>
                        <a:pt x="461962" y="545306"/>
                      </a:lnTo>
                      <a:lnTo>
                        <a:pt x="330993" y="333375"/>
                      </a:lnTo>
                      <a:lnTo>
                        <a:pt x="176212" y="154781"/>
                      </a:lnTo>
                      <a:lnTo>
                        <a:pt x="0" y="0"/>
                      </a:lnTo>
                      <a:lnTo>
                        <a:pt x="202406" y="338137"/>
                      </a:lnTo>
                      <a:lnTo>
                        <a:pt x="321468" y="585787"/>
                      </a:lnTo>
                      <a:close/>
                    </a:path>
                  </a:pathLst>
                </a:custGeom>
                <a:solidFill>
                  <a:srgbClr val="0051E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0" name="CasellaDiTesto 39"/>
                <p:cNvSpPr txBox="1"/>
                <p:nvPr/>
              </p:nvSpPr>
              <p:spPr>
                <a:xfrm>
                  <a:off x="4666622" y="2582861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13</a:t>
                  </a:r>
                </a:p>
              </p:txBody>
            </p:sp>
            <p:sp>
              <p:nvSpPr>
                <p:cNvPr id="41" name="Ovale 40"/>
                <p:cNvSpPr/>
                <p:nvPr/>
              </p:nvSpPr>
              <p:spPr bwMode="auto">
                <a:xfrm>
                  <a:off x="4881563" y="3542515"/>
                  <a:ext cx="364076" cy="329398"/>
                </a:xfrm>
                <a:prstGeom prst="ellipse">
                  <a:avLst/>
                </a:prstGeom>
                <a:solidFill>
                  <a:srgbClr val="FF040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2" name="Ovale 41"/>
                <p:cNvSpPr/>
                <p:nvPr/>
              </p:nvSpPr>
              <p:spPr bwMode="auto">
                <a:xfrm>
                  <a:off x="5131339" y="5319078"/>
                  <a:ext cx="294736" cy="307021"/>
                </a:xfrm>
                <a:prstGeom prst="ellipse">
                  <a:avLst/>
                </a:prstGeom>
                <a:solidFill>
                  <a:srgbClr val="E0FE17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3" name="Ovale 42"/>
                <p:cNvSpPr/>
                <p:nvPr/>
              </p:nvSpPr>
              <p:spPr bwMode="auto">
                <a:xfrm>
                  <a:off x="5785008" y="4226879"/>
                  <a:ext cx="228600" cy="227012"/>
                </a:xfrm>
                <a:prstGeom prst="ellipse">
                  <a:avLst/>
                </a:prstGeom>
                <a:solidFill>
                  <a:srgbClr val="0342E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4" name="Ovale 43"/>
                <p:cNvSpPr/>
                <p:nvPr/>
              </p:nvSpPr>
              <p:spPr bwMode="auto">
                <a:xfrm>
                  <a:off x="3832224" y="4773946"/>
                  <a:ext cx="417337" cy="438609"/>
                </a:xfrm>
                <a:prstGeom prst="ellipse">
                  <a:avLst/>
                </a:prstGeom>
                <a:solidFill>
                  <a:srgbClr val="FE252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5" name="CasellaDiTesto 44"/>
                <p:cNvSpPr txBox="1"/>
                <p:nvPr/>
              </p:nvSpPr>
              <p:spPr>
                <a:xfrm>
                  <a:off x="4804465" y="349523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16</a:t>
                  </a:r>
                </a:p>
              </p:txBody>
            </p:sp>
            <p:sp>
              <p:nvSpPr>
                <p:cNvPr id="27" name="Figura a mano libera 26"/>
                <p:cNvSpPr/>
                <p:nvPr/>
              </p:nvSpPr>
              <p:spPr bwMode="auto">
                <a:xfrm>
                  <a:off x="3917156" y="3448050"/>
                  <a:ext cx="821532" cy="959644"/>
                </a:xfrm>
                <a:custGeom>
                  <a:avLst/>
                  <a:gdLst>
                    <a:gd name="connsiteX0" fmla="*/ 0 w 821532"/>
                    <a:gd name="connsiteY0" fmla="*/ 0 h 959644"/>
                    <a:gd name="connsiteX1" fmla="*/ 250032 w 821532"/>
                    <a:gd name="connsiteY1" fmla="*/ 316706 h 959644"/>
                    <a:gd name="connsiteX2" fmla="*/ 364332 w 821532"/>
                    <a:gd name="connsiteY2" fmla="*/ 476250 h 959644"/>
                    <a:gd name="connsiteX3" fmla="*/ 657225 w 821532"/>
                    <a:gd name="connsiteY3" fmla="*/ 895350 h 959644"/>
                    <a:gd name="connsiteX4" fmla="*/ 700088 w 821532"/>
                    <a:gd name="connsiteY4" fmla="*/ 959644 h 959644"/>
                    <a:gd name="connsiteX5" fmla="*/ 785813 w 821532"/>
                    <a:gd name="connsiteY5" fmla="*/ 885825 h 959644"/>
                    <a:gd name="connsiteX6" fmla="*/ 821532 w 821532"/>
                    <a:gd name="connsiteY6" fmla="*/ 809625 h 959644"/>
                    <a:gd name="connsiteX7" fmla="*/ 645319 w 821532"/>
                    <a:gd name="connsiteY7" fmla="*/ 535781 h 959644"/>
                    <a:gd name="connsiteX8" fmla="*/ 431007 w 821532"/>
                    <a:gd name="connsiteY8" fmla="*/ 226219 h 959644"/>
                    <a:gd name="connsiteX9" fmla="*/ 335757 w 821532"/>
                    <a:gd name="connsiteY9" fmla="*/ 109538 h 959644"/>
                    <a:gd name="connsiteX10" fmla="*/ 221457 w 821532"/>
                    <a:gd name="connsiteY10" fmla="*/ 64294 h 959644"/>
                    <a:gd name="connsiteX11" fmla="*/ 0 w 821532"/>
                    <a:gd name="connsiteY11" fmla="*/ 0 h 959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1532" h="959644">
                      <a:moveTo>
                        <a:pt x="0" y="0"/>
                      </a:moveTo>
                      <a:lnTo>
                        <a:pt x="250032" y="316706"/>
                      </a:lnTo>
                      <a:lnTo>
                        <a:pt x="364332" y="476250"/>
                      </a:lnTo>
                      <a:lnTo>
                        <a:pt x="657225" y="895350"/>
                      </a:lnTo>
                      <a:lnTo>
                        <a:pt x="700088" y="959644"/>
                      </a:lnTo>
                      <a:lnTo>
                        <a:pt x="785813" y="885825"/>
                      </a:lnTo>
                      <a:lnTo>
                        <a:pt x="821532" y="809625"/>
                      </a:lnTo>
                      <a:lnTo>
                        <a:pt x="645319" y="535781"/>
                      </a:lnTo>
                      <a:lnTo>
                        <a:pt x="431007" y="226219"/>
                      </a:lnTo>
                      <a:lnTo>
                        <a:pt x="335757" y="109538"/>
                      </a:lnTo>
                      <a:lnTo>
                        <a:pt x="221457" y="642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810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7" name="CasellaDiTesto 46"/>
                <p:cNvSpPr txBox="1"/>
                <p:nvPr/>
              </p:nvSpPr>
              <p:spPr>
                <a:xfrm>
                  <a:off x="4166417" y="3711500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19</a:t>
                  </a:r>
                </a:p>
              </p:txBody>
            </p:sp>
            <p:sp>
              <p:nvSpPr>
                <p:cNvPr id="39" name="Figura a mano libera 38"/>
                <p:cNvSpPr/>
                <p:nvPr/>
              </p:nvSpPr>
              <p:spPr bwMode="auto">
                <a:xfrm>
                  <a:off x="4305300" y="3590925"/>
                  <a:ext cx="1173956" cy="1319213"/>
                </a:xfrm>
                <a:custGeom>
                  <a:avLst/>
                  <a:gdLst>
                    <a:gd name="connsiteX0" fmla="*/ 0 w 1173956"/>
                    <a:gd name="connsiteY0" fmla="*/ 0 h 1319213"/>
                    <a:gd name="connsiteX1" fmla="*/ 250031 w 1173956"/>
                    <a:gd name="connsiteY1" fmla="*/ 340519 h 1319213"/>
                    <a:gd name="connsiteX2" fmla="*/ 438150 w 1173956"/>
                    <a:gd name="connsiteY2" fmla="*/ 621506 h 1319213"/>
                    <a:gd name="connsiteX3" fmla="*/ 466725 w 1173956"/>
                    <a:gd name="connsiteY3" fmla="*/ 673894 h 1319213"/>
                    <a:gd name="connsiteX4" fmla="*/ 635794 w 1173956"/>
                    <a:gd name="connsiteY4" fmla="*/ 781050 h 1319213"/>
                    <a:gd name="connsiteX5" fmla="*/ 890588 w 1173956"/>
                    <a:gd name="connsiteY5" fmla="*/ 1007269 h 1319213"/>
                    <a:gd name="connsiteX6" fmla="*/ 1071563 w 1173956"/>
                    <a:gd name="connsiteY6" fmla="*/ 1195388 h 1319213"/>
                    <a:gd name="connsiteX7" fmla="*/ 1173956 w 1173956"/>
                    <a:gd name="connsiteY7" fmla="*/ 1319213 h 1319213"/>
                    <a:gd name="connsiteX8" fmla="*/ 1047750 w 1173956"/>
                    <a:gd name="connsiteY8" fmla="*/ 1076325 h 1319213"/>
                    <a:gd name="connsiteX9" fmla="*/ 838200 w 1173956"/>
                    <a:gd name="connsiteY9" fmla="*/ 747713 h 1319213"/>
                    <a:gd name="connsiteX10" fmla="*/ 678656 w 1173956"/>
                    <a:gd name="connsiteY10" fmla="*/ 559594 h 1319213"/>
                    <a:gd name="connsiteX11" fmla="*/ 400050 w 1173956"/>
                    <a:gd name="connsiteY11" fmla="*/ 328613 h 1319213"/>
                    <a:gd name="connsiteX12" fmla="*/ 0 w 1173956"/>
                    <a:gd name="connsiteY12" fmla="*/ 0 h 1319213"/>
                    <a:gd name="connsiteX0" fmla="*/ 0 w 1173956"/>
                    <a:gd name="connsiteY0" fmla="*/ 0 h 1319213"/>
                    <a:gd name="connsiteX1" fmla="*/ 250031 w 1173956"/>
                    <a:gd name="connsiteY1" fmla="*/ 340519 h 1319213"/>
                    <a:gd name="connsiteX2" fmla="*/ 438150 w 1173956"/>
                    <a:gd name="connsiteY2" fmla="*/ 621506 h 1319213"/>
                    <a:gd name="connsiteX3" fmla="*/ 466725 w 1173956"/>
                    <a:gd name="connsiteY3" fmla="*/ 673894 h 1319213"/>
                    <a:gd name="connsiteX4" fmla="*/ 604838 w 1173956"/>
                    <a:gd name="connsiteY4" fmla="*/ 778668 h 1319213"/>
                    <a:gd name="connsiteX5" fmla="*/ 890588 w 1173956"/>
                    <a:gd name="connsiteY5" fmla="*/ 1007269 h 1319213"/>
                    <a:gd name="connsiteX6" fmla="*/ 1071563 w 1173956"/>
                    <a:gd name="connsiteY6" fmla="*/ 1195388 h 1319213"/>
                    <a:gd name="connsiteX7" fmla="*/ 1173956 w 1173956"/>
                    <a:gd name="connsiteY7" fmla="*/ 1319213 h 1319213"/>
                    <a:gd name="connsiteX8" fmla="*/ 1047750 w 1173956"/>
                    <a:gd name="connsiteY8" fmla="*/ 1076325 h 1319213"/>
                    <a:gd name="connsiteX9" fmla="*/ 838200 w 1173956"/>
                    <a:gd name="connsiteY9" fmla="*/ 747713 h 1319213"/>
                    <a:gd name="connsiteX10" fmla="*/ 678656 w 1173956"/>
                    <a:gd name="connsiteY10" fmla="*/ 559594 h 1319213"/>
                    <a:gd name="connsiteX11" fmla="*/ 400050 w 1173956"/>
                    <a:gd name="connsiteY11" fmla="*/ 328613 h 1319213"/>
                    <a:gd name="connsiteX12" fmla="*/ 0 w 1173956"/>
                    <a:gd name="connsiteY12" fmla="*/ 0 h 1319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73956" h="1319213">
                      <a:moveTo>
                        <a:pt x="0" y="0"/>
                      </a:moveTo>
                      <a:lnTo>
                        <a:pt x="250031" y="340519"/>
                      </a:lnTo>
                      <a:lnTo>
                        <a:pt x="438150" y="621506"/>
                      </a:lnTo>
                      <a:lnTo>
                        <a:pt x="466725" y="673894"/>
                      </a:lnTo>
                      <a:lnTo>
                        <a:pt x="604838" y="778668"/>
                      </a:lnTo>
                      <a:lnTo>
                        <a:pt x="890588" y="1007269"/>
                      </a:lnTo>
                      <a:lnTo>
                        <a:pt x="1071563" y="1195388"/>
                      </a:lnTo>
                      <a:lnTo>
                        <a:pt x="1173956" y="1319213"/>
                      </a:lnTo>
                      <a:lnTo>
                        <a:pt x="1047750" y="1076325"/>
                      </a:lnTo>
                      <a:lnTo>
                        <a:pt x="838200" y="747713"/>
                      </a:lnTo>
                      <a:lnTo>
                        <a:pt x="678656" y="559594"/>
                      </a:lnTo>
                      <a:lnTo>
                        <a:pt x="400050" y="3286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80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9" name="CasellaDiTesto 48"/>
                <p:cNvSpPr txBox="1"/>
                <p:nvPr/>
              </p:nvSpPr>
              <p:spPr>
                <a:xfrm>
                  <a:off x="4710930" y="4053142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18</a:t>
                  </a:r>
                </a:p>
              </p:txBody>
            </p:sp>
            <p:sp>
              <p:nvSpPr>
                <p:cNvPr id="50" name="CasellaDiTesto 49"/>
                <p:cNvSpPr txBox="1"/>
                <p:nvPr/>
              </p:nvSpPr>
              <p:spPr>
                <a:xfrm>
                  <a:off x="3567446" y="5247600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</a:t>
                  </a:r>
                </a:p>
              </p:txBody>
            </p:sp>
            <p:sp>
              <p:nvSpPr>
                <p:cNvPr id="51" name="CasellaDiTesto 50"/>
                <p:cNvSpPr txBox="1"/>
                <p:nvPr/>
              </p:nvSpPr>
              <p:spPr>
                <a:xfrm>
                  <a:off x="5031121" y="5249415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24</a:t>
                  </a:r>
                </a:p>
              </p:txBody>
            </p:sp>
            <p:sp>
              <p:nvSpPr>
                <p:cNvPr id="52" name="CasellaDiTesto 51"/>
                <p:cNvSpPr txBox="1"/>
                <p:nvPr/>
              </p:nvSpPr>
              <p:spPr>
                <a:xfrm>
                  <a:off x="5763398" y="4339245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15</a:t>
                  </a:r>
                </a:p>
              </p:txBody>
            </p:sp>
            <p:sp>
              <p:nvSpPr>
                <p:cNvPr id="46" name="Figura a mano libera 45"/>
                <p:cNvSpPr/>
                <p:nvPr/>
              </p:nvSpPr>
              <p:spPr bwMode="auto">
                <a:xfrm>
                  <a:off x="5055394" y="3026569"/>
                  <a:ext cx="311944" cy="328612"/>
                </a:xfrm>
                <a:custGeom>
                  <a:avLst/>
                  <a:gdLst>
                    <a:gd name="connsiteX0" fmla="*/ 42862 w 311944"/>
                    <a:gd name="connsiteY0" fmla="*/ 173831 h 328612"/>
                    <a:gd name="connsiteX1" fmla="*/ 311944 w 311944"/>
                    <a:gd name="connsiteY1" fmla="*/ 328612 h 328612"/>
                    <a:gd name="connsiteX2" fmla="*/ 300037 w 311944"/>
                    <a:gd name="connsiteY2" fmla="*/ 116681 h 328612"/>
                    <a:gd name="connsiteX3" fmla="*/ 0 w 311944"/>
                    <a:gd name="connsiteY3" fmla="*/ 0 h 328612"/>
                    <a:gd name="connsiteX4" fmla="*/ 42862 w 311944"/>
                    <a:gd name="connsiteY4" fmla="*/ 173831 h 328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944" h="328612">
                      <a:moveTo>
                        <a:pt x="42862" y="173831"/>
                      </a:moveTo>
                      <a:lnTo>
                        <a:pt x="311944" y="328612"/>
                      </a:lnTo>
                      <a:lnTo>
                        <a:pt x="300037" y="116681"/>
                      </a:lnTo>
                      <a:lnTo>
                        <a:pt x="0" y="0"/>
                      </a:lnTo>
                      <a:lnTo>
                        <a:pt x="42862" y="173831"/>
                      </a:lnTo>
                      <a:close/>
                    </a:path>
                  </a:pathLst>
                </a:custGeom>
                <a:solidFill>
                  <a:srgbClr val="040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5" name="CasellaDiTesto 54"/>
                <p:cNvSpPr txBox="1"/>
                <p:nvPr/>
              </p:nvSpPr>
              <p:spPr>
                <a:xfrm>
                  <a:off x="5031121" y="3018581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48" name="Figura a mano libera 47"/>
                <p:cNvSpPr/>
                <p:nvPr/>
              </p:nvSpPr>
              <p:spPr bwMode="auto">
                <a:xfrm>
                  <a:off x="5372100" y="3145631"/>
                  <a:ext cx="247650" cy="290513"/>
                </a:xfrm>
                <a:custGeom>
                  <a:avLst/>
                  <a:gdLst>
                    <a:gd name="connsiteX0" fmla="*/ 0 w 247650"/>
                    <a:gd name="connsiteY0" fmla="*/ 0 h 290513"/>
                    <a:gd name="connsiteX1" fmla="*/ 11906 w 247650"/>
                    <a:gd name="connsiteY1" fmla="*/ 221457 h 290513"/>
                    <a:gd name="connsiteX2" fmla="*/ 247650 w 247650"/>
                    <a:gd name="connsiteY2" fmla="*/ 290513 h 290513"/>
                    <a:gd name="connsiteX3" fmla="*/ 235744 w 247650"/>
                    <a:gd name="connsiteY3" fmla="*/ 92869 h 290513"/>
                    <a:gd name="connsiteX4" fmla="*/ 0 w 247650"/>
                    <a:gd name="connsiteY4" fmla="*/ 0 h 290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0" h="290513">
                      <a:moveTo>
                        <a:pt x="0" y="0"/>
                      </a:moveTo>
                      <a:lnTo>
                        <a:pt x="11906" y="221457"/>
                      </a:lnTo>
                      <a:lnTo>
                        <a:pt x="247650" y="290513"/>
                      </a:lnTo>
                      <a:lnTo>
                        <a:pt x="235744" y="92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40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7" name="CasellaDiTesto 56"/>
                <p:cNvSpPr txBox="1"/>
                <p:nvPr/>
              </p:nvSpPr>
              <p:spPr>
                <a:xfrm>
                  <a:off x="5306385" y="3140273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54" name="Figura a mano libera 53"/>
                <p:cNvSpPr/>
                <p:nvPr/>
              </p:nvSpPr>
              <p:spPr bwMode="auto">
                <a:xfrm>
                  <a:off x="5626894" y="3250406"/>
                  <a:ext cx="1559719" cy="647700"/>
                </a:xfrm>
                <a:custGeom>
                  <a:avLst/>
                  <a:gdLst>
                    <a:gd name="connsiteX0" fmla="*/ 0 w 1559719"/>
                    <a:gd name="connsiteY0" fmla="*/ 0 h 647700"/>
                    <a:gd name="connsiteX1" fmla="*/ 14287 w 1559719"/>
                    <a:gd name="connsiteY1" fmla="*/ 195263 h 647700"/>
                    <a:gd name="connsiteX2" fmla="*/ 442912 w 1559719"/>
                    <a:gd name="connsiteY2" fmla="*/ 316707 h 647700"/>
                    <a:gd name="connsiteX3" fmla="*/ 904875 w 1559719"/>
                    <a:gd name="connsiteY3" fmla="*/ 454819 h 647700"/>
                    <a:gd name="connsiteX4" fmla="*/ 1559719 w 1559719"/>
                    <a:gd name="connsiteY4" fmla="*/ 647700 h 647700"/>
                    <a:gd name="connsiteX5" fmla="*/ 1526381 w 1559719"/>
                    <a:gd name="connsiteY5" fmla="*/ 628650 h 647700"/>
                    <a:gd name="connsiteX6" fmla="*/ 1123950 w 1559719"/>
                    <a:gd name="connsiteY6" fmla="*/ 464344 h 647700"/>
                    <a:gd name="connsiteX7" fmla="*/ 519112 w 1559719"/>
                    <a:gd name="connsiteY7" fmla="*/ 223838 h 647700"/>
                    <a:gd name="connsiteX8" fmla="*/ 0 w 1559719"/>
                    <a:gd name="connsiteY8" fmla="*/ 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9719" h="647700">
                      <a:moveTo>
                        <a:pt x="0" y="0"/>
                      </a:moveTo>
                      <a:lnTo>
                        <a:pt x="14287" y="195263"/>
                      </a:lnTo>
                      <a:lnTo>
                        <a:pt x="442912" y="316707"/>
                      </a:lnTo>
                      <a:lnTo>
                        <a:pt x="904875" y="454819"/>
                      </a:lnTo>
                      <a:lnTo>
                        <a:pt x="1559719" y="647700"/>
                      </a:lnTo>
                      <a:lnTo>
                        <a:pt x="1526381" y="628650"/>
                      </a:lnTo>
                      <a:lnTo>
                        <a:pt x="1123950" y="464344"/>
                      </a:lnTo>
                      <a:lnTo>
                        <a:pt x="519112" y="2238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100C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9" name="CasellaDiTesto 58"/>
                <p:cNvSpPr txBox="1"/>
                <p:nvPr/>
              </p:nvSpPr>
              <p:spPr>
                <a:xfrm>
                  <a:off x="5594517" y="3250406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56" name="Figura a mano libera 55"/>
                <p:cNvSpPr/>
                <p:nvPr/>
              </p:nvSpPr>
              <p:spPr bwMode="auto">
                <a:xfrm>
                  <a:off x="5205413" y="4167188"/>
                  <a:ext cx="328612" cy="623887"/>
                </a:xfrm>
                <a:custGeom>
                  <a:avLst/>
                  <a:gdLst>
                    <a:gd name="connsiteX0" fmla="*/ 0 w 328612"/>
                    <a:gd name="connsiteY0" fmla="*/ 59531 h 623887"/>
                    <a:gd name="connsiteX1" fmla="*/ 154781 w 328612"/>
                    <a:gd name="connsiteY1" fmla="*/ 388143 h 623887"/>
                    <a:gd name="connsiteX2" fmla="*/ 295275 w 328612"/>
                    <a:gd name="connsiteY2" fmla="*/ 623887 h 623887"/>
                    <a:gd name="connsiteX3" fmla="*/ 328612 w 328612"/>
                    <a:gd name="connsiteY3" fmla="*/ 604837 h 623887"/>
                    <a:gd name="connsiteX4" fmla="*/ 35718 w 328612"/>
                    <a:gd name="connsiteY4" fmla="*/ 0 h 623887"/>
                    <a:gd name="connsiteX5" fmla="*/ 0 w 328612"/>
                    <a:gd name="connsiteY5" fmla="*/ 59531 h 62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8612" h="623887">
                      <a:moveTo>
                        <a:pt x="0" y="59531"/>
                      </a:moveTo>
                      <a:lnTo>
                        <a:pt x="154781" y="388143"/>
                      </a:lnTo>
                      <a:lnTo>
                        <a:pt x="295275" y="623887"/>
                      </a:lnTo>
                      <a:lnTo>
                        <a:pt x="328612" y="604837"/>
                      </a:lnTo>
                      <a:lnTo>
                        <a:pt x="35718" y="0"/>
                      </a:lnTo>
                      <a:lnTo>
                        <a:pt x="0" y="59531"/>
                      </a:lnTo>
                      <a:close/>
                    </a:path>
                  </a:pathLst>
                </a:custGeom>
                <a:solidFill>
                  <a:srgbClr val="0F84D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8" name="Figura a mano libera 57"/>
                <p:cNvSpPr/>
                <p:nvPr/>
              </p:nvSpPr>
              <p:spPr bwMode="auto">
                <a:xfrm>
                  <a:off x="5031581" y="4171950"/>
                  <a:ext cx="552450" cy="840581"/>
                </a:xfrm>
                <a:custGeom>
                  <a:avLst/>
                  <a:gdLst>
                    <a:gd name="connsiteX0" fmla="*/ 0 w 552450"/>
                    <a:gd name="connsiteY0" fmla="*/ 0 h 840581"/>
                    <a:gd name="connsiteX1" fmla="*/ 150019 w 552450"/>
                    <a:gd name="connsiteY1" fmla="*/ 188119 h 840581"/>
                    <a:gd name="connsiteX2" fmla="*/ 254794 w 552450"/>
                    <a:gd name="connsiteY2" fmla="*/ 359569 h 840581"/>
                    <a:gd name="connsiteX3" fmla="*/ 381000 w 552450"/>
                    <a:gd name="connsiteY3" fmla="*/ 569119 h 840581"/>
                    <a:gd name="connsiteX4" fmla="*/ 485775 w 552450"/>
                    <a:gd name="connsiteY4" fmla="*/ 766763 h 840581"/>
                    <a:gd name="connsiteX5" fmla="*/ 521494 w 552450"/>
                    <a:gd name="connsiteY5" fmla="*/ 831056 h 840581"/>
                    <a:gd name="connsiteX6" fmla="*/ 552450 w 552450"/>
                    <a:gd name="connsiteY6" fmla="*/ 840581 h 840581"/>
                    <a:gd name="connsiteX7" fmla="*/ 478632 w 552450"/>
                    <a:gd name="connsiteY7" fmla="*/ 666750 h 840581"/>
                    <a:gd name="connsiteX8" fmla="*/ 335757 w 552450"/>
                    <a:gd name="connsiteY8" fmla="*/ 409575 h 840581"/>
                    <a:gd name="connsiteX9" fmla="*/ 226219 w 552450"/>
                    <a:gd name="connsiteY9" fmla="*/ 221456 h 840581"/>
                    <a:gd name="connsiteX10" fmla="*/ 154782 w 552450"/>
                    <a:gd name="connsiteY10" fmla="*/ 57150 h 840581"/>
                    <a:gd name="connsiteX11" fmla="*/ 0 w 552450"/>
                    <a:gd name="connsiteY11" fmla="*/ 0 h 840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2450" h="840581">
                      <a:moveTo>
                        <a:pt x="0" y="0"/>
                      </a:moveTo>
                      <a:lnTo>
                        <a:pt x="150019" y="188119"/>
                      </a:lnTo>
                      <a:lnTo>
                        <a:pt x="254794" y="359569"/>
                      </a:lnTo>
                      <a:lnTo>
                        <a:pt x="381000" y="569119"/>
                      </a:lnTo>
                      <a:lnTo>
                        <a:pt x="485775" y="766763"/>
                      </a:lnTo>
                      <a:lnTo>
                        <a:pt x="521494" y="831056"/>
                      </a:lnTo>
                      <a:lnTo>
                        <a:pt x="552450" y="840581"/>
                      </a:lnTo>
                      <a:lnTo>
                        <a:pt x="478632" y="666750"/>
                      </a:lnTo>
                      <a:lnTo>
                        <a:pt x="335757" y="409575"/>
                      </a:lnTo>
                      <a:lnTo>
                        <a:pt x="226219" y="221456"/>
                      </a:lnTo>
                      <a:lnTo>
                        <a:pt x="154782" y="57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070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0" name="Rettangolo arrotondato 59"/>
                <p:cNvSpPr/>
                <p:nvPr/>
              </p:nvSpPr>
              <p:spPr bwMode="auto">
                <a:xfrm>
                  <a:off x="6242208" y="5319078"/>
                  <a:ext cx="164545" cy="264953"/>
                </a:xfrm>
                <a:prstGeom prst="roundRect">
                  <a:avLst/>
                </a:prstGeom>
                <a:solidFill>
                  <a:srgbClr val="0044D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4" name="CasellaDiTesto 63"/>
                <p:cNvSpPr txBox="1"/>
                <p:nvPr/>
              </p:nvSpPr>
              <p:spPr>
                <a:xfrm>
                  <a:off x="6034881" y="5307806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21</a:t>
                  </a:r>
                </a:p>
              </p:txBody>
            </p:sp>
            <p:sp>
              <p:nvSpPr>
                <p:cNvPr id="61" name="Figura a mano libera 60"/>
                <p:cNvSpPr/>
                <p:nvPr/>
              </p:nvSpPr>
              <p:spPr bwMode="auto">
                <a:xfrm>
                  <a:off x="5510213" y="4802981"/>
                  <a:ext cx="485775" cy="1062038"/>
                </a:xfrm>
                <a:custGeom>
                  <a:avLst/>
                  <a:gdLst>
                    <a:gd name="connsiteX0" fmla="*/ 0 w 485775"/>
                    <a:gd name="connsiteY0" fmla="*/ 0 h 1062038"/>
                    <a:gd name="connsiteX1" fmla="*/ 176212 w 485775"/>
                    <a:gd name="connsiteY1" fmla="*/ 400050 h 1062038"/>
                    <a:gd name="connsiteX2" fmla="*/ 304800 w 485775"/>
                    <a:gd name="connsiteY2" fmla="*/ 714375 h 1062038"/>
                    <a:gd name="connsiteX3" fmla="*/ 450056 w 485775"/>
                    <a:gd name="connsiteY3" fmla="*/ 1062038 h 1062038"/>
                    <a:gd name="connsiteX4" fmla="*/ 485775 w 485775"/>
                    <a:gd name="connsiteY4" fmla="*/ 1047750 h 1062038"/>
                    <a:gd name="connsiteX5" fmla="*/ 271462 w 485775"/>
                    <a:gd name="connsiteY5" fmla="*/ 466725 h 1062038"/>
                    <a:gd name="connsiteX6" fmla="*/ 252412 w 485775"/>
                    <a:gd name="connsiteY6" fmla="*/ 338138 h 1062038"/>
                    <a:gd name="connsiteX7" fmla="*/ 171450 w 485775"/>
                    <a:gd name="connsiteY7" fmla="*/ 250032 h 1062038"/>
                    <a:gd name="connsiteX8" fmla="*/ 59531 w 485775"/>
                    <a:gd name="connsiteY8" fmla="*/ 21432 h 1062038"/>
                    <a:gd name="connsiteX9" fmla="*/ 0 w 485775"/>
                    <a:gd name="connsiteY9" fmla="*/ 0 h 1062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5" h="1062038">
                      <a:moveTo>
                        <a:pt x="0" y="0"/>
                      </a:moveTo>
                      <a:lnTo>
                        <a:pt x="176212" y="400050"/>
                      </a:lnTo>
                      <a:lnTo>
                        <a:pt x="304800" y="714375"/>
                      </a:lnTo>
                      <a:lnTo>
                        <a:pt x="450056" y="1062038"/>
                      </a:lnTo>
                      <a:lnTo>
                        <a:pt x="485775" y="1047750"/>
                      </a:lnTo>
                      <a:lnTo>
                        <a:pt x="271462" y="466725"/>
                      </a:lnTo>
                      <a:lnTo>
                        <a:pt x="252412" y="338138"/>
                      </a:lnTo>
                      <a:lnTo>
                        <a:pt x="171450" y="250032"/>
                      </a:lnTo>
                      <a:lnTo>
                        <a:pt x="59531" y="214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681E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3" name="Figura a mano libera 62"/>
                <p:cNvSpPr/>
                <p:nvPr/>
              </p:nvSpPr>
              <p:spPr bwMode="auto">
                <a:xfrm>
                  <a:off x="5553075" y="5024438"/>
                  <a:ext cx="280988" cy="566737"/>
                </a:xfrm>
                <a:custGeom>
                  <a:avLst/>
                  <a:gdLst>
                    <a:gd name="connsiteX0" fmla="*/ 0 w 280988"/>
                    <a:gd name="connsiteY0" fmla="*/ 0 h 566737"/>
                    <a:gd name="connsiteX1" fmla="*/ 102394 w 280988"/>
                    <a:gd name="connsiteY1" fmla="*/ 176212 h 566737"/>
                    <a:gd name="connsiteX2" fmla="*/ 173831 w 280988"/>
                    <a:gd name="connsiteY2" fmla="*/ 352425 h 566737"/>
                    <a:gd name="connsiteX3" fmla="*/ 242888 w 280988"/>
                    <a:gd name="connsiteY3" fmla="*/ 547687 h 566737"/>
                    <a:gd name="connsiteX4" fmla="*/ 280988 w 280988"/>
                    <a:gd name="connsiteY4" fmla="*/ 566737 h 566737"/>
                    <a:gd name="connsiteX5" fmla="*/ 166688 w 280988"/>
                    <a:gd name="connsiteY5" fmla="*/ 300037 h 566737"/>
                    <a:gd name="connsiteX6" fmla="*/ 52388 w 280988"/>
                    <a:gd name="connsiteY6" fmla="*/ 35718 h 566737"/>
                    <a:gd name="connsiteX7" fmla="*/ 0 w 280988"/>
                    <a:gd name="connsiteY7" fmla="*/ 0 h 566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988" h="566737">
                      <a:moveTo>
                        <a:pt x="0" y="0"/>
                      </a:moveTo>
                      <a:lnTo>
                        <a:pt x="102394" y="176212"/>
                      </a:lnTo>
                      <a:lnTo>
                        <a:pt x="173831" y="352425"/>
                      </a:lnTo>
                      <a:lnTo>
                        <a:pt x="242888" y="547687"/>
                      </a:lnTo>
                      <a:lnTo>
                        <a:pt x="280988" y="566737"/>
                      </a:lnTo>
                      <a:lnTo>
                        <a:pt x="166688" y="300037"/>
                      </a:lnTo>
                      <a:lnTo>
                        <a:pt x="52388" y="35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FFD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5" name="Figura a mano libera 64"/>
                <p:cNvSpPr/>
                <p:nvPr/>
              </p:nvSpPr>
              <p:spPr bwMode="auto">
                <a:xfrm>
                  <a:off x="5584031" y="5138738"/>
                  <a:ext cx="195263" cy="452437"/>
                </a:xfrm>
                <a:custGeom>
                  <a:avLst/>
                  <a:gdLst>
                    <a:gd name="connsiteX0" fmla="*/ 0 w 195263"/>
                    <a:gd name="connsiteY0" fmla="*/ 114300 h 452437"/>
                    <a:gd name="connsiteX1" fmla="*/ 76200 w 195263"/>
                    <a:gd name="connsiteY1" fmla="*/ 295275 h 452437"/>
                    <a:gd name="connsiteX2" fmla="*/ 195263 w 195263"/>
                    <a:gd name="connsiteY2" fmla="*/ 452437 h 452437"/>
                    <a:gd name="connsiteX3" fmla="*/ 185738 w 195263"/>
                    <a:gd name="connsiteY3" fmla="*/ 431006 h 452437"/>
                    <a:gd name="connsiteX4" fmla="*/ 83344 w 195263"/>
                    <a:gd name="connsiteY4" fmla="*/ 138112 h 452437"/>
                    <a:gd name="connsiteX5" fmla="*/ 11907 w 195263"/>
                    <a:gd name="connsiteY5" fmla="*/ 0 h 452437"/>
                    <a:gd name="connsiteX6" fmla="*/ 0 w 195263"/>
                    <a:gd name="connsiteY6" fmla="*/ 114300 h 452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263" h="452437">
                      <a:moveTo>
                        <a:pt x="0" y="114300"/>
                      </a:moveTo>
                      <a:lnTo>
                        <a:pt x="76200" y="295275"/>
                      </a:lnTo>
                      <a:lnTo>
                        <a:pt x="195263" y="452437"/>
                      </a:lnTo>
                      <a:lnTo>
                        <a:pt x="185738" y="431006"/>
                      </a:lnTo>
                      <a:lnTo>
                        <a:pt x="83344" y="138112"/>
                      </a:lnTo>
                      <a:lnTo>
                        <a:pt x="11907" y="0"/>
                      </a:lnTo>
                      <a:lnTo>
                        <a:pt x="0" y="114300"/>
                      </a:lnTo>
                      <a:close/>
                    </a:path>
                  </a:pathLst>
                </a:custGeom>
                <a:solidFill>
                  <a:srgbClr val="E1FC1B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6" name="Rettangolo arrotondato 65"/>
                <p:cNvSpPr/>
                <p:nvPr/>
              </p:nvSpPr>
              <p:spPr bwMode="auto">
                <a:xfrm>
                  <a:off x="6436519" y="6212681"/>
                  <a:ext cx="264319" cy="330994"/>
                </a:xfrm>
                <a:prstGeom prst="roundRect">
                  <a:avLst/>
                </a:prstGeom>
                <a:solidFill>
                  <a:srgbClr val="0000A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1" name="CasellaDiTesto 70"/>
                <p:cNvSpPr txBox="1"/>
                <p:nvPr/>
              </p:nvSpPr>
              <p:spPr>
                <a:xfrm>
                  <a:off x="6774797" y="6224289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26</a:t>
                  </a:r>
                </a:p>
              </p:txBody>
            </p:sp>
            <p:sp>
              <p:nvSpPr>
                <p:cNvPr id="68" name="Figura a mano libera 67"/>
                <p:cNvSpPr/>
                <p:nvPr/>
              </p:nvSpPr>
              <p:spPr bwMode="auto">
                <a:xfrm>
                  <a:off x="5362575" y="5779294"/>
                  <a:ext cx="576263" cy="833437"/>
                </a:xfrm>
                <a:custGeom>
                  <a:avLst/>
                  <a:gdLst>
                    <a:gd name="connsiteX0" fmla="*/ 309563 w 576263"/>
                    <a:gd name="connsiteY0" fmla="*/ 78581 h 833437"/>
                    <a:gd name="connsiteX1" fmla="*/ 250031 w 576263"/>
                    <a:gd name="connsiteY1" fmla="*/ 300037 h 833437"/>
                    <a:gd name="connsiteX2" fmla="*/ 157163 w 576263"/>
                    <a:gd name="connsiteY2" fmla="*/ 547687 h 833437"/>
                    <a:gd name="connsiteX3" fmla="*/ 66675 w 576263"/>
                    <a:gd name="connsiteY3" fmla="*/ 738187 h 833437"/>
                    <a:gd name="connsiteX4" fmla="*/ 0 w 576263"/>
                    <a:gd name="connsiteY4" fmla="*/ 833437 h 833437"/>
                    <a:gd name="connsiteX5" fmla="*/ 185738 w 576263"/>
                    <a:gd name="connsiteY5" fmla="*/ 657225 h 833437"/>
                    <a:gd name="connsiteX6" fmla="*/ 314325 w 576263"/>
                    <a:gd name="connsiteY6" fmla="*/ 514350 h 833437"/>
                    <a:gd name="connsiteX7" fmla="*/ 471488 w 576263"/>
                    <a:gd name="connsiteY7" fmla="*/ 288131 h 833437"/>
                    <a:gd name="connsiteX8" fmla="*/ 576263 w 576263"/>
                    <a:gd name="connsiteY8" fmla="*/ 102394 h 833437"/>
                    <a:gd name="connsiteX9" fmla="*/ 533400 w 576263"/>
                    <a:gd name="connsiteY9" fmla="*/ 0 h 833437"/>
                    <a:gd name="connsiteX10" fmla="*/ 309563 w 576263"/>
                    <a:gd name="connsiteY10" fmla="*/ 78581 h 833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6263" h="833437">
                      <a:moveTo>
                        <a:pt x="309563" y="78581"/>
                      </a:moveTo>
                      <a:lnTo>
                        <a:pt x="250031" y="300037"/>
                      </a:lnTo>
                      <a:lnTo>
                        <a:pt x="157163" y="547687"/>
                      </a:lnTo>
                      <a:lnTo>
                        <a:pt x="66675" y="738187"/>
                      </a:lnTo>
                      <a:lnTo>
                        <a:pt x="0" y="833437"/>
                      </a:lnTo>
                      <a:lnTo>
                        <a:pt x="185738" y="657225"/>
                      </a:lnTo>
                      <a:lnTo>
                        <a:pt x="314325" y="514350"/>
                      </a:lnTo>
                      <a:lnTo>
                        <a:pt x="471488" y="288131"/>
                      </a:lnTo>
                      <a:lnTo>
                        <a:pt x="576263" y="102394"/>
                      </a:lnTo>
                      <a:lnTo>
                        <a:pt x="533400" y="0"/>
                      </a:lnTo>
                      <a:lnTo>
                        <a:pt x="309563" y="78581"/>
                      </a:lnTo>
                      <a:close/>
                    </a:path>
                  </a:pathLst>
                </a:custGeom>
                <a:solidFill>
                  <a:srgbClr val="009CE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3" name="CasellaDiTesto 72"/>
                <p:cNvSpPr txBox="1"/>
                <p:nvPr/>
              </p:nvSpPr>
              <p:spPr>
                <a:xfrm>
                  <a:off x="5553075" y="584920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25</a:t>
                  </a:r>
                </a:p>
              </p:txBody>
            </p:sp>
            <p:sp>
              <p:nvSpPr>
                <p:cNvPr id="70" name="Figura a mano libera 69"/>
                <p:cNvSpPr/>
                <p:nvPr/>
              </p:nvSpPr>
              <p:spPr bwMode="auto">
                <a:xfrm>
                  <a:off x="5686425" y="5593556"/>
                  <a:ext cx="207169" cy="240507"/>
                </a:xfrm>
                <a:custGeom>
                  <a:avLst/>
                  <a:gdLst>
                    <a:gd name="connsiteX0" fmla="*/ 107156 w 207169"/>
                    <a:gd name="connsiteY0" fmla="*/ 0 h 240507"/>
                    <a:gd name="connsiteX1" fmla="*/ 0 w 207169"/>
                    <a:gd name="connsiteY1" fmla="*/ 240507 h 240507"/>
                    <a:gd name="connsiteX2" fmla="*/ 207169 w 207169"/>
                    <a:gd name="connsiteY2" fmla="*/ 171450 h 240507"/>
                    <a:gd name="connsiteX3" fmla="*/ 107156 w 207169"/>
                    <a:gd name="connsiteY3" fmla="*/ 0 h 240507"/>
                    <a:gd name="connsiteX0" fmla="*/ 107156 w 207169"/>
                    <a:gd name="connsiteY0" fmla="*/ 0 h 240507"/>
                    <a:gd name="connsiteX1" fmla="*/ 0 w 207169"/>
                    <a:gd name="connsiteY1" fmla="*/ 240507 h 240507"/>
                    <a:gd name="connsiteX2" fmla="*/ 207169 w 207169"/>
                    <a:gd name="connsiteY2" fmla="*/ 171450 h 240507"/>
                    <a:gd name="connsiteX3" fmla="*/ 142875 w 207169"/>
                    <a:gd name="connsiteY3" fmla="*/ 16669 h 240507"/>
                    <a:gd name="connsiteX4" fmla="*/ 107156 w 207169"/>
                    <a:gd name="connsiteY4" fmla="*/ 0 h 240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169" h="240507">
                      <a:moveTo>
                        <a:pt x="107156" y="0"/>
                      </a:moveTo>
                      <a:lnTo>
                        <a:pt x="0" y="240507"/>
                      </a:lnTo>
                      <a:lnTo>
                        <a:pt x="207169" y="171450"/>
                      </a:lnTo>
                      <a:cubicBezTo>
                        <a:pt x="184944" y="133350"/>
                        <a:pt x="165100" y="54769"/>
                        <a:pt x="142875" y="16669"/>
                      </a:cubicBezTo>
                      <a:lnTo>
                        <a:pt x="107156" y="0"/>
                      </a:lnTo>
                      <a:close/>
                    </a:path>
                  </a:pathLst>
                </a:custGeom>
                <a:solidFill>
                  <a:srgbClr val="0098E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2" name="Figura a mano libera 71"/>
                <p:cNvSpPr/>
                <p:nvPr/>
              </p:nvSpPr>
              <p:spPr bwMode="auto">
                <a:xfrm>
                  <a:off x="5043488" y="6648450"/>
                  <a:ext cx="280987" cy="164306"/>
                </a:xfrm>
                <a:custGeom>
                  <a:avLst/>
                  <a:gdLst>
                    <a:gd name="connsiteX0" fmla="*/ 0 w 280987"/>
                    <a:gd name="connsiteY0" fmla="*/ 66675 h 164306"/>
                    <a:gd name="connsiteX1" fmla="*/ 280987 w 280987"/>
                    <a:gd name="connsiteY1" fmla="*/ 0 h 164306"/>
                    <a:gd name="connsiteX2" fmla="*/ 280987 w 280987"/>
                    <a:gd name="connsiteY2" fmla="*/ 161925 h 164306"/>
                    <a:gd name="connsiteX3" fmla="*/ 195262 w 280987"/>
                    <a:gd name="connsiteY3" fmla="*/ 159544 h 164306"/>
                    <a:gd name="connsiteX4" fmla="*/ 192881 w 280987"/>
                    <a:gd name="connsiteY4" fmla="*/ 119063 h 164306"/>
                    <a:gd name="connsiteX5" fmla="*/ 173831 w 280987"/>
                    <a:gd name="connsiteY5" fmla="*/ 123825 h 164306"/>
                    <a:gd name="connsiteX6" fmla="*/ 176212 w 280987"/>
                    <a:gd name="connsiteY6" fmla="*/ 164306 h 164306"/>
                    <a:gd name="connsiteX7" fmla="*/ 4762 w 280987"/>
                    <a:gd name="connsiteY7" fmla="*/ 164306 h 164306"/>
                    <a:gd name="connsiteX8" fmla="*/ 0 w 280987"/>
                    <a:gd name="connsiteY8" fmla="*/ 66675 h 164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987" h="164306">
                      <a:moveTo>
                        <a:pt x="0" y="66675"/>
                      </a:moveTo>
                      <a:lnTo>
                        <a:pt x="280987" y="0"/>
                      </a:lnTo>
                      <a:lnTo>
                        <a:pt x="280987" y="161925"/>
                      </a:lnTo>
                      <a:lnTo>
                        <a:pt x="195262" y="159544"/>
                      </a:lnTo>
                      <a:lnTo>
                        <a:pt x="192881" y="119063"/>
                      </a:lnTo>
                      <a:lnTo>
                        <a:pt x="173831" y="123825"/>
                      </a:lnTo>
                      <a:lnTo>
                        <a:pt x="176212" y="164306"/>
                      </a:lnTo>
                      <a:lnTo>
                        <a:pt x="4762" y="164306"/>
                      </a:lnTo>
                      <a:lnTo>
                        <a:pt x="0" y="66675"/>
                      </a:lnTo>
                      <a:close/>
                    </a:path>
                  </a:pathLst>
                </a:custGeom>
                <a:solidFill>
                  <a:srgbClr val="FFDE0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7" name="CasellaDiTesto 76"/>
                <p:cNvSpPr txBox="1"/>
                <p:nvPr/>
              </p:nvSpPr>
              <p:spPr>
                <a:xfrm>
                  <a:off x="5026358" y="6590239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27</a:t>
                  </a:r>
                </a:p>
              </p:txBody>
            </p:sp>
            <p:sp>
              <p:nvSpPr>
                <p:cNvPr id="78" name="CasellaDiTesto 77"/>
                <p:cNvSpPr txBox="1"/>
                <p:nvPr/>
              </p:nvSpPr>
              <p:spPr>
                <a:xfrm>
                  <a:off x="2624824" y="293826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79" name="CasellaDiTesto 78"/>
                <p:cNvSpPr txBox="1"/>
                <p:nvPr/>
              </p:nvSpPr>
              <p:spPr>
                <a:xfrm>
                  <a:off x="2624824" y="141589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85" name="CasellaDiTesto 84"/>
                <p:cNvSpPr txBox="1"/>
                <p:nvPr/>
              </p:nvSpPr>
              <p:spPr>
                <a:xfrm>
                  <a:off x="2628550" y="219541"/>
                  <a:ext cx="6630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86" name="CasellaDiTesto 85"/>
                <p:cNvSpPr txBox="1"/>
                <p:nvPr/>
              </p:nvSpPr>
              <p:spPr>
                <a:xfrm>
                  <a:off x="4482798" y="67386"/>
                  <a:ext cx="2331054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it-IT" sz="20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Temperature (°C)</a:t>
                  </a:r>
                </a:p>
              </p:txBody>
            </p:sp>
            <p:sp>
              <p:nvSpPr>
                <p:cNvPr id="87" name="CasellaDiTesto 86"/>
                <p:cNvSpPr txBox="1"/>
                <p:nvPr/>
              </p:nvSpPr>
              <p:spPr>
                <a:xfrm>
                  <a:off x="3664916" y="219541"/>
                  <a:ext cx="6630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500</a:t>
                  </a:r>
                </a:p>
              </p:txBody>
            </p:sp>
            <p:sp>
              <p:nvSpPr>
                <p:cNvPr id="88" name="CasellaDiTesto 87"/>
                <p:cNvSpPr txBox="1"/>
                <p:nvPr/>
              </p:nvSpPr>
              <p:spPr>
                <a:xfrm>
                  <a:off x="4586314" y="219541"/>
                  <a:ext cx="8929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1000</a:t>
                  </a:r>
                </a:p>
              </p:txBody>
            </p:sp>
            <p:sp>
              <p:nvSpPr>
                <p:cNvPr id="89" name="CasellaDiTesto 88"/>
                <p:cNvSpPr txBox="1"/>
                <p:nvPr/>
              </p:nvSpPr>
              <p:spPr>
                <a:xfrm>
                  <a:off x="5703530" y="219541"/>
                  <a:ext cx="7312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1500</a:t>
                  </a:r>
                </a:p>
              </p:txBody>
            </p:sp>
            <p:sp>
              <p:nvSpPr>
                <p:cNvPr id="90" name="CasellaDiTesto 89"/>
                <p:cNvSpPr txBox="1"/>
                <p:nvPr/>
              </p:nvSpPr>
              <p:spPr>
                <a:xfrm>
                  <a:off x="6659046" y="219541"/>
                  <a:ext cx="8929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2000</a:t>
                  </a:r>
                </a:p>
              </p:txBody>
            </p:sp>
            <p:sp>
              <p:nvSpPr>
                <p:cNvPr id="91" name="CasellaDiTesto 90"/>
                <p:cNvSpPr txBox="1"/>
                <p:nvPr/>
              </p:nvSpPr>
              <p:spPr>
                <a:xfrm>
                  <a:off x="7721832" y="219541"/>
                  <a:ext cx="7312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2500</a:t>
                  </a:r>
                </a:p>
              </p:txBody>
            </p:sp>
            <p:sp>
              <p:nvSpPr>
                <p:cNvPr id="92" name="CasellaDiTesto 91"/>
                <p:cNvSpPr txBox="1"/>
                <p:nvPr/>
              </p:nvSpPr>
              <p:spPr>
                <a:xfrm>
                  <a:off x="8654873" y="385615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93" name="CasellaDiTesto 92"/>
                <p:cNvSpPr txBox="1"/>
                <p:nvPr/>
              </p:nvSpPr>
              <p:spPr>
                <a:xfrm>
                  <a:off x="8654873" y="1166813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94" name="CasellaDiTesto 93"/>
                <p:cNvSpPr txBox="1"/>
                <p:nvPr/>
              </p:nvSpPr>
              <p:spPr>
                <a:xfrm>
                  <a:off x="8654873" y="2013327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95" name="CasellaDiTesto 94"/>
                <p:cNvSpPr txBox="1"/>
                <p:nvPr/>
              </p:nvSpPr>
              <p:spPr>
                <a:xfrm>
                  <a:off x="8654873" y="285984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96" name="CasellaDiTesto 95"/>
                <p:cNvSpPr txBox="1"/>
                <p:nvPr/>
              </p:nvSpPr>
              <p:spPr>
                <a:xfrm>
                  <a:off x="8654873" y="3680723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97" name="CasellaDiTesto 96"/>
                <p:cNvSpPr txBox="1"/>
                <p:nvPr/>
              </p:nvSpPr>
              <p:spPr>
                <a:xfrm>
                  <a:off x="8654873" y="4527237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98" name="CasellaDiTesto 97"/>
                <p:cNvSpPr txBox="1"/>
                <p:nvPr/>
              </p:nvSpPr>
              <p:spPr>
                <a:xfrm>
                  <a:off x="8654873" y="537375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99" name="CasellaDiTesto 98"/>
                <p:cNvSpPr txBox="1"/>
                <p:nvPr/>
              </p:nvSpPr>
              <p:spPr>
                <a:xfrm>
                  <a:off x="8654873" y="6220265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111" name="CasellaDiTesto 110"/>
                <p:cNvSpPr txBox="1"/>
                <p:nvPr/>
              </p:nvSpPr>
              <p:spPr>
                <a:xfrm>
                  <a:off x="6587841" y="582135"/>
                  <a:ext cx="171626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b="1" dirty="0" err="1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Iwamori</a:t>
                  </a:r>
                  <a:r>
                    <a:rPr lang="it-IT" sz="1400" b="1" dirty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, 2004 (EPSL, 227, 57-71</a:t>
                  </a:r>
                </a:p>
              </p:txBody>
            </p:sp>
          </p:grpSp>
          <p:sp>
            <p:nvSpPr>
              <p:cNvPr id="107" name="CasellaDiTesto 106"/>
              <p:cNvSpPr txBox="1"/>
              <p:nvPr/>
            </p:nvSpPr>
            <p:spPr>
              <a:xfrm>
                <a:off x="5594517" y="5570002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23</a:t>
                </a:r>
              </a:p>
            </p:txBody>
          </p:sp>
          <p:sp>
            <p:nvSpPr>
              <p:cNvPr id="108" name="CasellaDiTesto 107"/>
              <p:cNvSpPr txBox="1"/>
              <p:nvPr/>
            </p:nvSpPr>
            <p:spPr>
              <a:xfrm>
                <a:off x="5504029" y="5112197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22</a:t>
                </a:r>
              </a:p>
            </p:txBody>
          </p:sp>
          <p:sp>
            <p:nvSpPr>
              <p:cNvPr id="109" name="CasellaDiTesto 108"/>
              <p:cNvSpPr txBox="1"/>
              <p:nvPr/>
            </p:nvSpPr>
            <p:spPr>
              <a:xfrm>
                <a:off x="4977329" y="4164811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</a:t>
                </a:r>
              </a:p>
            </p:txBody>
          </p:sp>
        </p:grpSp>
        <p:sp>
          <p:nvSpPr>
            <p:cNvPr id="102" name="Figura a mano libera 101"/>
            <p:cNvSpPr/>
            <p:nvPr/>
          </p:nvSpPr>
          <p:spPr bwMode="auto">
            <a:xfrm>
              <a:off x="5308486" y="493940"/>
              <a:ext cx="2638085" cy="6320518"/>
            </a:xfrm>
            <a:custGeom>
              <a:avLst/>
              <a:gdLst>
                <a:gd name="connsiteX0" fmla="*/ 0 w 2645228"/>
                <a:gd name="connsiteY0" fmla="*/ 0 h 6368143"/>
                <a:gd name="connsiteX1" fmla="*/ 141514 w 2645228"/>
                <a:gd name="connsiteY1" fmla="*/ 206829 h 6368143"/>
                <a:gd name="connsiteX2" fmla="*/ 424543 w 2645228"/>
                <a:gd name="connsiteY2" fmla="*/ 348343 h 6368143"/>
                <a:gd name="connsiteX3" fmla="*/ 522514 w 2645228"/>
                <a:gd name="connsiteY3" fmla="*/ 533400 h 6368143"/>
                <a:gd name="connsiteX4" fmla="*/ 1055914 w 2645228"/>
                <a:gd name="connsiteY4" fmla="*/ 914400 h 6368143"/>
                <a:gd name="connsiteX5" fmla="*/ 1611086 w 2645228"/>
                <a:gd name="connsiteY5" fmla="*/ 1861457 h 6368143"/>
                <a:gd name="connsiteX6" fmla="*/ 1872343 w 2645228"/>
                <a:gd name="connsiteY6" fmla="*/ 3037115 h 6368143"/>
                <a:gd name="connsiteX7" fmla="*/ 1915886 w 2645228"/>
                <a:gd name="connsiteY7" fmla="*/ 3429000 h 6368143"/>
                <a:gd name="connsiteX8" fmla="*/ 2100943 w 2645228"/>
                <a:gd name="connsiteY8" fmla="*/ 4038600 h 6368143"/>
                <a:gd name="connsiteX9" fmla="*/ 2209800 w 2645228"/>
                <a:gd name="connsiteY9" fmla="*/ 4659086 h 6368143"/>
                <a:gd name="connsiteX10" fmla="*/ 2275114 w 2645228"/>
                <a:gd name="connsiteY10" fmla="*/ 4985657 h 6368143"/>
                <a:gd name="connsiteX11" fmla="*/ 2481943 w 2645228"/>
                <a:gd name="connsiteY11" fmla="*/ 5780315 h 6368143"/>
                <a:gd name="connsiteX12" fmla="*/ 2645228 w 2645228"/>
                <a:gd name="connsiteY12" fmla="*/ 6368143 h 6368143"/>
                <a:gd name="connsiteX0" fmla="*/ 0 w 2645228"/>
                <a:gd name="connsiteY0" fmla="*/ 0 h 6368143"/>
                <a:gd name="connsiteX1" fmla="*/ 141514 w 2645228"/>
                <a:gd name="connsiteY1" fmla="*/ 206829 h 6368143"/>
                <a:gd name="connsiteX2" fmla="*/ 424543 w 2645228"/>
                <a:gd name="connsiteY2" fmla="*/ 348343 h 6368143"/>
                <a:gd name="connsiteX3" fmla="*/ 548708 w 2645228"/>
                <a:gd name="connsiteY3" fmla="*/ 533400 h 6368143"/>
                <a:gd name="connsiteX4" fmla="*/ 1055914 w 2645228"/>
                <a:gd name="connsiteY4" fmla="*/ 914400 h 6368143"/>
                <a:gd name="connsiteX5" fmla="*/ 1611086 w 2645228"/>
                <a:gd name="connsiteY5" fmla="*/ 1861457 h 6368143"/>
                <a:gd name="connsiteX6" fmla="*/ 1872343 w 2645228"/>
                <a:gd name="connsiteY6" fmla="*/ 3037115 h 6368143"/>
                <a:gd name="connsiteX7" fmla="*/ 1915886 w 2645228"/>
                <a:gd name="connsiteY7" fmla="*/ 3429000 h 6368143"/>
                <a:gd name="connsiteX8" fmla="*/ 2100943 w 2645228"/>
                <a:gd name="connsiteY8" fmla="*/ 4038600 h 6368143"/>
                <a:gd name="connsiteX9" fmla="*/ 2209800 w 2645228"/>
                <a:gd name="connsiteY9" fmla="*/ 4659086 h 6368143"/>
                <a:gd name="connsiteX10" fmla="*/ 2275114 w 2645228"/>
                <a:gd name="connsiteY10" fmla="*/ 4985657 h 6368143"/>
                <a:gd name="connsiteX11" fmla="*/ 2481943 w 2645228"/>
                <a:gd name="connsiteY11" fmla="*/ 5780315 h 6368143"/>
                <a:gd name="connsiteX12" fmla="*/ 2645228 w 2645228"/>
                <a:gd name="connsiteY12" fmla="*/ 6368143 h 6368143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8771 w 2638085"/>
                <a:gd name="connsiteY4" fmla="*/ 866775 h 6320518"/>
                <a:gd name="connsiteX5" fmla="*/ 1603943 w 2638085"/>
                <a:gd name="connsiteY5" fmla="*/ 1813832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603943 w 2638085"/>
                <a:gd name="connsiteY5" fmla="*/ 1813832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65200 w 2638085"/>
                <a:gd name="connsiteY6" fmla="*/ 2989490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67656 w 2638085"/>
                <a:gd name="connsiteY11" fmla="*/ 5744596 h 6320518"/>
                <a:gd name="connsiteX12" fmla="*/ 2638085 w 2638085"/>
                <a:gd name="connsiteY12" fmla="*/ 6320518 h 632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8085" h="6320518">
                  <a:moveTo>
                    <a:pt x="0" y="0"/>
                  </a:moveTo>
                  <a:cubicBezTo>
                    <a:pt x="35378" y="74386"/>
                    <a:pt x="64804" y="109084"/>
                    <a:pt x="134371" y="159204"/>
                  </a:cubicBezTo>
                  <a:cubicBezTo>
                    <a:pt x="203938" y="209324"/>
                    <a:pt x="349534" y="246290"/>
                    <a:pt x="417400" y="300718"/>
                  </a:cubicBezTo>
                  <a:cubicBezTo>
                    <a:pt x="485266" y="355147"/>
                    <a:pt x="436734" y="386273"/>
                    <a:pt x="541565" y="485775"/>
                  </a:cubicBezTo>
                  <a:cubicBezTo>
                    <a:pt x="646397" y="585277"/>
                    <a:pt x="872501" y="672420"/>
                    <a:pt x="1046389" y="897731"/>
                  </a:cubicBezTo>
                  <a:cubicBezTo>
                    <a:pt x="1220277" y="1123042"/>
                    <a:pt x="1450012" y="1486636"/>
                    <a:pt x="1584893" y="1837644"/>
                  </a:cubicBezTo>
                  <a:cubicBezTo>
                    <a:pt x="1719774" y="2188652"/>
                    <a:pt x="1816781" y="2710374"/>
                    <a:pt x="1855675" y="3003777"/>
                  </a:cubicBezTo>
                  <a:cubicBezTo>
                    <a:pt x="1894569" y="3297180"/>
                    <a:pt x="1853181" y="3228351"/>
                    <a:pt x="1889693" y="3398043"/>
                  </a:cubicBezTo>
                  <a:cubicBezTo>
                    <a:pt x="1926206" y="3567735"/>
                    <a:pt x="2022589" y="3819695"/>
                    <a:pt x="2074750" y="4021931"/>
                  </a:cubicBezTo>
                  <a:cubicBezTo>
                    <a:pt x="2126911" y="4224167"/>
                    <a:pt x="2174819" y="4460365"/>
                    <a:pt x="2202657" y="4611461"/>
                  </a:cubicBezTo>
                  <a:cubicBezTo>
                    <a:pt x="2230495" y="4762557"/>
                    <a:pt x="2197611" y="4739651"/>
                    <a:pt x="2241777" y="4928507"/>
                  </a:cubicBezTo>
                  <a:cubicBezTo>
                    <a:pt x="2285944" y="5117363"/>
                    <a:pt x="2401605" y="5512594"/>
                    <a:pt x="2467656" y="5744596"/>
                  </a:cubicBezTo>
                  <a:cubicBezTo>
                    <a:pt x="2533707" y="5976598"/>
                    <a:pt x="2587285" y="6141811"/>
                    <a:pt x="2638085" y="6320518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3" name="Figura a mano libera 102"/>
            <p:cNvSpPr/>
            <p:nvPr/>
          </p:nvSpPr>
          <p:spPr bwMode="auto">
            <a:xfrm>
              <a:off x="5051288" y="533060"/>
              <a:ext cx="2388417" cy="6259642"/>
            </a:xfrm>
            <a:custGeom>
              <a:avLst/>
              <a:gdLst>
                <a:gd name="connsiteX0" fmla="*/ 66701 w 2417202"/>
                <a:gd name="connsiteY0" fmla="*/ 0 h 6281445"/>
                <a:gd name="connsiteX1" fmla="*/ 186444 w 2417202"/>
                <a:gd name="connsiteY1" fmla="*/ 370114 h 6281445"/>
                <a:gd name="connsiteX2" fmla="*/ 121130 w 2417202"/>
                <a:gd name="connsiteY2" fmla="*/ 478971 h 6281445"/>
                <a:gd name="connsiteX3" fmla="*/ 1387 w 2417202"/>
                <a:gd name="connsiteY3" fmla="*/ 544285 h 6281445"/>
                <a:gd name="connsiteX4" fmla="*/ 208215 w 2417202"/>
                <a:gd name="connsiteY4" fmla="*/ 903514 h 6281445"/>
                <a:gd name="connsiteX5" fmla="*/ 447701 w 2417202"/>
                <a:gd name="connsiteY5" fmla="*/ 1600200 h 6281445"/>
                <a:gd name="connsiteX6" fmla="*/ 513015 w 2417202"/>
                <a:gd name="connsiteY6" fmla="*/ 2503714 h 6281445"/>
                <a:gd name="connsiteX7" fmla="*/ 545673 w 2417202"/>
                <a:gd name="connsiteY7" fmla="*/ 2710542 h 6281445"/>
                <a:gd name="connsiteX8" fmla="*/ 567444 w 2417202"/>
                <a:gd name="connsiteY8" fmla="*/ 2939142 h 6281445"/>
                <a:gd name="connsiteX9" fmla="*/ 1939044 w 2417202"/>
                <a:gd name="connsiteY9" fmla="*/ 3331028 h 6281445"/>
                <a:gd name="connsiteX10" fmla="*/ 2363587 w 2417202"/>
                <a:gd name="connsiteY10" fmla="*/ 4920342 h 6281445"/>
                <a:gd name="connsiteX11" fmla="*/ 861358 w 2417202"/>
                <a:gd name="connsiteY11" fmla="*/ 5344885 h 6281445"/>
                <a:gd name="connsiteX12" fmla="*/ 251758 w 2417202"/>
                <a:gd name="connsiteY12" fmla="*/ 6128657 h 6281445"/>
                <a:gd name="connsiteX13" fmla="*/ 284415 w 2417202"/>
                <a:gd name="connsiteY13" fmla="*/ 6281057 h 6281445"/>
                <a:gd name="connsiteX0" fmla="*/ 57176 w 2417202"/>
                <a:gd name="connsiteY0" fmla="*/ 0 h 6260014"/>
                <a:gd name="connsiteX1" fmla="*/ 186444 w 2417202"/>
                <a:gd name="connsiteY1" fmla="*/ 348683 h 6260014"/>
                <a:gd name="connsiteX2" fmla="*/ 121130 w 2417202"/>
                <a:gd name="connsiteY2" fmla="*/ 457540 h 6260014"/>
                <a:gd name="connsiteX3" fmla="*/ 1387 w 2417202"/>
                <a:gd name="connsiteY3" fmla="*/ 522854 h 6260014"/>
                <a:gd name="connsiteX4" fmla="*/ 208215 w 2417202"/>
                <a:gd name="connsiteY4" fmla="*/ 882083 h 6260014"/>
                <a:gd name="connsiteX5" fmla="*/ 447701 w 2417202"/>
                <a:gd name="connsiteY5" fmla="*/ 1578769 h 6260014"/>
                <a:gd name="connsiteX6" fmla="*/ 513015 w 2417202"/>
                <a:gd name="connsiteY6" fmla="*/ 2482283 h 6260014"/>
                <a:gd name="connsiteX7" fmla="*/ 545673 w 2417202"/>
                <a:gd name="connsiteY7" fmla="*/ 2689111 h 6260014"/>
                <a:gd name="connsiteX8" fmla="*/ 567444 w 2417202"/>
                <a:gd name="connsiteY8" fmla="*/ 2917711 h 6260014"/>
                <a:gd name="connsiteX9" fmla="*/ 1939044 w 2417202"/>
                <a:gd name="connsiteY9" fmla="*/ 3309597 h 6260014"/>
                <a:gd name="connsiteX10" fmla="*/ 2363587 w 2417202"/>
                <a:gd name="connsiteY10" fmla="*/ 4898911 h 6260014"/>
                <a:gd name="connsiteX11" fmla="*/ 861358 w 2417202"/>
                <a:gd name="connsiteY11" fmla="*/ 5323454 h 6260014"/>
                <a:gd name="connsiteX12" fmla="*/ 251758 w 2417202"/>
                <a:gd name="connsiteY12" fmla="*/ 6107226 h 6260014"/>
                <a:gd name="connsiteX13" fmla="*/ 284415 w 2417202"/>
                <a:gd name="connsiteY13" fmla="*/ 6259626 h 6260014"/>
                <a:gd name="connsiteX0" fmla="*/ 78419 w 2438445"/>
                <a:gd name="connsiteY0" fmla="*/ 0 h 6260014"/>
                <a:gd name="connsiteX1" fmla="*/ 207687 w 2438445"/>
                <a:gd name="connsiteY1" fmla="*/ 348683 h 6260014"/>
                <a:gd name="connsiteX2" fmla="*/ 142373 w 2438445"/>
                <a:gd name="connsiteY2" fmla="*/ 457540 h 6260014"/>
                <a:gd name="connsiteX3" fmla="*/ 1199 w 2438445"/>
                <a:gd name="connsiteY3" fmla="*/ 529998 h 6260014"/>
                <a:gd name="connsiteX4" fmla="*/ 229458 w 2438445"/>
                <a:gd name="connsiteY4" fmla="*/ 882083 h 6260014"/>
                <a:gd name="connsiteX5" fmla="*/ 468944 w 2438445"/>
                <a:gd name="connsiteY5" fmla="*/ 1578769 h 6260014"/>
                <a:gd name="connsiteX6" fmla="*/ 534258 w 2438445"/>
                <a:gd name="connsiteY6" fmla="*/ 2482283 h 6260014"/>
                <a:gd name="connsiteX7" fmla="*/ 566916 w 2438445"/>
                <a:gd name="connsiteY7" fmla="*/ 2689111 h 6260014"/>
                <a:gd name="connsiteX8" fmla="*/ 588687 w 2438445"/>
                <a:gd name="connsiteY8" fmla="*/ 2917711 h 6260014"/>
                <a:gd name="connsiteX9" fmla="*/ 1960287 w 2438445"/>
                <a:gd name="connsiteY9" fmla="*/ 3309597 h 6260014"/>
                <a:gd name="connsiteX10" fmla="*/ 2384830 w 2438445"/>
                <a:gd name="connsiteY10" fmla="*/ 4898911 h 6260014"/>
                <a:gd name="connsiteX11" fmla="*/ 882601 w 2438445"/>
                <a:gd name="connsiteY11" fmla="*/ 5323454 h 6260014"/>
                <a:gd name="connsiteX12" fmla="*/ 273001 w 2438445"/>
                <a:gd name="connsiteY12" fmla="*/ 6107226 h 6260014"/>
                <a:gd name="connsiteX13" fmla="*/ 305658 w 2438445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33082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33082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40226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42792"/>
                <a:gd name="connsiteY0" fmla="*/ 0 h 6260014"/>
                <a:gd name="connsiteX1" fmla="*/ 206511 w 2442792"/>
                <a:gd name="connsiteY1" fmla="*/ 348683 h 6260014"/>
                <a:gd name="connsiteX2" fmla="*/ 141197 w 2442792"/>
                <a:gd name="connsiteY2" fmla="*/ 457540 h 6260014"/>
                <a:gd name="connsiteX3" fmla="*/ 23 w 2442792"/>
                <a:gd name="connsiteY3" fmla="*/ 529998 h 6260014"/>
                <a:gd name="connsiteX4" fmla="*/ 228282 w 2442792"/>
                <a:gd name="connsiteY4" fmla="*/ 882083 h 6260014"/>
                <a:gd name="connsiteX5" fmla="*/ 467768 w 2442792"/>
                <a:gd name="connsiteY5" fmla="*/ 1578769 h 6260014"/>
                <a:gd name="connsiteX6" fmla="*/ 540226 w 2442792"/>
                <a:gd name="connsiteY6" fmla="*/ 2482283 h 6260014"/>
                <a:gd name="connsiteX7" fmla="*/ 565740 w 2442792"/>
                <a:gd name="connsiteY7" fmla="*/ 2689111 h 6260014"/>
                <a:gd name="connsiteX8" fmla="*/ 587511 w 2442792"/>
                <a:gd name="connsiteY8" fmla="*/ 2917711 h 6260014"/>
                <a:gd name="connsiteX9" fmla="*/ 1959111 w 2442792"/>
                <a:gd name="connsiteY9" fmla="*/ 3309597 h 6260014"/>
                <a:gd name="connsiteX10" fmla="*/ 2383654 w 2442792"/>
                <a:gd name="connsiteY10" fmla="*/ 4898911 h 6260014"/>
                <a:gd name="connsiteX11" fmla="*/ 881425 w 2442792"/>
                <a:gd name="connsiteY11" fmla="*/ 5323454 h 6260014"/>
                <a:gd name="connsiteX12" fmla="*/ 271825 w 2442792"/>
                <a:gd name="connsiteY12" fmla="*/ 6107226 h 6260014"/>
                <a:gd name="connsiteX13" fmla="*/ 304482 w 2442792"/>
                <a:gd name="connsiteY13" fmla="*/ 6259626 h 6260014"/>
                <a:gd name="connsiteX0" fmla="*/ 77243 w 2442792"/>
                <a:gd name="connsiteY0" fmla="*/ 0 h 6260014"/>
                <a:gd name="connsiteX1" fmla="*/ 206511 w 2442792"/>
                <a:gd name="connsiteY1" fmla="*/ 348683 h 6260014"/>
                <a:gd name="connsiteX2" fmla="*/ 141197 w 2442792"/>
                <a:gd name="connsiteY2" fmla="*/ 457540 h 6260014"/>
                <a:gd name="connsiteX3" fmla="*/ 23 w 2442792"/>
                <a:gd name="connsiteY3" fmla="*/ 529998 h 6260014"/>
                <a:gd name="connsiteX4" fmla="*/ 228282 w 2442792"/>
                <a:gd name="connsiteY4" fmla="*/ 882083 h 6260014"/>
                <a:gd name="connsiteX5" fmla="*/ 467768 w 2442792"/>
                <a:gd name="connsiteY5" fmla="*/ 1578769 h 6260014"/>
                <a:gd name="connsiteX6" fmla="*/ 540226 w 2442792"/>
                <a:gd name="connsiteY6" fmla="*/ 2482283 h 6260014"/>
                <a:gd name="connsiteX7" fmla="*/ 565740 w 2442792"/>
                <a:gd name="connsiteY7" fmla="*/ 2689111 h 6260014"/>
                <a:gd name="connsiteX8" fmla="*/ 587511 w 2442792"/>
                <a:gd name="connsiteY8" fmla="*/ 2917711 h 6260014"/>
                <a:gd name="connsiteX9" fmla="*/ 1959111 w 2442792"/>
                <a:gd name="connsiteY9" fmla="*/ 3309597 h 6260014"/>
                <a:gd name="connsiteX10" fmla="*/ 2383654 w 2442792"/>
                <a:gd name="connsiteY10" fmla="*/ 4898911 h 6260014"/>
                <a:gd name="connsiteX11" fmla="*/ 881425 w 2442792"/>
                <a:gd name="connsiteY11" fmla="*/ 5323454 h 6260014"/>
                <a:gd name="connsiteX12" fmla="*/ 271825 w 2442792"/>
                <a:gd name="connsiteY12" fmla="*/ 6107226 h 6260014"/>
                <a:gd name="connsiteX13" fmla="*/ 304482 w 2442792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09597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385252"/>
                <a:gd name="connsiteY0" fmla="*/ 0 h 6260014"/>
                <a:gd name="connsiteX1" fmla="*/ 206511 w 2385252"/>
                <a:gd name="connsiteY1" fmla="*/ 348683 h 6260014"/>
                <a:gd name="connsiteX2" fmla="*/ 141197 w 2385252"/>
                <a:gd name="connsiteY2" fmla="*/ 457540 h 6260014"/>
                <a:gd name="connsiteX3" fmla="*/ 23 w 2385252"/>
                <a:gd name="connsiteY3" fmla="*/ 529998 h 6260014"/>
                <a:gd name="connsiteX4" fmla="*/ 228282 w 2385252"/>
                <a:gd name="connsiteY4" fmla="*/ 882083 h 6260014"/>
                <a:gd name="connsiteX5" fmla="*/ 467768 w 2385252"/>
                <a:gd name="connsiteY5" fmla="*/ 1578769 h 6260014"/>
                <a:gd name="connsiteX6" fmla="*/ 540226 w 2385252"/>
                <a:gd name="connsiteY6" fmla="*/ 2482283 h 6260014"/>
                <a:gd name="connsiteX7" fmla="*/ 565740 w 2385252"/>
                <a:gd name="connsiteY7" fmla="*/ 2689111 h 6260014"/>
                <a:gd name="connsiteX8" fmla="*/ 587511 w 2385252"/>
                <a:gd name="connsiteY8" fmla="*/ 2917711 h 6260014"/>
                <a:gd name="connsiteX9" fmla="*/ 1959111 w 2385252"/>
                <a:gd name="connsiteY9" fmla="*/ 3321503 h 6260014"/>
                <a:gd name="connsiteX10" fmla="*/ 2383654 w 2385252"/>
                <a:gd name="connsiteY10" fmla="*/ 4898911 h 6260014"/>
                <a:gd name="connsiteX11" fmla="*/ 881425 w 2385252"/>
                <a:gd name="connsiteY11" fmla="*/ 5323454 h 6260014"/>
                <a:gd name="connsiteX12" fmla="*/ 271825 w 2385252"/>
                <a:gd name="connsiteY12" fmla="*/ 6107226 h 6260014"/>
                <a:gd name="connsiteX13" fmla="*/ 304482 w 2385252"/>
                <a:gd name="connsiteY13" fmla="*/ 6259626 h 6260014"/>
                <a:gd name="connsiteX0" fmla="*/ 77243 w 2385252"/>
                <a:gd name="connsiteY0" fmla="*/ 0 h 6260014"/>
                <a:gd name="connsiteX1" fmla="*/ 206511 w 2385252"/>
                <a:gd name="connsiteY1" fmla="*/ 348683 h 6260014"/>
                <a:gd name="connsiteX2" fmla="*/ 141197 w 2385252"/>
                <a:gd name="connsiteY2" fmla="*/ 457540 h 6260014"/>
                <a:gd name="connsiteX3" fmla="*/ 23 w 2385252"/>
                <a:gd name="connsiteY3" fmla="*/ 529998 h 6260014"/>
                <a:gd name="connsiteX4" fmla="*/ 228282 w 2385252"/>
                <a:gd name="connsiteY4" fmla="*/ 882083 h 6260014"/>
                <a:gd name="connsiteX5" fmla="*/ 467768 w 2385252"/>
                <a:gd name="connsiteY5" fmla="*/ 1578769 h 6260014"/>
                <a:gd name="connsiteX6" fmla="*/ 540226 w 2385252"/>
                <a:gd name="connsiteY6" fmla="*/ 2482283 h 6260014"/>
                <a:gd name="connsiteX7" fmla="*/ 565740 w 2385252"/>
                <a:gd name="connsiteY7" fmla="*/ 2689111 h 6260014"/>
                <a:gd name="connsiteX8" fmla="*/ 587511 w 2385252"/>
                <a:gd name="connsiteY8" fmla="*/ 2917711 h 6260014"/>
                <a:gd name="connsiteX9" fmla="*/ 1959111 w 2385252"/>
                <a:gd name="connsiteY9" fmla="*/ 3321503 h 6260014"/>
                <a:gd name="connsiteX10" fmla="*/ 2383654 w 2385252"/>
                <a:gd name="connsiteY10" fmla="*/ 4898911 h 6260014"/>
                <a:gd name="connsiteX11" fmla="*/ 881425 w 2385252"/>
                <a:gd name="connsiteY11" fmla="*/ 5323454 h 6260014"/>
                <a:gd name="connsiteX12" fmla="*/ 271825 w 2385252"/>
                <a:gd name="connsiteY12" fmla="*/ 6107226 h 6260014"/>
                <a:gd name="connsiteX13" fmla="*/ 304482 w 2385252"/>
                <a:gd name="connsiteY13" fmla="*/ 6259626 h 6260014"/>
                <a:gd name="connsiteX0" fmla="*/ 77243 w 2390009"/>
                <a:gd name="connsiteY0" fmla="*/ 0 h 6260014"/>
                <a:gd name="connsiteX1" fmla="*/ 206511 w 2390009"/>
                <a:gd name="connsiteY1" fmla="*/ 348683 h 6260014"/>
                <a:gd name="connsiteX2" fmla="*/ 141197 w 2390009"/>
                <a:gd name="connsiteY2" fmla="*/ 457540 h 6260014"/>
                <a:gd name="connsiteX3" fmla="*/ 23 w 2390009"/>
                <a:gd name="connsiteY3" fmla="*/ 529998 h 6260014"/>
                <a:gd name="connsiteX4" fmla="*/ 228282 w 2390009"/>
                <a:gd name="connsiteY4" fmla="*/ 882083 h 6260014"/>
                <a:gd name="connsiteX5" fmla="*/ 467768 w 2390009"/>
                <a:gd name="connsiteY5" fmla="*/ 1578769 h 6260014"/>
                <a:gd name="connsiteX6" fmla="*/ 540226 w 2390009"/>
                <a:gd name="connsiteY6" fmla="*/ 2482283 h 6260014"/>
                <a:gd name="connsiteX7" fmla="*/ 565740 w 2390009"/>
                <a:gd name="connsiteY7" fmla="*/ 2689111 h 6260014"/>
                <a:gd name="connsiteX8" fmla="*/ 587511 w 2390009"/>
                <a:gd name="connsiteY8" fmla="*/ 2917711 h 6260014"/>
                <a:gd name="connsiteX9" fmla="*/ 1959111 w 2390009"/>
                <a:gd name="connsiteY9" fmla="*/ 3321503 h 6260014"/>
                <a:gd name="connsiteX10" fmla="*/ 2388417 w 2390009"/>
                <a:gd name="connsiteY10" fmla="*/ 4920342 h 6260014"/>
                <a:gd name="connsiteX11" fmla="*/ 881425 w 2390009"/>
                <a:gd name="connsiteY11" fmla="*/ 5323454 h 6260014"/>
                <a:gd name="connsiteX12" fmla="*/ 271825 w 2390009"/>
                <a:gd name="connsiteY12" fmla="*/ 6107226 h 6260014"/>
                <a:gd name="connsiteX13" fmla="*/ 304482 w 2390009"/>
                <a:gd name="connsiteY13" fmla="*/ 6259626 h 6260014"/>
                <a:gd name="connsiteX0" fmla="*/ 77243 w 2390009"/>
                <a:gd name="connsiteY0" fmla="*/ 0 h 6260014"/>
                <a:gd name="connsiteX1" fmla="*/ 206511 w 2390009"/>
                <a:gd name="connsiteY1" fmla="*/ 348683 h 6260014"/>
                <a:gd name="connsiteX2" fmla="*/ 141197 w 2390009"/>
                <a:gd name="connsiteY2" fmla="*/ 457540 h 6260014"/>
                <a:gd name="connsiteX3" fmla="*/ 23 w 2390009"/>
                <a:gd name="connsiteY3" fmla="*/ 529998 h 6260014"/>
                <a:gd name="connsiteX4" fmla="*/ 228282 w 2390009"/>
                <a:gd name="connsiteY4" fmla="*/ 882083 h 6260014"/>
                <a:gd name="connsiteX5" fmla="*/ 467768 w 2390009"/>
                <a:gd name="connsiteY5" fmla="*/ 1578769 h 6260014"/>
                <a:gd name="connsiteX6" fmla="*/ 540226 w 2390009"/>
                <a:gd name="connsiteY6" fmla="*/ 2482283 h 6260014"/>
                <a:gd name="connsiteX7" fmla="*/ 565740 w 2390009"/>
                <a:gd name="connsiteY7" fmla="*/ 2689111 h 6260014"/>
                <a:gd name="connsiteX8" fmla="*/ 587511 w 2390009"/>
                <a:gd name="connsiteY8" fmla="*/ 2917711 h 6260014"/>
                <a:gd name="connsiteX9" fmla="*/ 1959111 w 2390009"/>
                <a:gd name="connsiteY9" fmla="*/ 3321503 h 6260014"/>
                <a:gd name="connsiteX10" fmla="*/ 2388417 w 2390009"/>
                <a:gd name="connsiteY10" fmla="*/ 4920342 h 6260014"/>
                <a:gd name="connsiteX11" fmla="*/ 881425 w 2390009"/>
                <a:gd name="connsiteY11" fmla="*/ 5323454 h 6260014"/>
                <a:gd name="connsiteX12" fmla="*/ 271825 w 2390009"/>
                <a:gd name="connsiteY12" fmla="*/ 6107226 h 6260014"/>
                <a:gd name="connsiteX13" fmla="*/ 304482 w 2390009"/>
                <a:gd name="connsiteY13" fmla="*/ 6259626 h 6260014"/>
                <a:gd name="connsiteX0" fmla="*/ 77243 w 2388417"/>
                <a:gd name="connsiteY0" fmla="*/ 0 h 6260014"/>
                <a:gd name="connsiteX1" fmla="*/ 206511 w 2388417"/>
                <a:gd name="connsiteY1" fmla="*/ 348683 h 6260014"/>
                <a:gd name="connsiteX2" fmla="*/ 141197 w 2388417"/>
                <a:gd name="connsiteY2" fmla="*/ 457540 h 6260014"/>
                <a:gd name="connsiteX3" fmla="*/ 23 w 2388417"/>
                <a:gd name="connsiteY3" fmla="*/ 529998 h 6260014"/>
                <a:gd name="connsiteX4" fmla="*/ 228282 w 2388417"/>
                <a:gd name="connsiteY4" fmla="*/ 882083 h 6260014"/>
                <a:gd name="connsiteX5" fmla="*/ 467768 w 2388417"/>
                <a:gd name="connsiteY5" fmla="*/ 1578769 h 6260014"/>
                <a:gd name="connsiteX6" fmla="*/ 540226 w 2388417"/>
                <a:gd name="connsiteY6" fmla="*/ 2482283 h 6260014"/>
                <a:gd name="connsiteX7" fmla="*/ 565740 w 2388417"/>
                <a:gd name="connsiteY7" fmla="*/ 2689111 h 6260014"/>
                <a:gd name="connsiteX8" fmla="*/ 587511 w 2388417"/>
                <a:gd name="connsiteY8" fmla="*/ 2917711 h 6260014"/>
                <a:gd name="connsiteX9" fmla="*/ 1959111 w 2388417"/>
                <a:gd name="connsiteY9" fmla="*/ 3321503 h 6260014"/>
                <a:gd name="connsiteX10" fmla="*/ 2388417 w 2388417"/>
                <a:gd name="connsiteY10" fmla="*/ 4920342 h 6260014"/>
                <a:gd name="connsiteX11" fmla="*/ 881425 w 2388417"/>
                <a:gd name="connsiteY11" fmla="*/ 5323454 h 6260014"/>
                <a:gd name="connsiteX12" fmla="*/ 271825 w 2388417"/>
                <a:gd name="connsiteY12" fmla="*/ 6107226 h 6260014"/>
                <a:gd name="connsiteX13" fmla="*/ 304482 w 2388417"/>
                <a:gd name="connsiteY13" fmla="*/ 6259626 h 6260014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675"/>
                <a:gd name="connsiteX1" fmla="*/ 206511 w 2388417"/>
                <a:gd name="connsiteY1" fmla="*/ 348683 h 6259675"/>
                <a:gd name="connsiteX2" fmla="*/ 141197 w 2388417"/>
                <a:gd name="connsiteY2" fmla="*/ 457540 h 6259675"/>
                <a:gd name="connsiteX3" fmla="*/ 23 w 2388417"/>
                <a:gd name="connsiteY3" fmla="*/ 529998 h 6259675"/>
                <a:gd name="connsiteX4" fmla="*/ 228282 w 2388417"/>
                <a:gd name="connsiteY4" fmla="*/ 882083 h 6259675"/>
                <a:gd name="connsiteX5" fmla="*/ 467768 w 2388417"/>
                <a:gd name="connsiteY5" fmla="*/ 1578769 h 6259675"/>
                <a:gd name="connsiteX6" fmla="*/ 540226 w 2388417"/>
                <a:gd name="connsiteY6" fmla="*/ 2482283 h 6259675"/>
                <a:gd name="connsiteX7" fmla="*/ 565740 w 2388417"/>
                <a:gd name="connsiteY7" fmla="*/ 2689111 h 6259675"/>
                <a:gd name="connsiteX8" fmla="*/ 587511 w 2388417"/>
                <a:gd name="connsiteY8" fmla="*/ 2917711 h 6259675"/>
                <a:gd name="connsiteX9" fmla="*/ 1959111 w 2388417"/>
                <a:gd name="connsiteY9" fmla="*/ 3321503 h 6259675"/>
                <a:gd name="connsiteX10" fmla="*/ 2388417 w 2388417"/>
                <a:gd name="connsiteY10" fmla="*/ 4920342 h 6259675"/>
                <a:gd name="connsiteX11" fmla="*/ 900475 w 2388417"/>
                <a:gd name="connsiteY11" fmla="*/ 5349648 h 6259675"/>
                <a:gd name="connsiteX12" fmla="*/ 271825 w 2388417"/>
                <a:gd name="connsiteY12" fmla="*/ 6107226 h 6259675"/>
                <a:gd name="connsiteX13" fmla="*/ 304482 w 2388417"/>
                <a:gd name="connsiteY13" fmla="*/ 6259626 h 6259675"/>
                <a:gd name="connsiteX0" fmla="*/ 77243 w 2388417"/>
                <a:gd name="connsiteY0" fmla="*/ 0 h 6259675"/>
                <a:gd name="connsiteX1" fmla="*/ 206511 w 2388417"/>
                <a:gd name="connsiteY1" fmla="*/ 348683 h 6259675"/>
                <a:gd name="connsiteX2" fmla="*/ 141197 w 2388417"/>
                <a:gd name="connsiteY2" fmla="*/ 457540 h 6259675"/>
                <a:gd name="connsiteX3" fmla="*/ 23 w 2388417"/>
                <a:gd name="connsiteY3" fmla="*/ 529998 h 6259675"/>
                <a:gd name="connsiteX4" fmla="*/ 228282 w 2388417"/>
                <a:gd name="connsiteY4" fmla="*/ 882083 h 6259675"/>
                <a:gd name="connsiteX5" fmla="*/ 467768 w 2388417"/>
                <a:gd name="connsiteY5" fmla="*/ 1578769 h 6259675"/>
                <a:gd name="connsiteX6" fmla="*/ 540226 w 2388417"/>
                <a:gd name="connsiteY6" fmla="*/ 2482283 h 6259675"/>
                <a:gd name="connsiteX7" fmla="*/ 565740 w 2388417"/>
                <a:gd name="connsiteY7" fmla="*/ 2689111 h 6259675"/>
                <a:gd name="connsiteX8" fmla="*/ 587511 w 2388417"/>
                <a:gd name="connsiteY8" fmla="*/ 2917711 h 6259675"/>
                <a:gd name="connsiteX9" fmla="*/ 1959111 w 2388417"/>
                <a:gd name="connsiteY9" fmla="*/ 3321503 h 6259675"/>
                <a:gd name="connsiteX10" fmla="*/ 2388417 w 2388417"/>
                <a:gd name="connsiteY10" fmla="*/ 4920342 h 6259675"/>
                <a:gd name="connsiteX11" fmla="*/ 900475 w 2388417"/>
                <a:gd name="connsiteY11" fmla="*/ 5349648 h 6259675"/>
                <a:gd name="connsiteX12" fmla="*/ 271825 w 2388417"/>
                <a:gd name="connsiteY12" fmla="*/ 6107226 h 6259675"/>
                <a:gd name="connsiteX13" fmla="*/ 304482 w 2388417"/>
                <a:gd name="connsiteY13" fmla="*/ 6259626 h 6259675"/>
                <a:gd name="connsiteX0" fmla="*/ 77243 w 2388417"/>
                <a:gd name="connsiteY0" fmla="*/ 0 h 6259642"/>
                <a:gd name="connsiteX1" fmla="*/ 206511 w 2388417"/>
                <a:gd name="connsiteY1" fmla="*/ 348683 h 6259642"/>
                <a:gd name="connsiteX2" fmla="*/ 141197 w 2388417"/>
                <a:gd name="connsiteY2" fmla="*/ 457540 h 6259642"/>
                <a:gd name="connsiteX3" fmla="*/ 23 w 2388417"/>
                <a:gd name="connsiteY3" fmla="*/ 529998 h 6259642"/>
                <a:gd name="connsiteX4" fmla="*/ 228282 w 2388417"/>
                <a:gd name="connsiteY4" fmla="*/ 882083 h 6259642"/>
                <a:gd name="connsiteX5" fmla="*/ 467768 w 2388417"/>
                <a:gd name="connsiteY5" fmla="*/ 1578769 h 6259642"/>
                <a:gd name="connsiteX6" fmla="*/ 540226 w 2388417"/>
                <a:gd name="connsiteY6" fmla="*/ 2482283 h 6259642"/>
                <a:gd name="connsiteX7" fmla="*/ 565740 w 2388417"/>
                <a:gd name="connsiteY7" fmla="*/ 2689111 h 6259642"/>
                <a:gd name="connsiteX8" fmla="*/ 587511 w 2388417"/>
                <a:gd name="connsiteY8" fmla="*/ 2917711 h 6259642"/>
                <a:gd name="connsiteX9" fmla="*/ 1959111 w 2388417"/>
                <a:gd name="connsiteY9" fmla="*/ 3321503 h 6259642"/>
                <a:gd name="connsiteX10" fmla="*/ 2388417 w 2388417"/>
                <a:gd name="connsiteY10" fmla="*/ 4920342 h 6259642"/>
                <a:gd name="connsiteX11" fmla="*/ 900475 w 2388417"/>
                <a:gd name="connsiteY11" fmla="*/ 5349648 h 6259642"/>
                <a:gd name="connsiteX12" fmla="*/ 271825 w 2388417"/>
                <a:gd name="connsiteY12" fmla="*/ 6107226 h 6259642"/>
                <a:gd name="connsiteX13" fmla="*/ 304482 w 2388417"/>
                <a:gd name="connsiteY13" fmla="*/ 6259626 h 62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8417" h="6259642">
                  <a:moveTo>
                    <a:pt x="77243" y="0"/>
                  </a:moveTo>
                  <a:cubicBezTo>
                    <a:pt x="132578" y="145142"/>
                    <a:pt x="195852" y="272426"/>
                    <a:pt x="206511" y="348683"/>
                  </a:cubicBezTo>
                  <a:cubicBezTo>
                    <a:pt x="217170" y="424940"/>
                    <a:pt x="175612" y="427321"/>
                    <a:pt x="141197" y="457540"/>
                  </a:cubicBezTo>
                  <a:cubicBezTo>
                    <a:pt x="106782" y="487759"/>
                    <a:pt x="2178" y="509247"/>
                    <a:pt x="23" y="529998"/>
                  </a:cubicBezTo>
                  <a:cubicBezTo>
                    <a:pt x="-2132" y="550749"/>
                    <a:pt x="150325" y="707288"/>
                    <a:pt x="228282" y="882083"/>
                  </a:cubicBezTo>
                  <a:cubicBezTo>
                    <a:pt x="306239" y="1056878"/>
                    <a:pt x="415777" y="1312069"/>
                    <a:pt x="467768" y="1578769"/>
                  </a:cubicBezTo>
                  <a:cubicBezTo>
                    <a:pt x="519759" y="1845469"/>
                    <a:pt x="523897" y="2297226"/>
                    <a:pt x="540226" y="2482283"/>
                  </a:cubicBezTo>
                  <a:cubicBezTo>
                    <a:pt x="556555" y="2667340"/>
                    <a:pt x="557859" y="2616540"/>
                    <a:pt x="565740" y="2689111"/>
                  </a:cubicBezTo>
                  <a:cubicBezTo>
                    <a:pt x="573621" y="2761682"/>
                    <a:pt x="569595" y="2881368"/>
                    <a:pt x="587511" y="2917711"/>
                  </a:cubicBezTo>
                  <a:cubicBezTo>
                    <a:pt x="819740" y="3023110"/>
                    <a:pt x="1629629" y="3216034"/>
                    <a:pt x="1959111" y="3321503"/>
                  </a:cubicBezTo>
                  <a:cubicBezTo>
                    <a:pt x="2191793" y="4096996"/>
                    <a:pt x="2337049" y="4689078"/>
                    <a:pt x="2388417" y="4920342"/>
                  </a:cubicBezTo>
                  <a:cubicBezTo>
                    <a:pt x="2132603" y="5039687"/>
                    <a:pt x="996065" y="5287565"/>
                    <a:pt x="900475" y="5349648"/>
                  </a:cubicBezTo>
                  <a:cubicBezTo>
                    <a:pt x="840604" y="5506981"/>
                    <a:pt x="492601" y="6000807"/>
                    <a:pt x="271825" y="6107226"/>
                  </a:cubicBezTo>
                  <a:cubicBezTo>
                    <a:pt x="274886" y="6108870"/>
                    <a:pt x="240075" y="6261440"/>
                    <a:pt x="304482" y="6259626"/>
                  </a:cubicBezTo>
                </a:path>
              </a:pathLst>
            </a:cu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4" name="Figura a mano libera 103"/>
            <p:cNvSpPr/>
            <p:nvPr/>
          </p:nvSpPr>
          <p:spPr bwMode="auto">
            <a:xfrm>
              <a:off x="4945504" y="533400"/>
              <a:ext cx="840444" cy="6281057"/>
            </a:xfrm>
            <a:custGeom>
              <a:avLst/>
              <a:gdLst>
                <a:gd name="connsiteX0" fmla="*/ 171634 w 814407"/>
                <a:gd name="connsiteY0" fmla="*/ 0 h 6281057"/>
                <a:gd name="connsiteX1" fmla="*/ 8349 w 814407"/>
                <a:gd name="connsiteY1" fmla="*/ 391886 h 6281057"/>
                <a:gd name="connsiteX2" fmla="*/ 51892 w 814407"/>
                <a:gd name="connsiteY2" fmla="*/ 544286 h 6281057"/>
                <a:gd name="connsiteX3" fmla="*/ 291377 w 814407"/>
                <a:gd name="connsiteY3" fmla="*/ 1066800 h 6281057"/>
                <a:gd name="connsiteX4" fmla="*/ 411120 w 814407"/>
                <a:gd name="connsiteY4" fmla="*/ 2166257 h 6281057"/>
                <a:gd name="connsiteX5" fmla="*/ 422006 w 814407"/>
                <a:gd name="connsiteY5" fmla="*/ 2830286 h 6281057"/>
                <a:gd name="connsiteX6" fmla="*/ 258720 w 814407"/>
                <a:gd name="connsiteY6" fmla="*/ 3690257 h 6281057"/>
                <a:gd name="connsiteX7" fmla="*/ 617949 w 814407"/>
                <a:gd name="connsiteY7" fmla="*/ 4419600 h 6281057"/>
                <a:gd name="connsiteX8" fmla="*/ 813892 w 814407"/>
                <a:gd name="connsiteY8" fmla="*/ 5083629 h 6281057"/>
                <a:gd name="connsiteX9" fmla="*/ 563520 w 814407"/>
                <a:gd name="connsiteY9" fmla="*/ 5802086 h 6281057"/>
                <a:gd name="connsiteX10" fmla="*/ 367577 w 814407"/>
                <a:gd name="connsiteY10" fmla="*/ 6193971 h 6281057"/>
                <a:gd name="connsiteX11" fmla="*/ 400234 w 814407"/>
                <a:gd name="connsiteY11" fmla="*/ 6281057 h 6281057"/>
                <a:gd name="connsiteX0" fmla="*/ 120193 w 762966"/>
                <a:gd name="connsiteY0" fmla="*/ 0 h 6281057"/>
                <a:gd name="connsiteX1" fmla="*/ 178364 w 762966"/>
                <a:gd name="connsiteY1" fmla="*/ 420461 h 6281057"/>
                <a:gd name="connsiteX2" fmla="*/ 451 w 762966"/>
                <a:gd name="connsiteY2" fmla="*/ 544286 h 6281057"/>
                <a:gd name="connsiteX3" fmla="*/ 239936 w 762966"/>
                <a:gd name="connsiteY3" fmla="*/ 1066800 h 6281057"/>
                <a:gd name="connsiteX4" fmla="*/ 359679 w 762966"/>
                <a:gd name="connsiteY4" fmla="*/ 2166257 h 6281057"/>
                <a:gd name="connsiteX5" fmla="*/ 370565 w 762966"/>
                <a:gd name="connsiteY5" fmla="*/ 2830286 h 6281057"/>
                <a:gd name="connsiteX6" fmla="*/ 207279 w 762966"/>
                <a:gd name="connsiteY6" fmla="*/ 3690257 h 6281057"/>
                <a:gd name="connsiteX7" fmla="*/ 566508 w 762966"/>
                <a:gd name="connsiteY7" fmla="*/ 4419600 h 6281057"/>
                <a:gd name="connsiteX8" fmla="*/ 762451 w 762966"/>
                <a:gd name="connsiteY8" fmla="*/ 5083629 h 6281057"/>
                <a:gd name="connsiteX9" fmla="*/ 512079 w 762966"/>
                <a:gd name="connsiteY9" fmla="*/ 5802086 h 6281057"/>
                <a:gd name="connsiteX10" fmla="*/ 316136 w 762966"/>
                <a:gd name="connsiteY10" fmla="*/ 6193971 h 6281057"/>
                <a:gd name="connsiteX11" fmla="*/ 348793 w 762966"/>
                <a:gd name="connsiteY11" fmla="*/ 6281057 h 6281057"/>
                <a:gd name="connsiteX0" fmla="*/ 177729 w 820502"/>
                <a:gd name="connsiteY0" fmla="*/ 0 h 6281057"/>
                <a:gd name="connsiteX1" fmla="*/ 7300 w 820502"/>
                <a:gd name="connsiteY1" fmla="*/ 258536 h 6281057"/>
                <a:gd name="connsiteX2" fmla="*/ 57987 w 820502"/>
                <a:gd name="connsiteY2" fmla="*/ 544286 h 6281057"/>
                <a:gd name="connsiteX3" fmla="*/ 297472 w 820502"/>
                <a:gd name="connsiteY3" fmla="*/ 1066800 h 6281057"/>
                <a:gd name="connsiteX4" fmla="*/ 417215 w 820502"/>
                <a:gd name="connsiteY4" fmla="*/ 2166257 h 6281057"/>
                <a:gd name="connsiteX5" fmla="*/ 428101 w 820502"/>
                <a:gd name="connsiteY5" fmla="*/ 2830286 h 6281057"/>
                <a:gd name="connsiteX6" fmla="*/ 264815 w 820502"/>
                <a:gd name="connsiteY6" fmla="*/ 3690257 h 6281057"/>
                <a:gd name="connsiteX7" fmla="*/ 624044 w 820502"/>
                <a:gd name="connsiteY7" fmla="*/ 4419600 h 6281057"/>
                <a:gd name="connsiteX8" fmla="*/ 819987 w 820502"/>
                <a:gd name="connsiteY8" fmla="*/ 5083629 h 6281057"/>
                <a:gd name="connsiteX9" fmla="*/ 569615 w 820502"/>
                <a:gd name="connsiteY9" fmla="*/ 5802086 h 6281057"/>
                <a:gd name="connsiteX10" fmla="*/ 373672 w 820502"/>
                <a:gd name="connsiteY10" fmla="*/ 6193971 h 6281057"/>
                <a:gd name="connsiteX11" fmla="*/ 406329 w 820502"/>
                <a:gd name="connsiteY11" fmla="*/ 6281057 h 6281057"/>
                <a:gd name="connsiteX0" fmla="*/ 177729 w 820502"/>
                <a:gd name="connsiteY0" fmla="*/ 0 h 6281057"/>
                <a:gd name="connsiteX1" fmla="*/ 7300 w 820502"/>
                <a:gd name="connsiteY1" fmla="*/ 258536 h 6281057"/>
                <a:gd name="connsiteX2" fmla="*/ 57987 w 820502"/>
                <a:gd name="connsiteY2" fmla="*/ 544286 h 6281057"/>
                <a:gd name="connsiteX3" fmla="*/ 297472 w 820502"/>
                <a:gd name="connsiteY3" fmla="*/ 1066800 h 6281057"/>
                <a:gd name="connsiteX4" fmla="*/ 417215 w 820502"/>
                <a:gd name="connsiteY4" fmla="*/ 2166257 h 6281057"/>
                <a:gd name="connsiteX5" fmla="*/ 428101 w 820502"/>
                <a:gd name="connsiteY5" fmla="*/ 2830286 h 6281057"/>
                <a:gd name="connsiteX6" fmla="*/ 264815 w 820502"/>
                <a:gd name="connsiteY6" fmla="*/ 3690257 h 6281057"/>
                <a:gd name="connsiteX7" fmla="*/ 624044 w 820502"/>
                <a:gd name="connsiteY7" fmla="*/ 4419600 h 6281057"/>
                <a:gd name="connsiteX8" fmla="*/ 819987 w 820502"/>
                <a:gd name="connsiteY8" fmla="*/ 5083629 h 6281057"/>
                <a:gd name="connsiteX9" fmla="*/ 569615 w 820502"/>
                <a:gd name="connsiteY9" fmla="*/ 5802086 h 6281057"/>
                <a:gd name="connsiteX10" fmla="*/ 373672 w 820502"/>
                <a:gd name="connsiteY10" fmla="*/ 6193971 h 6281057"/>
                <a:gd name="connsiteX11" fmla="*/ 406329 w 820502"/>
                <a:gd name="connsiteY11" fmla="*/ 6281057 h 6281057"/>
                <a:gd name="connsiteX0" fmla="*/ 180180 w 822953"/>
                <a:gd name="connsiteY0" fmla="*/ 0 h 6281057"/>
                <a:gd name="connsiteX1" fmla="*/ 9751 w 822953"/>
                <a:gd name="connsiteY1" fmla="*/ 258536 h 6281057"/>
                <a:gd name="connsiteX2" fmla="*/ 50913 w 822953"/>
                <a:gd name="connsiteY2" fmla="*/ 539523 h 6281057"/>
                <a:gd name="connsiteX3" fmla="*/ 299923 w 822953"/>
                <a:gd name="connsiteY3" fmla="*/ 1066800 h 6281057"/>
                <a:gd name="connsiteX4" fmla="*/ 419666 w 822953"/>
                <a:gd name="connsiteY4" fmla="*/ 2166257 h 6281057"/>
                <a:gd name="connsiteX5" fmla="*/ 430552 w 822953"/>
                <a:gd name="connsiteY5" fmla="*/ 2830286 h 6281057"/>
                <a:gd name="connsiteX6" fmla="*/ 267266 w 822953"/>
                <a:gd name="connsiteY6" fmla="*/ 3690257 h 6281057"/>
                <a:gd name="connsiteX7" fmla="*/ 626495 w 822953"/>
                <a:gd name="connsiteY7" fmla="*/ 4419600 h 6281057"/>
                <a:gd name="connsiteX8" fmla="*/ 822438 w 822953"/>
                <a:gd name="connsiteY8" fmla="*/ 5083629 h 6281057"/>
                <a:gd name="connsiteX9" fmla="*/ 572066 w 822953"/>
                <a:gd name="connsiteY9" fmla="*/ 5802086 h 6281057"/>
                <a:gd name="connsiteX10" fmla="*/ 376123 w 822953"/>
                <a:gd name="connsiteY10" fmla="*/ 6193971 h 6281057"/>
                <a:gd name="connsiteX11" fmla="*/ 408780 w 822953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21154 w 824441"/>
                <a:gd name="connsiteY4" fmla="*/ 2166257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21154 w 824441"/>
                <a:gd name="connsiteY4" fmla="*/ 2166257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09248 w 824441"/>
                <a:gd name="connsiteY4" fmla="*/ 2168638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09248 w 824441"/>
                <a:gd name="connsiteY4" fmla="*/ 2168638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46330"/>
                <a:gd name="connsiteY0" fmla="*/ 0 h 6281057"/>
                <a:gd name="connsiteX1" fmla="*/ 11239 w 846330"/>
                <a:gd name="connsiteY1" fmla="*/ 258536 h 6281057"/>
                <a:gd name="connsiteX2" fmla="*/ 52401 w 846330"/>
                <a:gd name="connsiteY2" fmla="*/ 539523 h 6281057"/>
                <a:gd name="connsiteX3" fmla="*/ 301411 w 846330"/>
                <a:gd name="connsiteY3" fmla="*/ 1066800 h 6281057"/>
                <a:gd name="connsiteX4" fmla="*/ 409248 w 846330"/>
                <a:gd name="connsiteY4" fmla="*/ 2168638 h 6281057"/>
                <a:gd name="connsiteX5" fmla="*/ 432040 w 846330"/>
                <a:gd name="connsiteY5" fmla="*/ 2830286 h 6281057"/>
                <a:gd name="connsiteX6" fmla="*/ 256848 w 846330"/>
                <a:gd name="connsiteY6" fmla="*/ 3683113 h 6281057"/>
                <a:gd name="connsiteX7" fmla="*/ 627983 w 846330"/>
                <a:gd name="connsiteY7" fmla="*/ 4419600 h 6281057"/>
                <a:gd name="connsiteX8" fmla="*/ 823926 w 846330"/>
                <a:gd name="connsiteY8" fmla="*/ 5083629 h 6281057"/>
                <a:gd name="connsiteX9" fmla="*/ 573554 w 846330"/>
                <a:gd name="connsiteY9" fmla="*/ 5802086 h 6281057"/>
                <a:gd name="connsiteX10" fmla="*/ 377611 w 846330"/>
                <a:gd name="connsiteY10" fmla="*/ 6193971 h 6281057"/>
                <a:gd name="connsiteX11" fmla="*/ 410268 w 846330"/>
                <a:gd name="connsiteY11" fmla="*/ 6281057 h 6281057"/>
                <a:gd name="connsiteX0" fmla="*/ 181668 w 846330"/>
                <a:gd name="connsiteY0" fmla="*/ 0 h 6281057"/>
                <a:gd name="connsiteX1" fmla="*/ 11239 w 846330"/>
                <a:gd name="connsiteY1" fmla="*/ 258536 h 6281057"/>
                <a:gd name="connsiteX2" fmla="*/ 52401 w 846330"/>
                <a:gd name="connsiteY2" fmla="*/ 539523 h 6281057"/>
                <a:gd name="connsiteX3" fmla="*/ 301411 w 846330"/>
                <a:gd name="connsiteY3" fmla="*/ 1066800 h 6281057"/>
                <a:gd name="connsiteX4" fmla="*/ 409248 w 846330"/>
                <a:gd name="connsiteY4" fmla="*/ 2168638 h 6281057"/>
                <a:gd name="connsiteX5" fmla="*/ 432040 w 846330"/>
                <a:gd name="connsiteY5" fmla="*/ 2830286 h 6281057"/>
                <a:gd name="connsiteX6" fmla="*/ 256848 w 846330"/>
                <a:gd name="connsiteY6" fmla="*/ 3683113 h 6281057"/>
                <a:gd name="connsiteX7" fmla="*/ 627983 w 846330"/>
                <a:gd name="connsiteY7" fmla="*/ 4419600 h 6281057"/>
                <a:gd name="connsiteX8" fmla="*/ 823926 w 846330"/>
                <a:gd name="connsiteY8" fmla="*/ 5083629 h 6281057"/>
                <a:gd name="connsiteX9" fmla="*/ 573554 w 846330"/>
                <a:gd name="connsiteY9" fmla="*/ 5802086 h 6281057"/>
                <a:gd name="connsiteX10" fmla="*/ 377611 w 846330"/>
                <a:gd name="connsiteY10" fmla="*/ 6193971 h 6281057"/>
                <a:gd name="connsiteX11" fmla="*/ 410268 w 846330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73554 w 840444"/>
                <a:gd name="connsiteY9" fmla="*/ 5802086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89517 w 840444"/>
                <a:gd name="connsiteY10" fmla="*/ 6163015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89517 w 840444"/>
                <a:gd name="connsiteY10" fmla="*/ 6163015 h 6281057"/>
                <a:gd name="connsiteX11" fmla="*/ 410268 w 840444"/>
                <a:gd name="connsiteY11" fmla="*/ 6281057 h 628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0444" h="6281057">
                  <a:moveTo>
                    <a:pt x="181668" y="0"/>
                  </a:moveTo>
                  <a:cubicBezTo>
                    <a:pt x="114767" y="45811"/>
                    <a:pt x="32784" y="168615"/>
                    <a:pt x="11239" y="258536"/>
                  </a:cubicBezTo>
                  <a:cubicBezTo>
                    <a:pt x="-10306" y="348457"/>
                    <a:pt x="-3104" y="414337"/>
                    <a:pt x="52401" y="539523"/>
                  </a:cubicBezTo>
                  <a:cubicBezTo>
                    <a:pt x="107906" y="664709"/>
                    <a:pt x="241936" y="795281"/>
                    <a:pt x="301411" y="1066800"/>
                  </a:cubicBezTo>
                  <a:cubicBezTo>
                    <a:pt x="360886" y="1338319"/>
                    <a:pt x="387477" y="1874724"/>
                    <a:pt x="409248" y="2168638"/>
                  </a:cubicBezTo>
                  <a:cubicBezTo>
                    <a:pt x="431019" y="2462552"/>
                    <a:pt x="433627" y="2601687"/>
                    <a:pt x="432040" y="2830286"/>
                  </a:cubicBezTo>
                  <a:cubicBezTo>
                    <a:pt x="430453" y="3058885"/>
                    <a:pt x="314679" y="3480139"/>
                    <a:pt x="256848" y="3683113"/>
                  </a:cubicBezTo>
                  <a:cubicBezTo>
                    <a:pt x="299029" y="3852749"/>
                    <a:pt x="533470" y="4186181"/>
                    <a:pt x="627983" y="4419600"/>
                  </a:cubicBezTo>
                  <a:cubicBezTo>
                    <a:pt x="722496" y="4653019"/>
                    <a:pt x="894373" y="4912987"/>
                    <a:pt x="823926" y="5083629"/>
                  </a:cubicBezTo>
                  <a:cubicBezTo>
                    <a:pt x="738655" y="5292612"/>
                    <a:pt x="629287" y="5617426"/>
                    <a:pt x="556885" y="5797324"/>
                  </a:cubicBezTo>
                  <a:cubicBezTo>
                    <a:pt x="484484" y="5977222"/>
                    <a:pt x="402047" y="6132399"/>
                    <a:pt x="389517" y="6163015"/>
                  </a:cubicBezTo>
                  <a:cubicBezTo>
                    <a:pt x="376987" y="6193631"/>
                    <a:pt x="385094" y="6227421"/>
                    <a:pt x="410268" y="6281057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110" name="Connettore 1 109"/>
            <p:cNvCxnSpPr/>
            <p:nvPr/>
          </p:nvCxnSpPr>
          <p:spPr bwMode="auto">
            <a:xfrm>
              <a:off x="5651500" y="469900"/>
              <a:ext cx="1049338" cy="634285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  <p:sp>
          <p:nvSpPr>
            <p:cNvPr id="114" name="CasellaDiTesto 113"/>
            <p:cNvSpPr txBox="1"/>
            <p:nvPr/>
          </p:nvSpPr>
          <p:spPr>
            <a:xfrm rot="4800000">
              <a:off x="4945804" y="2197997"/>
              <a:ext cx="2481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1300 °C solid mantle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adiabat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Figura a mano libera 111"/>
            <p:cNvSpPr/>
            <p:nvPr/>
          </p:nvSpPr>
          <p:spPr bwMode="auto">
            <a:xfrm>
              <a:off x="2964179" y="495300"/>
              <a:ext cx="2843717" cy="838970"/>
            </a:xfrm>
            <a:custGeom>
              <a:avLst/>
              <a:gdLst>
                <a:gd name="connsiteX0" fmla="*/ 2895600 w 2954452"/>
                <a:gd name="connsiteY0" fmla="*/ 1188720 h 1188720"/>
                <a:gd name="connsiteX1" fmla="*/ 2880360 w 2954452"/>
                <a:gd name="connsiteY1" fmla="*/ 1082040 h 1188720"/>
                <a:gd name="connsiteX2" fmla="*/ 2164080 w 2954452"/>
                <a:gd name="connsiteY2" fmla="*/ 693420 h 1188720"/>
                <a:gd name="connsiteX3" fmla="*/ 868680 w 2954452"/>
                <a:gd name="connsiteY3" fmla="*/ 259080 h 1188720"/>
                <a:gd name="connsiteX4" fmla="*/ 0 w 2954452"/>
                <a:gd name="connsiteY4" fmla="*/ 0 h 1188720"/>
                <a:gd name="connsiteX0" fmla="*/ 2895600 w 2945271"/>
                <a:gd name="connsiteY0" fmla="*/ 1188720 h 1188720"/>
                <a:gd name="connsiteX1" fmla="*/ 2880360 w 2945271"/>
                <a:gd name="connsiteY1" fmla="*/ 1082040 h 1188720"/>
                <a:gd name="connsiteX2" fmla="*/ 2164080 w 2945271"/>
                <a:gd name="connsiteY2" fmla="*/ 693420 h 1188720"/>
                <a:gd name="connsiteX3" fmla="*/ 868680 w 2945271"/>
                <a:gd name="connsiteY3" fmla="*/ 259080 h 1188720"/>
                <a:gd name="connsiteX4" fmla="*/ 0 w 2945271"/>
                <a:gd name="connsiteY4" fmla="*/ 0 h 1188720"/>
                <a:gd name="connsiteX0" fmla="*/ 2895600 w 2945271"/>
                <a:gd name="connsiteY0" fmla="*/ 1188720 h 1188720"/>
                <a:gd name="connsiteX1" fmla="*/ 2880360 w 2945271"/>
                <a:gd name="connsiteY1" fmla="*/ 1082040 h 1188720"/>
                <a:gd name="connsiteX2" fmla="*/ 2164080 w 2945271"/>
                <a:gd name="connsiteY2" fmla="*/ 693420 h 1188720"/>
                <a:gd name="connsiteX3" fmla="*/ 868680 w 2945271"/>
                <a:gd name="connsiteY3" fmla="*/ 259080 h 1188720"/>
                <a:gd name="connsiteX4" fmla="*/ 0 w 2945271"/>
                <a:gd name="connsiteY4" fmla="*/ 0 h 1188720"/>
                <a:gd name="connsiteX0" fmla="*/ 2895600 w 2912347"/>
                <a:gd name="connsiteY0" fmla="*/ 1188720 h 1188720"/>
                <a:gd name="connsiteX1" fmla="*/ 2880360 w 2912347"/>
                <a:gd name="connsiteY1" fmla="*/ 1082040 h 1188720"/>
                <a:gd name="connsiteX2" fmla="*/ 2164080 w 2912347"/>
                <a:gd name="connsiteY2" fmla="*/ 693420 h 1188720"/>
                <a:gd name="connsiteX3" fmla="*/ 868680 w 2912347"/>
                <a:gd name="connsiteY3" fmla="*/ 259080 h 1188720"/>
                <a:gd name="connsiteX4" fmla="*/ 0 w 2912347"/>
                <a:gd name="connsiteY4" fmla="*/ 0 h 1188720"/>
                <a:gd name="connsiteX0" fmla="*/ 2895600 w 2895600"/>
                <a:gd name="connsiteY0" fmla="*/ 1188720 h 1188720"/>
                <a:gd name="connsiteX1" fmla="*/ 2880360 w 2895600"/>
                <a:gd name="connsiteY1" fmla="*/ 1082040 h 1188720"/>
                <a:gd name="connsiteX2" fmla="*/ 2164080 w 2895600"/>
                <a:gd name="connsiteY2" fmla="*/ 693420 h 1188720"/>
                <a:gd name="connsiteX3" fmla="*/ 868680 w 2895600"/>
                <a:gd name="connsiteY3" fmla="*/ 259080 h 1188720"/>
                <a:gd name="connsiteX4" fmla="*/ 0 w 2895600"/>
                <a:gd name="connsiteY4" fmla="*/ 0 h 1188720"/>
                <a:gd name="connsiteX0" fmla="*/ 2897982 w 2897982"/>
                <a:gd name="connsiteY0" fmla="*/ 1224439 h 1224439"/>
                <a:gd name="connsiteX1" fmla="*/ 2880360 w 2897982"/>
                <a:gd name="connsiteY1" fmla="*/ 1082040 h 1224439"/>
                <a:gd name="connsiteX2" fmla="*/ 2164080 w 2897982"/>
                <a:gd name="connsiteY2" fmla="*/ 693420 h 1224439"/>
                <a:gd name="connsiteX3" fmla="*/ 868680 w 2897982"/>
                <a:gd name="connsiteY3" fmla="*/ 259080 h 1224439"/>
                <a:gd name="connsiteX4" fmla="*/ 0 w 2897982"/>
                <a:gd name="connsiteY4" fmla="*/ 0 h 1224439"/>
                <a:gd name="connsiteX0" fmla="*/ 2880360 w 2880360"/>
                <a:gd name="connsiteY0" fmla="*/ 1082040 h 1082040"/>
                <a:gd name="connsiteX1" fmla="*/ 2164080 w 2880360"/>
                <a:gd name="connsiteY1" fmla="*/ 693420 h 1082040"/>
                <a:gd name="connsiteX2" fmla="*/ 868680 w 2880360"/>
                <a:gd name="connsiteY2" fmla="*/ 259080 h 1082040"/>
                <a:gd name="connsiteX3" fmla="*/ 0 w 2880360"/>
                <a:gd name="connsiteY3" fmla="*/ 0 h 1082040"/>
                <a:gd name="connsiteX0" fmla="*/ 2873216 w 2873216"/>
                <a:gd name="connsiteY0" fmla="*/ 1093946 h 1093946"/>
                <a:gd name="connsiteX1" fmla="*/ 2164080 w 2873216"/>
                <a:gd name="connsiteY1" fmla="*/ 693420 h 1093946"/>
                <a:gd name="connsiteX2" fmla="*/ 868680 w 2873216"/>
                <a:gd name="connsiteY2" fmla="*/ 259080 h 1093946"/>
                <a:gd name="connsiteX3" fmla="*/ 0 w 2873216"/>
                <a:gd name="connsiteY3" fmla="*/ 0 h 1093946"/>
                <a:gd name="connsiteX0" fmla="*/ 2873216 w 2873216"/>
                <a:gd name="connsiteY0" fmla="*/ 1093946 h 1093946"/>
                <a:gd name="connsiteX1" fmla="*/ 2152174 w 2873216"/>
                <a:gd name="connsiteY1" fmla="*/ 664845 h 1093946"/>
                <a:gd name="connsiteX2" fmla="*/ 868680 w 2873216"/>
                <a:gd name="connsiteY2" fmla="*/ 259080 h 1093946"/>
                <a:gd name="connsiteX3" fmla="*/ 0 w 2873216"/>
                <a:gd name="connsiteY3" fmla="*/ 0 h 1093946"/>
                <a:gd name="connsiteX0" fmla="*/ 2873216 w 2873216"/>
                <a:gd name="connsiteY0" fmla="*/ 1093946 h 1093946"/>
                <a:gd name="connsiteX1" fmla="*/ 2152174 w 2873216"/>
                <a:gd name="connsiteY1" fmla="*/ 664845 h 1093946"/>
                <a:gd name="connsiteX2" fmla="*/ 859155 w 2873216"/>
                <a:gd name="connsiteY2" fmla="*/ 242411 h 1093946"/>
                <a:gd name="connsiteX3" fmla="*/ 0 w 2873216"/>
                <a:gd name="connsiteY3" fmla="*/ 0 h 10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3216" h="1093946">
                  <a:moveTo>
                    <a:pt x="2873216" y="1093946"/>
                  </a:moveTo>
                  <a:cubicBezTo>
                    <a:pt x="2774156" y="1041876"/>
                    <a:pt x="2487851" y="806768"/>
                    <a:pt x="2152174" y="664845"/>
                  </a:cubicBezTo>
                  <a:cubicBezTo>
                    <a:pt x="1816497" y="522923"/>
                    <a:pt x="1217851" y="353218"/>
                    <a:pt x="859155" y="242411"/>
                  </a:cubicBezTo>
                  <a:cubicBezTo>
                    <a:pt x="500459" y="131604"/>
                    <a:pt x="254000" y="71755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3" name="Figura a mano libera 112"/>
            <p:cNvSpPr/>
            <p:nvPr/>
          </p:nvSpPr>
          <p:spPr bwMode="auto">
            <a:xfrm>
              <a:off x="2960914" y="489857"/>
              <a:ext cx="2552700" cy="6002564"/>
            </a:xfrm>
            <a:custGeom>
              <a:avLst/>
              <a:gdLst>
                <a:gd name="connsiteX0" fmla="*/ 0 w 2590800"/>
                <a:gd name="connsiteY0" fmla="*/ 0 h 6313714"/>
                <a:gd name="connsiteX1" fmla="*/ 1219200 w 2590800"/>
                <a:gd name="connsiteY1" fmla="*/ 544286 h 6313714"/>
                <a:gd name="connsiteX2" fmla="*/ 1981200 w 2590800"/>
                <a:gd name="connsiteY2" fmla="*/ 2286000 h 6313714"/>
                <a:gd name="connsiteX3" fmla="*/ 2590800 w 2590800"/>
                <a:gd name="connsiteY3" fmla="*/ 6313714 h 6313714"/>
                <a:gd name="connsiteX0" fmla="*/ 0 w 2552700"/>
                <a:gd name="connsiteY0" fmla="*/ 0 h 6002564"/>
                <a:gd name="connsiteX1" fmla="*/ 1219200 w 2552700"/>
                <a:gd name="connsiteY1" fmla="*/ 544286 h 6002564"/>
                <a:gd name="connsiteX2" fmla="*/ 1981200 w 2552700"/>
                <a:gd name="connsiteY2" fmla="*/ 2286000 h 6002564"/>
                <a:gd name="connsiteX3" fmla="*/ 2552700 w 2552700"/>
                <a:gd name="connsiteY3" fmla="*/ 6002564 h 600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700" h="6002564">
                  <a:moveTo>
                    <a:pt x="0" y="0"/>
                  </a:moveTo>
                  <a:cubicBezTo>
                    <a:pt x="444500" y="81643"/>
                    <a:pt x="889000" y="163286"/>
                    <a:pt x="1219200" y="544286"/>
                  </a:cubicBezTo>
                  <a:cubicBezTo>
                    <a:pt x="1549400" y="925286"/>
                    <a:pt x="1758950" y="1376287"/>
                    <a:pt x="1981200" y="2286000"/>
                  </a:cubicBezTo>
                  <a:cubicBezTo>
                    <a:pt x="2203450" y="3195713"/>
                    <a:pt x="2362200" y="4469492"/>
                    <a:pt x="2552700" y="6002564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8" name="Figura a mano libera 117"/>
            <p:cNvSpPr/>
            <p:nvPr/>
          </p:nvSpPr>
          <p:spPr bwMode="auto">
            <a:xfrm>
              <a:off x="2900351" y="429429"/>
              <a:ext cx="2107078" cy="6374142"/>
            </a:xfrm>
            <a:custGeom>
              <a:avLst/>
              <a:gdLst>
                <a:gd name="connsiteX0" fmla="*/ 60563 w 2107078"/>
                <a:gd name="connsiteY0" fmla="*/ 71314 h 6374142"/>
                <a:gd name="connsiteX1" fmla="*/ 114992 w 2107078"/>
                <a:gd name="connsiteY1" fmla="*/ 82200 h 6374142"/>
                <a:gd name="connsiteX2" fmla="*/ 1105592 w 2107078"/>
                <a:gd name="connsiteY2" fmla="*/ 898628 h 6374142"/>
                <a:gd name="connsiteX3" fmla="*/ 1682535 w 2107078"/>
                <a:gd name="connsiteY3" fmla="*/ 3054000 h 6374142"/>
                <a:gd name="connsiteX4" fmla="*/ 2107078 w 2107078"/>
                <a:gd name="connsiteY4" fmla="*/ 6374142 h 637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7078" h="6374142">
                  <a:moveTo>
                    <a:pt x="60563" y="71314"/>
                  </a:moveTo>
                  <a:cubicBezTo>
                    <a:pt x="692" y="7814"/>
                    <a:pt x="-59179" y="-55686"/>
                    <a:pt x="114992" y="82200"/>
                  </a:cubicBezTo>
                  <a:cubicBezTo>
                    <a:pt x="289163" y="220086"/>
                    <a:pt x="844335" y="403328"/>
                    <a:pt x="1105592" y="898628"/>
                  </a:cubicBezTo>
                  <a:cubicBezTo>
                    <a:pt x="1366849" y="1393928"/>
                    <a:pt x="1515621" y="2141414"/>
                    <a:pt x="1682535" y="3054000"/>
                  </a:cubicBezTo>
                  <a:cubicBezTo>
                    <a:pt x="1849449" y="3966586"/>
                    <a:pt x="1978263" y="5170364"/>
                    <a:pt x="2107078" y="6374142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9" name="Figura a mano libera 118"/>
            <p:cNvSpPr/>
            <p:nvPr/>
          </p:nvSpPr>
          <p:spPr bwMode="auto">
            <a:xfrm>
              <a:off x="2971800" y="489857"/>
              <a:ext cx="1175657" cy="6313714"/>
            </a:xfrm>
            <a:custGeom>
              <a:avLst/>
              <a:gdLst>
                <a:gd name="connsiteX0" fmla="*/ 0 w 1175657"/>
                <a:gd name="connsiteY0" fmla="*/ 0 h 6313714"/>
                <a:gd name="connsiteX1" fmla="*/ 707571 w 1175657"/>
                <a:gd name="connsiteY1" fmla="*/ 892629 h 6313714"/>
                <a:gd name="connsiteX2" fmla="*/ 1034143 w 1175657"/>
                <a:gd name="connsiteY2" fmla="*/ 2786743 h 6313714"/>
                <a:gd name="connsiteX3" fmla="*/ 1175657 w 1175657"/>
                <a:gd name="connsiteY3" fmla="*/ 6313714 h 631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5657" h="6313714">
                  <a:moveTo>
                    <a:pt x="0" y="0"/>
                  </a:moveTo>
                  <a:cubicBezTo>
                    <a:pt x="267607" y="214086"/>
                    <a:pt x="535214" y="428172"/>
                    <a:pt x="707571" y="892629"/>
                  </a:cubicBezTo>
                  <a:cubicBezTo>
                    <a:pt x="879928" y="1357086"/>
                    <a:pt x="956129" y="1883229"/>
                    <a:pt x="1034143" y="2786743"/>
                  </a:cubicBezTo>
                  <a:cubicBezTo>
                    <a:pt x="1112157" y="3690257"/>
                    <a:pt x="1143907" y="5001985"/>
                    <a:pt x="1175657" y="6313714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6" name="CasellaDiTesto 115"/>
            <p:cNvSpPr txBox="1"/>
            <p:nvPr/>
          </p:nvSpPr>
          <p:spPr>
            <a:xfrm rot="749521">
              <a:off x="3004808" y="795007"/>
              <a:ext cx="2200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Hypothetical conductive geotherm</a:t>
              </a:r>
            </a:p>
          </p:txBody>
        </p:sp>
        <p:sp>
          <p:nvSpPr>
            <p:cNvPr id="123" name="CasellaDiTesto 122"/>
            <p:cNvSpPr txBox="1"/>
            <p:nvPr/>
          </p:nvSpPr>
          <p:spPr>
            <a:xfrm>
              <a:off x="4963810" y="6020841"/>
              <a:ext cx="1045264" cy="7591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Hot slab</a:t>
              </a:r>
            </a:p>
          </p:txBody>
        </p:sp>
        <p:sp>
          <p:nvSpPr>
            <p:cNvPr id="124" name="CasellaDiTesto 123"/>
            <p:cNvSpPr txBox="1"/>
            <p:nvPr/>
          </p:nvSpPr>
          <p:spPr>
            <a:xfrm>
              <a:off x="4099320" y="4636929"/>
              <a:ext cx="1351558" cy="7591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Warm slab</a:t>
              </a:r>
            </a:p>
          </p:txBody>
        </p:sp>
        <p:sp>
          <p:nvSpPr>
            <p:cNvPr id="125" name="CasellaDiTesto 124"/>
            <p:cNvSpPr txBox="1"/>
            <p:nvPr/>
          </p:nvSpPr>
          <p:spPr>
            <a:xfrm>
              <a:off x="3277498" y="5701769"/>
              <a:ext cx="1675846" cy="10926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Extremely cold</a:t>
              </a:r>
            </a:p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slab</a:t>
              </a:r>
            </a:p>
          </p:txBody>
        </p:sp>
        <p:sp>
          <p:nvSpPr>
            <p:cNvPr id="126" name="CasellaDiTesto 125"/>
            <p:cNvSpPr txBox="1"/>
            <p:nvPr/>
          </p:nvSpPr>
          <p:spPr>
            <a:xfrm rot="782208">
              <a:off x="6087650" y="3168778"/>
              <a:ext cx="101834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Wad</a:t>
              </a:r>
            </a:p>
          </p:txBody>
        </p:sp>
        <p:sp>
          <p:nvSpPr>
            <p:cNvPr id="127" name="CasellaDiTesto 126"/>
            <p:cNvSpPr txBox="1"/>
            <p:nvPr/>
          </p:nvSpPr>
          <p:spPr>
            <a:xfrm rot="20696196">
              <a:off x="6378311" y="5073087"/>
              <a:ext cx="101834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Ringw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 + </a:t>
              </a: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F5383C8A-1484-8FEF-AB45-8D9C5408C5E8}"/>
              </a:ext>
            </a:extLst>
          </p:cNvPr>
          <p:cNvGrpSpPr/>
          <p:nvPr/>
        </p:nvGrpSpPr>
        <p:grpSpPr>
          <a:xfrm>
            <a:off x="2965490" y="469899"/>
            <a:ext cx="5419727" cy="6386513"/>
            <a:chOff x="2965490" y="469899"/>
            <a:chExt cx="5419727" cy="6386513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2D9740C-6D05-947B-E198-F9FA18836625}"/>
                </a:ext>
              </a:extLst>
            </p:cNvPr>
            <p:cNvSpPr/>
            <p:nvPr/>
          </p:nvSpPr>
          <p:spPr bwMode="auto">
            <a:xfrm>
              <a:off x="2965490" y="469899"/>
              <a:ext cx="852119" cy="63865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33C7810-F85B-D5D5-50B4-287392FFA4D3}"/>
                </a:ext>
              </a:extLst>
            </p:cNvPr>
            <p:cNvSpPr/>
            <p:nvPr/>
          </p:nvSpPr>
          <p:spPr bwMode="auto">
            <a:xfrm>
              <a:off x="5235255" y="469899"/>
              <a:ext cx="3149962" cy="63865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83A7609F-E9D5-0105-706B-5D2177C951EB}"/>
                </a:ext>
              </a:extLst>
            </p:cNvPr>
            <p:cNvSpPr/>
            <p:nvPr/>
          </p:nvSpPr>
          <p:spPr bwMode="auto">
            <a:xfrm>
              <a:off x="3818253" y="2248918"/>
              <a:ext cx="1418400" cy="460749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105281E-5D65-331E-FB46-A786F8BA0EE6}"/>
              </a:ext>
            </a:extLst>
          </p:cNvPr>
          <p:cNvSpPr/>
          <p:nvPr/>
        </p:nvSpPr>
        <p:spPr bwMode="auto">
          <a:xfrm>
            <a:off x="3809542" y="485426"/>
            <a:ext cx="1424986" cy="17743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79E3787-BCB8-0ACE-DEF1-4A89F326F17B}"/>
              </a:ext>
            </a:extLst>
          </p:cNvPr>
          <p:cNvGrpSpPr>
            <a:grpSpLocks noChangeAspect="1"/>
          </p:cNvGrpSpPr>
          <p:nvPr/>
        </p:nvGrpSpPr>
        <p:grpSpPr>
          <a:xfrm>
            <a:off x="3942891" y="2489833"/>
            <a:ext cx="4475954" cy="3759458"/>
            <a:chOff x="-5902" y="1947863"/>
            <a:chExt cx="5804823" cy="4875606"/>
          </a:xfrm>
        </p:grpSpPr>
        <p:sp>
          <p:nvSpPr>
            <p:cNvPr id="1059848" name="Rectangle 8"/>
            <p:cNvSpPr>
              <a:spLocks noChangeAspect="1" noChangeArrowheads="1"/>
            </p:cNvSpPr>
            <p:nvPr/>
          </p:nvSpPr>
          <p:spPr bwMode="auto">
            <a:xfrm>
              <a:off x="44450" y="1947863"/>
              <a:ext cx="5730875" cy="485775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849" name="Rectangle 9"/>
            <p:cNvSpPr>
              <a:spLocks noChangeAspect="1" noChangeArrowheads="1"/>
            </p:cNvSpPr>
            <p:nvPr/>
          </p:nvSpPr>
          <p:spPr bwMode="auto">
            <a:xfrm>
              <a:off x="593725" y="2527300"/>
              <a:ext cx="4516438" cy="4005263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850" name="Freeform 10"/>
            <p:cNvSpPr>
              <a:spLocks noChangeAspect="1"/>
            </p:cNvSpPr>
            <p:nvPr/>
          </p:nvSpPr>
          <p:spPr bwMode="auto">
            <a:xfrm>
              <a:off x="1901825" y="2614613"/>
              <a:ext cx="788988" cy="936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853" name="Line 13"/>
            <p:cNvSpPr>
              <a:spLocks noChangeAspect="1" noChangeShapeType="1"/>
            </p:cNvSpPr>
            <p:nvPr/>
          </p:nvSpPr>
          <p:spPr bwMode="auto">
            <a:xfrm>
              <a:off x="3632200" y="3397250"/>
              <a:ext cx="1485900" cy="125413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grpSp>
          <p:nvGrpSpPr>
            <p:cNvPr id="121867" name="Group 14"/>
            <p:cNvGrpSpPr>
              <a:grpSpLocks/>
            </p:cNvGrpSpPr>
            <p:nvPr/>
          </p:nvGrpSpPr>
          <p:grpSpPr bwMode="auto">
            <a:xfrm>
              <a:off x="879475" y="2682875"/>
              <a:ext cx="3502026" cy="993775"/>
              <a:chOff x="554" y="1690"/>
              <a:chExt cx="2206" cy="6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59855" name="Freeform 15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 sz="1200">
                  <a:latin typeface="Calibri" pitchFamily="34" charset="0"/>
                </a:endParaRPr>
              </a:p>
            </p:txBody>
          </p:sp>
          <p:sp>
            <p:nvSpPr>
              <p:cNvPr id="1059856" name="Freeform 16"/>
              <p:cNvSpPr>
                <a:spLocks noChangeAspect="1"/>
              </p:cNvSpPr>
              <p:nvPr/>
            </p:nvSpPr>
            <p:spPr bwMode="auto">
              <a:xfrm>
                <a:off x="1662" y="2219"/>
                <a:ext cx="1098" cy="97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 sz="1200">
                  <a:latin typeface="Calibri" pitchFamily="34" charset="0"/>
                </a:endParaRPr>
              </a:p>
            </p:txBody>
          </p:sp>
        </p:grpSp>
        <p:sp>
          <p:nvSpPr>
            <p:cNvPr id="1059857" name="Freeform 17"/>
            <p:cNvSpPr>
              <a:spLocks noChangeAspect="1"/>
            </p:cNvSpPr>
            <p:nvPr/>
          </p:nvSpPr>
          <p:spPr bwMode="auto">
            <a:xfrm>
              <a:off x="793750" y="5213350"/>
              <a:ext cx="993775" cy="428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859" name="Freeform 19"/>
            <p:cNvSpPr>
              <a:spLocks noChangeAspect="1"/>
            </p:cNvSpPr>
            <p:nvPr/>
          </p:nvSpPr>
          <p:spPr bwMode="auto">
            <a:xfrm>
              <a:off x="1147763" y="4722813"/>
              <a:ext cx="1628775" cy="327025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860" name="Line 20"/>
            <p:cNvSpPr>
              <a:spLocks noChangeAspect="1" noChangeShapeType="1"/>
            </p:cNvSpPr>
            <p:nvPr/>
          </p:nvSpPr>
          <p:spPr bwMode="auto">
            <a:xfrm flipH="1">
              <a:off x="719138" y="5641975"/>
              <a:ext cx="1046162" cy="50800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grpSp>
          <p:nvGrpSpPr>
            <p:cNvPr id="121872" name="Group 21"/>
            <p:cNvGrpSpPr>
              <a:grpSpLocks/>
            </p:cNvGrpSpPr>
            <p:nvPr/>
          </p:nvGrpSpPr>
          <p:grpSpPr bwMode="auto">
            <a:xfrm>
              <a:off x="1098550" y="2625725"/>
              <a:ext cx="1614488" cy="3651250"/>
              <a:chOff x="692" y="1654"/>
              <a:chExt cx="1017" cy="23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21984" name="Group 22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059863" name="Freeform 23"/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3" cy="56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 sz="1200">
                    <a:latin typeface="Calibri" pitchFamily="34" charset="0"/>
                  </a:endParaRPr>
                </a:p>
              </p:txBody>
            </p:sp>
            <p:sp>
              <p:nvSpPr>
                <p:cNvPr id="1059864" name="Freeform 24"/>
                <p:cNvSpPr>
                  <a:spLocks noChangeAspect="1"/>
                </p:cNvSpPr>
                <p:nvPr/>
              </p:nvSpPr>
              <p:spPr bwMode="auto">
                <a:xfrm>
                  <a:off x="1122" y="2219"/>
                  <a:ext cx="587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 sz="1200">
                    <a:latin typeface="Calibri" pitchFamily="34" charset="0"/>
                  </a:endParaRPr>
                </a:p>
              </p:txBody>
            </p:sp>
          </p:grpSp>
          <p:sp>
            <p:nvSpPr>
              <p:cNvPr id="1059865" name="Freeform 25"/>
              <p:cNvSpPr>
                <a:spLocks noChangeAspect="1"/>
              </p:cNvSpPr>
              <p:nvPr/>
            </p:nvSpPr>
            <p:spPr bwMode="auto">
              <a:xfrm>
                <a:off x="692" y="3545"/>
                <a:ext cx="430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 sz="1200">
                  <a:latin typeface="Calibri" pitchFamily="34" charset="0"/>
                </a:endParaRPr>
              </a:p>
            </p:txBody>
          </p:sp>
        </p:grpSp>
        <p:sp>
          <p:nvSpPr>
            <p:cNvPr id="121873" name="Text Box 26"/>
            <p:cNvSpPr txBox="1">
              <a:spLocks noChangeAspect="1" noChangeArrowheads="1"/>
            </p:cNvSpPr>
            <p:nvPr/>
          </p:nvSpPr>
          <p:spPr bwMode="auto">
            <a:xfrm rot="1191810">
              <a:off x="819856" y="2816109"/>
              <a:ext cx="1033638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21874" name="Text Box 27"/>
            <p:cNvSpPr txBox="1">
              <a:spLocks noChangeAspect="1" noChangeArrowheads="1"/>
            </p:cNvSpPr>
            <p:nvPr/>
          </p:nvSpPr>
          <p:spPr bwMode="auto">
            <a:xfrm rot="1191810">
              <a:off x="787084" y="2552583"/>
              <a:ext cx="1096006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75" name="Text Box 28"/>
            <p:cNvSpPr txBox="1">
              <a:spLocks noChangeAspect="1" noChangeArrowheads="1"/>
            </p:cNvSpPr>
            <p:nvPr/>
          </p:nvSpPr>
          <p:spPr bwMode="auto">
            <a:xfrm rot="1833081">
              <a:off x="1688696" y="2830395"/>
              <a:ext cx="532620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1876" name="Text Box 29"/>
            <p:cNvSpPr txBox="1">
              <a:spLocks noChangeAspect="1" noChangeArrowheads="1"/>
            </p:cNvSpPr>
            <p:nvPr/>
          </p:nvSpPr>
          <p:spPr bwMode="auto">
            <a:xfrm rot="1596048">
              <a:off x="1297999" y="2517318"/>
              <a:ext cx="775853" cy="2993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77" name="Text Box 30"/>
            <p:cNvSpPr txBox="1">
              <a:spLocks noChangeAspect="1" noChangeArrowheads="1"/>
            </p:cNvSpPr>
            <p:nvPr/>
          </p:nvSpPr>
          <p:spPr bwMode="auto">
            <a:xfrm rot="2442942">
              <a:off x="1956581" y="2754146"/>
              <a:ext cx="499357" cy="2993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1878" name="Text Box 31"/>
            <p:cNvSpPr txBox="1">
              <a:spLocks noChangeAspect="1" noChangeArrowheads="1"/>
            </p:cNvSpPr>
            <p:nvPr/>
          </p:nvSpPr>
          <p:spPr bwMode="auto">
            <a:xfrm rot="2255856">
              <a:off x="1987937" y="2592271"/>
              <a:ext cx="794563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79" name="Text Box 32"/>
            <p:cNvSpPr txBox="1">
              <a:spLocks noChangeAspect="1" noChangeArrowheads="1"/>
            </p:cNvSpPr>
            <p:nvPr/>
          </p:nvSpPr>
          <p:spPr bwMode="auto">
            <a:xfrm>
              <a:off x="1829678" y="3532188"/>
              <a:ext cx="790405" cy="408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0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1880" name="Text Box 33"/>
            <p:cNvSpPr txBox="1">
              <a:spLocks noChangeAspect="1" noChangeArrowheads="1"/>
            </p:cNvSpPr>
            <p:nvPr/>
          </p:nvSpPr>
          <p:spPr bwMode="auto">
            <a:xfrm>
              <a:off x="890588" y="3301999"/>
              <a:ext cx="842962" cy="5188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059874" name="Freeform 34"/>
            <p:cNvSpPr>
              <a:spLocks noChangeAspect="1"/>
            </p:cNvSpPr>
            <p:nvPr/>
          </p:nvSpPr>
          <p:spPr bwMode="auto">
            <a:xfrm>
              <a:off x="1566863" y="3179763"/>
              <a:ext cx="600075" cy="379412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82" name="Text Box 35"/>
            <p:cNvSpPr txBox="1">
              <a:spLocks noChangeAspect="1" noChangeArrowheads="1"/>
            </p:cNvSpPr>
            <p:nvPr/>
          </p:nvSpPr>
          <p:spPr bwMode="auto">
            <a:xfrm>
              <a:off x="844551" y="3887788"/>
              <a:ext cx="1012825" cy="558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21883" name="Text Box 36"/>
            <p:cNvSpPr txBox="1">
              <a:spLocks noChangeAspect="1" noChangeArrowheads="1"/>
            </p:cNvSpPr>
            <p:nvPr/>
          </p:nvSpPr>
          <p:spPr bwMode="auto">
            <a:xfrm rot="17615841">
              <a:off x="1981993" y="4340837"/>
              <a:ext cx="585787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1884" name="Text Box 37"/>
            <p:cNvSpPr txBox="1">
              <a:spLocks noChangeAspect="1" noChangeArrowheads="1"/>
            </p:cNvSpPr>
            <p:nvPr/>
          </p:nvSpPr>
          <p:spPr bwMode="auto">
            <a:xfrm rot="17592413">
              <a:off x="2058664" y="4389255"/>
              <a:ext cx="95671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85" name="Text Box 38"/>
            <p:cNvSpPr txBox="1">
              <a:spLocks noChangeAspect="1" noChangeArrowheads="1"/>
            </p:cNvSpPr>
            <p:nvPr/>
          </p:nvSpPr>
          <p:spPr bwMode="auto">
            <a:xfrm>
              <a:off x="1303338" y="4973638"/>
              <a:ext cx="811211" cy="5388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21886" name="Text Box 39"/>
            <p:cNvSpPr txBox="1">
              <a:spLocks noChangeAspect="1" noChangeArrowheads="1"/>
            </p:cNvSpPr>
            <p:nvPr/>
          </p:nvSpPr>
          <p:spPr bwMode="auto">
            <a:xfrm rot="1252350">
              <a:off x="717353" y="5087755"/>
              <a:ext cx="671907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87" name="Text Box 40"/>
            <p:cNvSpPr txBox="1">
              <a:spLocks noChangeAspect="1" noChangeArrowheads="1"/>
            </p:cNvSpPr>
            <p:nvPr/>
          </p:nvSpPr>
          <p:spPr bwMode="auto">
            <a:xfrm rot="1289943">
              <a:off x="518647" y="5332229"/>
              <a:ext cx="110432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phase A</a:t>
              </a:r>
            </a:p>
          </p:txBody>
        </p:sp>
        <p:sp>
          <p:nvSpPr>
            <p:cNvPr id="121888" name="Text Box 41"/>
            <p:cNvSpPr txBox="1">
              <a:spLocks noChangeAspect="1" noChangeArrowheads="1"/>
            </p:cNvSpPr>
            <p:nvPr/>
          </p:nvSpPr>
          <p:spPr bwMode="auto">
            <a:xfrm>
              <a:off x="447675" y="5405438"/>
              <a:ext cx="960438" cy="6510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05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21889" name="Text Box 42"/>
            <p:cNvSpPr txBox="1">
              <a:spLocks noChangeAspect="1" noChangeArrowheads="1"/>
            </p:cNvSpPr>
            <p:nvPr/>
          </p:nvSpPr>
          <p:spPr bwMode="auto">
            <a:xfrm rot="19080974">
              <a:off x="890588" y="5857759"/>
              <a:ext cx="692150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21890" name="Text Box 43"/>
            <p:cNvSpPr txBox="1">
              <a:spLocks noChangeAspect="1" noChangeArrowheads="1"/>
            </p:cNvSpPr>
            <p:nvPr/>
          </p:nvSpPr>
          <p:spPr bwMode="auto">
            <a:xfrm rot="18935439">
              <a:off x="863601" y="5954596"/>
              <a:ext cx="1089025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91" name="Text Box 44"/>
            <p:cNvSpPr txBox="1">
              <a:spLocks noChangeAspect="1" noChangeArrowheads="1"/>
            </p:cNvSpPr>
            <p:nvPr/>
          </p:nvSpPr>
          <p:spPr bwMode="auto">
            <a:xfrm>
              <a:off x="1347789" y="6103938"/>
              <a:ext cx="1223962" cy="4754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05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21892" name="Text Box 45"/>
            <p:cNvSpPr txBox="1">
              <a:spLocks noChangeAspect="1" noChangeArrowheads="1"/>
            </p:cNvSpPr>
            <p:nvPr/>
          </p:nvSpPr>
          <p:spPr bwMode="auto">
            <a:xfrm rot="2049888">
              <a:off x="1806054" y="5828138"/>
              <a:ext cx="830263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</a:t>
              </a:r>
            </a:p>
          </p:txBody>
        </p:sp>
        <p:sp>
          <p:nvSpPr>
            <p:cNvPr id="121893" name="Text Box 46"/>
            <p:cNvSpPr txBox="1">
              <a:spLocks noChangeAspect="1" noChangeArrowheads="1"/>
            </p:cNvSpPr>
            <p:nvPr/>
          </p:nvSpPr>
          <p:spPr bwMode="auto">
            <a:xfrm rot="1951574">
              <a:off x="2016320" y="5678847"/>
              <a:ext cx="671907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94" name="Text Box 47"/>
            <p:cNvSpPr txBox="1">
              <a:spLocks noChangeAspect="1" noChangeArrowheads="1"/>
            </p:cNvSpPr>
            <p:nvPr/>
          </p:nvSpPr>
          <p:spPr bwMode="auto">
            <a:xfrm>
              <a:off x="2587626" y="3736975"/>
              <a:ext cx="865188" cy="558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21895" name="Text Box 48"/>
            <p:cNvSpPr txBox="1">
              <a:spLocks noChangeAspect="1" noChangeArrowheads="1"/>
            </p:cNvSpPr>
            <p:nvPr/>
          </p:nvSpPr>
          <p:spPr bwMode="auto">
            <a:xfrm rot="18678285">
              <a:off x="2660530" y="4178182"/>
              <a:ext cx="770812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</a:t>
              </a:r>
            </a:p>
          </p:txBody>
        </p:sp>
        <p:sp>
          <p:nvSpPr>
            <p:cNvPr id="121896" name="Text Box 49"/>
            <p:cNvSpPr txBox="1">
              <a:spLocks noChangeAspect="1" noChangeArrowheads="1"/>
            </p:cNvSpPr>
            <p:nvPr/>
          </p:nvSpPr>
          <p:spPr bwMode="auto">
            <a:xfrm rot="18969281">
              <a:off x="2819512" y="4268683"/>
              <a:ext cx="1025913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97" name="Text Box 50"/>
            <p:cNvSpPr txBox="1">
              <a:spLocks noChangeAspect="1" noChangeArrowheads="1"/>
            </p:cNvSpPr>
            <p:nvPr/>
          </p:nvSpPr>
          <p:spPr bwMode="auto">
            <a:xfrm>
              <a:off x="2608263" y="2968625"/>
              <a:ext cx="946150" cy="5149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21898" name="Text Box 51"/>
            <p:cNvSpPr txBox="1">
              <a:spLocks noChangeAspect="1" noChangeArrowheads="1"/>
            </p:cNvSpPr>
            <p:nvPr/>
          </p:nvSpPr>
          <p:spPr bwMode="auto">
            <a:xfrm rot="551331">
              <a:off x="2640014" y="3539781"/>
              <a:ext cx="1031875" cy="329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cpx</a:t>
              </a:r>
            </a:p>
          </p:txBody>
        </p:sp>
        <p:sp>
          <p:nvSpPr>
            <p:cNvPr id="121899" name="Text Box 52"/>
            <p:cNvSpPr txBox="1">
              <a:spLocks noChangeAspect="1" noChangeArrowheads="1"/>
            </p:cNvSpPr>
            <p:nvPr/>
          </p:nvSpPr>
          <p:spPr bwMode="auto">
            <a:xfrm rot="551331">
              <a:off x="2627313" y="3349281"/>
              <a:ext cx="1131887" cy="329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900" name="Text Box 53"/>
            <p:cNvSpPr txBox="1">
              <a:spLocks noChangeAspect="1" noChangeArrowheads="1"/>
            </p:cNvSpPr>
            <p:nvPr/>
          </p:nvSpPr>
          <p:spPr bwMode="auto">
            <a:xfrm rot="1882094">
              <a:off x="2658230" y="2741495"/>
              <a:ext cx="600154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endParaRPr lang="en-GB" sz="10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1901" name="Text Box 54"/>
            <p:cNvSpPr txBox="1">
              <a:spLocks noChangeAspect="1" noChangeArrowheads="1"/>
            </p:cNvSpPr>
            <p:nvPr/>
          </p:nvSpPr>
          <p:spPr bwMode="auto">
            <a:xfrm rot="1714239">
              <a:off x="2616200" y="2636720"/>
              <a:ext cx="1239838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902" name="Text Box 55"/>
            <p:cNvSpPr txBox="1">
              <a:spLocks noChangeAspect="1" noChangeArrowheads="1"/>
            </p:cNvSpPr>
            <p:nvPr/>
          </p:nvSpPr>
          <p:spPr bwMode="auto">
            <a:xfrm>
              <a:off x="3543479" y="3666209"/>
              <a:ext cx="851064" cy="5188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903" name="Text Box 56"/>
            <p:cNvSpPr txBox="1">
              <a:spLocks noChangeAspect="1" noChangeArrowheads="1"/>
            </p:cNvSpPr>
            <p:nvPr/>
          </p:nvSpPr>
          <p:spPr bwMode="auto">
            <a:xfrm>
              <a:off x="3639956" y="3506848"/>
              <a:ext cx="782638" cy="2235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1904" name="Text Box 57"/>
            <p:cNvSpPr txBox="1">
              <a:spLocks noChangeAspect="1" noChangeArrowheads="1"/>
            </p:cNvSpPr>
            <p:nvPr/>
          </p:nvSpPr>
          <p:spPr bwMode="auto">
            <a:xfrm rot="274436">
              <a:off x="3500438" y="3391188"/>
              <a:ext cx="1125537" cy="2089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6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6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21905" name="Text Box 58"/>
            <p:cNvSpPr txBox="1">
              <a:spLocks noChangeAspect="1" noChangeArrowheads="1"/>
            </p:cNvSpPr>
            <p:nvPr/>
          </p:nvSpPr>
          <p:spPr bwMode="auto">
            <a:xfrm>
              <a:off x="3565525" y="2740024"/>
              <a:ext cx="914400" cy="558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21906" name="Text Box 59"/>
            <p:cNvSpPr txBox="1">
              <a:spLocks noChangeAspect="1" noChangeArrowheads="1"/>
            </p:cNvSpPr>
            <p:nvPr/>
          </p:nvSpPr>
          <p:spPr bwMode="auto">
            <a:xfrm>
              <a:off x="3332163" y="4784725"/>
              <a:ext cx="933450" cy="558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21907" name="Text Box 61"/>
            <p:cNvSpPr txBox="1">
              <a:spLocks noChangeAspect="1" noChangeArrowheads="1"/>
            </p:cNvSpPr>
            <p:nvPr/>
          </p:nvSpPr>
          <p:spPr bwMode="auto">
            <a:xfrm rot="4682296">
              <a:off x="4214813" y="4536956"/>
              <a:ext cx="782638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21908" name="Text Box 62"/>
            <p:cNvSpPr txBox="1">
              <a:spLocks noChangeAspect="1" noChangeArrowheads="1"/>
            </p:cNvSpPr>
            <p:nvPr/>
          </p:nvSpPr>
          <p:spPr bwMode="auto">
            <a:xfrm rot="19067074">
              <a:off x="4319588" y="2706570"/>
              <a:ext cx="779462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21909" name="Text Box 63"/>
            <p:cNvSpPr txBox="1">
              <a:spLocks noChangeAspect="1" noChangeArrowheads="1"/>
            </p:cNvSpPr>
            <p:nvPr/>
          </p:nvSpPr>
          <p:spPr bwMode="auto">
            <a:xfrm rot="353099">
              <a:off x="4460631" y="3479615"/>
              <a:ext cx="63191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21910" name="Text Box 64"/>
            <p:cNvSpPr txBox="1">
              <a:spLocks noChangeAspect="1" noChangeArrowheads="1"/>
            </p:cNvSpPr>
            <p:nvPr/>
          </p:nvSpPr>
          <p:spPr bwMode="auto">
            <a:xfrm rot="353099">
              <a:off x="4643438" y="3301816"/>
              <a:ext cx="42862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  <a:endParaRPr lang="en-GB" sz="10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1911" name="Text Box 65"/>
            <p:cNvSpPr txBox="1">
              <a:spLocks noChangeAspect="1" noChangeArrowheads="1"/>
            </p:cNvSpPr>
            <p:nvPr/>
          </p:nvSpPr>
          <p:spPr bwMode="auto">
            <a:xfrm>
              <a:off x="593726" y="1968500"/>
              <a:ext cx="4524374" cy="399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21912" name="Text Box 66"/>
            <p:cNvSpPr txBox="1">
              <a:spLocks noChangeAspect="1" noChangeArrowheads="1"/>
            </p:cNvSpPr>
            <p:nvPr/>
          </p:nvSpPr>
          <p:spPr bwMode="auto">
            <a:xfrm>
              <a:off x="317500" y="2325687"/>
              <a:ext cx="500063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21913" name="Text Box 67"/>
            <p:cNvSpPr txBox="1">
              <a:spLocks noChangeAspect="1" noChangeArrowheads="1"/>
            </p:cNvSpPr>
            <p:nvPr/>
          </p:nvSpPr>
          <p:spPr bwMode="auto">
            <a:xfrm>
              <a:off x="979490" y="2325687"/>
              <a:ext cx="501650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21914" name="Text Box 68"/>
            <p:cNvSpPr txBox="1">
              <a:spLocks noChangeAspect="1" noChangeArrowheads="1"/>
            </p:cNvSpPr>
            <p:nvPr/>
          </p:nvSpPr>
          <p:spPr bwMode="auto">
            <a:xfrm>
              <a:off x="1619251" y="2325687"/>
              <a:ext cx="501650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21915" name="Text Box 69"/>
            <p:cNvSpPr txBox="1">
              <a:spLocks noChangeAspect="1" noChangeArrowheads="1"/>
            </p:cNvSpPr>
            <p:nvPr/>
          </p:nvSpPr>
          <p:spPr bwMode="auto">
            <a:xfrm>
              <a:off x="2289175" y="2325687"/>
              <a:ext cx="500063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21916" name="Text Box 70"/>
            <p:cNvSpPr txBox="1">
              <a:spLocks noChangeAspect="1" noChangeArrowheads="1"/>
            </p:cNvSpPr>
            <p:nvPr/>
          </p:nvSpPr>
          <p:spPr bwMode="auto">
            <a:xfrm>
              <a:off x="2928939" y="2325687"/>
              <a:ext cx="500061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21917" name="Text Box 71"/>
            <p:cNvSpPr txBox="1">
              <a:spLocks noChangeAspect="1" noChangeArrowheads="1"/>
            </p:cNvSpPr>
            <p:nvPr/>
          </p:nvSpPr>
          <p:spPr bwMode="auto">
            <a:xfrm>
              <a:off x="3573465" y="2325687"/>
              <a:ext cx="501650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21918" name="Text Box 72"/>
            <p:cNvSpPr txBox="1">
              <a:spLocks noChangeAspect="1" noChangeArrowheads="1"/>
            </p:cNvSpPr>
            <p:nvPr/>
          </p:nvSpPr>
          <p:spPr bwMode="auto">
            <a:xfrm>
              <a:off x="4156074" y="2325687"/>
              <a:ext cx="592138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21919" name="Text Box 73"/>
            <p:cNvSpPr txBox="1">
              <a:spLocks noChangeAspect="1" noChangeArrowheads="1"/>
            </p:cNvSpPr>
            <p:nvPr/>
          </p:nvSpPr>
          <p:spPr bwMode="auto">
            <a:xfrm>
              <a:off x="4830763" y="2325687"/>
              <a:ext cx="58102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21920" name="Text Box 74"/>
            <p:cNvSpPr txBox="1">
              <a:spLocks noChangeAspect="1" noChangeArrowheads="1"/>
            </p:cNvSpPr>
            <p:nvPr/>
          </p:nvSpPr>
          <p:spPr bwMode="auto">
            <a:xfrm rot="16200000">
              <a:off x="-1808957" y="4330356"/>
              <a:ext cx="4005263" cy="399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21921" name="Text Box 75"/>
            <p:cNvSpPr txBox="1">
              <a:spLocks noChangeAspect="1" noChangeArrowheads="1"/>
            </p:cNvSpPr>
            <p:nvPr/>
          </p:nvSpPr>
          <p:spPr bwMode="auto">
            <a:xfrm>
              <a:off x="296864" y="2953102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21922" name="Text Box 76"/>
            <p:cNvSpPr txBox="1">
              <a:spLocks noChangeAspect="1" noChangeArrowheads="1"/>
            </p:cNvSpPr>
            <p:nvPr/>
          </p:nvSpPr>
          <p:spPr bwMode="auto">
            <a:xfrm>
              <a:off x="296864" y="3454752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21923" name="Text Box 77"/>
            <p:cNvSpPr txBox="1">
              <a:spLocks noChangeAspect="1" noChangeArrowheads="1"/>
            </p:cNvSpPr>
            <p:nvPr/>
          </p:nvSpPr>
          <p:spPr bwMode="auto">
            <a:xfrm>
              <a:off x="296864" y="3962752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21924" name="Text Box 78"/>
            <p:cNvSpPr txBox="1">
              <a:spLocks noChangeAspect="1" noChangeArrowheads="1"/>
            </p:cNvSpPr>
            <p:nvPr/>
          </p:nvSpPr>
          <p:spPr bwMode="auto">
            <a:xfrm>
              <a:off x="296864" y="4448527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21925" name="Text Box 79"/>
            <p:cNvSpPr txBox="1">
              <a:spLocks noChangeAspect="1" noChangeArrowheads="1"/>
            </p:cNvSpPr>
            <p:nvPr/>
          </p:nvSpPr>
          <p:spPr bwMode="auto">
            <a:xfrm>
              <a:off x="296864" y="4958115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21926" name="Text Box 80"/>
            <p:cNvSpPr txBox="1">
              <a:spLocks noChangeAspect="1" noChangeArrowheads="1"/>
            </p:cNvSpPr>
            <p:nvPr/>
          </p:nvSpPr>
          <p:spPr bwMode="auto">
            <a:xfrm>
              <a:off x="296864" y="5466114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21927" name="Text Box 81"/>
            <p:cNvSpPr txBox="1">
              <a:spLocks noChangeAspect="1" noChangeArrowheads="1"/>
            </p:cNvSpPr>
            <p:nvPr/>
          </p:nvSpPr>
          <p:spPr bwMode="auto">
            <a:xfrm>
              <a:off x="296864" y="5969353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21928" name="Text Box 82"/>
            <p:cNvSpPr txBox="1">
              <a:spLocks noChangeAspect="1" noChangeArrowheads="1"/>
            </p:cNvSpPr>
            <p:nvPr/>
          </p:nvSpPr>
          <p:spPr bwMode="auto">
            <a:xfrm>
              <a:off x="296864" y="6455292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21929" name="Text Box 83"/>
            <p:cNvSpPr txBox="1">
              <a:spLocks noChangeAspect="1" noChangeArrowheads="1"/>
            </p:cNvSpPr>
            <p:nvPr/>
          </p:nvSpPr>
          <p:spPr bwMode="auto">
            <a:xfrm rot="5400000">
              <a:off x="4894862" y="4335913"/>
              <a:ext cx="1408965" cy="399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21930" name="Text Box 84"/>
            <p:cNvSpPr txBox="1">
              <a:spLocks noChangeAspect="1" noChangeArrowheads="1"/>
            </p:cNvSpPr>
            <p:nvPr/>
          </p:nvSpPr>
          <p:spPr bwMode="auto">
            <a:xfrm>
              <a:off x="5076825" y="3249613"/>
              <a:ext cx="46672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21931" name="Text Box 85"/>
            <p:cNvSpPr txBox="1">
              <a:spLocks noChangeAspect="1" noChangeArrowheads="1"/>
            </p:cNvSpPr>
            <p:nvPr/>
          </p:nvSpPr>
          <p:spPr bwMode="auto">
            <a:xfrm>
              <a:off x="5076825" y="3592513"/>
              <a:ext cx="46672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21932" name="Text Box 86"/>
            <p:cNvSpPr txBox="1">
              <a:spLocks noChangeAspect="1" noChangeArrowheads="1"/>
            </p:cNvSpPr>
            <p:nvPr/>
          </p:nvSpPr>
          <p:spPr bwMode="auto">
            <a:xfrm>
              <a:off x="5076825" y="4089400"/>
              <a:ext cx="546100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21933" name="Text Box 87"/>
            <p:cNvSpPr txBox="1">
              <a:spLocks noChangeAspect="1" noChangeArrowheads="1"/>
            </p:cNvSpPr>
            <p:nvPr/>
          </p:nvSpPr>
          <p:spPr bwMode="auto">
            <a:xfrm>
              <a:off x="5076825" y="4946651"/>
              <a:ext cx="62071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21934" name="Text Box 88"/>
            <p:cNvSpPr txBox="1">
              <a:spLocks noChangeAspect="1" noChangeArrowheads="1"/>
            </p:cNvSpPr>
            <p:nvPr/>
          </p:nvSpPr>
          <p:spPr bwMode="auto">
            <a:xfrm>
              <a:off x="5076825" y="5467350"/>
              <a:ext cx="62071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21935" name="Text Box 89"/>
            <p:cNvSpPr txBox="1">
              <a:spLocks noChangeAspect="1" noChangeArrowheads="1"/>
            </p:cNvSpPr>
            <p:nvPr/>
          </p:nvSpPr>
          <p:spPr bwMode="auto">
            <a:xfrm>
              <a:off x="5076825" y="5786438"/>
              <a:ext cx="62071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21936" name="Text Box 90"/>
            <p:cNvSpPr txBox="1">
              <a:spLocks noChangeAspect="1" noChangeArrowheads="1"/>
            </p:cNvSpPr>
            <p:nvPr/>
          </p:nvSpPr>
          <p:spPr bwMode="auto">
            <a:xfrm>
              <a:off x="5076825" y="6423024"/>
              <a:ext cx="62071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059931" name="Line 91"/>
            <p:cNvSpPr>
              <a:spLocks noChangeAspect="1" noChangeShapeType="1"/>
            </p:cNvSpPr>
            <p:nvPr/>
          </p:nvSpPr>
          <p:spPr bwMode="auto">
            <a:xfrm>
              <a:off x="598488" y="303688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32" name="Line 92"/>
            <p:cNvSpPr>
              <a:spLocks noChangeAspect="1" noChangeShapeType="1"/>
            </p:cNvSpPr>
            <p:nvPr/>
          </p:nvSpPr>
          <p:spPr bwMode="auto">
            <a:xfrm>
              <a:off x="598488" y="3533775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33" name="Line 93"/>
            <p:cNvSpPr>
              <a:spLocks noChangeAspect="1" noChangeShapeType="1"/>
            </p:cNvSpPr>
            <p:nvPr/>
          </p:nvSpPr>
          <p:spPr bwMode="auto">
            <a:xfrm>
              <a:off x="598488" y="4041775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34" name="Line 94"/>
            <p:cNvSpPr>
              <a:spLocks noChangeAspect="1" noChangeShapeType="1"/>
            </p:cNvSpPr>
            <p:nvPr/>
          </p:nvSpPr>
          <p:spPr bwMode="auto">
            <a:xfrm>
              <a:off x="598488" y="4540250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35" name="Line 95"/>
            <p:cNvSpPr>
              <a:spLocks noChangeAspect="1" noChangeShapeType="1"/>
            </p:cNvSpPr>
            <p:nvPr/>
          </p:nvSpPr>
          <p:spPr bwMode="auto">
            <a:xfrm>
              <a:off x="598488" y="5048250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36" name="Line 96"/>
            <p:cNvSpPr>
              <a:spLocks noChangeAspect="1" noChangeShapeType="1"/>
            </p:cNvSpPr>
            <p:nvPr/>
          </p:nvSpPr>
          <p:spPr bwMode="auto">
            <a:xfrm>
              <a:off x="598488" y="554513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37" name="Line 97"/>
            <p:cNvSpPr>
              <a:spLocks noChangeAspect="1" noChangeShapeType="1"/>
            </p:cNvSpPr>
            <p:nvPr/>
          </p:nvSpPr>
          <p:spPr bwMode="auto">
            <a:xfrm>
              <a:off x="598488" y="605313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38" name="Line 98"/>
            <p:cNvSpPr>
              <a:spLocks noChangeAspect="1" noChangeShapeType="1"/>
            </p:cNvSpPr>
            <p:nvPr/>
          </p:nvSpPr>
          <p:spPr bwMode="auto">
            <a:xfrm>
              <a:off x="1244600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39" name="Line 99"/>
            <p:cNvSpPr>
              <a:spLocks noChangeAspect="1" noChangeShapeType="1"/>
            </p:cNvSpPr>
            <p:nvPr/>
          </p:nvSpPr>
          <p:spPr bwMode="auto">
            <a:xfrm>
              <a:off x="1890713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40" name="Line 100"/>
            <p:cNvSpPr>
              <a:spLocks noChangeAspect="1" noChangeShapeType="1"/>
            </p:cNvSpPr>
            <p:nvPr/>
          </p:nvSpPr>
          <p:spPr bwMode="auto">
            <a:xfrm>
              <a:off x="2535238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41" name="Line 101"/>
            <p:cNvSpPr>
              <a:spLocks noChangeAspect="1" noChangeShapeType="1"/>
            </p:cNvSpPr>
            <p:nvPr/>
          </p:nvSpPr>
          <p:spPr bwMode="auto">
            <a:xfrm>
              <a:off x="3176588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42" name="Line 102"/>
            <p:cNvSpPr>
              <a:spLocks noChangeAspect="1" noChangeShapeType="1"/>
            </p:cNvSpPr>
            <p:nvPr/>
          </p:nvSpPr>
          <p:spPr bwMode="auto">
            <a:xfrm>
              <a:off x="3821113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43" name="Line 103"/>
            <p:cNvSpPr>
              <a:spLocks noChangeAspect="1" noChangeShapeType="1"/>
            </p:cNvSpPr>
            <p:nvPr/>
          </p:nvSpPr>
          <p:spPr bwMode="auto">
            <a:xfrm>
              <a:off x="4460875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45" name="Line 105"/>
            <p:cNvSpPr>
              <a:spLocks noChangeShapeType="1"/>
            </p:cNvSpPr>
            <p:nvPr/>
          </p:nvSpPr>
          <p:spPr bwMode="auto">
            <a:xfrm flipV="1">
              <a:off x="2271713" y="3062288"/>
              <a:ext cx="90487" cy="500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954" name="Text Box 131"/>
            <p:cNvSpPr txBox="1">
              <a:spLocks noChangeAspect="1" noChangeArrowheads="1"/>
            </p:cNvSpPr>
            <p:nvPr/>
          </p:nvSpPr>
          <p:spPr bwMode="auto">
            <a:xfrm>
              <a:off x="3100387" y="5473699"/>
              <a:ext cx="1773237" cy="758389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16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1600" b="1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6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38" name="Text Box 319"/>
            <p:cNvSpPr txBox="1">
              <a:spLocks noChangeArrowheads="1"/>
            </p:cNvSpPr>
            <p:nvPr/>
          </p:nvSpPr>
          <p:spPr bwMode="auto">
            <a:xfrm>
              <a:off x="602499" y="6504147"/>
              <a:ext cx="4802188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Schmidt and </a:t>
              </a:r>
              <a:r>
                <a:rPr lang="en-GB" sz="10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Poli</a:t>
              </a:r>
              <a:r>
                <a:rPr lang="en-GB" sz="1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, 1998 (Earth Planet. Sci. Lett., 163, 361-379)</a:t>
              </a:r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6B122930-64B5-0945-250F-A1CE6DFC07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68479" y="4482124"/>
              <a:ext cx="523001" cy="1587221"/>
            </a:xfrm>
            <a:custGeom>
              <a:avLst/>
              <a:gdLst>
                <a:gd name="connsiteX0" fmla="*/ 0 w 10000"/>
                <a:gd name="connsiteY0" fmla="*/ 0 h 10000"/>
                <a:gd name="connsiteX1" fmla="*/ 7754 w 10000"/>
                <a:gd name="connsiteY1" fmla="*/ 4878 h 10000"/>
                <a:gd name="connsiteX2" fmla="*/ 9420 w 10000"/>
                <a:gd name="connsiteY2" fmla="*/ 7683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9420 w 10000"/>
                <a:gd name="connsiteY1" fmla="*/ 7683 h 10000"/>
                <a:gd name="connsiteX2" fmla="*/ 10000 w 10000"/>
                <a:gd name="connsiteY2" fmla="*/ 10000 h 10000"/>
                <a:gd name="connsiteX0" fmla="*/ 2472 w 2882"/>
                <a:gd name="connsiteY0" fmla="*/ 0 h 11978"/>
                <a:gd name="connsiteX1" fmla="*/ 306 w 2882"/>
                <a:gd name="connsiteY1" fmla="*/ 9661 h 11978"/>
                <a:gd name="connsiteX2" fmla="*/ 886 w 2882"/>
                <a:gd name="connsiteY2" fmla="*/ 11978 h 11978"/>
                <a:gd name="connsiteX0" fmla="*/ 5503 w 5503"/>
                <a:gd name="connsiteY0" fmla="*/ 0 h 10000"/>
                <a:gd name="connsiteX1" fmla="*/ 0 w 5503"/>
                <a:gd name="connsiteY1" fmla="*/ 10000 h 10000"/>
                <a:gd name="connsiteX0" fmla="*/ 40604 w 40604"/>
                <a:gd name="connsiteY0" fmla="*/ 0 h 13744"/>
                <a:gd name="connsiteX1" fmla="*/ 0 w 40604"/>
                <a:gd name="connsiteY1" fmla="*/ 13744 h 1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4" h="13744">
                  <a:moveTo>
                    <a:pt x="40604" y="0"/>
                  </a:moveTo>
                  <a:lnTo>
                    <a:pt x="0" y="13744"/>
                  </a:ln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858" name="Freeform 18"/>
            <p:cNvSpPr>
              <a:spLocks noChangeAspect="1"/>
            </p:cNvSpPr>
            <p:nvPr/>
          </p:nvSpPr>
          <p:spPr bwMode="auto">
            <a:xfrm>
              <a:off x="1787525" y="5641975"/>
              <a:ext cx="1319213" cy="800100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851" name="Freeform 11"/>
            <p:cNvSpPr>
              <a:spLocks noChangeAspect="1"/>
            </p:cNvSpPr>
            <p:nvPr/>
          </p:nvSpPr>
          <p:spPr bwMode="auto">
            <a:xfrm>
              <a:off x="2673350" y="2676525"/>
              <a:ext cx="982663" cy="2039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852" name="Freeform 12"/>
            <p:cNvSpPr>
              <a:spLocks noChangeAspect="1"/>
            </p:cNvSpPr>
            <p:nvPr/>
          </p:nvSpPr>
          <p:spPr bwMode="auto">
            <a:xfrm>
              <a:off x="4371975" y="2682875"/>
              <a:ext cx="381000" cy="2668588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69" name="Text Box 46">
              <a:extLst>
                <a:ext uri="{FF2B5EF4-FFF2-40B4-BE49-F238E27FC236}">
                  <a16:creationId xmlns:a16="http://schemas.microsoft.com/office/drawing/2014/main" id="{11F1CE34-09BD-B634-2404-3B3188EA738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101769" y="5052078"/>
              <a:ext cx="717632" cy="5188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Phase 10 Å</a:t>
              </a:r>
            </a:p>
          </p:txBody>
        </p:sp>
      </p:grpSp>
      <p:grpSp>
        <p:nvGrpSpPr>
          <p:cNvPr id="1059845" name="Gruppo 1059844">
            <a:extLst>
              <a:ext uri="{FF2B5EF4-FFF2-40B4-BE49-F238E27FC236}">
                <a16:creationId xmlns:a16="http://schemas.microsoft.com/office/drawing/2014/main" id="{D683382B-B2D9-90B2-EC5D-A2F679238465}"/>
              </a:ext>
            </a:extLst>
          </p:cNvPr>
          <p:cNvGrpSpPr/>
          <p:nvPr/>
        </p:nvGrpSpPr>
        <p:grpSpPr>
          <a:xfrm>
            <a:off x="-30336" y="-5"/>
            <a:ext cx="3054352" cy="7014398"/>
            <a:chOff x="-30336" y="-5"/>
            <a:chExt cx="3054352" cy="7014398"/>
          </a:xfrm>
        </p:grpSpPr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C0DA7343-9406-6A44-D3CF-136AF2C8FFAF}"/>
                </a:ext>
              </a:extLst>
            </p:cNvPr>
            <p:cNvSpPr txBox="1"/>
            <p:nvPr/>
          </p:nvSpPr>
          <p:spPr>
            <a:xfrm>
              <a:off x="-30336" y="-5"/>
              <a:ext cx="2848309" cy="70143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36000" rtlCol="0">
              <a:spAutoFit/>
            </a:bodyPr>
            <a:lstStyle/>
            <a:p>
              <a:endParaRPr lang="it-IT" sz="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ol±opx±cpx±pl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gt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ol+opx+sp+amph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ol+opx+gt+amph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ol+opx+chl+cpx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ol+talc+chl+amph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ol+serp+chl+cpx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9: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ol+opx+MgS+cpx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A+serp+gt+cpx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chm+opx+gt+cpx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ol+wd±opx±gt±cpx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15:wd±opx/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st±gt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mj±cpx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E+st+gt+cpx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18: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19: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mj+cps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rg±st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ak±mj±Capv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sB+st+mj+Capv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sB+ak+mj+Capv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sB+br+gt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br+pe+Capv±Al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0" name="CasellaDiTesto 1059839">
              <a:extLst>
                <a:ext uri="{FF2B5EF4-FFF2-40B4-BE49-F238E27FC236}">
                  <a16:creationId xmlns:a16="http://schemas.microsoft.com/office/drawing/2014/main" id="{19AB68DD-58AE-DAD0-AA08-10CEE1B5B259}"/>
                </a:ext>
              </a:extLst>
            </p:cNvPr>
            <p:cNvSpPr txBox="1"/>
            <p:nvPr/>
          </p:nvSpPr>
          <p:spPr>
            <a:xfrm rot="16200000">
              <a:off x="1450636" y="3441891"/>
              <a:ext cx="2264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Pressure (GPa)</a:t>
              </a:r>
            </a:p>
          </p:txBody>
        </p:sp>
        <p:sp>
          <p:nvSpPr>
            <p:cNvPr id="1059841" name="CasellaDiTesto 1059840">
              <a:extLst>
                <a:ext uri="{FF2B5EF4-FFF2-40B4-BE49-F238E27FC236}">
                  <a16:creationId xmlns:a16="http://schemas.microsoft.com/office/drawing/2014/main" id="{281FAF99-C605-A342-F062-AFA004E093D2}"/>
                </a:ext>
              </a:extLst>
            </p:cNvPr>
            <p:cNvSpPr txBox="1"/>
            <p:nvPr/>
          </p:nvSpPr>
          <p:spPr>
            <a:xfrm>
              <a:off x="2525547" y="4810094"/>
              <a:ext cx="498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059842" name="CasellaDiTesto 1059841">
              <a:extLst>
                <a:ext uri="{FF2B5EF4-FFF2-40B4-BE49-F238E27FC236}">
                  <a16:creationId xmlns:a16="http://schemas.microsoft.com/office/drawing/2014/main" id="{64EACA8E-C3B2-90AC-9005-63E5E3BB91BB}"/>
                </a:ext>
              </a:extLst>
            </p:cNvPr>
            <p:cNvSpPr txBox="1"/>
            <p:nvPr/>
          </p:nvSpPr>
          <p:spPr>
            <a:xfrm>
              <a:off x="2524761" y="3669547"/>
              <a:ext cx="49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059843" name="CasellaDiTesto 1059842">
              <a:extLst>
                <a:ext uri="{FF2B5EF4-FFF2-40B4-BE49-F238E27FC236}">
                  <a16:creationId xmlns:a16="http://schemas.microsoft.com/office/drawing/2014/main" id="{362F726A-9175-4A56-D382-5D7115A21414}"/>
                </a:ext>
              </a:extLst>
            </p:cNvPr>
            <p:cNvSpPr txBox="1"/>
            <p:nvPr/>
          </p:nvSpPr>
          <p:spPr>
            <a:xfrm>
              <a:off x="2525547" y="2547482"/>
              <a:ext cx="498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059844" name="CasellaDiTesto 1059843">
              <a:extLst>
                <a:ext uri="{FF2B5EF4-FFF2-40B4-BE49-F238E27FC236}">
                  <a16:creationId xmlns:a16="http://schemas.microsoft.com/office/drawing/2014/main" id="{E45D2F1E-70BC-8081-8B43-B36A07E9BA4F}"/>
                </a:ext>
              </a:extLst>
            </p:cNvPr>
            <p:cNvSpPr txBox="1"/>
            <p:nvPr/>
          </p:nvSpPr>
          <p:spPr>
            <a:xfrm>
              <a:off x="2524761" y="5932159"/>
              <a:ext cx="49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</a:p>
          </p:txBody>
        </p:sp>
      </p:grp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DD5B7E96-61CD-35F9-C5E0-877A405DAD45}"/>
              </a:ext>
            </a:extLst>
          </p:cNvPr>
          <p:cNvSpPr txBox="1"/>
          <p:nvPr/>
        </p:nvSpPr>
        <p:spPr>
          <a:xfrm>
            <a:off x="8118300" y="28458"/>
            <a:ext cx="1114600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it-IT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600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(mass%)</a:t>
            </a:r>
          </a:p>
        </p:txBody>
      </p:sp>
    </p:spTree>
    <p:extLst>
      <p:ext uri="{BB962C8B-B14F-4D97-AF65-F5344CB8AC3E}">
        <p14:creationId xmlns:p14="http://schemas.microsoft.com/office/powerpoint/2010/main" val="3923115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1" name="Text Box 3"/>
          <p:cNvSpPr txBox="1">
            <a:spLocks noChangeArrowheads="1"/>
          </p:cNvSpPr>
          <p:nvPr/>
        </p:nvSpPr>
        <p:spPr bwMode="auto">
          <a:xfrm>
            <a:off x="76200" y="633413"/>
            <a:ext cx="3776662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olivine–wadsleyite transformation in the Mg</a:t>
            </a:r>
            <a:r>
              <a:rPr lang="en-GB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SiO</a:t>
            </a:r>
            <a:r>
              <a:rPr lang="en-GB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-Fe</a:t>
            </a:r>
            <a:r>
              <a:rPr lang="en-GB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SiO</a:t>
            </a:r>
            <a:r>
              <a:rPr lang="en-GB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system calculated at 1400 °C under dry conditions and with 0.4 mass % H</a:t>
            </a:r>
            <a:r>
              <a:rPr lang="en-GB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O.</a:t>
            </a:r>
          </a:p>
        </p:txBody>
      </p:sp>
      <p:pic>
        <p:nvPicPr>
          <p:cNvPr id="764975" name="Picture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2" y="1235075"/>
            <a:ext cx="5291138" cy="5254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64976" name="Text Box 48"/>
          <p:cNvSpPr txBox="1">
            <a:spLocks noChangeArrowheads="1"/>
          </p:cNvSpPr>
          <p:nvPr/>
        </p:nvSpPr>
        <p:spPr bwMode="auto">
          <a:xfrm>
            <a:off x="381000" y="6459538"/>
            <a:ext cx="324961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Frost, 2008 (Elements, 4, 171-176)</a:t>
            </a:r>
          </a:p>
        </p:txBody>
      </p:sp>
      <p:sp>
        <p:nvSpPr>
          <p:cNvPr id="6" name="Text Box 54"/>
          <p:cNvSpPr txBox="1">
            <a:spLocks noChangeArrowheads="1"/>
          </p:cNvSpPr>
          <p:nvPr/>
        </p:nvSpPr>
        <p:spPr bwMode="auto">
          <a:xfrm>
            <a:off x="1" y="85725"/>
            <a:ext cx="9144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Where are volatiles stored in the solid mantle?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" y="3255962"/>
            <a:ext cx="3776662" cy="16927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higher the H</a:t>
            </a:r>
            <a:r>
              <a:rPr lang="en-GB" sz="26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content, the shallower the olivine-</a:t>
            </a:r>
            <a:r>
              <a:rPr lang="en-GB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wadsleyite</a:t>
            </a:r>
            <a:r>
              <a:rPr lang="en-GB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transition.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" y="5023744"/>
            <a:ext cx="3776662" cy="129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</a:t>
            </a:r>
            <a:r>
              <a:rPr lang="en-GB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-wad transition can be easily identified by seismology 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 hygrometer</a:t>
            </a:r>
            <a:endParaRPr lang="en-GB" sz="2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21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4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1" grpId="0"/>
      <p:bldP spid="76497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668FD72-7898-9231-2FA8-01891A5FEFC5}"/>
              </a:ext>
            </a:extLst>
          </p:cNvPr>
          <p:cNvGrpSpPr/>
          <p:nvPr/>
        </p:nvGrpSpPr>
        <p:grpSpPr>
          <a:xfrm>
            <a:off x="2404834" y="-150"/>
            <a:ext cx="6753616" cy="6898166"/>
            <a:chOff x="2404834" y="-150"/>
            <a:chExt cx="6753616" cy="6898166"/>
          </a:xfrm>
        </p:grpSpPr>
        <p:grpSp>
          <p:nvGrpSpPr>
            <p:cNvPr id="105" name="Gruppo 104"/>
            <p:cNvGrpSpPr/>
            <p:nvPr/>
          </p:nvGrpSpPr>
          <p:grpSpPr>
            <a:xfrm>
              <a:off x="2404834" y="-150"/>
              <a:ext cx="6753616" cy="6898166"/>
              <a:chOff x="2404834" y="-150"/>
              <a:chExt cx="6753616" cy="6898166"/>
            </a:xfrm>
          </p:grpSpPr>
          <p:grpSp>
            <p:nvGrpSpPr>
              <p:cNvPr id="76" name="Gruppo 75"/>
              <p:cNvGrpSpPr/>
              <p:nvPr/>
            </p:nvGrpSpPr>
            <p:grpSpPr>
              <a:xfrm>
                <a:off x="2404834" y="-150"/>
                <a:ext cx="6753616" cy="6898166"/>
                <a:chOff x="2404834" y="-150"/>
                <a:chExt cx="6753616" cy="6898166"/>
              </a:xfrm>
            </p:grpSpPr>
            <p:sp>
              <p:nvSpPr>
                <p:cNvPr id="74" name="Rettangolo 73"/>
                <p:cNvSpPr/>
                <p:nvPr/>
              </p:nvSpPr>
              <p:spPr bwMode="auto">
                <a:xfrm>
                  <a:off x="2404834" y="-150"/>
                  <a:ext cx="6753616" cy="685815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pic>
              <p:nvPicPr>
                <p:cNvPr id="2" name="Immagine 1"/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l="5491" t="4530" r="20019" b="8348"/>
                <a:stretch/>
              </p:blipFill>
              <p:spPr>
                <a:xfrm rot="5400000">
                  <a:off x="2654389" y="787309"/>
                  <a:ext cx="6375219" cy="5740401"/>
                </a:xfrm>
                <a:prstGeom prst="rect">
                  <a:avLst/>
                </a:prstGeom>
              </p:spPr>
            </p:pic>
            <p:sp>
              <p:nvSpPr>
                <p:cNvPr id="3" name="Ovale 2"/>
                <p:cNvSpPr/>
                <p:nvPr/>
              </p:nvSpPr>
              <p:spPr bwMode="auto">
                <a:xfrm>
                  <a:off x="3717925" y="944563"/>
                  <a:ext cx="228600" cy="227012"/>
                </a:xfrm>
                <a:prstGeom prst="ellipse">
                  <a:avLst/>
                </a:prstGeom>
                <a:solidFill>
                  <a:srgbClr val="94FF5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" name="CasellaDiTesto 3"/>
                <p:cNvSpPr txBox="1"/>
                <p:nvPr/>
              </p:nvSpPr>
              <p:spPr>
                <a:xfrm>
                  <a:off x="3261383" y="1098451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9" name="Ovale 8"/>
                <p:cNvSpPr/>
                <p:nvPr/>
              </p:nvSpPr>
              <p:spPr bwMode="auto">
                <a:xfrm>
                  <a:off x="4441825" y="1098451"/>
                  <a:ext cx="228600" cy="227012"/>
                </a:xfrm>
                <a:prstGeom prst="ellipse">
                  <a:avLst/>
                </a:prstGeom>
                <a:solidFill>
                  <a:srgbClr val="0000C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4338625" y="1262002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11" name="Ovale 10"/>
                <p:cNvSpPr/>
                <p:nvPr/>
              </p:nvSpPr>
              <p:spPr bwMode="auto">
                <a:xfrm>
                  <a:off x="4451715" y="737742"/>
                  <a:ext cx="228600" cy="227012"/>
                </a:xfrm>
                <a:prstGeom prst="ellipse">
                  <a:avLst/>
                </a:prstGeom>
                <a:solidFill>
                  <a:srgbClr val="0100B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2" name="CasellaDiTesto 11"/>
                <p:cNvSpPr txBox="1"/>
                <p:nvPr/>
              </p:nvSpPr>
              <p:spPr>
                <a:xfrm>
                  <a:off x="4441825" y="656977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13" name="Ovale 12"/>
                <p:cNvSpPr/>
                <p:nvPr/>
              </p:nvSpPr>
              <p:spPr bwMode="auto">
                <a:xfrm>
                  <a:off x="4727575" y="625029"/>
                  <a:ext cx="228600" cy="227012"/>
                </a:xfrm>
                <a:prstGeom prst="ellipse">
                  <a:avLst/>
                </a:prstGeom>
                <a:solidFill>
                  <a:srgbClr val="0000A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4" name="CasellaDiTesto 13"/>
                <p:cNvSpPr txBox="1"/>
                <p:nvPr/>
              </p:nvSpPr>
              <p:spPr>
                <a:xfrm>
                  <a:off x="4727575" y="554138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15" name="Ovale 14"/>
                <p:cNvSpPr/>
                <p:nvPr/>
              </p:nvSpPr>
              <p:spPr bwMode="auto">
                <a:xfrm>
                  <a:off x="5295900" y="697359"/>
                  <a:ext cx="228600" cy="227012"/>
                </a:xfrm>
                <a:prstGeom prst="ellipse">
                  <a:avLst/>
                </a:prstGeom>
                <a:solidFill>
                  <a:srgbClr val="02009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6" name="CasellaDiTesto 15"/>
                <p:cNvSpPr txBox="1"/>
                <p:nvPr/>
              </p:nvSpPr>
              <p:spPr>
                <a:xfrm>
                  <a:off x="5283200" y="598686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7" name="Connettore 1 6"/>
                <p:cNvCxnSpPr/>
                <p:nvPr/>
              </p:nvCxnSpPr>
              <p:spPr bwMode="auto">
                <a:xfrm flipH="1" flipV="1">
                  <a:off x="5155691" y="499046"/>
                  <a:ext cx="179897" cy="19489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" name="Ovale 20"/>
                <p:cNvSpPr/>
                <p:nvPr/>
              </p:nvSpPr>
              <p:spPr bwMode="auto">
                <a:xfrm>
                  <a:off x="4797934" y="918520"/>
                  <a:ext cx="148716" cy="105866"/>
                </a:xfrm>
                <a:prstGeom prst="ellipse">
                  <a:avLst/>
                </a:prstGeom>
                <a:solidFill>
                  <a:srgbClr val="0000B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2" name="CasellaDiTesto 21"/>
                <p:cNvSpPr txBox="1"/>
                <p:nvPr/>
              </p:nvSpPr>
              <p:spPr>
                <a:xfrm>
                  <a:off x="4766040" y="817564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</a:t>
                  </a:r>
                </a:p>
              </p:txBody>
            </p:sp>
            <p:sp>
              <p:nvSpPr>
                <p:cNvPr id="19" name="Figura a mano libera 18"/>
                <p:cNvSpPr/>
                <p:nvPr/>
              </p:nvSpPr>
              <p:spPr bwMode="auto">
                <a:xfrm>
                  <a:off x="4148138" y="671513"/>
                  <a:ext cx="159543" cy="150018"/>
                </a:xfrm>
                <a:custGeom>
                  <a:avLst/>
                  <a:gdLst>
                    <a:gd name="connsiteX0" fmla="*/ 0 w 159543"/>
                    <a:gd name="connsiteY0" fmla="*/ 4762 h 150018"/>
                    <a:gd name="connsiteX1" fmla="*/ 71437 w 159543"/>
                    <a:gd name="connsiteY1" fmla="*/ 90487 h 150018"/>
                    <a:gd name="connsiteX2" fmla="*/ 138112 w 159543"/>
                    <a:gd name="connsiteY2" fmla="*/ 150018 h 150018"/>
                    <a:gd name="connsiteX3" fmla="*/ 159543 w 159543"/>
                    <a:gd name="connsiteY3" fmla="*/ 80962 h 150018"/>
                    <a:gd name="connsiteX4" fmla="*/ 116681 w 159543"/>
                    <a:gd name="connsiteY4" fmla="*/ 0 h 150018"/>
                    <a:gd name="connsiteX5" fmla="*/ 0 w 159543"/>
                    <a:gd name="connsiteY5" fmla="*/ 4762 h 150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543" h="150018">
                      <a:moveTo>
                        <a:pt x="0" y="4762"/>
                      </a:moveTo>
                      <a:lnTo>
                        <a:pt x="71437" y="90487"/>
                      </a:lnTo>
                      <a:lnTo>
                        <a:pt x="138112" y="150018"/>
                      </a:lnTo>
                      <a:lnTo>
                        <a:pt x="159543" y="80962"/>
                      </a:lnTo>
                      <a:lnTo>
                        <a:pt x="116681" y="0"/>
                      </a:lnTo>
                      <a:lnTo>
                        <a:pt x="0" y="4762"/>
                      </a:lnTo>
                      <a:close/>
                    </a:path>
                  </a:pathLst>
                </a:custGeom>
                <a:solidFill>
                  <a:srgbClr val="0636D7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4" name="CasellaDiTesto 23"/>
                <p:cNvSpPr txBox="1"/>
                <p:nvPr/>
              </p:nvSpPr>
              <p:spPr>
                <a:xfrm>
                  <a:off x="4137644" y="554137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20" name="Figura a mano libera 19"/>
                <p:cNvSpPr/>
                <p:nvPr/>
              </p:nvSpPr>
              <p:spPr bwMode="auto">
                <a:xfrm>
                  <a:off x="3817144" y="561975"/>
                  <a:ext cx="476250" cy="321469"/>
                </a:xfrm>
                <a:custGeom>
                  <a:avLst/>
                  <a:gdLst>
                    <a:gd name="connsiteX0" fmla="*/ 0 w 476250"/>
                    <a:gd name="connsiteY0" fmla="*/ 7144 h 321469"/>
                    <a:gd name="connsiteX1" fmla="*/ 161925 w 476250"/>
                    <a:gd name="connsiteY1" fmla="*/ 85725 h 321469"/>
                    <a:gd name="connsiteX2" fmla="*/ 338137 w 476250"/>
                    <a:gd name="connsiteY2" fmla="*/ 209550 h 321469"/>
                    <a:gd name="connsiteX3" fmla="*/ 476250 w 476250"/>
                    <a:gd name="connsiteY3" fmla="*/ 321469 h 321469"/>
                    <a:gd name="connsiteX4" fmla="*/ 407194 w 476250"/>
                    <a:gd name="connsiteY4" fmla="*/ 226219 h 321469"/>
                    <a:gd name="connsiteX5" fmla="*/ 242887 w 476250"/>
                    <a:gd name="connsiteY5" fmla="*/ 69056 h 321469"/>
                    <a:gd name="connsiteX6" fmla="*/ 130969 w 476250"/>
                    <a:gd name="connsiteY6" fmla="*/ 0 h 321469"/>
                    <a:gd name="connsiteX7" fmla="*/ 0 w 476250"/>
                    <a:gd name="connsiteY7" fmla="*/ 7144 h 321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6250" h="321469">
                      <a:moveTo>
                        <a:pt x="0" y="7144"/>
                      </a:moveTo>
                      <a:lnTo>
                        <a:pt x="161925" y="85725"/>
                      </a:lnTo>
                      <a:lnTo>
                        <a:pt x="338137" y="209550"/>
                      </a:lnTo>
                      <a:lnTo>
                        <a:pt x="476250" y="321469"/>
                      </a:lnTo>
                      <a:lnTo>
                        <a:pt x="407194" y="226219"/>
                      </a:lnTo>
                      <a:lnTo>
                        <a:pt x="242887" y="69056"/>
                      </a:lnTo>
                      <a:lnTo>
                        <a:pt x="130969" y="0"/>
                      </a:lnTo>
                      <a:lnTo>
                        <a:pt x="0" y="7144"/>
                      </a:lnTo>
                      <a:close/>
                    </a:path>
                  </a:pathLst>
                </a:custGeom>
                <a:solidFill>
                  <a:srgbClr val="5FFF8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6" name="CasellaDiTesto 25"/>
                <p:cNvSpPr txBox="1"/>
                <p:nvPr/>
              </p:nvSpPr>
              <p:spPr>
                <a:xfrm>
                  <a:off x="3909553" y="471140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23" name="Figura a mano libera 22"/>
                <p:cNvSpPr/>
                <p:nvPr/>
              </p:nvSpPr>
              <p:spPr bwMode="auto">
                <a:xfrm>
                  <a:off x="3921919" y="1662113"/>
                  <a:ext cx="240506" cy="211931"/>
                </a:xfrm>
                <a:custGeom>
                  <a:avLst/>
                  <a:gdLst>
                    <a:gd name="connsiteX0" fmla="*/ 0 w 240506"/>
                    <a:gd name="connsiteY0" fmla="*/ 150018 h 211931"/>
                    <a:gd name="connsiteX1" fmla="*/ 169069 w 240506"/>
                    <a:gd name="connsiteY1" fmla="*/ 211931 h 211931"/>
                    <a:gd name="connsiteX2" fmla="*/ 240506 w 240506"/>
                    <a:gd name="connsiteY2" fmla="*/ 0 h 211931"/>
                    <a:gd name="connsiteX3" fmla="*/ 26194 w 240506"/>
                    <a:gd name="connsiteY3" fmla="*/ 23812 h 211931"/>
                    <a:gd name="connsiteX4" fmla="*/ 0 w 240506"/>
                    <a:gd name="connsiteY4" fmla="*/ 150018 h 21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506" h="211931">
                      <a:moveTo>
                        <a:pt x="0" y="150018"/>
                      </a:moveTo>
                      <a:lnTo>
                        <a:pt x="169069" y="211931"/>
                      </a:lnTo>
                      <a:lnTo>
                        <a:pt x="240506" y="0"/>
                      </a:lnTo>
                      <a:lnTo>
                        <a:pt x="26194" y="23812"/>
                      </a:lnTo>
                      <a:lnTo>
                        <a:pt x="0" y="150018"/>
                      </a:lnTo>
                      <a:close/>
                    </a:path>
                  </a:pathLst>
                </a:custGeom>
                <a:solidFill>
                  <a:srgbClr val="46FEA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8" name="CasellaDiTesto 27"/>
                <p:cNvSpPr txBox="1"/>
                <p:nvPr/>
              </p:nvSpPr>
              <p:spPr>
                <a:xfrm>
                  <a:off x="3809541" y="1598148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29" name="Ovale 28"/>
                <p:cNvSpPr/>
                <p:nvPr/>
              </p:nvSpPr>
              <p:spPr bwMode="auto">
                <a:xfrm>
                  <a:off x="4152900" y="1710997"/>
                  <a:ext cx="178593" cy="227012"/>
                </a:xfrm>
                <a:prstGeom prst="ellipse">
                  <a:avLst/>
                </a:prstGeom>
                <a:solidFill>
                  <a:srgbClr val="0002A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4190891" y="1692950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</a:t>
                  </a:r>
                </a:p>
              </p:txBody>
            </p:sp>
            <p:sp>
              <p:nvSpPr>
                <p:cNvPr id="31" name="Ovale 30"/>
                <p:cNvSpPr/>
                <p:nvPr/>
              </p:nvSpPr>
              <p:spPr bwMode="auto">
                <a:xfrm>
                  <a:off x="3318601" y="2078635"/>
                  <a:ext cx="228600" cy="227012"/>
                </a:xfrm>
                <a:prstGeom prst="ellipse">
                  <a:avLst/>
                </a:prstGeom>
                <a:solidFill>
                  <a:srgbClr val="FEA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2" name="CasellaDiTesto 31"/>
                <p:cNvSpPr txBox="1"/>
                <p:nvPr/>
              </p:nvSpPr>
              <p:spPr>
                <a:xfrm>
                  <a:off x="3117441" y="2088504"/>
                  <a:ext cx="373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11</a:t>
                  </a:r>
                </a:p>
              </p:txBody>
            </p:sp>
            <p:sp>
              <p:nvSpPr>
                <p:cNvPr id="33" name="Ovale 32"/>
                <p:cNvSpPr/>
                <p:nvPr/>
              </p:nvSpPr>
              <p:spPr bwMode="auto">
                <a:xfrm>
                  <a:off x="4137644" y="2652713"/>
                  <a:ext cx="228600" cy="227012"/>
                </a:xfrm>
                <a:prstGeom prst="ellipse">
                  <a:avLst/>
                </a:prstGeom>
                <a:solidFill>
                  <a:srgbClr val="5FFF9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4" name="CasellaDiTesto 33"/>
                <p:cNvSpPr txBox="1"/>
                <p:nvPr/>
              </p:nvSpPr>
              <p:spPr>
                <a:xfrm>
                  <a:off x="3997358" y="270971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35" name="Ovale 34"/>
                <p:cNvSpPr/>
                <p:nvPr/>
              </p:nvSpPr>
              <p:spPr bwMode="auto">
                <a:xfrm>
                  <a:off x="4765405" y="1972375"/>
                  <a:ext cx="228600" cy="227012"/>
                </a:xfrm>
                <a:prstGeom prst="ellipse">
                  <a:avLst/>
                </a:prstGeom>
                <a:solidFill>
                  <a:srgbClr val="00009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6" name="CasellaDiTesto 35"/>
                <p:cNvSpPr txBox="1"/>
                <p:nvPr/>
              </p:nvSpPr>
              <p:spPr>
                <a:xfrm>
                  <a:off x="4756150" y="1730475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37" name="Ovale 36"/>
                <p:cNvSpPr/>
                <p:nvPr/>
              </p:nvSpPr>
              <p:spPr bwMode="auto">
                <a:xfrm>
                  <a:off x="6013608" y="1965129"/>
                  <a:ext cx="228600" cy="227012"/>
                </a:xfrm>
                <a:prstGeom prst="ellipse">
                  <a:avLst/>
                </a:prstGeom>
                <a:solidFill>
                  <a:srgbClr val="00009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8" name="CasellaDiTesto 37"/>
                <p:cNvSpPr txBox="1"/>
                <p:nvPr/>
              </p:nvSpPr>
              <p:spPr>
                <a:xfrm>
                  <a:off x="6470665" y="2521445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25" name="Figura a mano libera 24"/>
                <p:cNvSpPr/>
                <p:nvPr/>
              </p:nvSpPr>
              <p:spPr bwMode="auto">
                <a:xfrm>
                  <a:off x="4443413" y="2119313"/>
                  <a:ext cx="635793" cy="1112043"/>
                </a:xfrm>
                <a:custGeom>
                  <a:avLst/>
                  <a:gdLst>
                    <a:gd name="connsiteX0" fmla="*/ 321468 w 635793"/>
                    <a:gd name="connsiteY0" fmla="*/ 585787 h 1112043"/>
                    <a:gd name="connsiteX1" fmla="*/ 431006 w 635793"/>
                    <a:gd name="connsiteY1" fmla="*/ 785812 h 1112043"/>
                    <a:gd name="connsiteX2" fmla="*/ 578643 w 635793"/>
                    <a:gd name="connsiteY2" fmla="*/ 1112043 h 1112043"/>
                    <a:gd name="connsiteX3" fmla="*/ 635793 w 635793"/>
                    <a:gd name="connsiteY3" fmla="*/ 1076325 h 1112043"/>
                    <a:gd name="connsiteX4" fmla="*/ 550068 w 635793"/>
                    <a:gd name="connsiteY4" fmla="*/ 762000 h 1112043"/>
                    <a:gd name="connsiteX5" fmla="*/ 461962 w 635793"/>
                    <a:gd name="connsiteY5" fmla="*/ 545306 h 1112043"/>
                    <a:gd name="connsiteX6" fmla="*/ 330993 w 635793"/>
                    <a:gd name="connsiteY6" fmla="*/ 333375 h 1112043"/>
                    <a:gd name="connsiteX7" fmla="*/ 176212 w 635793"/>
                    <a:gd name="connsiteY7" fmla="*/ 154781 h 1112043"/>
                    <a:gd name="connsiteX8" fmla="*/ 0 w 635793"/>
                    <a:gd name="connsiteY8" fmla="*/ 0 h 1112043"/>
                    <a:gd name="connsiteX9" fmla="*/ 202406 w 635793"/>
                    <a:gd name="connsiteY9" fmla="*/ 338137 h 1112043"/>
                    <a:gd name="connsiteX10" fmla="*/ 321468 w 635793"/>
                    <a:gd name="connsiteY10" fmla="*/ 585787 h 111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5793" h="1112043">
                      <a:moveTo>
                        <a:pt x="321468" y="585787"/>
                      </a:moveTo>
                      <a:lnTo>
                        <a:pt x="431006" y="785812"/>
                      </a:lnTo>
                      <a:lnTo>
                        <a:pt x="578643" y="1112043"/>
                      </a:lnTo>
                      <a:lnTo>
                        <a:pt x="635793" y="1076325"/>
                      </a:lnTo>
                      <a:lnTo>
                        <a:pt x="550068" y="762000"/>
                      </a:lnTo>
                      <a:lnTo>
                        <a:pt x="461962" y="545306"/>
                      </a:lnTo>
                      <a:lnTo>
                        <a:pt x="330993" y="333375"/>
                      </a:lnTo>
                      <a:lnTo>
                        <a:pt x="176212" y="154781"/>
                      </a:lnTo>
                      <a:lnTo>
                        <a:pt x="0" y="0"/>
                      </a:lnTo>
                      <a:lnTo>
                        <a:pt x="202406" y="338137"/>
                      </a:lnTo>
                      <a:lnTo>
                        <a:pt x="321468" y="585787"/>
                      </a:lnTo>
                      <a:close/>
                    </a:path>
                  </a:pathLst>
                </a:custGeom>
                <a:solidFill>
                  <a:srgbClr val="0051E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0" name="CasellaDiTesto 39"/>
                <p:cNvSpPr txBox="1"/>
                <p:nvPr/>
              </p:nvSpPr>
              <p:spPr>
                <a:xfrm>
                  <a:off x="4666622" y="2582861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13</a:t>
                  </a:r>
                </a:p>
              </p:txBody>
            </p:sp>
            <p:sp>
              <p:nvSpPr>
                <p:cNvPr id="41" name="Ovale 40"/>
                <p:cNvSpPr/>
                <p:nvPr/>
              </p:nvSpPr>
              <p:spPr bwMode="auto">
                <a:xfrm>
                  <a:off x="4881563" y="3542515"/>
                  <a:ext cx="364076" cy="329398"/>
                </a:xfrm>
                <a:prstGeom prst="ellipse">
                  <a:avLst/>
                </a:prstGeom>
                <a:solidFill>
                  <a:srgbClr val="FF040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2" name="Ovale 41"/>
                <p:cNvSpPr/>
                <p:nvPr/>
              </p:nvSpPr>
              <p:spPr bwMode="auto">
                <a:xfrm>
                  <a:off x="5131339" y="5319078"/>
                  <a:ext cx="294736" cy="307021"/>
                </a:xfrm>
                <a:prstGeom prst="ellipse">
                  <a:avLst/>
                </a:prstGeom>
                <a:solidFill>
                  <a:srgbClr val="E0FE17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3" name="Ovale 42"/>
                <p:cNvSpPr/>
                <p:nvPr/>
              </p:nvSpPr>
              <p:spPr bwMode="auto">
                <a:xfrm>
                  <a:off x="5785008" y="4226879"/>
                  <a:ext cx="228600" cy="227012"/>
                </a:xfrm>
                <a:prstGeom prst="ellipse">
                  <a:avLst/>
                </a:prstGeom>
                <a:solidFill>
                  <a:srgbClr val="0342E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4" name="Ovale 43"/>
                <p:cNvSpPr/>
                <p:nvPr/>
              </p:nvSpPr>
              <p:spPr bwMode="auto">
                <a:xfrm>
                  <a:off x="3832224" y="4773946"/>
                  <a:ext cx="417337" cy="438609"/>
                </a:xfrm>
                <a:prstGeom prst="ellipse">
                  <a:avLst/>
                </a:prstGeom>
                <a:solidFill>
                  <a:srgbClr val="FE252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5" name="CasellaDiTesto 44"/>
                <p:cNvSpPr txBox="1"/>
                <p:nvPr/>
              </p:nvSpPr>
              <p:spPr>
                <a:xfrm>
                  <a:off x="4804465" y="349523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16</a:t>
                  </a:r>
                </a:p>
              </p:txBody>
            </p:sp>
            <p:sp>
              <p:nvSpPr>
                <p:cNvPr id="27" name="Figura a mano libera 26"/>
                <p:cNvSpPr/>
                <p:nvPr/>
              </p:nvSpPr>
              <p:spPr bwMode="auto">
                <a:xfrm>
                  <a:off x="3917156" y="3448050"/>
                  <a:ext cx="821532" cy="959644"/>
                </a:xfrm>
                <a:custGeom>
                  <a:avLst/>
                  <a:gdLst>
                    <a:gd name="connsiteX0" fmla="*/ 0 w 821532"/>
                    <a:gd name="connsiteY0" fmla="*/ 0 h 959644"/>
                    <a:gd name="connsiteX1" fmla="*/ 250032 w 821532"/>
                    <a:gd name="connsiteY1" fmla="*/ 316706 h 959644"/>
                    <a:gd name="connsiteX2" fmla="*/ 364332 w 821532"/>
                    <a:gd name="connsiteY2" fmla="*/ 476250 h 959644"/>
                    <a:gd name="connsiteX3" fmla="*/ 657225 w 821532"/>
                    <a:gd name="connsiteY3" fmla="*/ 895350 h 959644"/>
                    <a:gd name="connsiteX4" fmla="*/ 700088 w 821532"/>
                    <a:gd name="connsiteY4" fmla="*/ 959644 h 959644"/>
                    <a:gd name="connsiteX5" fmla="*/ 785813 w 821532"/>
                    <a:gd name="connsiteY5" fmla="*/ 885825 h 959644"/>
                    <a:gd name="connsiteX6" fmla="*/ 821532 w 821532"/>
                    <a:gd name="connsiteY6" fmla="*/ 809625 h 959644"/>
                    <a:gd name="connsiteX7" fmla="*/ 645319 w 821532"/>
                    <a:gd name="connsiteY7" fmla="*/ 535781 h 959644"/>
                    <a:gd name="connsiteX8" fmla="*/ 431007 w 821532"/>
                    <a:gd name="connsiteY8" fmla="*/ 226219 h 959644"/>
                    <a:gd name="connsiteX9" fmla="*/ 335757 w 821532"/>
                    <a:gd name="connsiteY9" fmla="*/ 109538 h 959644"/>
                    <a:gd name="connsiteX10" fmla="*/ 221457 w 821532"/>
                    <a:gd name="connsiteY10" fmla="*/ 64294 h 959644"/>
                    <a:gd name="connsiteX11" fmla="*/ 0 w 821532"/>
                    <a:gd name="connsiteY11" fmla="*/ 0 h 959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1532" h="959644">
                      <a:moveTo>
                        <a:pt x="0" y="0"/>
                      </a:moveTo>
                      <a:lnTo>
                        <a:pt x="250032" y="316706"/>
                      </a:lnTo>
                      <a:lnTo>
                        <a:pt x="364332" y="476250"/>
                      </a:lnTo>
                      <a:lnTo>
                        <a:pt x="657225" y="895350"/>
                      </a:lnTo>
                      <a:lnTo>
                        <a:pt x="700088" y="959644"/>
                      </a:lnTo>
                      <a:lnTo>
                        <a:pt x="785813" y="885825"/>
                      </a:lnTo>
                      <a:lnTo>
                        <a:pt x="821532" y="809625"/>
                      </a:lnTo>
                      <a:lnTo>
                        <a:pt x="645319" y="535781"/>
                      </a:lnTo>
                      <a:lnTo>
                        <a:pt x="431007" y="226219"/>
                      </a:lnTo>
                      <a:lnTo>
                        <a:pt x="335757" y="109538"/>
                      </a:lnTo>
                      <a:lnTo>
                        <a:pt x="221457" y="642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810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7" name="CasellaDiTesto 46"/>
                <p:cNvSpPr txBox="1"/>
                <p:nvPr/>
              </p:nvSpPr>
              <p:spPr>
                <a:xfrm>
                  <a:off x="4166417" y="3711500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19</a:t>
                  </a:r>
                </a:p>
              </p:txBody>
            </p:sp>
            <p:sp>
              <p:nvSpPr>
                <p:cNvPr id="39" name="Figura a mano libera 38"/>
                <p:cNvSpPr/>
                <p:nvPr/>
              </p:nvSpPr>
              <p:spPr bwMode="auto">
                <a:xfrm>
                  <a:off x="4305300" y="3590925"/>
                  <a:ext cx="1173956" cy="1319213"/>
                </a:xfrm>
                <a:custGeom>
                  <a:avLst/>
                  <a:gdLst>
                    <a:gd name="connsiteX0" fmla="*/ 0 w 1173956"/>
                    <a:gd name="connsiteY0" fmla="*/ 0 h 1319213"/>
                    <a:gd name="connsiteX1" fmla="*/ 250031 w 1173956"/>
                    <a:gd name="connsiteY1" fmla="*/ 340519 h 1319213"/>
                    <a:gd name="connsiteX2" fmla="*/ 438150 w 1173956"/>
                    <a:gd name="connsiteY2" fmla="*/ 621506 h 1319213"/>
                    <a:gd name="connsiteX3" fmla="*/ 466725 w 1173956"/>
                    <a:gd name="connsiteY3" fmla="*/ 673894 h 1319213"/>
                    <a:gd name="connsiteX4" fmla="*/ 635794 w 1173956"/>
                    <a:gd name="connsiteY4" fmla="*/ 781050 h 1319213"/>
                    <a:gd name="connsiteX5" fmla="*/ 890588 w 1173956"/>
                    <a:gd name="connsiteY5" fmla="*/ 1007269 h 1319213"/>
                    <a:gd name="connsiteX6" fmla="*/ 1071563 w 1173956"/>
                    <a:gd name="connsiteY6" fmla="*/ 1195388 h 1319213"/>
                    <a:gd name="connsiteX7" fmla="*/ 1173956 w 1173956"/>
                    <a:gd name="connsiteY7" fmla="*/ 1319213 h 1319213"/>
                    <a:gd name="connsiteX8" fmla="*/ 1047750 w 1173956"/>
                    <a:gd name="connsiteY8" fmla="*/ 1076325 h 1319213"/>
                    <a:gd name="connsiteX9" fmla="*/ 838200 w 1173956"/>
                    <a:gd name="connsiteY9" fmla="*/ 747713 h 1319213"/>
                    <a:gd name="connsiteX10" fmla="*/ 678656 w 1173956"/>
                    <a:gd name="connsiteY10" fmla="*/ 559594 h 1319213"/>
                    <a:gd name="connsiteX11" fmla="*/ 400050 w 1173956"/>
                    <a:gd name="connsiteY11" fmla="*/ 328613 h 1319213"/>
                    <a:gd name="connsiteX12" fmla="*/ 0 w 1173956"/>
                    <a:gd name="connsiteY12" fmla="*/ 0 h 1319213"/>
                    <a:gd name="connsiteX0" fmla="*/ 0 w 1173956"/>
                    <a:gd name="connsiteY0" fmla="*/ 0 h 1319213"/>
                    <a:gd name="connsiteX1" fmla="*/ 250031 w 1173956"/>
                    <a:gd name="connsiteY1" fmla="*/ 340519 h 1319213"/>
                    <a:gd name="connsiteX2" fmla="*/ 438150 w 1173956"/>
                    <a:gd name="connsiteY2" fmla="*/ 621506 h 1319213"/>
                    <a:gd name="connsiteX3" fmla="*/ 466725 w 1173956"/>
                    <a:gd name="connsiteY3" fmla="*/ 673894 h 1319213"/>
                    <a:gd name="connsiteX4" fmla="*/ 604838 w 1173956"/>
                    <a:gd name="connsiteY4" fmla="*/ 778668 h 1319213"/>
                    <a:gd name="connsiteX5" fmla="*/ 890588 w 1173956"/>
                    <a:gd name="connsiteY5" fmla="*/ 1007269 h 1319213"/>
                    <a:gd name="connsiteX6" fmla="*/ 1071563 w 1173956"/>
                    <a:gd name="connsiteY6" fmla="*/ 1195388 h 1319213"/>
                    <a:gd name="connsiteX7" fmla="*/ 1173956 w 1173956"/>
                    <a:gd name="connsiteY7" fmla="*/ 1319213 h 1319213"/>
                    <a:gd name="connsiteX8" fmla="*/ 1047750 w 1173956"/>
                    <a:gd name="connsiteY8" fmla="*/ 1076325 h 1319213"/>
                    <a:gd name="connsiteX9" fmla="*/ 838200 w 1173956"/>
                    <a:gd name="connsiteY9" fmla="*/ 747713 h 1319213"/>
                    <a:gd name="connsiteX10" fmla="*/ 678656 w 1173956"/>
                    <a:gd name="connsiteY10" fmla="*/ 559594 h 1319213"/>
                    <a:gd name="connsiteX11" fmla="*/ 400050 w 1173956"/>
                    <a:gd name="connsiteY11" fmla="*/ 328613 h 1319213"/>
                    <a:gd name="connsiteX12" fmla="*/ 0 w 1173956"/>
                    <a:gd name="connsiteY12" fmla="*/ 0 h 1319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73956" h="1319213">
                      <a:moveTo>
                        <a:pt x="0" y="0"/>
                      </a:moveTo>
                      <a:lnTo>
                        <a:pt x="250031" y="340519"/>
                      </a:lnTo>
                      <a:lnTo>
                        <a:pt x="438150" y="621506"/>
                      </a:lnTo>
                      <a:lnTo>
                        <a:pt x="466725" y="673894"/>
                      </a:lnTo>
                      <a:lnTo>
                        <a:pt x="604838" y="778668"/>
                      </a:lnTo>
                      <a:lnTo>
                        <a:pt x="890588" y="1007269"/>
                      </a:lnTo>
                      <a:lnTo>
                        <a:pt x="1071563" y="1195388"/>
                      </a:lnTo>
                      <a:lnTo>
                        <a:pt x="1173956" y="1319213"/>
                      </a:lnTo>
                      <a:lnTo>
                        <a:pt x="1047750" y="1076325"/>
                      </a:lnTo>
                      <a:lnTo>
                        <a:pt x="838200" y="747713"/>
                      </a:lnTo>
                      <a:lnTo>
                        <a:pt x="678656" y="559594"/>
                      </a:lnTo>
                      <a:lnTo>
                        <a:pt x="400050" y="3286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80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9" name="CasellaDiTesto 48"/>
                <p:cNvSpPr txBox="1"/>
                <p:nvPr/>
              </p:nvSpPr>
              <p:spPr>
                <a:xfrm>
                  <a:off x="4710930" y="4053142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18</a:t>
                  </a:r>
                </a:p>
              </p:txBody>
            </p:sp>
            <p:sp>
              <p:nvSpPr>
                <p:cNvPr id="50" name="CasellaDiTesto 49"/>
                <p:cNvSpPr txBox="1"/>
                <p:nvPr/>
              </p:nvSpPr>
              <p:spPr>
                <a:xfrm>
                  <a:off x="3567446" y="5247600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</a:t>
                  </a:r>
                </a:p>
              </p:txBody>
            </p:sp>
            <p:sp>
              <p:nvSpPr>
                <p:cNvPr id="51" name="CasellaDiTesto 50"/>
                <p:cNvSpPr txBox="1"/>
                <p:nvPr/>
              </p:nvSpPr>
              <p:spPr>
                <a:xfrm>
                  <a:off x="5031121" y="5249415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24</a:t>
                  </a:r>
                </a:p>
              </p:txBody>
            </p:sp>
            <p:sp>
              <p:nvSpPr>
                <p:cNvPr id="52" name="CasellaDiTesto 51"/>
                <p:cNvSpPr txBox="1"/>
                <p:nvPr/>
              </p:nvSpPr>
              <p:spPr>
                <a:xfrm>
                  <a:off x="5763398" y="4339245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15</a:t>
                  </a:r>
                </a:p>
              </p:txBody>
            </p:sp>
            <p:sp>
              <p:nvSpPr>
                <p:cNvPr id="46" name="Figura a mano libera 45"/>
                <p:cNvSpPr/>
                <p:nvPr/>
              </p:nvSpPr>
              <p:spPr bwMode="auto">
                <a:xfrm>
                  <a:off x="5055394" y="3026569"/>
                  <a:ext cx="311944" cy="328612"/>
                </a:xfrm>
                <a:custGeom>
                  <a:avLst/>
                  <a:gdLst>
                    <a:gd name="connsiteX0" fmla="*/ 42862 w 311944"/>
                    <a:gd name="connsiteY0" fmla="*/ 173831 h 328612"/>
                    <a:gd name="connsiteX1" fmla="*/ 311944 w 311944"/>
                    <a:gd name="connsiteY1" fmla="*/ 328612 h 328612"/>
                    <a:gd name="connsiteX2" fmla="*/ 300037 w 311944"/>
                    <a:gd name="connsiteY2" fmla="*/ 116681 h 328612"/>
                    <a:gd name="connsiteX3" fmla="*/ 0 w 311944"/>
                    <a:gd name="connsiteY3" fmla="*/ 0 h 328612"/>
                    <a:gd name="connsiteX4" fmla="*/ 42862 w 311944"/>
                    <a:gd name="connsiteY4" fmla="*/ 173831 h 328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944" h="328612">
                      <a:moveTo>
                        <a:pt x="42862" y="173831"/>
                      </a:moveTo>
                      <a:lnTo>
                        <a:pt x="311944" y="328612"/>
                      </a:lnTo>
                      <a:lnTo>
                        <a:pt x="300037" y="116681"/>
                      </a:lnTo>
                      <a:lnTo>
                        <a:pt x="0" y="0"/>
                      </a:lnTo>
                      <a:lnTo>
                        <a:pt x="42862" y="173831"/>
                      </a:lnTo>
                      <a:close/>
                    </a:path>
                  </a:pathLst>
                </a:custGeom>
                <a:solidFill>
                  <a:srgbClr val="040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5" name="CasellaDiTesto 54"/>
                <p:cNvSpPr txBox="1"/>
                <p:nvPr/>
              </p:nvSpPr>
              <p:spPr>
                <a:xfrm>
                  <a:off x="5031121" y="3018581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48" name="Figura a mano libera 47"/>
                <p:cNvSpPr/>
                <p:nvPr/>
              </p:nvSpPr>
              <p:spPr bwMode="auto">
                <a:xfrm>
                  <a:off x="5372100" y="3145631"/>
                  <a:ext cx="247650" cy="290513"/>
                </a:xfrm>
                <a:custGeom>
                  <a:avLst/>
                  <a:gdLst>
                    <a:gd name="connsiteX0" fmla="*/ 0 w 247650"/>
                    <a:gd name="connsiteY0" fmla="*/ 0 h 290513"/>
                    <a:gd name="connsiteX1" fmla="*/ 11906 w 247650"/>
                    <a:gd name="connsiteY1" fmla="*/ 221457 h 290513"/>
                    <a:gd name="connsiteX2" fmla="*/ 247650 w 247650"/>
                    <a:gd name="connsiteY2" fmla="*/ 290513 h 290513"/>
                    <a:gd name="connsiteX3" fmla="*/ 235744 w 247650"/>
                    <a:gd name="connsiteY3" fmla="*/ 92869 h 290513"/>
                    <a:gd name="connsiteX4" fmla="*/ 0 w 247650"/>
                    <a:gd name="connsiteY4" fmla="*/ 0 h 290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0" h="290513">
                      <a:moveTo>
                        <a:pt x="0" y="0"/>
                      </a:moveTo>
                      <a:lnTo>
                        <a:pt x="11906" y="221457"/>
                      </a:lnTo>
                      <a:lnTo>
                        <a:pt x="247650" y="290513"/>
                      </a:lnTo>
                      <a:lnTo>
                        <a:pt x="235744" y="92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40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7" name="CasellaDiTesto 56"/>
                <p:cNvSpPr txBox="1"/>
                <p:nvPr/>
              </p:nvSpPr>
              <p:spPr>
                <a:xfrm>
                  <a:off x="5306385" y="3140273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54" name="Figura a mano libera 53"/>
                <p:cNvSpPr/>
                <p:nvPr/>
              </p:nvSpPr>
              <p:spPr bwMode="auto">
                <a:xfrm>
                  <a:off x="5626894" y="3250406"/>
                  <a:ext cx="1559719" cy="647700"/>
                </a:xfrm>
                <a:custGeom>
                  <a:avLst/>
                  <a:gdLst>
                    <a:gd name="connsiteX0" fmla="*/ 0 w 1559719"/>
                    <a:gd name="connsiteY0" fmla="*/ 0 h 647700"/>
                    <a:gd name="connsiteX1" fmla="*/ 14287 w 1559719"/>
                    <a:gd name="connsiteY1" fmla="*/ 195263 h 647700"/>
                    <a:gd name="connsiteX2" fmla="*/ 442912 w 1559719"/>
                    <a:gd name="connsiteY2" fmla="*/ 316707 h 647700"/>
                    <a:gd name="connsiteX3" fmla="*/ 904875 w 1559719"/>
                    <a:gd name="connsiteY3" fmla="*/ 454819 h 647700"/>
                    <a:gd name="connsiteX4" fmla="*/ 1559719 w 1559719"/>
                    <a:gd name="connsiteY4" fmla="*/ 647700 h 647700"/>
                    <a:gd name="connsiteX5" fmla="*/ 1526381 w 1559719"/>
                    <a:gd name="connsiteY5" fmla="*/ 628650 h 647700"/>
                    <a:gd name="connsiteX6" fmla="*/ 1123950 w 1559719"/>
                    <a:gd name="connsiteY6" fmla="*/ 464344 h 647700"/>
                    <a:gd name="connsiteX7" fmla="*/ 519112 w 1559719"/>
                    <a:gd name="connsiteY7" fmla="*/ 223838 h 647700"/>
                    <a:gd name="connsiteX8" fmla="*/ 0 w 1559719"/>
                    <a:gd name="connsiteY8" fmla="*/ 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9719" h="647700">
                      <a:moveTo>
                        <a:pt x="0" y="0"/>
                      </a:moveTo>
                      <a:lnTo>
                        <a:pt x="14287" y="195263"/>
                      </a:lnTo>
                      <a:lnTo>
                        <a:pt x="442912" y="316707"/>
                      </a:lnTo>
                      <a:lnTo>
                        <a:pt x="904875" y="454819"/>
                      </a:lnTo>
                      <a:lnTo>
                        <a:pt x="1559719" y="647700"/>
                      </a:lnTo>
                      <a:lnTo>
                        <a:pt x="1526381" y="628650"/>
                      </a:lnTo>
                      <a:lnTo>
                        <a:pt x="1123950" y="464344"/>
                      </a:lnTo>
                      <a:lnTo>
                        <a:pt x="519112" y="2238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100C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9" name="CasellaDiTesto 58"/>
                <p:cNvSpPr txBox="1"/>
                <p:nvPr/>
              </p:nvSpPr>
              <p:spPr>
                <a:xfrm>
                  <a:off x="5594517" y="3250406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56" name="Figura a mano libera 55"/>
                <p:cNvSpPr/>
                <p:nvPr/>
              </p:nvSpPr>
              <p:spPr bwMode="auto">
                <a:xfrm>
                  <a:off x="5205413" y="4167188"/>
                  <a:ext cx="328612" cy="623887"/>
                </a:xfrm>
                <a:custGeom>
                  <a:avLst/>
                  <a:gdLst>
                    <a:gd name="connsiteX0" fmla="*/ 0 w 328612"/>
                    <a:gd name="connsiteY0" fmla="*/ 59531 h 623887"/>
                    <a:gd name="connsiteX1" fmla="*/ 154781 w 328612"/>
                    <a:gd name="connsiteY1" fmla="*/ 388143 h 623887"/>
                    <a:gd name="connsiteX2" fmla="*/ 295275 w 328612"/>
                    <a:gd name="connsiteY2" fmla="*/ 623887 h 623887"/>
                    <a:gd name="connsiteX3" fmla="*/ 328612 w 328612"/>
                    <a:gd name="connsiteY3" fmla="*/ 604837 h 623887"/>
                    <a:gd name="connsiteX4" fmla="*/ 35718 w 328612"/>
                    <a:gd name="connsiteY4" fmla="*/ 0 h 623887"/>
                    <a:gd name="connsiteX5" fmla="*/ 0 w 328612"/>
                    <a:gd name="connsiteY5" fmla="*/ 59531 h 62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8612" h="623887">
                      <a:moveTo>
                        <a:pt x="0" y="59531"/>
                      </a:moveTo>
                      <a:lnTo>
                        <a:pt x="154781" y="388143"/>
                      </a:lnTo>
                      <a:lnTo>
                        <a:pt x="295275" y="623887"/>
                      </a:lnTo>
                      <a:lnTo>
                        <a:pt x="328612" y="604837"/>
                      </a:lnTo>
                      <a:lnTo>
                        <a:pt x="35718" y="0"/>
                      </a:lnTo>
                      <a:lnTo>
                        <a:pt x="0" y="59531"/>
                      </a:lnTo>
                      <a:close/>
                    </a:path>
                  </a:pathLst>
                </a:custGeom>
                <a:solidFill>
                  <a:srgbClr val="0F84D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8" name="Figura a mano libera 57"/>
                <p:cNvSpPr/>
                <p:nvPr/>
              </p:nvSpPr>
              <p:spPr bwMode="auto">
                <a:xfrm>
                  <a:off x="5031581" y="4171950"/>
                  <a:ext cx="552450" cy="840581"/>
                </a:xfrm>
                <a:custGeom>
                  <a:avLst/>
                  <a:gdLst>
                    <a:gd name="connsiteX0" fmla="*/ 0 w 552450"/>
                    <a:gd name="connsiteY0" fmla="*/ 0 h 840581"/>
                    <a:gd name="connsiteX1" fmla="*/ 150019 w 552450"/>
                    <a:gd name="connsiteY1" fmla="*/ 188119 h 840581"/>
                    <a:gd name="connsiteX2" fmla="*/ 254794 w 552450"/>
                    <a:gd name="connsiteY2" fmla="*/ 359569 h 840581"/>
                    <a:gd name="connsiteX3" fmla="*/ 381000 w 552450"/>
                    <a:gd name="connsiteY3" fmla="*/ 569119 h 840581"/>
                    <a:gd name="connsiteX4" fmla="*/ 485775 w 552450"/>
                    <a:gd name="connsiteY4" fmla="*/ 766763 h 840581"/>
                    <a:gd name="connsiteX5" fmla="*/ 521494 w 552450"/>
                    <a:gd name="connsiteY5" fmla="*/ 831056 h 840581"/>
                    <a:gd name="connsiteX6" fmla="*/ 552450 w 552450"/>
                    <a:gd name="connsiteY6" fmla="*/ 840581 h 840581"/>
                    <a:gd name="connsiteX7" fmla="*/ 478632 w 552450"/>
                    <a:gd name="connsiteY7" fmla="*/ 666750 h 840581"/>
                    <a:gd name="connsiteX8" fmla="*/ 335757 w 552450"/>
                    <a:gd name="connsiteY8" fmla="*/ 409575 h 840581"/>
                    <a:gd name="connsiteX9" fmla="*/ 226219 w 552450"/>
                    <a:gd name="connsiteY9" fmla="*/ 221456 h 840581"/>
                    <a:gd name="connsiteX10" fmla="*/ 154782 w 552450"/>
                    <a:gd name="connsiteY10" fmla="*/ 57150 h 840581"/>
                    <a:gd name="connsiteX11" fmla="*/ 0 w 552450"/>
                    <a:gd name="connsiteY11" fmla="*/ 0 h 840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2450" h="840581">
                      <a:moveTo>
                        <a:pt x="0" y="0"/>
                      </a:moveTo>
                      <a:lnTo>
                        <a:pt x="150019" y="188119"/>
                      </a:lnTo>
                      <a:lnTo>
                        <a:pt x="254794" y="359569"/>
                      </a:lnTo>
                      <a:lnTo>
                        <a:pt x="381000" y="569119"/>
                      </a:lnTo>
                      <a:lnTo>
                        <a:pt x="485775" y="766763"/>
                      </a:lnTo>
                      <a:lnTo>
                        <a:pt x="521494" y="831056"/>
                      </a:lnTo>
                      <a:lnTo>
                        <a:pt x="552450" y="840581"/>
                      </a:lnTo>
                      <a:lnTo>
                        <a:pt x="478632" y="666750"/>
                      </a:lnTo>
                      <a:lnTo>
                        <a:pt x="335757" y="409575"/>
                      </a:lnTo>
                      <a:lnTo>
                        <a:pt x="226219" y="221456"/>
                      </a:lnTo>
                      <a:lnTo>
                        <a:pt x="154782" y="57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070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0" name="Rettangolo arrotondato 59"/>
                <p:cNvSpPr/>
                <p:nvPr/>
              </p:nvSpPr>
              <p:spPr bwMode="auto">
                <a:xfrm>
                  <a:off x="6242208" y="5319078"/>
                  <a:ext cx="164545" cy="264953"/>
                </a:xfrm>
                <a:prstGeom prst="roundRect">
                  <a:avLst/>
                </a:prstGeom>
                <a:solidFill>
                  <a:srgbClr val="0044D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4" name="CasellaDiTesto 63"/>
                <p:cNvSpPr txBox="1"/>
                <p:nvPr/>
              </p:nvSpPr>
              <p:spPr>
                <a:xfrm>
                  <a:off x="6034881" y="5307806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21</a:t>
                  </a:r>
                </a:p>
              </p:txBody>
            </p:sp>
            <p:sp>
              <p:nvSpPr>
                <p:cNvPr id="61" name="Figura a mano libera 60"/>
                <p:cNvSpPr/>
                <p:nvPr/>
              </p:nvSpPr>
              <p:spPr bwMode="auto">
                <a:xfrm>
                  <a:off x="5510213" y="4802981"/>
                  <a:ext cx="485775" cy="1062038"/>
                </a:xfrm>
                <a:custGeom>
                  <a:avLst/>
                  <a:gdLst>
                    <a:gd name="connsiteX0" fmla="*/ 0 w 485775"/>
                    <a:gd name="connsiteY0" fmla="*/ 0 h 1062038"/>
                    <a:gd name="connsiteX1" fmla="*/ 176212 w 485775"/>
                    <a:gd name="connsiteY1" fmla="*/ 400050 h 1062038"/>
                    <a:gd name="connsiteX2" fmla="*/ 304800 w 485775"/>
                    <a:gd name="connsiteY2" fmla="*/ 714375 h 1062038"/>
                    <a:gd name="connsiteX3" fmla="*/ 450056 w 485775"/>
                    <a:gd name="connsiteY3" fmla="*/ 1062038 h 1062038"/>
                    <a:gd name="connsiteX4" fmla="*/ 485775 w 485775"/>
                    <a:gd name="connsiteY4" fmla="*/ 1047750 h 1062038"/>
                    <a:gd name="connsiteX5" fmla="*/ 271462 w 485775"/>
                    <a:gd name="connsiteY5" fmla="*/ 466725 h 1062038"/>
                    <a:gd name="connsiteX6" fmla="*/ 252412 w 485775"/>
                    <a:gd name="connsiteY6" fmla="*/ 338138 h 1062038"/>
                    <a:gd name="connsiteX7" fmla="*/ 171450 w 485775"/>
                    <a:gd name="connsiteY7" fmla="*/ 250032 h 1062038"/>
                    <a:gd name="connsiteX8" fmla="*/ 59531 w 485775"/>
                    <a:gd name="connsiteY8" fmla="*/ 21432 h 1062038"/>
                    <a:gd name="connsiteX9" fmla="*/ 0 w 485775"/>
                    <a:gd name="connsiteY9" fmla="*/ 0 h 1062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5" h="1062038">
                      <a:moveTo>
                        <a:pt x="0" y="0"/>
                      </a:moveTo>
                      <a:lnTo>
                        <a:pt x="176212" y="400050"/>
                      </a:lnTo>
                      <a:lnTo>
                        <a:pt x="304800" y="714375"/>
                      </a:lnTo>
                      <a:lnTo>
                        <a:pt x="450056" y="1062038"/>
                      </a:lnTo>
                      <a:lnTo>
                        <a:pt x="485775" y="1047750"/>
                      </a:lnTo>
                      <a:lnTo>
                        <a:pt x="271462" y="466725"/>
                      </a:lnTo>
                      <a:lnTo>
                        <a:pt x="252412" y="338138"/>
                      </a:lnTo>
                      <a:lnTo>
                        <a:pt x="171450" y="250032"/>
                      </a:lnTo>
                      <a:lnTo>
                        <a:pt x="59531" y="214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681E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3" name="Figura a mano libera 62"/>
                <p:cNvSpPr/>
                <p:nvPr/>
              </p:nvSpPr>
              <p:spPr bwMode="auto">
                <a:xfrm>
                  <a:off x="5553075" y="5024438"/>
                  <a:ext cx="280988" cy="566737"/>
                </a:xfrm>
                <a:custGeom>
                  <a:avLst/>
                  <a:gdLst>
                    <a:gd name="connsiteX0" fmla="*/ 0 w 280988"/>
                    <a:gd name="connsiteY0" fmla="*/ 0 h 566737"/>
                    <a:gd name="connsiteX1" fmla="*/ 102394 w 280988"/>
                    <a:gd name="connsiteY1" fmla="*/ 176212 h 566737"/>
                    <a:gd name="connsiteX2" fmla="*/ 173831 w 280988"/>
                    <a:gd name="connsiteY2" fmla="*/ 352425 h 566737"/>
                    <a:gd name="connsiteX3" fmla="*/ 242888 w 280988"/>
                    <a:gd name="connsiteY3" fmla="*/ 547687 h 566737"/>
                    <a:gd name="connsiteX4" fmla="*/ 280988 w 280988"/>
                    <a:gd name="connsiteY4" fmla="*/ 566737 h 566737"/>
                    <a:gd name="connsiteX5" fmla="*/ 166688 w 280988"/>
                    <a:gd name="connsiteY5" fmla="*/ 300037 h 566737"/>
                    <a:gd name="connsiteX6" fmla="*/ 52388 w 280988"/>
                    <a:gd name="connsiteY6" fmla="*/ 35718 h 566737"/>
                    <a:gd name="connsiteX7" fmla="*/ 0 w 280988"/>
                    <a:gd name="connsiteY7" fmla="*/ 0 h 566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988" h="566737">
                      <a:moveTo>
                        <a:pt x="0" y="0"/>
                      </a:moveTo>
                      <a:lnTo>
                        <a:pt x="102394" y="176212"/>
                      </a:lnTo>
                      <a:lnTo>
                        <a:pt x="173831" y="352425"/>
                      </a:lnTo>
                      <a:lnTo>
                        <a:pt x="242888" y="547687"/>
                      </a:lnTo>
                      <a:lnTo>
                        <a:pt x="280988" y="566737"/>
                      </a:lnTo>
                      <a:lnTo>
                        <a:pt x="166688" y="300037"/>
                      </a:lnTo>
                      <a:lnTo>
                        <a:pt x="52388" y="35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FFD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5" name="Figura a mano libera 64"/>
                <p:cNvSpPr/>
                <p:nvPr/>
              </p:nvSpPr>
              <p:spPr bwMode="auto">
                <a:xfrm>
                  <a:off x="5584031" y="5138738"/>
                  <a:ext cx="195263" cy="452437"/>
                </a:xfrm>
                <a:custGeom>
                  <a:avLst/>
                  <a:gdLst>
                    <a:gd name="connsiteX0" fmla="*/ 0 w 195263"/>
                    <a:gd name="connsiteY0" fmla="*/ 114300 h 452437"/>
                    <a:gd name="connsiteX1" fmla="*/ 76200 w 195263"/>
                    <a:gd name="connsiteY1" fmla="*/ 295275 h 452437"/>
                    <a:gd name="connsiteX2" fmla="*/ 195263 w 195263"/>
                    <a:gd name="connsiteY2" fmla="*/ 452437 h 452437"/>
                    <a:gd name="connsiteX3" fmla="*/ 185738 w 195263"/>
                    <a:gd name="connsiteY3" fmla="*/ 431006 h 452437"/>
                    <a:gd name="connsiteX4" fmla="*/ 83344 w 195263"/>
                    <a:gd name="connsiteY4" fmla="*/ 138112 h 452437"/>
                    <a:gd name="connsiteX5" fmla="*/ 11907 w 195263"/>
                    <a:gd name="connsiteY5" fmla="*/ 0 h 452437"/>
                    <a:gd name="connsiteX6" fmla="*/ 0 w 195263"/>
                    <a:gd name="connsiteY6" fmla="*/ 114300 h 452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263" h="452437">
                      <a:moveTo>
                        <a:pt x="0" y="114300"/>
                      </a:moveTo>
                      <a:lnTo>
                        <a:pt x="76200" y="295275"/>
                      </a:lnTo>
                      <a:lnTo>
                        <a:pt x="195263" y="452437"/>
                      </a:lnTo>
                      <a:lnTo>
                        <a:pt x="185738" y="431006"/>
                      </a:lnTo>
                      <a:lnTo>
                        <a:pt x="83344" y="138112"/>
                      </a:lnTo>
                      <a:lnTo>
                        <a:pt x="11907" y="0"/>
                      </a:lnTo>
                      <a:lnTo>
                        <a:pt x="0" y="114300"/>
                      </a:lnTo>
                      <a:close/>
                    </a:path>
                  </a:pathLst>
                </a:custGeom>
                <a:solidFill>
                  <a:srgbClr val="E1FC1B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6" name="Rettangolo arrotondato 65"/>
                <p:cNvSpPr/>
                <p:nvPr/>
              </p:nvSpPr>
              <p:spPr bwMode="auto">
                <a:xfrm>
                  <a:off x="6436519" y="6212681"/>
                  <a:ext cx="264319" cy="330994"/>
                </a:xfrm>
                <a:prstGeom prst="roundRect">
                  <a:avLst/>
                </a:prstGeom>
                <a:solidFill>
                  <a:srgbClr val="0000A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1" name="CasellaDiTesto 70"/>
                <p:cNvSpPr txBox="1"/>
                <p:nvPr/>
              </p:nvSpPr>
              <p:spPr>
                <a:xfrm>
                  <a:off x="6774797" y="6224289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26</a:t>
                  </a:r>
                </a:p>
              </p:txBody>
            </p:sp>
            <p:sp>
              <p:nvSpPr>
                <p:cNvPr id="68" name="Figura a mano libera 67"/>
                <p:cNvSpPr/>
                <p:nvPr/>
              </p:nvSpPr>
              <p:spPr bwMode="auto">
                <a:xfrm>
                  <a:off x="5362575" y="5779294"/>
                  <a:ext cx="576263" cy="833437"/>
                </a:xfrm>
                <a:custGeom>
                  <a:avLst/>
                  <a:gdLst>
                    <a:gd name="connsiteX0" fmla="*/ 309563 w 576263"/>
                    <a:gd name="connsiteY0" fmla="*/ 78581 h 833437"/>
                    <a:gd name="connsiteX1" fmla="*/ 250031 w 576263"/>
                    <a:gd name="connsiteY1" fmla="*/ 300037 h 833437"/>
                    <a:gd name="connsiteX2" fmla="*/ 157163 w 576263"/>
                    <a:gd name="connsiteY2" fmla="*/ 547687 h 833437"/>
                    <a:gd name="connsiteX3" fmla="*/ 66675 w 576263"/>
                    <a:gd name="connsiteY3" fmla="*/ 738187 h 833437"/>
                    <a:gd name="connsiteX4" fmla="*/ 0 w 576263"/>
                    <a:gd name="connsiteY4" fmla="*/ 833437 h 833437"/>
                    <a:gd name="connsiteX5" fmla="*/ 185738 w 576263"/>
                    <a:gd name="connsiteY5" fmla="*/ 657225 h 833437"/>
                    <a:gd name="connsiteX6" fmla="*/ 314325 w 576263"/>
                    <a:gd name="connsiteY6" fmla="*/ 514350 h 833437"/>
                    <a:gd name="connsiteX7" fmla="*/ 471488 w 576263"/>
                    <a:gd name="connsiteY7" fmla="*/ 288131 h 833437"/>
                    <a:gd name="connsiteX8" fmla="*/ 576263 w 576263"/>
                    <a:gd name="connsiteY8" fmla="*/ 102394 h 833437"/>
                    <a:gd name="connsiteX9" fmla="*/ 533400 w 576263"/>
                    <a:gd name="connsiteY9" fmla="*/ 0 h 833437"/>
                    <a:gd name="connsiteX10" fmla="*/ 309563 w 576263"/>
                    <a:gd name="connsiteY10" fmla="*/ 78581 h 833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6263" h="833437">
                      <a:moveTo>
                        <a:pt x="309563" y="78581"/>
                      </a:moveTo>
                      <a:lnTo>
                        <a:pt x="250031" y="300037"/>
                      </a:lnTo>
                      <a:lnTo>
                        <a:pt x="157163" y="547687"/>
                      </a:lnTo>
                      <a:lnTo>
                        <a:pt x="66675" y="738187"/>
                      </a:lnTo>
                      <a:lnTo>
                        <a:pt x="0" y="833437"/>
                      </a:lnTo>
                      <a:lnTo>
                        <a:pt x="185738" y="657225"/>
                      </a:lnTo>
                      <a:lnTo>
                        <a:pt x="314325" y="514350"/>
                      </a:lnTo>
                      <a:lnTo>
                        <a:pt x="471488" y="288131"/>
                      </a:lnTo>
                      <a:lnTo>
                        <a:pt x="576263" y="102394"/>
                      </a:lnTo>
                      <a:lnTo>
                        <a:pt x="533400" y="0"/>
                      </a:lnTo>
                      <a:lnTo>
                        <a:pt x="309563" y="78581"/>
                      </a:lnTo>
                      <a:close/>
                    </a:path>
                  </a:pathLst>
                </a:custGeom>
                <a:solidFill>
                  <a:srgbClr val="009CE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3" name="CasellaDiTesto 72"/>
                <p:cNvSpPr txBox="1"/>
                <p:nvPr/>
              </p:nvSpPr>
              <p:spPr>
                <a:xfrm>
                  <a:off x="5553075" y="584920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25</a:t>
                  </a:r>
                </a:p>
              </p:txBody>
            </p:sp>
            <p:sp>
              <p:nvSpPr>
                <p:cNvPr id="70" name="Figura a mano libera 69"/>
                <p:cNvSpPr/>
                <p:nvPr/>
              </p:nvSpPr>
              <p:spPr bwMode="auto">
                <a:xfrm>
                  <a:off x="5686425" y="5593556"/>
                  <a:ext cx="207169" cy="240507"/>
                </a:xfrm>
                <a:custGeom>
                  <a:avLst/>
                  <a:gdLst>
                    <a:gd name="connsiteX0" fmla="*/ 107156 w 207169"/>
                    <a:gd name="connsiteY0" fmla="*/ 0 h 240507"/>
                    <a:gd name="connsiteX1" fmla="*/ 0 w 207169"/>
                    <a:gd name="connsiteY1" fmla="*/ 240507 h 240507"/>
                    <a:gd name="connsiteX2" fmla="*/ 207169 w 207169"/>
                    <a:gd name="connsiteY2" fmla="*/ 171450 h 240507"/>
                    <a:gd name="connsiteX3" fmla="*/ 107156 w 207169"/>
                    <a:gd name="connsiteY3" fmla="*/ 0 h 240507"/>
                    <a:gd name="connsiteX0" fmla="*/ 107156 w 207169"/>
                    <a:gd name="connsiteY0" fmla="*/ 0 h 240507"/>
                    <a:gd name="connsiteX1" fmla="*/ 0 w 207169"/>
                    <a:gd name="connsiteY1" fmla="*/ 240507 h 240507"/>
                    <a:gd name="connsiteX2" fmla="*/ 207169 w 207169"/>
                    <a:gd name="connsiteY2" fmla="*/ 171450 h 240507"/>
                    <a:gd name="connsiteX3" fmla="*/ 142875 w 207169"/>
                    <a:gd name="connsiteY3" fmla="*/ 16669 h 240507"/>
                    <a:gd name="connsiteX4" fmla="*/ 107156 w 207169"/>
                    <a:gd name="connsiteY4" fmla="*/ 0 h 240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169" h="240507">
                      <a:moveTo>
                        <a:pt x="107156" y="0"/>
                      </a:moveTo>
                      <a:lnTo>
                        <a:pt x="0" y="240507"/>
                      </a:lnTo>
                      <a:lnTo>
                        <a:pt x="207169" y="171450"/>
                      </a:lnTo>
                      <a:cubicBezTo>
                        <a:pt x="184944" y="133350"/>
                        <a:pt x="165100" y="54769"/>
                        <a:pt x="142875" y="16669"/>
                      </a:cubicBezTo>
                      <a:lnTo>
                        <a:pt x="107156" y="0"/>
                      </a:lnTo>
                      <a:close/>
                    </a:path>
                  </a:pathLst>
                </a:custGeom>
                <a:solidFill>
                  <a:srgbClr val="0098E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2" name="Figura a mano libera 71"/>
                <p:cNvSpPr/>
                <p:nvPr/>
              </p:nvSpPr>
              <p:spPr bwMode="auto">
                <a:xfrm>
                  <a:off x="5043488" y="6648450"/>
                  <a:ext cx="280987" cy="164306"/>
                </a:xfrm>
                <a:custGeom>
                  <a:avLst/>
                  <a:gdLst>
                    <a:gd name="connsiteX0" fmla="*/ 0 w 280987"/>
                    <a:gd name="connsiteY0" fmla="*/ 66675 h 164306"/>
                    <a:gd name="connsiteX1" fmla="*/ 280987 w 280987"/>
                    <a:gd name="connsiteY1" fmla="*/ 0 h 164306"/>
                    <a:gd name="connsiteX2" fmla="*/ 280987 w 280987"/>
                    <a:gd name="connsiteY2" fmla="*/ 161925 h 164306"/>
                    <a:gd name="connsiteX3" fmla="*/ 195262 w 280987"/>
                    <a:gd name="connsiteY3" fmla="*/ 159544 h 164306"/>
                    <a:gd name="connsiteX4" fmla="*/ 192881 w 280987"/>
                    <a:gd name="connsiteY4" fmla="*/ 119063 h 164306"/>
                    <a:gd name="connsiteX5" fmla="*/ 173831 w 280987"/>
                    <a:gd name="connsiteY5" fmla="*/ 123825 h 164306"/>
                    <a:gd name="connsiteX6" fmla="*/ 176212 w 280987"/>
                    <a:gd name="connsiteY6" fmla="*/ 164306 h 164306"/>
                    <a:gd name="connsiteX7" fmla="*/ 4762 w 280987"/>
                    <a:gd name="connsiteY7" fmla="*/ 164306 h 164306"/>
                    <a:gd name="connsiteX8" fmla="*/ 0 w 280987"/>
                    <a:gd name="connsiteY8" fmla="*/ 66675 h 164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987" h="164306">
                      <a:moveTo>
                        <a:pt x="0" y="66675"/>
                      </a:moveTo>
                      <a:lnTo>
                        <a:pt x="280987" y="0"/>
                      </a:lnTo>
                      <a:lnTo>
                        <a:pt x="280987" y="161925"/>
                      </a:lnTo>
                      <a:lnTo>
                        <a:pt x="195262" y="159544"/>
                      </a:lnTo>
                      <a:lnTo>
                        <a:pt x="192881" y="119063"/>
                      </a:lnTo>
                      <a:lnTo>
                        <a:pt x="173831" y="123825"/>
                      </a:lnTo>
                      <a:lnTo>
                        <a:pt x="176212" y="164306"/>
                      </a:lnTo>
                      <a:lnTo>
                        <a:pt x="4762" y="164306"/>
                      </a:lnTo>
                      <a:lnTo>
                        <a:pt x="0" y="66675"/>
                      </a:lnTo>
                      <a:close/>
                    </a:path>
                  </a:pathLst>
                </a:custGeom>
                <a:solidFill>
                  <a:srgbClr val="FFDE0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7" name="CasellaDiTesto 76"/>
                <p:cNvSpPr txBox="1"/>
                <p:nvPr/>
              </p:nvSpPr>
              <p:spPr>
                <a:xfrm>
                  <a:off x="5026358" y="6590239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27</a:t>
                  </a:r>
                </a:p>
              </p:txBody>
            </p:sp>
            <p:sp>
              <p:nvSpPr>
                <p:cNvPr id="78" name="CasellaDiTesto 77"/>
                <p:cNvSpPr txBox="1"/>
                <p:nvPr/>
              </p:nvSpPr>
              <p:spPr>
                <a:xfrm>
                  <a:off x="2624824" y="293826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79" name="CasellaDiTesto 78"/>
                <p:cNvSpPr txBox="1"/>
                <p:nvPr/>
              </p:nvSpPr>
              <p:spPr>
                <a:xfrm>
                  <a:off x="2624824" y="141589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85" name="CasellaDiTesto 84"/>
                <p:cNvSpPr txBox="1"/>
                <p:nvPr/>
              </p:nvSpPr>
              <p:spPr>
                <a:xfrm>
                  <a:off x="2628550" y="219541"/>
                  <a:ext cx="6630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86" name="CasellaDiTesto 85"/>
                <p:cNvSpPr txBox="1"/>
                <p:nvPr/>
              </p:nvSpPr>
              <p:spPr>
                <a:xfrm>
                  <a:off x="4482798" y="67386"/>
                  <a:ext cx="2331054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it-IT" sz="20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Temperature (°C)</a:t>
                  </a:r>
                </a:p>
              </p:txBody>
            </p:sp>
            <p:sp>
              <p:nvSpPr>
                <p:cNvPr id="87" name="CasellaDiTesto 86"/>
                <p:cNvSpPr txBox="1"/>
                <p:nvPr/>
              </p:nvSpPr>
              <p:spPr>
                <a:xfrm>
                  <a:off x="3664916" y="219541"/>
                  <a:ext cx="6630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500</a:t>
                  </a:r>
                </a:p>
              </p:txBody>
            </p:sp>
            <p:sp>
              <p:nvSpPr>
                <p:cNvPr id="88" name="CasellaDiTesto 87"/>
                <p:cNvSpPr txBox="1"/>
                <p:nvPr/>
              </p:nvSpPr>
              <p:spPr>
                <a:xfrm>
                  <a:off x="4586314" y="219541"/>
                  <a:ext cx="8929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1000</a:t>
                  </a:r>
                </a:p>
              </p:txBody>
            </p:sp>
            <p:sp>
              <p:nvSpPr>
                <p:cNvPr id="89" name="CasellaDiTesto 88"/>
                <p:cNvSpPr txBox="1"/>
                <p:nvPr/>
              </p:nvSpPr>
              <p:spPr>
                <a:xfrm>
                  <a:off x="5703530" y="219541"/>
                  <a:ext cx="7312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1500</a:t>
                  </a:r>
                </a:p>
              </p:txBody>
            </p:sp>
            <p:sp>
              <p:nvSpPr>
                <p:cNvPr id="90" name="CasellaDiTesto 89"/>
                <p:cNvSpPr txBox="1"/>
                <p:nvPr/>
              </p:nvSpPr>
              <p:spPr>
                <a:xfrm>
                  <a:off x="6659046" y="219541"/>
                  <a:ext cx="8929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2000</a:t>
                  </a:r>
                </a:p>
              </p:txBody>
            </p:sp>
            <p:sp>
              <p:nvSpPr>
                <p:cNvPr id="91" name="CasellaDiTesto 90"/>
                <p:cNvSpPr txBox="1"/>
                <p:nvPr/>
              </p:nvSpPr>
              <p:spPr>
                <a:xfrm>
                  <a:off x="7721832" y="219541"/>
                  <a:ext cx="7312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2500</a:t>
                  </a:r>
                </a:p>
              </p:txBody>
            </p:sp>
            <p:sp>
              <p:nvSpPr>
                <p:cNvPr id="92" name="CasellaDiTesto 91"/>
                <p:cNvSpPr txBox="1"/>
                <p:nvPr/>
              </p:nvSpPr>
              <p:spPr>
                <a:xfrm>
                  <a:off x="8654873" y="385615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93" name="CasellaDiTesto 92"/>
                <p:cNvSpPr txBox="1"/>
                <p:nvPr/>
              </p:nvSpPr>
              <p:spPr>
                <a:xfrm>
                  <a:off x="8654873" y="1166813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94" name="CasellaDiTesto 93"/>
                <p:cNvSpPr txBox="1"/>
                <p:nvPr/>
              </p:nvSpPr>
              <p:spPr>
                <a:xfrm>
                  <a:off x="8654873" y="2013327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95" name="CasellaDiTesto 94"/>
                <p:cNvSpPr txBox="1"/>
                <p:nvPr/>
              </p:nvSpPr>
              <p:spPr>
                <a:xfrm>
                  <a:off x="8654873" y="285984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96" name="CasellaDiTesto 95"/>
                <p:cNvSpPr txBox="1"/>
                <p:nvPr/>
              </p:nvSpPr>
              <p:spPr>
                <a:xfrm>
                  <a:off x="8654873" y="3680723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97" name="CasellaDiTesto 96"/>
                <p:cNvSpPr txBox="1"/>
                <p:nvPr/>
              </p:nvSpPr>
              <p:spPr>
                <a:xfrm>
                  <a:off x="8654873" y="4527237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98" name="CasellaDiTesto 97"/>
                <p:cNvSpPr txBox="1"/>
                <p:nvPr/>
              </p:nvSpPr>
              <p:spPr>
                <a:xfrm>
                  <a:off x="8654873" y="537375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99" name="CasellaDiTesto 98"/>
                <p:cNvSpPr txBox="1"/>
                <p:nvPr/>
              </p:nvSpPr>
              <p:spPr>
                <a:xfrm>
                  <a:off x="8654873" y="6220265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111" name="CasellaDiTesto 110"/>
                <p:cNvSpPr txBox="1"/>
                <p:nvPr/>
              </p:nvSpPr>
              <p:spPr>
                <a:xfrm>
                  <a:off x="6587841" y="582135"/>
                  <a:ext cx="171626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b="1" dirty="0" err="1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Iwamori</a:t>
                  </a:r>
                  <a:r>
                    <a:rPr lang="it-IT" sz="1400" b="1" dirty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, 2004 (EPSL, 227, 57-71</a:t>
                  </a:r>
                </a:p>
              </p:txBody>
            </p:sp>
          </p:grpSp>
          <p:sp>
            <p:nvSpPr>
              <p:cNvPr id="107" name="CasellaDiTesto 106"/>
              <p:cNvSpPr txBox="1"/>
              <p:nvPr/>
            </p:nvSpPr>
            <p:spPr>
              <a:xfrm>
                <a:off x="5594517" y="5570002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23</a:t>
                </a:r>
              </a:p>
            </p:txBody>
          </p:sp>
          <p:sp>
            <p:nvSpPr>
              <p:cNvPr id="108" name="CasellaDiTesto 107"/>
              <p:cNvSpPr txBox="1"/>
              <p:nvPr/>
            </p:nvSpPr>
            <p:spPr>
              <a:xfrm>
                <a:off x="5504029" y="5112197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22</a:t>
                </a:r>
              </a:p>
            </p:txBody>
          </p:sp>
          <p:sp>
            <p:nvSpPr>
              <p:cNvPr id="109" name="CasellaDiTesto 108"/>
              <p:cNvSpPr txBox="1"/>
              <p:nvPr/>
            </p:nvSpPr>
            <p:spPr>
              <a:xfrm>
                <a:off x="4977329" y="4164811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</a:t>
                </a:r>
              </a:p>
            </p:txBody>
          </p:sp>
        </p:grpSp>
        <p:sp>
          <p:nvSpPr>
            <p:cNvPr id="102" name="Figura a mano libera 101"/>
            <p:cNvSpPr/>
            <p:nvPr/>
          </p:nvSpPr>
          <p:spPr bwMode="auto">
            <a:xfrm>
              <a:off x="5308486" y="493940"/>
              <a:ext cx="2638085" cy="6320518"/>
            </a:xfrm>
            <a:custGeom>
              <a:avLst/>
              <a:gdLst>
                <a:gd name="connsiteX0" fmla="*/ 0 w 2645228"/>
                <a:gd name="connsiteY0" fmla="*/ 0 h 6368143"/>
                <a:gd name="connsiteX1" fmla="*/ 141514 w 2645228"/>
                <a:gd name="connsiteY1" fmla="*/ 206829 h 6368143"/>
                <a:gd name="connsiteX2" fmla="*/ 424543 w 2645228"/>
                <a:gd name="connsiteY2" fmla="*/ 348343 h 6368143"/>
                <a:gd name="connsiteX3" fmla="*/ 522514 w 2645228"/>
                <a:gd name="connsiteY3" fmla="*/ 533400 h 6368143"/>
                <a:gd name="connsiteX4" fmla="*/ 1055914 w 2645228"/>
                <a:gd name="connsiteY4" fmla="*/ 914400 h 6368143"/>
                <a:gd name="connsiteX5" fmla="*/ 1611086 w 2645228"/>
                <a:gd name="connsiteY5" fmla="*/ 1861457 h 6368143"/>
                <a:gd name="connsiteX6" fmla="*/ 1872343 w 2645228"/>
                <a:gd name="connsiteY6" fmla="*/ 3037115 h 6368143"/>
                <a:gd name="connsiteX7" fmla="*/ 1915886 w 2645228"/>
                <a:gd name="connsiteY7" fmla="*/ 3429000 h 6368143"/>
                <a:gd name="connsiteX8" fmla="*/ 2100943 w 2645228"/>
                <a:gd name="connsiteY8" fmla="*/ 4038600 h 6368143"/>
                <a:gd name="connsiteX9" fmla="*/ 2209800 w 2645228"/>
                <a:gd name="connsiteY9" fmla="*/ 4659086 h 6368143"/>
                <a:gd name="connsiteX10" fmla="*/ 2275114 w 2645228"/>
                <a:gd name="connsiteY10" fmla="*/ 4985657 h 6368143"/>
                <a:gd name="connsiteX11" fmla="*/ 2481943 w 2645228"/>
                <a:gd name="connsiteY11" fmla="*/ 5780315 h 6368143"/>
                <a:gd name="connsiteX12" fmla="*/ 2645228 w 2645228"/>
                <a:gd name="connsiteY12" fmla="*/ 6368143 h 6368143"/>
                <a:gd name="connsiteX0" fmla="*/ 0 w 2645228"/>
                <a:gd name="connsiteY0" fmla="*/ 0 h 6368143"/>
                <a:gd name="connsiteX1" fmla="*/ 141514 w 2645228"/>
                <a:gd name="connsiteY1" fmla="*/ 206829 h 6368143"/>
                <a:gd name="connsiteX2" fmla="*/ 424543 w 2645228"/>
                <a:gd name="connsiteY2" fmla="*/ 348343 h 6368143"/>
                <a:gd name="connsiteX3" fmla="*/ 548708 w 2645228"/>
                <a:gd name="connsiteY3" fmla="*/ 533400 h 6368143"/>
                <a:gd name="connsiteX4" fmla="*/ 1055914 w 2645228"/>
                <a:gd name="connsiteY4" fmla="*/ 914400 h 6368143"/>
                <a:gd name="connsiteX5" fmla="*/ 1611086 w 2645228"/>
                <a:gd name="connsiteY5" fmla="*/ 1861457 h 6368143"/>
                <a:gd name="connsiteX6" fmla="*/ 1872343 w 2645228"/>
                <a:gd name="connsiteY6" fmla="*/ 3037115 h 6368143"/>
                <a:gd name="connsiteX7" fmla="*/ 1915886 w 2645228"/>
                <a:gd name="connsiteY7" fmla="*/ 3429000 h 6368143"/>
                <a:gd name="connsiteX8" fmla="*/ 2100943 w 2645228"/>
                <a:gd name="connsiteY8" fmla="*/ 4038600 h 6368143"/>
                <a:gd name="connsiteX9" fmla="*/ 2209800 w 2645228"/>
                <a:gd name="connsiteY9" fmla="*/ 4659086 h 6368143"/>
                <a:gd name="connsiteX10" fmla="*/ 2275114 w 2645228"/>
                <a:gd name="connsiteY10" fmla="*/ 4985657 h 6368143"/>
                <a:gd name="connsiteX11" fmla="*/ 2481943 w 2645228"/>
                <a:gd name="connsiteY11" fmla="*/ 5780315 h 6368143"/>
                <a:gd name="connsiteX12" fmla="*/ 2645228 w 2645228"/>
                <a:gd name="connsiteY12" fmla="*/ 6368143 h 6368143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8771 w 2638085"/>
                <a:gd name="connsiteY4" fmla="*/ 866775 h 6320518"/>
                <a:gd name="connsiteX5" fmla="*/ 1603943 w 2638085"/>
                <a:gd name="connsiteY5" fmla="*/ 1813832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603943 w 2638085"/>
                <a:gd name="connsiteY5" fmla="*/ 1813832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65200 w 2638085"/>
                <a:gd name="connsiteY6" fmla="*/ 2989490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67656 w 2638085"/>
                <a:gd name="connsiteY11" fmla="*/ 5744596 h 6320518"/>
                <a:gd name="connsiteX12" fmla="*/ 2638085 w 2638085"/>
                <a:gd name="connsiteY12" fmla="*/ 6320518 h 632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8085" h="6320518">
                  <a:moveTo>
                    <a:pt x="0" y="0"/>
                  </a:moveTo>
                  <a:cubicBezTo>
                    <a:pt x="35378" y="74386"/>
                    <a:pt x="64804" y="109084"/>
                    <a:pt x="134371" y="159204"/>
                  </a:cubicBezTo>
                  <a:cubicBezTo>
                    <a:pt x="203938" y="209324"/>
                    <a:pt x="349534" y="246290"/>
                    <a:pt x="417400" y="300718"/>
                  </a:cubicBezTo>
                  <a:cubicBezTo>
                    <a:pt x="485266" y="355147"/>
                    <a:pt x="436734" y="386273"/>
                    <a:pt x="541565" y="485775"/>
                  </a:cubicBezTo>
                  <a:cubicBezTo>
                    <a:pt x="646397" y="585277"/>
                    <a:pt x="872501" y="672420"/>
                    <a:pt x="1046389" y="897731"/>
                  </a:cubicBezTo>
                  <a:cubicBezTo>
                    <a:pt x="1220277" y="1123042"/>
                    <a:pt x="1450012" y="1486636"/>
                    <a:pt x="1584893" y="1837644"/>
                  </a:cubicBezTo>
                  <a:cubicBezTo>
                    <a:pt x="1719774" y="2188652"/>
                    <a:pt x="1816781" y="2710374"/>
                    <a:pt x="1855675" y="3003777"/>
                  </a:cubicBezTo>
                  <a:cubicBezTo>
                    <a:pt x="1894569" y="3297180"/>
                    <a:pt x="1853181" y="3228351"/>
                    <a:pt x="1889693" y="3398043"/>
                  </a:cubicBezTo>
                  <a:cubicBezTo>
                    <a:pt x="1926206" y="3567735"/>
                    <a:pt x="2022589" y="3819695"/>
                    <a:pt x="2074750" y="4021931"/>
                  </a:cubicBezTo>
                  <a:cubicBezTo>
                    <a:pt x="2126911" y="4224167"/>
                    <a:pt x="2174819" y="4460365"/>
                    <a:pt x="2202657" y="4611461"/>
                  </a:cubicBezTo>
                  <a:cubicBezTo>
                    <a:pt x="2230495" y="4762557"/>
                    <a:pt x="2197611" y="4739651"/>
                    <a:pt x="2241777" y="4928507"/>
                  </a:cubicBezTo>
                  <a:cubicBezTo>
                    <a:pt x="2285944" y="5117363"/>
                    <a:pt x="2401605" y="5512594"/>
                    <a:pt x="2467656" y="5744596"/>
                  </a:cubicBezTo>
                  <a:cubicBezTo>
                    <a:pt x="2533707" y="5976598"/>
                    <a:pt x="2587285" y="6141811"/>
                    <a:pt x="2638085" y="6320518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3" name="Figura a mano libera 102"/>
            <p:cNvSpPr/>
            <p:nvPr/>
          </p:nvSpPr>
          <p:spPr bwMode="auto">
            <a:xfrm>
              <a:off x="5051288" y="533060"/>
              <a:ext cx="2388417" cy="6259642"/>
            </a:xfrm>
            <a:custGeom>
              <a:avLst/>
              <a:gdLst>
                <a:gd name="connsiteX0" fmla="*/ 66701 w 2417202"/>
                <a:gd name="connsiteY0" fmla="*/ 0 h 6281445"/>
                <a:gd name="connsiteX1" fmla="*/ 186444 w 2417202"/>
                <a:gd name="connsiteY1" fmla="*/ 370114 h 6281445"/>
                <a:gd name="connsiteX2" fmla="*/ 121130 w 2417202"/>
                <a:gd name="connsiteY2" fmla="*/ 478971 h 6281445"/>
                <a:gd name="connsiteX3" fmla="*/ 1387 w 2417202"/>
                <a:gd name="connsiteY3" fmla="*/ 544285 h 6281445"/>
                <a:gd name="connsiteX4" fmla="*/ 208215 w 2417202"/>
                <a:gd name="connsiteY4" fmla="*/ 903514 h 6281445"/>
                <a:gd name="connsiteX5" fmla="*/ 447701 w 2417202"/>
                <a:gd name="connsiteY5" fmla="*/ 1600200 h 6281445"/>
                <a:gd name="connsiteX6" fmla="*/ 513015 w 2417202"/>
                <a:gd name="connsiteY6" fmla="*/ 2503714 h 6281445"/>
                <a:gd name="connsiteX7" fmla="*/ 545673 w 2417202"/>
                <a:gd name="connsiteY7" fmla="*/ 2710542 h 6281445"/>
                <a:gd name="connsiteX8" fmla="*/ 567444 w 2417202"/>
                <a:gd name="connsiteY8" fmla="*/ 2939142 h 6281445"/>
                <a:gd name="connsiteX9" fmla="*/ 1939044 w 2417202"/>
                <a:gd name="connsiteY9" fmla="*/ 3331028 h 6281445"/>
                <a:gd name="connsiteX10" fmla="*/ 2363587 w 2417202"/>
                <a:gd name="connsiteY10" fmla="*/ 4920342 h 6281445"/>
                <a:gd name="connsiteX11" fmla="*/ 861358 w 2417202"/>
                <a:gd name="connsiteY11" fmla="*/ 5344885 h 6281445"/>
                <a:gd name="connsiteX12" fmla="*/ 251758 w 2417202"/>
                <a:gd name="connsiteY12" fmla="*/ 6128657 h 6281445"/>
                <a:gd name="connsiteX13" fmla="*/ 284415 w 2417202"/>
                <a:gd name="connsiteY13" fmla="*/ 6281057 h 6281445"/>
                <a:gd name="connsiteX0" fmla="*/ 57176 w 2417202"/>
                <a:gd name="connsiteY0" fmla="*/ 0 h 6260014"/>
                <a:gd name="connsiteX1" fmla="*/ 186444 w 2417202"/>
                <a:gd name="connsiteY1" fmla="*/ 348683 h 6260014"/>
                <a:gd name="connsiteX2" fmla="*/ 121130 w 2417202"/>
                <a:gd name="connsiteY2" fmla="*/ 457540 h 6260014"/>
                <a:gd name="connsiteX3" fmla="*/ 1387 w 2417202"/>
                <a:gd name="connsiteY3" fmla="*/ 522854 h 6260014"/>
                <a:gd name="connsiteX4" fmla="*/ 208215 w 2417202"/>
                <a:gd name="connsiteY4" fmla="*/ 882083 h 6260014"/>
                <a:gd name="connsiteX5" fmla="*/ 447701 w 2417202"/>
                <a:gd name="connsiteY5" fmla="*/ 1578769 h 6260014"/>
                <a:gd name="connsiteX6" fmla="*/ 513015 w 2417202"/>
                <a:gd name="connsiteY6" fmla="*/ 2482283 h 6260014"/>
                <a:gd name="connsiteX7" fmla="*/ 545673 w 2417202"/>
                <a:gd name="connsiteY7" fmla="*/ 2689111 h 6260014"/>
                <a:gd name="connsiteX8" fmla="*/ 567444 w 2417202"/>
                <a:gd name="connsiteY8" fmla="*/ 2917711 h 6260014"/>
                <a:gd name="connsiteX9" fmla="*/ 1939044 w 2417202"/>
                <a:gd name="connsiteY9" fmla="*/ 3309597 h 6260014"/>
                <a:gd name="connsiteX10" fmla="*/ 2363587 w 2417202"/>
                <a:gd name="connsiteY10" fmla="*/ 4898911 h 6260014"/>
                <a:gd name="connsiteX11" fmla="*/ 861358 w 2417202"/>
                <a:gd name="connsiteY11" fmla="*/ 5323454 h 6260014"/>
                <a:gd name="connsiteX12" fmla="*/ 251758 w 2417202"/>
                <a:gd name="connsiteY12" fmla="*/ 6107226 h 6260014"/>
                <a:gd name="connsiteX13" fmla="*/ 284415 w 2417202"/>
                <a:gd name="connsiteY13" fmla="*/ 6259626 h 6260014"/>
                <a:gd name="connsiteX0" fmla="*/ 78419 w 2438445"/>
                <a:gd name="connsiteY0" fmla="*/ 0 h 6260014"/>
                <a:gd name="connsiteX1" fmla="*/ 207687 w 2438445"/>
                <a:gd name="connsiteY1" fmla="*/ 348683 h 6260014"/>
                <a:gd name="connsiteX2" fmla="*/ 142373 w 2438445"/>
                <a:gd name="connsiteY2" fmla="*/ 457540 h 6260014"/>
                <a:gd name="connsiteX3" fmla="*/ 1199 w 2438445"/>
                <a:gd name="connsiteY3" fmla="*/ 529998 h 6260014"/>
                <a:gd name="connsiteX4" fmla="*/ 229458 w 2438445"/>
                <a:gd name="connsiteY4" fmla="*/ 882083 h 6260014"/>
                <a:gd name="connsiteX5" fmla="*/ 468944 w 2438445"/>
                <a:gd name="connsiteY5" fmla="*/ 1578769 h 6260014"/>
                <a:gd name="connsiteX6" fmla="*/ 534258 w 2438445"/>
                <a:gd name="connsiteY6" fmla="*/ 2482283 h 6260014"/>
                <a:gd name="connsiteX7" fmla="*/ 566916 w 2438445"/>
                <a:gd name="connsiteY7" fmla="*/ 2689111 h 6260014"/>
                <a:gd name="connsiteX8" fmla="*/ 588687 w 2438445"/>
                <a:gd name="connsiteY8" fmla="*/ 2917711 h 6260014"/>
                <a:gd name="connsiteX9" fmla="*/ 1960287 w 2438445"/>
                <a:gd name="connsiteY9" fmla="*/ 3309597 h 6260014"/>
                <a:gd name="connsiteX10" fmla="*/ 2384830 w 2438445"/>
                <a:gd name="connsiteY10" fmla="*/ 4898911 h 6260014"/>
                <a:gd name="connsiteX11" fmla="*/ 882601 w 2438445"/>
                <a:gd name="connsiteY11" fmla="*/ 5323454 h 6260014"/>
                <a:gd name="connsiteX12" fmla="*/ 273001 w 2438445"/>
                <a:gd name="connsiteY12" fmla="*/ 6107226 h 6260014"/>
                <a:gd name="connsiteX13" fmla="*/ 305658 w 2438445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33082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33082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40226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42792"/>
                <a:gd name="connsiteY0" fmla="*/ 0 h 6260014"/>
                <a:gd name="connsiteX1" fmla="*/ 206511 w 2442792"/>
                <a:gd name="connsiteY1" fmla="*/ 348683 h 6260014"/>
                <a:gd name="connsiteX2" fmla="*/ 141197 w 2442792"/>
                <a:gd name="connsiteY2" fmla="*/ 457540 h 6260014"/>
                <a:gd name="connsiteX3" fmla="*/ 23 w 2442792"/>
                <a:gd name="connsiteY3" fmla="*/ 529998 h 6260014"/>
                <a:gd name="connsiteX4" fmla="*/ 228282 w 2442792"/>
                <a:gd name="connsiteY4" fmla="*/ 882083 h 6260014"/>
                <a:gd name="connsiteX5" fmla="*/ 467768 w 2442792"/>
                <a:gd name="connsiteY5" fmla="*/ 1578769 h 6260014"/>
                <a:gd name="connsiteX6" fmla="*/ 540226 w 2442792"/>
                <a:gd name="connsiteY6" fmla="*/ 2482283 h 6260014"/>
                <a:gd name="connsiteX7" fmla="*/ 565740 w 2442792"/>
                <a:gd name="connsiteY7" fmla="*/ 2689111 h 6260014"/>
                <a:gd name="connsiteX8" fmla="*/ 587511 w 2442792"/>
                <a:gd name="connsiteY8" fmla="*/ 2917711 h 6260014"/>
                <a:gd name="connsiteX9" fmla="*/ 1959111 w 2442792"/>
                <a:gd name="connsiteY9" fmla="*/ 3309597 h 6260014"/>
                <a:gd name="connsiteX10" fmla="*/ 2383654 w 2442792"/>
                <a:gd name="connsiteY10" fmla="*/ 4898911 h 6260014"/>
                <a:gd name="connsiteX11" fmla="*/ 881425 w 2442792"/>
                <a:gd name="connsiteY11" fmla="*/ 5323454 h 6260014"/>
                <a:gd name="connsiteX12" fmla="*/ 271825 w 2442792"/>
                <a:gd name="connsiteY12" fmla="*/ 6107226 h 6260014"/>
                <a:gd name="connsiteX13" fmla="*/ 304482 w 2442792"/>
                <a:gd name="connsiteY13" fmla="*/ 6259626 h 6260014"/>
                <a:gd name="connsiteX0" fmla="*/ 77243 w 2442792"/>
                <a:gd name="connsiteY0" fmla="*/ 0 h 6260014"/>
                <a:gd name="connsiteX1" fmla="*/ 206511 w 2442792"/>
                <a:gd name="connsiteY1" fmla="*/ 348683 h 6260014"/>
                <a:gd name="connsiteX2" fmla="*/ 141197 w 2442792"/>
                <a:gd name="connsiteY2" fmla="*/ 457540 h 6260014"/>
                <a:gd name="connsiteX3" fmla="*/ 23 w 2442792"/>
                <a:gd name="connsiteY3" fmla="*/ 529998 h 6260014"/>
                <a:gd name="connsiteX4" fmla="*/ 228282 w 2442792"/>
                <a:gd name="connsiteY4" fmla="*/ 882083 h 6260014"/>
                <a:gd name="connsiteX5" fmla="*/ 467768 w 2442792"/>
                <a:gd name="connsiteY5" fmla="*/ 1578769 h 6260014"/>
                <a:gd name="connsiteX6" fmla="*/ 540226 w 2442792"/>
                <a:gd name="connsiteY6" fmla="*/ 2482283 h 6260014"/>
                <a:gd name="connsiteX7" fmla="*/ 565740 w 2442792"/>
                <a:gd name="connsiteY7" fmla="*/ 2689111 h 6260014"/>
                <a:gd name="connsiteX8" fmla="*/ 587511 w 2442792"/>
                <a:gd name="connsiteY8" fmla="*/ 2917711 h 6260014"/>
                <a:gd name="connsiteX9" fmla="*/ 1959111 w 2442792"/>
                <a:gd name="connsiteY9" fmla="*/ 3309597 h 6260014"/>
                <a:gd name="connsiteX10" fmla="*/ 2383654 w 2442792"/>
                <a:gd name="connsiteY10" fmla="*/ 4898911 h 6260014"/>
                <a:gd name="connsiteX11" fmla="*/ 881425 w 2442792"/>
                <a:gd name="connsiteY11" fmla="*/ 5323454 h 6260014"/>
                <a:gd name="connsiteX12" fmla="*/ 271825 w 2442792"/>
                <a:gd name="connsiteY12" fmla="*/ 6107226 h 6260014"/>
                <a:gd name="connsiteX13" fmla="*/ 304482 w 2442792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09597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385252"/>
                <a:gd name="connsiteY0" fmla="*/ 0 h 6260014"/>
                <a:gd name="connsiteX1" fmla="*/ 206511 w 2385252"/>
                <a:gd name="connsiteY1" fmla="*/ 348683 h 6260014"/>
                <a:gd name="connsiteX2" fmla="*/ 141197 w 2385252"/>
                <a:gd name="connsiteY2" fmla="*/ 457540 h 6260014"/>
                <a:gd name="connsiteX3" fmla="*/ 23 w 2385252"/>
                <a:gd name="connsiteY3" fmla="*/ 529998 h 6260014"/>
                <a:gd name="connsiteX4" fmla="*/ 228282 w 2385252"/>
                <a:gd name="connsiteY4" fmla="*/ 882083 h 6260014"/>
                <a:gd name="connsiteX5" fmla="*/ 467768 w 2385252"/>
                <a:gd name="connsiteY5" fmla="*/ 1578769 h 6260014"/>
                <a:gd name="connsiteX6" fmla="*/ 540226 w 2385252"/>
                <a:gd name="connsiteY6" fmla="*/ 2482283 h 6260014"/>
                <a:gd name="connsiteX7" fmla="*/ 565740 w 2385252"/>
                <a:gd name="connsiteY7" fmla="*/ 2689111 h 6260014"/>
                <a:gd name="connsiteX8" fmla="*/ 587511 w 2385252"/>
                <a:gd name="connsiteY8" fmla="*/ 2917711 h 6260014"/>
                <a:gd name="connsiteX9" fmla="*/ 1959111 w 2385252"/>
                <a:gd name="connsiteY9" fmla="*/ 3321503 h 6260014"/>
                <a:gd name="connsiteX10" fmla="*/ 2383654 w 2385252"/>
                <a:gd name="connsiteY10" fmla="*/ 4898911 h 6260014"/>
                <a:gd name="connsiteX11" fmla="*/ 881425 w 2385252"/>
                <a:gd name="connsiteY11" fmla="*/ 5323454 h 6260014"/>
                <a:gd name="connsiteX12" fmla="*/ 271825 w 2385252"/>
                <a:gd name="connsiteY12" fmla="*/ 6107226 h 6260014"/>
                <a:gd name="connsiteX13" fmla="*/ 304482 w 2385252"/>
                <a:gd name="connsiteY13" fmla="*/ 6259626 h 6260014"/>
                <a:gd name="connsiteX0" fmla="*/ 77243 w 2385252"/>
                <a:gd name="connsiteY0" fmla="*/ 0 h 6260014"/>
                <a:gd name="connsiteX1" fmla="*/ 206511 w 2385252"/>
                <a:gd name="connsiteY1" fmla="*/ 348683 h 6260014"/>
                <a:gd name="connsiteX2" fmla="*/ 141197 w 2385252"/>
                <a:gd name="connsiteY2" fmla="*/ 457540 h 6260014"/>
                <a:gd name="connsiteX3" fmla="*/ 23 w 2385252"/>
                <a:gd name="connsiteY3" fmla="*/ 529998 h 6260014"/>
                <a:gd name="connsiteX4" fmla="*/ 228282 w 2385252"/>
                <a:gd name="connsiteY4" fmla="*/ 882083 h 6260014"/>
                <a:gd name="connsiteX5" fmla="*/ 467768 w 2385252"/>
                <a:gd name="connsiteY5" fmla="*/ 1578769 h 6260014"/>
                <a:gd name="connsiteX6" fmla="*/ 540226 w 2385252"/>
                <a:gd name="connsiteY6" fmla="*/ 2482283 h 6260014"/>
                <a:gd name="connsiteX7" fmla="*/ 565740 w 2385252"/>
                <a:gd name="connsiteY7" fmla="*/ 2689111 h 6260014"/>
                <a:gd name="connsiteX8" fmla="*/ 587511 w 2385252"/>
                <a:gd name="connsiteY8" fmla="*/ 2917711 h 6260014"/>
                <a:gd name="connsiteX9" fmla="*/ 1959111 w 2385252"/>
                <a:gd name="connsiteY9" fmla="*/ 3321503 h 6260014"/>
                <a:gd name="connsiteX10" fmla="*/ 2383654 w 2385252"/>
                <a:gd name="connsiteY10" fmla="*/ 4898911 h 6260014"/>
                <a:gd name="connsiteX11" fmla="*/ 881425 w 2385252"/>
                <a:gd name="connsiteY11" fmla="*/ 5323454 h 6260014"/>
                <a:gd name="connsiteX12" fmla="*/ 271825 w 2385252"/>
                <a:gd name="connsiteY12" fmla="*/ 6107226 h 6260014"/>
                <a:gd name="connsiteX13" fmla="*/ 304482 w 2385252"/>
                <a:gd name="connsiteY13" fmla="*/ 6259626 h 6260014"/>
                <a:gd name="connsiteX0" fmla="*/ 77243 w 2390009"/>
                <a:gd name="connsiteY0" fmla="*/ 0 h 6260014"/>
                <a:gd name="connsiteX1" fmla="*/ 206511 w 2390009"/>
                <a:gd name="connsiteY1" fmla="*/ 348683 h 6260014"/>
                <a:gd name="connsiteX2" fmla="*/ 141197 w 2390009"/>
                <a:gd name="connsiteY2" fmla="*/ 457540 h 6260014"/>
                <a:gd name="connsiteX3" fmla="*/ 23 w 2390009"/>
                <a:gd name="connsiteY3" fmla="*/ 529998 h 6260014"/>
                <a:gd name="connsiteX4" fmla="*/ 228282 w 2390009"/>
                <a:gd name="connsiteY4" fmla="*/ 882083 h 6260014"/>
                <a:gd name="connsiteX5" fmla="*/ 467768 w 2390009"/>
                <a:gd name="connsiteY5" fmla="*/ 1578769 h 6260014"/>
                <a:gd name="connsiteX6" fmla="*/ 540226 w 2390009"/>
                <a:gd name="connsiteY6" fmla="*/ 2482283 h 6260014"/>
                <a:gd name="connsiteX7" fmla="*/ 565740 w 2390009"/>
                <a:gd name="connsiteY7" fmla="*/ 2689111 h 6260014"/>
                <a:gd name="connsiteX8" fmla="*/ 587511 w 2390009"/>
                <a:gd name="connsiteY8" fmla="*/ 2917711 h 6260014"/>
                <a:gd name="connsiteX9" fmla="*/ 1959111 w 2390009"/>
                <a:gd name="connsiteY9" fmla="*/ 3321503 h 6260014"/>
                <a:gd name="connsiteX10" fmla="*/ 2388417 w 2390009"/>
                <a:gd name="connsiteY10" fmla="*/ 4920342 h 6260014"/>
                <a:gd name="connsiteX11" fmla="*/ 881425 w 2390009"/>
                <a:gd name="connsiteY11" fmla="*/ 5323454 h 6260014"/>
                <a:gd name="connsiteX12" fmla="*/ 271825 w 2390009"/>
                <a:gd name="connsiteY12" fmla="*/ 6107226 h 6260014"/>
                <a:gd name="connsiteX13" fmla="*/ 304482 w 2390009"/>
                <a:gd name="connsiteY13" fmla="*/ 6259626 h 6260014"/>
                <a:gd name="connsiteX0" fmla="*/ 77243 w 2390009"/>
                <a:gd name="connsiteY0" fmla="*/ 0 h 6260014"/>
                <a:gd name="connsiteX1" fmla="*/ 206511 w 2390009"/>
                <a:gd name="connsiteY1" fmla="*/ 348683 h 6260014"/>
                <a:gd name="connsiteX2" fmla="*/ 141197 w 2390009"/>
                <a:gd name="connsiteY2" fmla="*/ 457540 h 6260014"/>
                <a:gd name="connsiteX3" fmla="*/ 23 w 2390009"/>
                <a:gd name="connsiteY3" fmla="*/ 529998 h 6260014"/>
                <a:gd name="connsiteX4" fmla="*/ 228282 w 2390009"/>
                <a:gd name="connsiteY4" fmla="*/ 882083 h 6260014"/>
                <a:gd name="connsiteX5" fmla="*/ 467768 w 2390009"/>
                <a:gd name="connsiteY5" fmla="*/ 1578769 h 6260014"/>
                <a:gd name="connsiteX6" fmla="*/ 540226 w 2390009"/>
                <a:gd name="connsiteY6" fmla="*/ 2482283 h 6260014"/>
                <a:gd name="connsiteX7" fmla="*/ 565740 w 2390009"/>
                <a:gd name="connsiteY7" fmla="*/ 2689111 h 6260014"/>
                <a:gd name="connsiteX8" fmla="*/ 587511 w 2390009"/>
                <a:gd name="connsiteY8" fmla="*/ 2917711 h 6260014"/>
                <a:gd name="connsiteX9" fmla="*/ 1959111 w 2390009"/>
                <a:gd name="connsiteY9" fmla="*/ 3321503 h 6260014"/>
                <a:gd name="connsiteX10" fmla="*/ 2388417 w 2390009"/>
                <a:gd name="connsiteY10" fmla="*/ 4920342 h 6260014"/>
                <a:gd name="connsiteX11" fmla="*/ 881425 w 2390009"/>
                <a:gd name="connsiteY11" fmla="*/ 5323454 h 6260014"/>
                <a:gd name="connsiteX12" fmla="*/ 271825 w 2390009"/>
                <a:gd name="connsiteY12" fmla="*/ 6107226 h 6260014"/>
                <a:gd name="connsiteX13" fmla="*/ 304482 w 2390009"/>
                <a:gd name="connsiteY13" fmla="*/ 6259626 h 6260014"/>
                <a:gd name="connsiteX0" fmla="*/ 77243 w 2388417"/>
                <a:gd name="connsiteY0" fmla="*/ 0 h 6260014"/>
                <a:gd name="connsiteX1" fmla="*/ 206511 w 2388417"/>
                <a:gd name="connsiteY1" fmla="*/ 348683 h 6260014"/>
                <a:gd name="connsiteX2" fmla="*/ 141197 w 2388417"/>
                <a:gd name="connsiteY2" fmla="*/ 457540 h 6260014"/>
                <a:gd name="connsiteX3" fmla="*/ 23 w 2388417"/>
                <a:gd name="connsiteY3" fmla="*/ 529998 h 6260014"/>
                <a:gd name="connsiteX4" fmla="*/ 228282 w 2388417"/>
                <a:gd name="connsiteY4" fmla="*/ 882083 h 6260014"/>
                <a:gd name="connsiteX5" fmla="*/ 467768 w 2388417"/>
                <a:gd name="connsiteY5" fmla="*/ 1578769 h 6260014"/>
                <a:gd name="connsiteX6" fmla="*/ 540226 w 2388417"/>
                <a:gd name="connsiteY6" fmla="*/ 2482283 h 6260014"/>
                <a:gd name="connsiteX7" fmla="*/ 565740 w 2388417"/>
                <a:gd name="connsiteY7" fmla="*/ 2689111 h 6260014"/>
                <a:gd name="connsiteX8" fmla="*/ 587511 w 2388417"/>
                <a:gd name="connsiteY8" fmla="*/ 2917711 h 6260014"/>
                <a:gd name="connsiteX9" fmla="*/ 1959111 w 2388417"/>
                <a:gd name="connsiteY9" fmla="*/ 3321503 h 6260014"/>
                <a:gd name="connsiteX10" fmla="*/ 2388417 w 2388417"/>
                <a:gd name="connsiteY10" fmla="*/ 4920342 h 6260014"/>
                <a:gd name="connsiteX11" fmla="*/ 881425 w 2388417"/>
                <a:gd name="connsiteY11" fmla="*/ 5323454 h 6260014"/>
                <a:gd name="connsiteX12" fmla="*/ 271825 w 2388417"/>
                <a:gd name="connsiteY12" fmla="*/ 6107226 h 6260014"/>
                <a:gd name="connsiteX13" fmla="*/ 304482 w 2388417"/>
                <a:gd name="connsiteY13" fmla="*/ 6259626 h 6260014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675"/>
                <a:gd name="connsiteX1" fmla="*/ 206511 w 2388417"/>
                <a:gd name="connsiteY1" fmla="*/ 348683 h 6259675"/>
                <a:gd name="connsiteX2" fmla="*/ 141197 w 2388417"/>
                <a:gd name="connsiteY2" fmla="*/ 457540 h 6259675"/>
                <a:gd name="connsiteX3" fmla="*/ 23 w 2388417"/>
                <a:gd name="connsiteY3" fmla="*/ 529998 h 6259675"/>
                <a:gd name="connsiteX4" fmla="*/ 228282 w 2388417"/>
                <a:gd name="connsiteY4" fmla="*/ 882083 h 6259675"/>
                <a:gd name="connsiteX5" fmla="*/ 467768 w 2388417"/>
                <a:gd name="connsiteY5" fmla="*/ 1578769 h 6259675"/>
                <a:gd name="connsiteX6" fmla="*/ 540226 w 2388417"/>
                <a:gd name="connsiteY6" fmla="*/ 2482283 h 6259675"/>
                <a:gd name="connsiteX7" fmla="*/ 565740 w 2388417"/>
                <a:gd name="connsiteY7" fmla="*/ 2689111 h 6259675"/>
                <a:gd name="connsiteX8" fmla="*/ 587511 w 2388417"/>
                <a:gd name="connsiteY8" fmla="*/ 2917711 h 6259675"/>
                <a:gd name="connsiteX9" fmla="*/ 1959111 w 2388417"/>
                <a:gd name="connsiteY9" fmla="*/ 3321503 h 6259675"/>
                <a:gd name="connsiteX10" fmla="*/ 2388417 w 2388417"/>
                <a:gd name="connsiteY10" fmla="*/ 4920342 h 6259675"/>
                <a:gd name="connsiteX11" fmla="*/ 900475 w 2388417"/>
                <a:gd name="connsiteY11" fmla="*/ 5349648 h 6259675"/>
                <a:gd name="connsiteX12" fmla="*/ 271825 w 2388417"/>
                <a:gd name="connsiteY12" fmla="*/ 6107226 h 6259675"/>
                <a:gd name="connsiteX13" fmla="*/ 304482 w 2388417"/>
                <a:gd name="connsiteY13" fmla="*/ 6259626 h 6259675"/>
                <a:gd name="connsiteX0" fmla="*/ 77243 w 2388417"/>
                <a:gd name="connsiteY0" fmla="*/ 0 h 6259675"/>
                <a:gd name="connsiteX1" fmla="*/ 206511 w 2388417"/>
                <a:gd name="connsiteY1" fmla="*/ 348683 h 6259675"/>
                <a:gd name="connsiteX2" fmla="*/ 141197 w 2388417"/>
                <a:gd name="connsiteY2" fmla="*/ 457540 h 6259675"/>
                <a:gd name="connsiteX3" fmla="*/ 23 w 2388417"/>
                <a:gd name="connsiteY3" fmla="*/ 529998 h 6259675"/>
                <a:gd name="connsiteX4" fmla="*/ 228282 w 2388417"/>
                <a:gd name="connsiteY4" fmla="*/ 882083 h 6259675"/>
                <a:gd name="connsiteX5" fmla="*/ 467768 w 2388417"/>
                <a:gd name="connsiteY5" fmla="*/ 1578769 h 6259675"/>
                <a:gd name="connsiteX6" fmla="*/ 540226 w 2388417"/>
                <a:gd name="connsiteY6" fmla="*/ 2482283 h 6259675"/>
                <a:gd name="connsiteX7" fmla="*/ 565740 w 2388417"/>
                <a:gd name="connsiteY7" fmla="*/ 2689111 h 6259675"/>
                <a:gd name="connsiteX8" fmla="*/ 587511 w 2388417"/>
                <a:gd name="connsiteY8" fmla="*/ 2917711 h 6259675"/>
                <a:gd name="connsiteX9" fmla="*/ 1959111 w 2388417"/>
                <a:gd name="connsiteY9" fmla="*/ 3321503 h 6259675"/>
                <a:gd name="connsiteX10" fmla="*/ 2388417 w 2388417"/>
                <a:gd name="connsiteY10" fmla="*/ 4920342 h 6259675"/>
                <a:gd name="connsiteX11" fmla="*/ 900475 w 2388417"/>
                <a:gd name="connsiteY11" fmla="*/ 5349648 h 6259675"/>
                <a:gd name="connsiteX12" fmla="*/ 271825 w 2388417"/>
                <a:gd name="connsiteY12" fmla="*/ 6107226 h 6259675"/>
                <a:gd name="connsiteX13" fmla="*/ 304482 w 2388417"/>
                <a:gd name="connsiteY13" fmla="*/ 6259626 h 6259675"/>
                <a:gd name="connsiteX0" fmla="*/ 77243 w 2388417"/>
                <a:gd name="connsiteY0" fmla="*/ 0 h 6259642"/>
                <a:gd name="connsiteX1" fmla="*/ 206511 w 2388417"/>
                <a:gd name="connsiteY1" fmla="*/ 348683 h 6259642"/>
                <a:gd name="connsiteX2" fmla="*/ 141197 w 2388417"/>
                <a:gd name="connsiteY2" fmla="*/ 457540 h 6259642"/>
                <a:gd name="connsiteX3" fmla="*/ 23 w 2388417"/>
                <a:gd name="connsiteY3" fmla="*/ 529998 h 6259642"/>
                <a:gd name="connsiteX4" fmla="*/ 228282 w 2388417"/>
                <a:gd name="connsiteY4" fmla="*/ 882083 h 6259642"/>
                <a:gd name="connsiteX5" fmla="*/ 467768 w 2388417"/>
                <a:gd name="connsiteY5" fmla="*/ 1578769 h 6259642"/>
                <a:gd name="connsiteX6" fmla="*/ 540226 w 2388417"/>
                <a:gd name="connsiteY6" fmla="*/ 2482283 h 6259642"/>
                <a:gd name="connsiteX7" fmla="*/ 565740 w 2388417"/>
                <a:gd name="connsiteY7" fmla="*/ 2689111 h 6259642"/>
                <a:gd name="connsiteX8" fmla="*/ 587511 w 2388417"/>
                <a:gd name="connsiteY8" fmla="*/ 2917711 h 6259642"/>
                <a:gd name="connsiteX9" fmla="*/ 1959111 w 2388417"/>
                <a:gd name="connsiteY9" fmla="*/ 3321503 h 6259642"/>
                <a:gd name="connsiteX10" fmla="*/ 2388417 w 2388417"/>
                <a:gd name="connsiteY10" fmla="*/ 4920342 h 6259642"/>
                <a:gd name="connsiteX11" fmla="*/ 900475 w 2388417"/>
                <a:gd name="connsiteY11" fmla="*/ 5349648 h 6259642"/>
                <a:gd name="connsiteX12" fmla="*/ 271825 w 2388417"/>
                <a:gd name="connsiteY12" fmla="*/ 6107226 h 6259642"/>
                <a:gd name="connsiteX13" fmla="*/ 304482 w 2388417"/>
                <a:gd name="connsiteY13" fmla="*/ 6259626 h 62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8417" h="6259642">
                  <a:moveTo>
                    <a:pt x="77243" y="0"/>
                  </a:moveTo>
                  <a:cubicBezTo>
                    <a:pt x="132578" y="145142"/>
                    <a:pt x="195852" y="272426"/>
                    <a:pt x="206511" y="348683"/>
                  </a:cubicBezTo>
                  <a:cubicBezTo>
                    <a:pt x="217170" y="424940"/>
                    <a:pt x="175612" y="427321"/>
                    <a:pt x="141197" y="457540"/>
                  </a:cubicBezTo>
                  <a:cubicBezTo>
                    <a:pt x="106782" y="487759"/>
                    <a:pt x="2178" y="509247"/>
                    <a:pt x="23" y="529998"/>
                  </a:cubicBezTo>
                  <a:cubicBezTo>
                    <a:pt x="-2132" y="550749"/>
                    <a:pt x="150325" y="707288"/>
                    <a:pt x="228282" y="882083"/>
                  </a:cubicBezTo>
                  <a:cubicBezTo>
                    <a:pt x="306239" y="1056878"/>
                    <a:pt x="415777" y="1312069"/>
                    <a:pt x="467768" y="1578769"/>
                  </a:cubicBezTo>
                  <a:cubicBezTo>
                    <a:pt x="519759" y="1845469"/>
                    <a:pt x="523897" y="2297226"/>
                    <a:pt x="540226" y="2482283"/>
                  </a:cubicBezTo>
                  <a:cubicBezTo>
                    <a:pt x="556555" y="2667340"/>
                    <a:pt x="557859" y="2616540"/>
                    <a:pt x="565740" y="2689111"/>
                  </a:cubicBezTo>
                  <a:cubicBezTo>
                    <a:pt x="573621" y="2761682"/>
                    <a:pt x="569595" y="2881368"/>
                    <a:pt x="587511" y="2917711"/>
                  </a:cubicBezTo>
                  <a:cubicBezTo>
                    <a:pt x="819740" y="3023110"/>
                    <a:pt x="1629629" y="3216034"/>
                    <a:pt x="1959111" y="3321503"/>
                  </a:cubicBezTo>
                  <a:cubicBezTo>
                    <a:pt x="2191793" y="4096996"/>
                    <a:pt x="2337049" y="4689078"/>
                    <a:pt x="2388417" y="4920342"/>
                  </a:cubicBezTo>
                  <a:cubicBezTo>
                    <a:pt x="2132603" y="5039687"/>
                    <a:pt x="996065" y="5287565"/>
                    <a:pt x="900475" y="5349648"/>
                  </a:cubicBezTo>
                  <a:cubicBezTo>
                    <a:pt x="840604" y="5506981"/>
                    <a:pt x="492601" y="6000807"/>
                    <a:pt x="271825" y="6107226"/>
                  </a:cubicBezTo>
                  <a:cubicBezTo>
                    <a:pt x="274886" y="6108870"/>
                    <a:pt x="240075" y="6261440"/>
                    <a:pt x="304482" y="6259626"/>
                  </a:cubicBezTo>
                </a:path>
              </a:pathLst>
            </a:cu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4" name="Figura a mano libera 103"/>
            <p:cNvSpPr/>
            <p:nvPr/>
          </p:nvSpPr>
          <p:spPr bwMode="auto">
            <a:xfrm>
              <a:off x="4945504" y="533400"/>
              <a:ext cx="840444" cy="6281057"/>
            </a:xfrm>
            <a:custGeom>
              <a:avLst/>
              <a:gdLst>
                <a:gd name="connsiteX0" fmla="*/ 171634 w 814407"/>
                <a:gd name="connsiteY0" fmla="*/ 0 h 6281057"/>
                <a:gd name="connsiteX1" fmla="*/ 8349 w 814407"/>
                <a:gd name="connsiteY1" fmla="*/ 391886 h 6281057"/>
                <a:gd name="connsiteX2" fmla="*/ 51892 w 814407"/>
                <a:gd name="connsiteY2" fmla="*/ 544286 h 6281057"/>
                <a:gd name="connsiteX3" fmla="*/ 291377 w 814407"/>
                <a:gd name="connsiteY3" fmla="*/ 1066800 h 6281057"/>
                <a:gd name="connsiteX4" fmla="*/ 411120 w 814407"/>
                <a:gd name="connsiteY4" fmla="*/ 2166257 h 6281057"/>
                <a:gd name="connsiteX5" fmla="*/ 422006 w 814407"/>
                <a:gd name="connsiteY5" fmla="*/ 2830286 h 6281057"/>
                <a:gd name="connsiteX6" fmla="*/ 258720 w 814407"/>
                <a:gd name="connsiteY6" fmla="*/ 3690257 h 6281057"/>
                <a:gd name="connsiteX7" fmla="*/ 617949 w 814407"/>
                <a:gd name="connsiteY7" fmla="*/ 4419600 h 6281057"/>
                <a:gd name="connsiteX8" fmla="*/ 813892 w 814407"/>
                <a:gd name="connsiteY8" fmla="*/ 5083629 h 6281057"/>
                <a:gd name="connsiteX9" fmla="*/ 563520 w 814407"/>
                <a:gd name="connsiteY9" fmla="*/ 5802086 h 6281057"/>
                <a:gd name="connsiteX10" fmla="*/ 367577 w 814407"/>
                <a:gd name="connsiteY10" fmla="*/ 6193971 h 6281057"/>
                <a:gd name="connsiteX11" fmla="*/ 400234 w 814407"/>
                <a:gd name="connsiteY11" fmla="*/ 6281057 h 6281057"/>
                <a:gd name="connsiteX0" fmla="*/ 120193 w 762966"/>
                <a:gd name="connsiteY0" fmla="*/ 0 h 6281057"/>
                <a:gd name="connsiteX1" fmla="*/ 178364 w 762966"/>
                <a:gd name="connsiteY1" fmla="*/ 420461 h 6281057"/>
                <a:gd name="connsiteX2" fmla="*/ 451 w 762966"/>
                <a:gd name="connsiteY2" fmla="*/ 544286 h 6281057"/>
                <a:gd name="connsiteX3" fmla="*/ 239936 w 762966"/>
                <a:gd name="connsiteY3" fmla="*/ 1066800 h 6281057"/>
                <a:gd name="connsiteX4" fmla="*/ 359679 w 762966"/>
                <a:gd name="connsiteY4" fmla="*/ 2166257 h 6281057"/>
                <a:gd name="connsiteX5" fmla="*/ 370565 w 762966"/>
                <a:gd name="connsiteY5" fmla="*/ 2830286 h 6281057"/>
                <a:gd name="connsiteX6" fmla="*/ 207279 w 762966"/>
                <a:gd name="connsiteY6" fmla="*/ 3690257 h 6281057"/>
                <a:gd name="connsiteX7" fmla="*/ 566508 w 762966"/>
                <a:gd name="connsiteY7" fmla="*/ 4419600 h 6281057"/>
                <a:gd name="connsiteX8" fmla="*/ 762451 w 762966"/>
                <a:gd name="connsiteY8" fmla="*/ 5083629 h 6281057"/>
                <a:gd name="connsiteX9" fmla="*/ 512079 w 762966"/>
                <a:gd name="connsiteY9" fmla="*/ 5802086 h 6281057"/>
                <a:gd name="connsiteX10" fmla="*/ 316136 w 762966"/>
                <a:gd name="connsiteY10" fmla="*/ 6193971 h 6281057"/>
                <a:gd name="connsiteX11" fmla="*/ 348793 w 762966"/>
                <a:gd name="connsiteY11" fmla="*/ 6281057 h 6281057"/>
                <a:gd name="connsiteX0" fmla="*/ 177729 w 820502"/>
                <a:gd name="connsiteY0" fmla="*/ 0 h 6281057"/>
                <a:gd name="connsiteX1" fmla="*/ 7300 w 820502"/>
                <a:gd name="connsiteY1" fmla="*/ 258536 h 6281057"/>
                <a:gd name="connsiteX2" fmla="*/ 57987 w 820502"/>
                <a:gd name="connsiteY2" fmla="*/ 544286 h 6281057"/>
                <a:gd name="connsiteX3" fmla="*/ 297472 w 820502"/>
                <a:gd name="connsiteY3" fmla="*/ 1066800 h 6281057"/>
                <a:gd name="connsiteX4" fmla="*/ 417215 w 820502"/>
                <a:gd name="connsiteY4" fmla="*/ 2166257 h 6281057"/>
                <a:gd name="connsiteX5" fmla="*/ 428101 w 820502"/>
                <a:gd name="connsiteY5" fmla="*/ 2830286 h 6281057"/>
                <a:gd name="connsiteX6" fmla="*/ 264815 w 820502"/>
                <a:gd name="connsiteY6" fmla="*/ 3690257 h 6281057"/>
                <a:gd name="connsiteX7" fmla="*/ 624044 w 820502"/>
                <a:gd name="connsiteY7" fmla="*/ 4419600 h 6281057"/>
                <a:gd name="connsiteX8" fmla="*/ 819987 w 820502"/>
                <a:gd name="connsiteY8" fmla="*/ 5083629 h 6281057"/>
                <a:gd name="connsiteX9" fmla="*/ 569615 w 820502"/>
                <a:gd name="connsiteY9" fmla="*/ 5802086 h 6281057"/>
                <a:gd name="connsiteX10" fmla="*/ 373672 w 820502"/>
                <a:gd name="connsiteY10" fmla="*/ 6193971 h 6281057"/>
                <a:gd name="connsiteX11" fmla="*/ 406329 w 820502"/>
                <a:gd name="connsiteY11" fmla="*/ 6281057 h 6281057"/>
                <a:gd name="connsiteX0" fmla="*/ 177729 w 820502"/>
                <a:gd name="connsiteY0" fmla="*/ 0 h 6281057"/>
                <a:gd name="connsiteX1" fmla="*/ 7300 w 820502"/>
                <a:gd name="connsiteY1" fmla="*/ 258536 h 6281057"/>
                <a:gd name="connsiteX2" fmla="*/ 57987 w 820502"/>
                <a:gd name="connsiteY2" fmla="*/ 544286 h 6281057"/>
                <a:gd name="connsiteX3" fmla="*/ 297472 w 820502"/>
                <a:gd name="connsiteY3" fmla="*/ 1066800 h 6281057"/>
                <a:gd name="connsiteX4" fmla="*/ 417215 w 820502"/>
                <a:gd name="connsiteY4" fmla="*/ 2166257 h 6281057"/>
                <a:gd name="connsiteX5" fmla="*/ 428101 w 820502"/>
                <a:gd name="connsiteY5" fmla="*/ 2830286 h 6281057"/>
                <a:gd name="connsiteX6" fmla="*/ 264815 w 820502"/>
                <a:gd name="connsiteY6" fmla="*/ 3690257 h 6281057"/>
                <a:gd name="connsiteX7" fmla="*/ 624044 w 820502"/>
                <a:gd name="connsiteY7" fmla="*/ 4419600 h 6281057"/>
                <a:gd name="connsiteX8" fmla="*/ 819987 w 820502"/>
                <a:gd name="connsiteY8" fmla="*/ 5083629 h 6281057"/>
                <a:gd name="connsiteX9" fmla="*/ 569615 w 820502"/>
                <a:gd name="connsiteY9" fmla="*/ 5802086 h 6281057"/>
                <a:gd name="connsiteX10" fmla="*/ 373672 w 820502"/>
                <a:gd name="connsiteY10" fmla="*/ 6193971 h 6281057"/>
                <a:gd name="connsiteX11" fmla="*/ 406329 w 820502"/>
                <a:gd name="connsiteY11" fmla="*/ 6281057 h 6281057"/>
                <a:gd name="connsiteX0" fmla="*/ 180180 w 822953"/>
                <a:gd name="connsiteY0" fmla="*/ 0 h 6281057"/>
                <a:gd name="connsiteX1" fmla="*/ 9751 w 822953"/>
                <a:gd name="connsiteY1" fmla="*/ 258536 h 6281057"/>
                <a:gd name="connsiteX2" fmla="*/ 50913 w 822953"/>
                <a:gd name="connsiteY2" fmla="*/ 539523 h 6281057"/>
                <a:gd name="connsiteX3" fmla="*/ 299923 w 822953"/>
                <a:gd name="connsiteY3" fmla="*/ 1066800 h 6281057"/>
                <a:gd name="connsiteX4" fmla="*/ 419666 w 822953"/>
                <a:gd name="connsiteY4" fmla="*/ 2166257 h 6281057"/>
                <a:gd name="connsiteX5" fmla="*/ 430552 w 822953"/>
                <a:gd name="connsiteY5" fmla="*/ 2830286 h 6281057"/>
                <a:gd name="connsiteX6" fmla="*/ 267266 w 822953"/>
                <a:gd name="connsiteY6" fmla="*/ 3690257 h 6281057"/>
                <a:gd name="connsiteX7" fmla="*/ 626495 w 822953"/>
                <a:gd name="connsiteY7" fmla="*/ 4419600 h 6281057"/>
                <a:gd name="connsiteX8" fmla="*/ 822438 w 822953"/>
                <a:gd name="connsiteY8" fmla="*/ 5083629 h 6281057"/>
                <a:gd name="connsiteX9" fmla="*/ 572066 w 822953"/>
                <a:gd name="connsiteY9" fmla="*/ 5802086 h 6281057"/>
                <a:gd name="connsiteX10" fmla="*/ 376123 w 822953"/>
                <a:gd name="connsiteY10" fmla="*/ 6193971 h 6281057"/>
                <a:gd name="connsiteX11" fmla="*/ 408780 w 822953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21154 w 824441"/>
                <a:gd name="connsiteY4" fmla="*/ 2166257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21154 w 824441"/>
                <a:gd name="connsiteY4" fmla="*/ 2166257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09248 w 824441"/>
                <a:gd name="connsiteY4" fmla="*/ 2168638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09248 w 824441"/>
                <a:gd name="connsiteY4" fmla="*/ 2168638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46330"/>
                <a:gd name="connsiteY0" fmla="*/ 0 h 6281057"/>
                <a:gd name="connsiteX1" fmla="*/ 11239 w 846330"/>
                <a:gd name="connsiteY1" fmla="*/ 258536 h 6281057"/>
                <a:gd name="connsiteX2" fmla="*/ 52401 w 846330"/>
                <a:gd name="connsiteY2" fmla="*/ 539523 h 6281057"/>
                <a:gd name="connsiteX3" fmla="*/ 301411 w 846330"/>
                <a:gd name="connsiteY3" fmla="*/ 1066800 h 6281057"/>
                <a:gd name="connsiteX4" fmla="*/ 409248 w 846330"/>
                <a:gd name="connsiteY4" fmla="*/ 2168638 h 6281057"/>
                <a:gd name="connsiteX5" fmla="*/ 432040 w 846330"/>
                <a:gd name="connsiteY5" fmla="*/ 2830286 h 6281057"/>
                <a:gd name="connsiteX6" fmla="*/ 256848 w 846330"/>
                <a:gd name="connsiteY6" fmla="*/ 3683113 h 6281057"/>
                <a:gd name="connsiteX7" fmla="*/ 627983 w 846330"/>
                <a:gd name="connsiteY7" fmla="*/ 4419600 h 6281057"/>
                <a:gd name="connsiteX8" fmla="*/ 823926 w 846330"/>
                <a:gd name="connsiteY8" fmla="*/ 5083629 h 6281057"/>
                <a:gd name="connsiteX9" fmla="*/ 573554 w 846330"/>
                <a:gd name="connsiteY9" fmla="*/ 5802086 h 6281057"/>
                <a:gd name="connsiteX10" fmla="*/ 377611 w 846330"/>
                <a:gd name="connsiteY10" fmla="*/ 6193971 h 6281057"/>
                <a:gd name="connsiteX11" fmla="*/ 410268 w 846330"/>
                <a:gd name="connsiteY11" fmla="*/ 6281057 h 6281057"/>
                <a:gd name="connsiteX0" fmla="*/ 181668 w 846330"/>
                <a:gd name="connsiteY0" fmla="*/ 0 h 6281057"/>
                <a:gd name="connsiteX1" fmla="*/ 11239 w 846330"/>
                <a:gd name="connsiteY1" fmla="*/ 258536 h 6281057"/>
                <a:gd name="connsiteX2" fmla="*/ 52401 w 846330"/>
                <a:gd name="connsiteY2" fmla="*/ 539523 h 6281057"/>
                <a:gd name="connsiteX3" fmla="*/ 301411 w 846330"/>
                <a:gd name="connsiteY3" fmla="*/ 1066800 h 6281057"/>
                <a:gd name="connsiteX4" fmla="*/ 409248 w 846330"/>
                <a:gd name="connsiteY4" fmla="*/ 2168638 h 6281057"/>
                <a:gd name="connsiteX5" fmla="*/ 432040 w 846330"/>
                <a:gd name="connsiteY5" fmla="*/ 2830286 h 6281057"/>
                <a:gd name="connsiteX6" fmla="*/ 256848 w 846330"/>
                <a:gd name="connsiteY6" fmla="*/ 3683113 h 6281057"/>
                <a:gd name="connsiteX7" fmla="*/ 627983 w 846330"/>
                <a:gd name="connsiteY7" fmla="*/ 4419600 h 6281057"/>
                <a:gd name="connsiteX8" fmla="*/ 823926 w 846330"/>
                <a:gd name="connsiteY8" fmla="*/ 5083629 h 6281057"/>
                <a:gd name="connsiteX9" fmla="*/ 573554 w 846330"/>
                <a:gd name="connsiteY9" fmla="*/ 5802086 h 6281057"/>
                <a:gd name="connsiteX10" fmla="*/ 377611 w 846330"/>
                <a:gd name="connsiteY10" fmla="*/ 6193971 h 6281057"/>
                <a:gd name="connsiteX11" fmla="*/ 410268 w 846330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73554 w 840444"/>
                <a:gd name="connsiteY9" fmla="*/ 5802086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89517 w 840444"/>
                <a:gd name="connsiteY10" fmla="*/ 6163015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89517 w 840444"/>
                <a:gd name="connsiteY10" fmla="*/ 6163015 h 6281057"/>
                <a:gd name="connsiteX11" fmla="*/ 410268 w 840444"/>
                <a:gd name="connsiteY11" fmla="*/ 6281057 h 628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0444" h="6281057">
                  <a:moveTo>
                    <a:pt x="181668" y="0"/>
                  </a:moveTo>
                  <a:cubicBezTo>
                    <a:pt x="114767" y="45811"/>
                    <a:pt x="32784" y="168615"/>
                    <a:pt x="11239" y="258536"/>
                  </a:cubicBezTo>
                  <a:cubicBezTo>
                    <a:pt x="-10306" y="348457"/>
                    <a:pt x="-3104" y="414337"/>
                    <a:pt x="52401" y="539523"/>
                  </a:cubicBezTo>
                  <a:cubicBezTo>
                    <a:pt x="107906" y="664709"/>
                    <a:pt x="241936" y="795281"/>
                    <a:pt x="301411" y="1066800"/>
                  </a:cubicBezTo>
                  <a:cubicBezTo>
                    <a:pt x="360886" y="1338319"/>
                    <a:pt x="387477" y="1874724"/>
                    <a:pt x="409248" y="2168638"/>
                  </a:cubicBezTo>
                  <a:cubicBezTo>
                    <a:pt x="431019" y="2462552"/>
                    <a:pt x="433627" y="2601687"/>
                    <a:pt x="432040" y="2830286"/>
                  </a:cubicBezTo>
                  <a:cubicBezTo>
                    <a:pt x="430453" y="3058885"/>
                    <a:pt x="314679" y="3480139"/>
                    <a:pt x="256848" y="3683113"/>
                  </a:cubicBezTo>
                  <a:cubicBezTo>
                    <a:pt x="299029" y="3852749"/>
                    <a:pt x="533470" y="4186181"/>
                    <a:pt x="627983" y="4419600"/>
                  </a:cubicBezTo>
                  <a:cubicBezTo>
                    <a:pt x="722496" y="4653019"/>
                    <a:pt x="894373" y="4912987"/>
                    <a:pt x="823926" y="5083629"/>
                  </a:cubicBezTo>
                  <a:cubicBezTo>
                    <a:pt x="738655" y="5292612"/>
                    <a:pt x="629287" y="5617426"/>
                    <a:pt x="556885" y="5797324"/>
                  </a:cubicBezTo>
                  <a:cubicBezTo>
                    <a:pt x="484484" y="5977222"/>
                    <a:pt x="402047" y="6132399"/>
                    <a:pt x="389517" y="6163015"/>
                  </a:cubicBezTo>
                  <a:cubicBezTo>
                    <a:pt x="376987" y="6193631"/>
                    <a:pt x="385094" y="6227421"/>
                    <a:pt x="410268" y="6281057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110" name="Connettore 1 109"/>
            <p:cNvCxnSpPr/>
            <p:nvPr/>
          </p:nvCxnSpPr>
          <p:spPr bwMode="auto">
            <a:xfrm>
              <a:off x="5651500" y="469900"/>
              <a:ext cx="1049338" cy="634285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  <p:sp>
          <p:nvSpPr>
            <p:cNvPr id="114" name="CasellaDiTesto 113"/>
            <p:cNvSpPr txBox="1"/>
            <p:nvPr/>
          </p:nvSpPr>
          <p:spPr>
            <a:xfrm rot="4800000">
              <a:off x="4945804" y="2197997"/>
              <a:ext cx="2481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1300 °C solid mantle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adiabat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Figura a mano libera 111"/>
            <p:cNvSpPr/>
            <p:nvPr/>
          </p:nvSpPr>
          <p:spPr bwMode="auto">
            <a:xfrm>
              <a:off x="2964179" y="495300"/>
              <a:ext cx="2843717" cy="838970"/>
            </a:xfrm>
            <a:custGeom>
              <a:avLst/>
              <a:gdLst>
                <a:gd name="connsiteX0" fmla="*/ 2895600 w 2954452"/>
                <a:gd name="connsiteY0" fmla="*/ 1188720 h 1188720"/>
                <a:gd name="connsiteX1" fmla="*/ 2880360 w 2954452"/>
                <a:gd name="connsiteY1" fmla="*/ 1082040 h 1188720"/>
                <a:gd name="connsiteX2" fmla="*/ 2164080 w 2954452"/>
                <a:gd name="connsiteY2" fmla="*/ 693420 h 1188720"/>
                <a:gd name="connsiteX3" fmla="*/ 868680 w 2954452"/>
                <a:gd name="connsiteY3" fmla="*/ 259080 h 1188720"/>
                <a:gd name="connsiteX4" fmla="*/ 0 w 2954452"/>
                <a:gd name="connsiteY4" fmla="*/ 0 h 1188720"/>
                <a:gd name="connsiteX0" fmla="*/ 2895600 w 2945271"/>
                <a:gd name="connsiteY0" fmla="*/ 1188720 h 1188720"/>
                <a:gd name="connsiteX1" fmla="*/ 2880360 w 2945271"/>
                <a:gd name="connsiteY1" fmla="*/ 1082040 h 1188720"/>
                <a:gd name="connsiteX2" fmla="*/ 2164080 w 2945271"/>
                <a:gd name="connsiteY2" fmla="*/ 693420 h 1188720"/>
                <a:gd name="connsiteX3" fmla="*/ 868680 w 2945271"/>
                <a:gd name="connsiteY3" fmla="*/ 259080 h 1188720"/>
                <a:gd name="connsiteX4" fmla="*/ 0 w 2945271"/>
                <a:gd name="connsiteY4" fmla="*/ 0 h 1188720"/>
                <a:gd name="connsiteX0" fmla="*/ 2895600 w 2945271"/>
                <a:gd name="connsiteY0" fmla="*/ 1188720 h 1188720"/>
                <a:gd name="connsiteX1" fmla="*/ 2880360 w 2945271"/>
                <a:gd name="connsiteY1" fmla="*/ 1082040 h 1188720"/>
                <a:gd name="connsiteX2" fmla="*/ 2164080 w 2945271"/>
                <a:gd name="connsiteY2" fmla="*/ 693420 h 1188720"/>
                <a:gd name="connsiteX3" fmla="*/ 868680 w 2945271"/>
                <a:gd name="connsiteY3" fmla="*/ 259080 h 1188720"/>
                <a:gd name="connsiteX4" fmla="*/ 0 w 2945271"/>
                <a:gd name="connsiteY4" fmla="*/ 0 h 1188720"/>
                <a:gd name="connsiteX0" fmla="*/ 2895600 w 2912347"/>
                <a:gd name="connsiteY0" fmla="*/ 1188720 h 1188720"/>
                <a:gd name="connsiteX1" fmla="*/ 2880360 w 2912347"/>
                <a:gd name="connsiteY1" fmla="*/ 1082040 h 1188720"/>
                <a:gd name="connsiteX2" fmla="*/ 2164080 w 2912347"/>
                <a:gd name="connsiteY2" fmla="*/ 693420 h 1188720"/>
                <a:gd name="connsiteX3" fmla="*/ 868680 w 2912347"/>
                <a:gd name="connsiteY3" fmla="*/ 259080 h 1188720"/>
                <a:gd name="connsiteX4" fmla="*/ 0 w 2912347"/>
                <a:gd name="connsiteY4" fmla="*/ 0 h 1188720"/>
                <a:gd name="connsiteX0" fmla="*/ 2895600 w 2895600"/>
                <a:gd name="connsiteY0" fmla="*/ 1188720 h 1188720"/>
                <a:gd name="connsiteX1" fmla="*/ 2880360 w 2895600"/>
                <a:gd name="connsiteY1" fmla="*/ 1082040 h 1188720"/>
                <a:gd name="connsiteX2" fmla="*/ 2164080 w 2895600"/>
                <a:gd name="connsiteY2" fmla="*/ 693420 h 1188720"/>
                <a:gd name="connsiteX3" fmla="*/ 868680 w 2895600"/>
                <a:gd name="connsiteY3" fmla="*/ 259080 h 1188720"/>
                <a:gd name="connsiteX4" fmla="*/ 0 w 2895600"/>
                <a:gd name="connsiteY4" fmla="*/ 0 h 1188720"/>
                <a:gd name="connsiteX0" fmla="*/ 2897982 w 2897982"/>
                <a:gd name="connsiteY0" fmla="*/ 1224439 h 1224439"/>
                <a:gd name="connsiteX1" fmla="*/ 2880360 w 2897982"/>
                <a:gd name="connsiteY1" fmla="*/ 1082040 h 1224439"/>
                <a:gd name="connsiteX2" fmla="*/ 2164080 w 2897982"/>
                <a:gd name="connsiteY2" fmla="*/ 693420 h 1224439"/>
                <a:gd name="connsiteX3" fmla="*/ 868680 w 2897982"/>
                <a:gd name="connsiteY3" fmla="*/ 259080 h 1224439"/>
                <a:gd name="connsiteX4" fmla="*/ 0 w 2897982"/>
                <a:gd name="connsiteY4" fmla="*/ 0 h 1224439"/>
                <a:gd name="connsiteX0" fmla="*/ 2880360 w 2880360"/>
                <a:gd name="connsiteY0" fmla="*/ 1082040 h 1082040"/>
                <a:gd name="connsiteX1" fmla="*/ 2164080 w 2880360"/>
                <a:gd name="connsiteY1" fmla="*/ 693420 h 1082040"/>
                <a:gd name="connsiteX2" fmla="*/ 868680 w 2880360"/>
                <a:gd name="connsiteY2" fmla="*/ 259080 h 1082040"/>
                <a:gd name="connsiteX3" fmla="*/ 0 w 2880360"/>
                <a:gd name="connsiteY3" fmla="*/ 0 h 1082040"/>
                <a:gd name="connsiteX0" fmla="*/ 2873216 w 2873216"/>
                <a:gd name="connsiteY0" fmla="*/ 1093946 h 1093946"/>
                <a:gd name="connsiteX1" fmla="*/ 2164080 w 2873216"/>
                <a:gd name="connsiteY1" fmla="*/ 693420 h 1093946"/>
                <a:gd name="connsiteX2" fmla="*/ 868680 w 2873216"/>
                <a:gd name="connsiteY2" fmla="*/ 259080 h 1093946"/>
                <a:gd name="connsiteX3" fmla="*/ 0 w 2873216"/>
                <a:gd name="connsiteY3" fmla="*/ 0 h 1093946"/>
                <a:gd name="connsiteX0" fmla="*/ 2873216 w 2873216"/>
                <a:gd name="connsiteY0" fmla="*/ 1093946 h 1093946"/>
                <a:gd name="connsiteX1" fmla="*/ 2152174 w 2873216"/>
                <a:gd name="connsiteY1" fmla="*/ 664845 h 1093946"/>
                <a:gd name="connsiteX2" fmla="*/ 868680 w 2873216"/>
                <a:gd name="connsiteY2" fmla="*/ 259080 h 1093946"/>
                <a:gd name="connsiteX3" fmla="*/ 0 w 2873216"/>
                <a:gd name="connsiteY3" fmla="*/ 0 h 1093946"/>
                <a:gd name="connsiteX0" fmla="*/ 2873216 w 2873216"/>
                <a:gd name="connsiteY0" fmla="*/ 1093946 h 1093946"/>
                <a:gd name="connsiteX1" fmla="*/ 2152174 w 2873216"/>
                <a:gd name="connsiteY1" fmla="*/ 664845 h 1093946"/>
                <a:gd name="connsiteX2" fmla="*/ 859155 w 2873216"/>
                <a:gd name="connsiteY2" fmla="*/ 242411 h 1093946"/>
                <a:gd name="connsiteX3" fmla="*/ 0 w 2873216"/>
                <a:gd name="connsiteY3" fmla="*/ 0 h 10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3216" h="1093946">
                  <a:moveTo>
                    <a:pt x="2873216" y="1093946"/>
                  </a:moveTo>
                  <a:cubicBezTo>
                    <a:pt x="2774156" y="1041876"/>
                    <a:pt x="2487851" y="806768"/>
                    <a:pt x="2152174" y="664845"/>
                  </a:cubicBezTo>
                  <a:cubicBezTo>
                    <a:pt x="1816497" y="522923"/>
                    <a:pt x="1217851" y="353218"/>
                    <a:pt x="859155" y="242411"/>
                  </a:cubicBezTo>
                  <a:cubicBezTo>
                    <a:pt x="500459" y="131604"/>
                    <a:pt x="254000" y="71755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3" name="Figura a mano libera 112"/>
            <p:cNvSpPr/>
            <p:nvPr/>
          </p:nvSpPr>
          <p:spPr bwMode="auto">
            <a:xfrm>
              <a:off x="2960914" y="489857"/>
              <a:ext cx="2552700" cy="6002564"/>
            </a:xfrm>
            <a:custGeom>
              <a:avLst/>
              <a:gdLst>
                <a:gd name="connsiteX0" fmla="*/ 0 w 2590800"/>
                <a:gd name="connsiteY0" fmla="*/ 0 h 6313714"/>
                <a:gd name="connsiteX1" fmla="*/ 1219200 w 2590800"/>
                <a:gd name="connsiteY1" fmla="*/ 544286 h 6313714"/>
                <a:gd name="connsiteX2" fmla="*/ 1981200 w 2590800"/>
                <a:gd name="connsiteY2" fmla="*/ 2286000 h 6313714"/>
                <a:gd name="connsiteX3" fmla="*/ 2590800 w 2590800"/>
                <a:gd name="connsiteY3" fmla="*/ 6313714 h 6313714"/>
                <a:gd name="connsiteX0" fmla="*/ 0 w 2552700"/>
                <a:gd name="connsiteY0" fmla="*/ 0 h 6002564"/>
                <a:gd name="connsiteX1" fmla="*/ 1219200 w 2552700"/>
                <a:gd name="connsiteY1" fmla="*/ 544286 h 6002564"/>
                <a:gd name="connsiteX2" fmla="*/ 1981200 w 2552700"/>
                <a:gd name="connsiteY2" fmla="*/ 2286000 h 6002564"/>
                <a:gd name="connsiteX3" fmla="*/ 2552700 w 2552700"/>
                <a:gd name="connsiteY3" fmla="*/ 6002564 h 600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700" h="6002564">
                  <a:moveTo>
                    <a:pt x="0" y="0"/>
                  </a:moveTo>
                  <a:cubicBezTo>
                    <a:pt x="444500" y="81643"/>
                    <a:pt x="889000" y="163286"/>
                    <a:pt x="1219200" y="544286"/>
                  </a:cubicBezTo>
                  <a:cubicBezTo>
                    <a:pt x="1549400" y="925286"/>
                    <a:pt x="1758950" y="1376287"/>
                    <a:pt x="1981200" y="2286000"/>
                  </a:cubicBezTo>
                  <a:cubicBezTo>
                    <a:pt x="2203450" y="3195713"/>
                    <a:pt x="2362200" y="4469492"/>
                    <a:pt x="2552700" y="6002564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8" name="Figura a mano libera 117"/>
            <p:cNvSpPr/>
            <p:nvPr/>
          </p:nvSpPr>
          <p:spPr bwMode="auto">
            <a:xfrm>
              <a:off x="2900351" y="429429"/>
              <a:ext cx="2107078" cy="6374142"/>
            </a:xfrm>
            <a:custGeom>
              <a:avLst/>
              <a:gdLst>
                <a:gd name="connsiteX0" fmla="*/ 60563 w 2107078"/>
                <a:gd name="connsiteY0" fmla="*/ 71314 h 6374142"/>
                <a:gd name="connsiteX1" fmla="*/ 114992 w 2107078"/>
                <a:gd name="connsiteY1" fmla="*/ 82200 h 6374142"/>
                <a:gd name="connsiteX2" fmla="*/ 1105592 w 2107078"/>
                <a:gd name="connsiteY2" fmla="*/ 898628 h 6374142"/>
                <a:gd name="connsiteX3" fmla="*/ 1682535 w 2107078"/>
                <a:gd name="connsiteY3" fmla="*/ 3054000 h 6374142"/>
                <a:gd name="connsiteX4" fmla="*/ 2107078 w 2107078"/>
                <a:gd name="connsiteY4" fmla="*/ 6374142 h 637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7078" h="6374142">
                  <a:moveTo>
                    <a:pt x="60563" y="71314"/>
                  </a:moveTo>
                  <a:cubicBezTo>
                    <a:pt x="692" y="7814"/>
                    <a:pt x="-59179" y="-55686"/>
                    <a:pt x="114992" y="82200"/>
                  </a:cubicBezTo>
                  <a:cubicBezTo>
                    <a:pt x="289163" y="220086"/>
                    <a:pt x="844335" y="403328"/>
                    <a:pt x="1105592" y="898628"/>
                  </a:cubicBezTo>
                  <a:cubicBezTo>
                    <a:pt x="1366849" y="1393928"/>
                    <a:pt x="1515621" y="2141414"/>
                    <a:pt x="1682535" y="3054000"/>
                  </a:cubicBezTo>
                  <a:cubicBezTo>
                    <a:pt x="1849449" y="3966586"/>
                    <a:pt x="1978263" y="5170364"/>
                    <a:pt x="2107078" y="6374142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9" name="Figura a mano libera 118"/>
            <p:cNvSpPr/>
            <p:nvPr/>
          </p:nvSpPr>
          <p:spPr bwMode="auto">
            <a:xfrm>
              <a:off x="2971800" y="489857"/>
              <a:ext cx="1175657" cy="6313714"/>
            </a:xfrm>
            <a:custGeom>
              <a:avLst/>
              <a:gdLst>
                <a:gd name="connsiteX0" fmla="*/ 0 w 1175657"/>
                <a:gd name="connsiteY0" fmla="*/ 0 h 6313714"/>
                <a:gd name="connsiteX1" fmla="*/ 707571 w 1175657"/>
                <a:gd name="connsiteY1" fmla="*/ 892629 h 6313714"/>
                <a:gd name="connsiteX2" fmla="*/ 1034143 w 1175657"/>
                <a:gd name="connsiteY2" fmla="*/ 2786743 h 6313714"/>
                <a:gd name="connsiteX3" fmla="*/ 1175657 w 1175657"/>
                <a:gd name="connsiteY3" fmla="*/ 6313714 h 631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5657" h="6313714">
                  <a:moveTo>
                    <a:pt x="0" y="0"/>
                  </a:moveTo>
                  <a:cubicBezTo>
                    <a:pt x="267607" y="214086"/>
                    <a:pt x="535214" y="428172"/>
                    <a:pt x="707571" y="892629"/>
                  </a:cubicBezTo>
                  <a:cubicBezTo>
                    <a:pt x="879928" y="1357086"/>
                    <a:pt x="956129" y="1883229"/>
                    <a:pt x="1034143" y="2786743"/>
                  </a:cubicBezTo>
                  <a:cubicBezTo>
                    <a:pt x="1112157" y="3690257"/>
                    <a:pt x="1143907" y="5001985"/>
                    <a:pt x="1175657" y="6313714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6" name="CasellaDiTesto 115"/>
            <p:cNvSpPr txBox="1"/>
            <p:nvPr/>
          </p:nvSpPr>
          <p:spPr>
            <a:xfrm rot="749521">
              <a:off x="3004808" y="795007"/>
              <a:ext cx="2200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Hypothetical conductive geotherm</a:t>
              </a:r>
            </a:p>
          </p:txBody>
        </p:sp>
        <p:sp>
          <p:nvSpPr>
            <p:cNvPr id="123" name="CasellaDiTesto 122"/>
            <p:cNvSpPr txBox="1"/>
            <p:nvPr/>
          </p:nvSpPr>
          <p:spPr>
            <a:xfrm>
              <a:off x="4963810" y="6020841"/>
              <a:ext cx="1045264" cy="7591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Hot slab</a:t>
              </a:r>
            </a:p>
          </p:txBody>
        </p:sp>
        <p:sp>
          <p:nvSpPr>
            <p:cNvPr id="124" name="CasellaDiTesto 123"/>
            <p:cNvSpPr txBox="1"/>
            <p:nvPr/>
          </p:nvSpPr>
          <p:spPr>
            <a:xfrm>
              <a:off x="4099320" y="4636929"/>
              <a:ext cx="1351558" cy="7591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Warm slab</a:t>
              </a:r>
            </a:p>
          </p:txBody>
        </p:sp>
        <p:sp>
          <p:nvSpPr>
            <p:cNvPr id="125" name="CasellaDiTesto 124"/>
            <p:cNvSpPr txBox="1"/>
            <p:nvPr/>
          </p:nvSpPr>
          <p:spPr>
            <a:xfrm>
              <a:off x="3277498" y="5701769"/>
              <a:ext cx="1675846" cy="10926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Extremely cold</a:t>
              </a:r>
            </a:p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slab</a:t>
              </a:r>
            </a:p>
          </p:txBody>
        </p:sp>
        <p:sp>
          <p:nvSpPr>
            <p:cNvPr id="126" name="CasellaDiTesto 125"/>
            <p:cNvSpPr txBox="1"/>
            <p:nvPr/>
          </p:nvSpPr>
          <p:spPr>
            <a:xfrm rot="782208">
              <a:off x="6087650" y="3168778"/>
              <a:ext cx="101834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Wad</a:t>
              </a:r>
            </a:p>
          </p:txBody>
        </p:sp>
        <p:sp>
          <p:nvSpPr>
            <p:cNvPr id="127" name="CasellaDiTesto 126"/>
            <p:cNvSpPr txBox="1"/>
            <p:nvPr/>
          </p:nvSpPr>
          <p:spPr>
            <a:xfrm rot="20696196">
              <a:off x="6378311" y="5073087"/>
              <a:ext cx="101834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Ringw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 + </a:t>
              </a: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F5383C8A-1484-8FEF-AB45-8D9C5408C5E8}"/>
              </a:ext>
            </a:extLst>
          </p:cNvPr>
          <p:cNvGrpSpPr/>
          <p:nvPr/>
        </p:nvGrpSpPr>
        <p:grpSpPr>
          <a:xfrm>
            <a:off x="2965490" y="469899"/>
            <a:ext cx="5419727" cy="6386513"/>
            <a:chOff x="2965490" y="469899"/>
            <a:chExt cx="5419727" cy="6386513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2D9740C-6D05-947B-E198-F9FA18836625}"/>
                </a:ext>
              </a:extLst>
            </p:cNvPr>
            <p:cNvSpPr/>
            <p:nvPr/>
          </p:nvSpPr>
          <p:spPr bwMode="auto">
            <a:xfrm>
              <a:off x="2965490" y="469899"/>
              <a:ext cx="852119" cy="63865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33C7810-F85B-D5D5-50B4-287392FFA4D3}"/>
                </a:ext>
              </a:extLst>
            </p:cNvPr>
            <p:cNvSpPr/>
            <p:nvPr/>
          </p:nvSpPr>
          <p:spPr bwMode="auto">
            <a:xfrm>
              <a:off x="5235255" y="469899"/>
              <a:ext cx="3149962" cy="63865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83A7609F-E9D5-0105-706B-5D2177C951EB}"/>
                </a:ext>
              </a:extLst>
            </p:cNvPr>
            <p:cNvSpPr/>
            <p:nvPr/>
          </p:nvSpPr>
          <p:spPr bwMode="auto">
            <a:xfrm>
              <a:off x="3818253" y="2248918"/>
              <a:ext cx="1418400" cy="460749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105281E-5D65-331E-FB46-A786F8BA0EE6}"/>
              </a:ext>
            </a:extLst>
          </p:cNvPr>
          <p:cNvSpPr/>
          <p:nvPr/>
        </p:nvSpPr>
        <p:spPr bwMode="auto">
          <a:xfrm>
            <a:off x="3809542" y="485426"/>
            <a:ext cx="1424986" cy="17743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2" name="Gruppo 121">
            <a:extLst>
              <a:ext uri="{FF2B5EF4-FFF2-40B4-BE49-F238E27FC236}">
                <a16:creationId xmlns:a16="http://schemas.microsoft.com/office/drawing/2014/main" id="{5ED7D39D-9C65-8F74-1715-15BC3005820B}"/>
              </a:ext>
            </a:extLst>
          </p:cNvPr>
          <p:cNvGrpSpPr>
            <a:grpSpLocks noChangeAspect="1"/>
          </p:cNvGrpSpPr>
          <p:nvPr/>
        </p:nvGrpSpPr>
        <p:grpSpPr>
          <a:xfrm>
            <a:off x="3942891" y="2489833"/>
            <a:ext cx="4475955" cy="3759458"/>
            <a:chOff x="-5902" y="1947863"/>
            <a:chExt cx="5804823" cy="4875606"/>
          </a:xfrm>
        </p:grpSpPr>
        <p:sp>
          <p:nvSpPr>
            <p:cNvPr id="128" name="Rectangle 8">
              <a:extLst>
                <a:ext uri="{FF2B5EF4-FFF2-40B4-BE49-F238E27FC236}">
                  <a16:creationId xmlns:a16="http://schemas.microsoft.com/office/drawing/2014/main" id="{F9EDEB2D-E25B-787E-277F-2B5FE6A1EA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450" y="1947863"/>
              <a:ext cx="5730875" cy="485775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9" name="Rectangle 9">
              <a:extLst>
                <a:ext uri="{FF2B5EF4-FFF2-40B4-BE49-F238E27FC236}">
                  <a16:creationId xmlns:a16="http://schemas.microsoft.com/office/drawing/2014/main" id="{DA16689B-B623-B757-7C7A-239065F4A8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3725" y="2527300"/>
              <a:ext cx="4516438" cy="4005263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30" name="Freeform 10">
              <a:extLst>
                <a:ext uri="{FF2B5EF4-FFF2-40B4-BE49-F238E27FC236}">
                  <a16:creationId xmlns:a16="http://schemas.microsoft.com/office/drawing/2014/main" id="{B672FFBE-7265-7B5C-CA25-FDEDD9563C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1825" y="2614613"/>
              <a:ext cx="788988" cy="936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31" name="Line 13">
              <a:extLst>
                <a:ext uri="{FF2B5EF4-FFF2-40B4-BE49-F238E27FC236}">
                  <a16:creationId xmlns:a16="http://schemas.microsoft.com/office/drawing/2014/main" id="{91EF30A4-F291-856B-E3F1-B261D32F63B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32200" y="3397250"/>
              <a:ext cx="1485900" cy="125413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grpSp>
          <p:nvGrpSpPr>
            <p:cNvPr id="132" name="Group 14">
              <a:extLst>
                <a:ext uri="{FF2B5EF4-FFF2-40B4-BE49-F238E27FC236}">
                  <a16:creationId xmlns:a16="http://schemas.microsoft.com/office/drawing/2014/main" id="{585A6B4C-49E4-2863-50BD-E02739D7A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9475" y="2682875"/>
              <a:ext cx="3502026" cy="993775"/>
              <a:chOff x="554" y="1690"/>
              <a:chExt cx="2206" cy="6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1938" name="Freeform 15">
                <a:extLst>
                  <a:ext uri="{FF2B5EF4-FFF2-40B4-BE49-F238E27FC236}">
                    <a16:creationId xmlns:a16="http://schemas.microsoft.com/office/drawing/2014/main" id="{8BB1DEF7-6D7F-031A-6FDB-FCAE3904C78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 sz="1200">
                  <a:latin typeface="Calibri" pitchFamily="34" charset="0"/>
                </a:endParaRPr>
              </a:p>
            </p:txBody>
          </p:sp>
          <p:sp>
            <p:nvSpPr>
              <p:cNvPr id="121939" name="Freeform 16">
                <a:extLst>
                  <a:ext uri="{FF2B5EF4-FFF2-40B4-BE49-F238E27FC236}">
                    <a16:creationId xmlns:a16="http://schemas.microsoft.com/office/drawing/2014/main" id="{ABA186AF-8830-0ED5-21D2-8366B8F758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62" y="2219"/>
                <a:ext cx="1098" cy="97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 sz="1200">
                  <a:latin typeface="Calibri" pitchFamily="34" charset="0"/>
                </a:endParaRPr>
              </a:p>
            </p:txBody>
          </p:sp>
        </p:grpSp>
        <p:sp>
          <p:nvSpPr>
            <p:cNvPr id="133" name="Freeform 17">
              <a:extLst>
                <a:ext uri="{FF2B5EF4-FFF2-40B4-BE49-F238E27FC236}">
                  <a16:creationId xmlns:a16="http://schemas.microsoft.com/office/drawing/2014/main" id="{D1796C9D-0BC4-4E40-560A-92B8850830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3750" y="5213350"/>
              <a:ext cx="993775" cy="428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34" name="Freeform 19">
              <a:extLst>
                <a:ext uri="{FF2B5EF4-FFF2-40B4-BE49-F238E27FC236}">
                  <a16:creationId xmlns:a16="http://schemas.microsoft.com/office/drawing/2014/main" id="{4C61E0D6-3E24-6CDD-48C4-DEA2A7D030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47763" y="4722813"/>
              <a:ext cx="1628775" cy="327025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35" name="Line 20">
              <a:extLst>
                <a:ext uri="{FF2B5EF4-FFF2-40B4-BE49-F238E27FC236}">
                  <a16:creationId xmlns:a16="http://schemas.microsoft.com/office/drawing/2014/main" id="{AB51ACE3-FF57-E9FA-1E9B-E4D7809D74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719138" y="5641975"/>
              <a:ext cx="1046162" cy="50800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grpSp>
          <p:nvGrpSpPr>
            <p:cNvPr id="136" name="Group 21">
              <a:extLst>
                <a:ext uri="{FF2B5EF4-FFF2-40B4-BE49-F238E27FC236}">
                  <a16:creationId xmlns:a16="http://schemas.microsoft.com/office/drawing/2014/main" id="{DC8A194F-8932-5C5D-73F8-FF5188CE3A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8550" y="2625725"/>
              <a:ext cx="1614488" cy="3651250"/>
              <a:chOff x="692" y="1654"/>
              <a:chExt cx="1017" cy="23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21870" name="Group 22">
                <a:extLst>
                  <a:ext uri="{FF2B5EF4-FFF2-40B4-BE49-F238E27FC236}">
                    <a16:creationId xmlns:a16="http://schemas.microsoft.com/office/drawing/2014/main" id="{85EB9ECF-759E-288F-BE23-67FC8FF598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21881" name="Freeform 23">
                  <a:extLst>
                    <a:ext uri="{FF2B5EF4-FFF2-40B4-BE49-F238E27FC236}">
                      <a16:creationId xmlns:a16="http://schemas.microsoft.com/office/drawing/2014/main" id="{F199A738-BF09-614B-BEA2-034FAE0BF0C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3" cy="56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 sz="1200">
                    <a:latin typeface="Calibri" pitchFamily="34" charset="0"/>
                  </a:endParaRPr>
                </a:p>
              </p:txBody>
            </p:sp>
            <p:sp>
              <p:nvSpPr>
                <p:cNvPr id="121937" name="Freeform 24">
                  <a:extLst>
                    <a:ext uri="{FF2B5EF4-FFF2-40B4-BE49-F238E27FC236}">
                      <a16:creationId xmlns:a16="http://schemas.microsoft.com/office/drawing/2014/main" id="{F94A0CBD-7F71-F4C1-FFBB-8CEF391CB0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22" y="2219"/>
                  <a:ext cx="587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 sz="1200">
                    <a:latin typeface="Calibri" pitchFamily="34" charset="0"/>
                  </a:endParaRPr>
                </a:p>
              </p:txBody>
            </p:sp>
          </p:grpSp>
          <p:sp>
            <p:nvSpPr>
              <p:cNvPr id="121871" name="Freeform 25">
                <a:extLst>
                  <a:ext uri="{FF2B5EF4-FFF2-40B4-BE49-F238E27FC236}">
                    <a16:creationId xmlns:a16="http://schemas.microsoft.com/office/drawing/2014/main" id="{F3FC6665-81A2-2507-976B-379E19D595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2" y="3545"/>
                <a:ext cx="430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 sz="1200">
                  <a:latin typeface="Calibri" pitchFamily="34" charset="0"/>
                </a:endParaRPr>
              </a:p>
            </p:txBody>
          </p:sp>
        </p:grpSp>
        <p:sp>
          <p:nvSpPr>
            <p:cNvPr id="137" name="Text Box 26">
              <a:extLst>
                <a:ext uri="{FF2B5EF4-FFF2-40B4-BE49-F238E27FC236}">
                  <a16:creationId xmlns:a16="http://schemas.microsoft.com/office/drawing/2014/main" id="{A774194A-FDBD-FDF4-91D3-F5580FE0594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191810">
              <a:off x="819856" y="2816109"/>
              <a:ext cx="1033638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39" name="Text Box 27">
              <a:extLst>
                <a:ext uri="{FF2B5EF4-FFF2-40B4-BE49-F238E27FC236}">
                  <a16:creationId xmlns:a16="http://schemas.microsoft.com/office/drawing/2014/main" id="{070CB3A9-4307-C62D-BF2C-E2ED2F3EA5B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191810">
              <a:off x="787084" y="2552583"/>
              <a:ext cx="1096006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40" name="Text Box 28">
              <a:extLst>
                <a:ext uri="{FF2B5EF4-FFF2-40B4-BE49-F238E27FC236}">
                  <a16:creationId xmlns:a16="http://schemas.microsoft.com/office/drawing/2014/main" id="{BB0DFDFF-1BFC-5D67-41A7-245427004F9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833081">
              <a:off x="1688696" y="2830395"/>
              <a:ext cx="532620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41" name="Text Box 29">
              <a:extLst>
                <a:ext uri="{FF2B5EF4-FFF2-40B4-BE49-F238E27FC236}">
                  <a16:creationId xmlns:a16="http://schemas.microsoft.com/office/drawing/2014/main" id="{EBA51B05-C233-7CDC-E86F-E0FB9D65582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596048">
              <a:off x="1297999" y="2517318"/>
              <a:ext cx="775853" cy="2993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9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42" name="Text Box 30">
              <a:extLst>
                <a:ext uri="{FF2B5EF4-FFF2-40B4-BE49-F238E27FC236}">
                  <a16:creationId xmlns:a16="http://schemas.microsoft.com/office/drawing/2014/main" id="{A816936B-BF8E-8BEB-3320-5E10F81FE24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2442942">
              <a:off x="1956581" y="2754146"/>
              <a:ext cx="499357" cy="2993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43" name="Text Box 31">
              <a:extLst>
                <a:ext uri="{FF2B5EF4-FFF2-40B4-BE49-F238E27FC236}">
                  <a16:creationId xmlns:a16="http://schemas.microsoft.com/office/drawing/2014/main" id="{768F9C24-175E-E9BF-C0C7-56F2E0DAD05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2255856">
              <a:off x="1987937" y="2592271"/>
              <a:ext cx="794563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44" name="Text Box 32">
              <a:extLst>
                <a:ext uri="{FF2B5EF4-FFF2-40B4-BE49-F238E27FC236}">
                  <a16:creationId xmlns:a16="http://schemas.microsoft.com/office/drawing/2014/main" id="{89DA0171-4DC8-5FDE-D9DF-EDF595CC624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29678" y="3532188"/>
              <a:ext cx="790405" cy="408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0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45" name="Text Box 33">
              <a:extLst>
                <a:ext uri="{FF2B5EF4-FFF2-40B4-BE49-F238E27FC236}">
                  <a16:creationId xmlns:a16="http://schemas.microsoft.com/office/drawing/2014/main" id="{8FA07EA8-4B31-2934-291A-DC9823AFFB9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90588" y="3301999"/>
              <a:ext cx="842962" cy="5188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46" name="Freeform 34">
              <a:extLst>
                <a:ext uri="{FF2B5EF4-FFF2-40B4-BE49-F238E27FC236}">
                  <a16:creationId xmlns:a16="http://schemas.microsoft.com/office/drawing/2014/main" id="{CBED060C-1820-6DE1-A288-FA30E29729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863" y="3179763"/>
              <a:ext cx="600075" cy="379412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47" name="Text Box 35">
              <a:extLst>
                <a:ext uri="{FF2B5EF4-FFF2-40B4-BE49-F238E27FC236}">
                  <a16:creationId xmlns:a16="http://schemas.microsoft.com/office/drawing/2014/main" id="{82C6610D-D01C-068C-3E7C-D24F14F53B9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44551" y="3887788"/>
              <a:ext cx="1012825" cy="558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48" name="Text Box 36">
              <a:extLst>
                <a:ext uri="{FF2B5EF4-FFF2-40B4-BE49-F238E27FC236}">
                  <a16:creationId xmlns:a16="http://schemas.microsoft.com/office/drawing/2014/main" id="{A12182D4-F804-E1BE-079E-745B6579B18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7615841">
              <a:off x="1981993" y="4340837"/>
              <a:ext cx="585787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49" name="Text Box 37">
              <a:extLst>
                <a:ext uri="{FF2B5EF4-FFF2-40B4-BE49-F238E27FC236}">
                  <a16:creationId xmlns:a16="http://schemas.microsoft.com/office/drawing/2014/main" id="{6D2F8562-E03D-056B-3684-6F15D228DEF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7592413">
              <a:off x="2058664" y="4389255"/>
              <a:ext cx="95671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" name="Text Box 38">
              <a:extLst>
                <a:ext uri="{FF2B5EF4-FFF2-40B4-BE49-F238E27FC236}">
                  <a16:creationId xmlns:a16="http://schemas.microsoft.com/office/drawing/2014/main" id="{01193B67-2258-45A0-A9E1-AE1335B1F8E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303338" y="4973638"/>
              <a:ext cx="811211" cy="5388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51" name="Text Box 39">
              <a:extLst>
                <a:ext uri="{FF2B5EF4-FFF2-40B4-BE49-F238E27FC236}">
                  <a16:creationId xmlns:a16="http://schemas.microsoft.com/office/drawing/2014/main" id="{099BD776-537A-46D8-A42D-56BE19CC5B9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252350">
              <a:off x="717353" y="5087755"/>
              <a:ext cx="671907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2" name="Text Box 40">
              <a:extLst>
                <a:ext uri="{FF2B5EF4-FFF2-40B4-BE49-F238E27FC236}">
                  <a16:creationId xmlns:a16="http://schemas.microsoft.com/office/drawing/2014/main" id="{32D6AA10-BD13-0E62-C1E2-B176D0DFAD6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289943">
              <a:off x="518647" y="5332229"/>
              <a:ext cx="110432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phase A</a:t>
              </a:r>
            </a:p>
          </p:txBody>
        </p:sp>
        <p:sp>
          <p:nvSpPr>
            <p:cNvPr id="153" name="Text Box 41">
              <a:extLst>
                <a:ext uri="{FF2B5EF4-FFF2-40B4-BE49-F238E27FC236}">
                  <a16:creationId xmlns:a16="http://schemas.microsoft.com/office/drawing/2014/main" id="{ED9DFE03-9E44-7837-3C05-C762FEACB4B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7675" y="5405438"/>
              <a:ext cx="960438" cy="6510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05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54" name="Text Box 42">
              <a:extLst>
                <a:ext uri="{FF2B5EF4-FFF2-40B4-BE49-F238E27FC236}">
                  <a16:creationId xmlns:a16="http://schemas.microsoft.com/office/drawing/2014/main" id="{D494FC7D-9087-6143-F6EA-6D75E7745DE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9080974">
              <a:off x="890588" y="5857759"/>
              <a:ext cx="692150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55" name="Text Box 43">
              <a:extLst>
                <a:ext uri="{FF2B5EF4-FFF2-40B4-BE49-F238E27FC236}">
                  <a16:creationId xmlns:a16="http://schemas.microsoft.com/office/drawing/2014/main" id="{E1E0BEFA-B717-EA6A-8601-6B9E19A267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8935439">
              <a:off x="863601" y="5954596"/>
              <a:ext cx="1089025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6" name="Text Box 44">
              <a:extLst>
                <a:ext uri="{FF2B5EF4-FFF2-40B4-BE49-F238E27FC236}">
                  <a16:creationId xmlns:a16="http://schemas.microsoft.com/office/drawing/2014/main" id="{D3442D19-7D89-D421-F334-B5668EBB6A0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347789" y="6103938"/>
              <a:ext cx="1223962" cy="4754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05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57" name="Text Box 45">
              <a:extLst>
                <a:ext uri="{FF2B5EF4-FFF2-40B4-BE49-F238E27FC236}">
                  <a16:creationId xmlns:a16="http://schemas.microsoft.com/office/drawing/2014/main" id="{F75755BE-B64D-BB7D-3F78-420E4CAF6A0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2049888">
              <a:off x="1806054" y="5828138"/>
              <a:ext cx="830263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</a:t>
              </a:r>
            </a:p>
          </p:txBody>
        </p:sp>
        <p:sp>
          <p:nvSpPr>
            <p:cNvPr id="158" name="Text Box 46">
              <a:extLst>
                <a:ext uri="{FF2B5EF4-FFF2-40B4-BE49-F238E27FC236}">
                  <a16:creationId xmlns:a16="http://schemas.microsoft.com/office/drawing/2014/main" id="{C9372603-3FB6-2A3F-9467-04D2C53197E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951574">
              <a:off x="2016320" y="5678847"/>
              <a:ext cx="671907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9" name="Text Box 47">
              <a:extLst>
                <a:ext uri="{FF2B5EF4-FFF2-40B4-BE49-F238E27FC236}">
                  <a16:creationId xmlns:a16="http://schemas.microsoft.com/office/drawing/2014/main" id="{C4F1819B-0A94-A0B4-CC4B-F8F516ADAF3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587626" y="3736975"/>
              <a:ext cx="865188" cy="558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059904" name="Text Box 48">
              <a:extLst>
                <a:ext uri="{FF2B5EF4-FFF2-40B4-BE49-F238E27FC236}">
                  <a16:creationId xmlns:a16="http://schemas.microsoft.com/office/drawing/2014/main" id="{A97183A0-20C3-3AF4-8265-3E720317EC5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8678285">
              <a:off x="2660530" y="4178182"/>
              <a:ext cx="770812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</a:t>
              </a:r>
            </a:p>
          </p:txBody>
        </p:sp>
        <p:sp>
          <p:nvSpPr>
            <p:cNvPr id="1059905" name="Text Box 49">
              <a:extLst>
                <a:ext uri="{FF2B5EF4-FFF2-40B4-BE49-F238E27FC236}">
                  <a16:creationId xmlns:a16="http://schemas.microsoft.com/office/drawing/2014/main" id="{0CCF0FC2-335F-8C16-5EB5-77813DA7495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8969281">
              <a:off x="2819512" y="4268683"/>
              <a:ext cx="1025913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059906" name="Text Box 50">
              <a:extLst>
                <a:ext uri="{FF2B5EF4-FFF2-40B4-BE49-F238E27FC236}">
                  <a16:creationId xmlns:a16="http://schemas.microsoft.com/office/drawing/2014/main" id="{429A0E2E-AF5B-DB40-1C62-3F00AA7D5B3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608263" y="2968625"/>
              <a:ext cx="946150" cy="5149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059907" name="Text Box 51">
              <a:extLst>
                <a:ext uri="{FF2B5EF4-FFF2-40B4-BE49-F238E27FC236}">
                  <a16:creationId xmlns:a16="http://schemas.microsoft.com/office/drawing/2014/main" id="{E5CF0882-DF3A-9CAF-4472-94EE797E4DE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551331">
              <a:off x="2640014" y="3539781"/>
              <a:ext cx="1031875" cy="329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cpx</a:t>
              </a:r>
            </a:p>
          </p:txBody>
        </p:sp>
        <p:sp>
          <p:nvSpPr>
            <p:cNvPr id="1059908" name="Text Box 52">
              <a:extLst>
                <a:ext uri="{FF2B5EF4-FFF2-40B4-BE49-F238E27FC236}">
                  <a16:creationId xmlns:a16="http://schemas.microsoft.com/office/drawing/2014/main" id="{0364A951-1B67-B203-C3D7-066F08099EC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551331">
              <a:off x="2627313" y="3349281"/>
              <a:ext cx="1131887" cy="329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059909" name="Text Box 53">
              <a:extLst>
                <a:ext uri="{FF2B5EF4-FFF2-40B4-BE49-F238E27FC236}">
                  <a16:creationId xmlns:a16="http://schemas.microsoft.com/office/drawing/2014/main" id="{0F30CFCE-BD4F-ECC8-9A78-33FECCD966E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882094">
              <a:off x="2658230" y="2741495"/>
              <a:ext cx="600154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endParaRPr lang="en-GB" sz="10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059910" name="Text Box 54">
              <a:extLst>
                <a:ext uri="{FF2B5EF4-FFF2-40B4-BE49-F238E27FC236}">
                  <a16:creationId xmlns:a16="http://schemas.microsoft.com/office/drawing/2014/main" id="{339CB2B6-7F2F-CAA6-B08F-CEDD03C9BE6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714239">
              <a:off x="2616200" y="2636720"/>
              <a:ext cx="1239838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059911" name="Text Box 55">
              <a:extLst>
                <a:ext uri="{FF2B5EF4-FFF2-40B4-BE49-F238E27FC236}">
                  <a16:creationId xmlns:a16="http://schemas.microsoft.com/office/drawing/2014/main" id="{2BF96E21-C062-5E23-A3A8-DECD54848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43479" y="3666209"/>
              <a:ext cx="851064" cy="5188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10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059912" name="Text Box 56">
              <a:extLst>
                <a:ext uri="{FF2B5EF4-FFF2-40B4-BE49-F238E27FC236}">
                  <a16:creationId xmlns:a16="http://schemas.microsoft.com/office/drawing/2014/main" id="{83A27E1A-6925-CE91-33DD-62E1191A385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39956" y="3506848"/>
              <a:ext cx="782638" cy="2235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059913" name="Text Box 57">
              <a:extLst>
                <a:ext uri="{FF2B5EF4-FFF2-40B4-BE49-F238E27FC236}">
                  <a16:creationId xmlns:a16="http://schemas.microsoft.com/office/drawing/2014/main" id="{342E2855-8ACF-623B-E83B-79850791E0D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274436">
              <a:off x="3500438" y="3391188"/>
              <a:ext cx="1125537" cy="2089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6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6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059914" name="Text Box 58">
              <a:extLst>
                <a:ext uri="{FF2B5EF4-FFF2-40B4-BE49-F238E27FC236}">
                  <a16:creationId xmlns:a16="http://schemas.microsoft.com/office/drawing/2014/main" id="{0432F5EC-E16A-68BD-5D19-D6BC7C665A7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65525" y="2740024"/>
              <a:ext cx="914400" cy="558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5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059915" name="Text Box 59">
              <a:extLst>
                <a:ext uri="{FF2B5EF4-FFF2-40B4-BE49-F238E27FC236}">
                  <a16:creationId xmlns:a16="http://schemas.microsoft.com/office/drawing/2014/main" id="{76F3E539-E334-85E9-1582-052E5356E7C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332163" y="4784725"/>
              <a:ext cx="933450" cy="558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059916" name="Text Box 61">
              <a:extLst>
                <a:ext uri="{FF2B5EF4-FFF2-40B4-BE49-F238E27FC236}">
                  <a16:creationId xmlns:a16="http://schemas.microsoft.com/office/drawing/2014/main" id="{7C8C92BB-4310-9C2B-4463-9E0E9BD677C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4682296">
              <a:off x="4214813" y="4536956"/>
              <a:ext cx="782638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059917" name="Text Box 62">
              <a:extLst>
                <a:ext uri="{FF2B5EF4-FFF2-40B4-BE49-F238E27FC236}">
                  <a16:creationId xmlns:a16="http://schemas.microsoft.com/office/drawing/2014/main" id="{549BBCEE-84B9-9659-0AFE-4141756DC14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9067074">
              <a:off x="4319588" y="2706570"/>
              <a:ext cx="779462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059918" name="Text Box 63">
              <a:extLst>
                <a:ext uri="{FF2B5EF4-FFF2-40B4-BE49-F238E27FC236}">
                  <a16:creationId xmlns:a16="http://schemas.microsoft.com/office/drawing/2014/main" id="{0D461FE0-1904-3747-D728-60A996B509B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353099">
              <a:off x="4460631" y="3479615"/>
              <a:ext cx="63191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059919" name="Text Box 64">
              <a:extLst>
                <a:ext uri="{FF2B5EF4-FFF2-40B4-BE49-F238E27FC236}">
                  <a16:creationId xmlns:a16="http://schemas.microsoft.com/office/drawing/2014/main" id="{93574C6F-2D50-92FD-27D2-10B59626DB9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353099">
              <a:off x="4643438" y="3301816"/>
              <a:ext cx="42862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  <a:endParaRPr lang="en-GB" sz="10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059920" name="Text Box 65">
              <a:extLst>
                <a:ext uri="{FF2B5EF4-FFF2-40B4-BE49-F238E27FC236}">
                  <a16:creationId xmlns:a16="http://schemas.microsoft.com/office/drawing/2014/main" id="{620C427F-DD70-B84F-50D6-F17EBD460FE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93726" y="1968500"/>
              <a:ext cx="4524374" cy="399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059921" name="Text Box 66">
              <a:extLst>
                <a:ext uri="{FF2B5EF4-FFF2-40B4-BE49-F238E27FC236}">
                  <a16:creationId xmlns:a16="http://schemas.microsoft.com/office/drawing/2014/main" id="{275249CD-0700-75F7-22F2-D9E0DE2E721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17500" y="2325687"/>
              <a:ext cx="500063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059922" name="Text Box 67">
              <a:extLst>
                <a:ext uri="{FF2B5EF4-FFF2-40B4-BE49-F238E27FC236}">
                  <a16:creationId xmlns:a16="http://schemas.microsoft.com/office/drawing/2014/main" id="{D5BE98BD-9716-75E1-031D-C42E2011D3D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79490" y="2325687"/>
              <a:ext cx="501650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059923" name="Text Box 68">
              <a:extLst>
                <a:ext uri="{FF2B5EF4-FFF2-40B4-BE49-F238E27FC236}">
                  <a16:creationId xmlns:a16="http://schemas.microsoft.com/office/drawing/2014/main" id="{0C9055FC-DCF0-5287-5ED8-2D9A87817AD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619251" y="2325687"/>
              <a:ext cx="501650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059924" name="Text Box 69">
              <a:extLst>
                <a:ext uri="{FF2B5EF4-FFF2-40B4-BE49-F238E27FC236}">
                  <a16:creationId xmlns:a16="http://schemas.microsoft.com/office/drawing/2014/main" id="{3DCA6152-EE2E-A9FA-26AF-213CF5F28DB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89175" y="2325687"/>
              <a:ext cx="500063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059925" name="Text Box 70">
              <a:extLst>
                <a:ext uri="{FF2B5EF4-FFF2-40B4-BE49-F238E27FC236}">
                  <a16:creationId xmlns:a16="http://schemas.microsoft.com/office/drawing/2014/main" id="{4A6A0EB8-52C1-B4B4-10DB-05AC60A620F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28939" y="2325687"/>
              <a:ext cx="500061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059926" name="Text Box 71">
              <a:extLst>
                <a:ext uri="{FF2B5EF4-FFF2-40B4-BE49-F238E27FC236}">
                  <a16:creationId xmlns:a16="http://schemas.microsoft.com/office/drawing/2014/main" id="{83E1C2EA-A4B1-7D53-2F0A-1E0E3558217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3465" y="2325687"/>
              <a:ext cx="501650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059927" name="Text Box 72">
              <a:extLst>
                <a:ext uri="{FF2B5EF4-FFF2-40B4-BE49-F238E27FC236}">
                  <a16:creationId xmlns:a16="http://schemas.microsoft.com/office/drawing/2014/main" id="{8AB20D3E-20C6-586B-2509-1F1B1E04694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156074" y="2325687"/>
              <a:ext cx="592138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059928" name="Text Box 73">
              <a:extLst>
                <a:ext uri="{FF2B5EF4-FFF2-40B4-BE49-F238E27FC236}">
                  <a16:creationId xmlns:a16="http://schemas.microsoft.com/office/drawing/2014/main" id="{DF7998AB-18F6-04E3-8637-0523B5740AA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30763" y="2325687"/>
              <a:ext cx="58102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059929" name="Text Box 74">
              <a:extLst>
                <a:ext uri="{FF2B5EF4-FFF2-40B4-BE49-F238E27FC236}">
                  <a16:creationId xmlns:a16="http://schemas.microsoft.com/office/drawing/2014/main" id="{252BEF33-B46E-ACAF-11E1-6F864E31DDA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-1808957" y="4330356"/>
              <a:ext cx="4005263" cy="399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059930" name="Text Box 75">
              <a:extLst>
                <a:ext uri="{FF2B5EF4-FFF2-40B4-BE49-F238E27FC236}">
                  <a16:creationId xmlns:a16="http://schemas.microsoft.com/office/drawing/2014/main" id="{EED279BD-33BF-50AC-27C9-319FEF71E9B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6864" y="2953102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059944" name="Text Box 76">
              <a:extLst>
                <a:ext uri="{FF2B5EF4-FFF2-40B4-BE49-F238E27FC236}">
                  <a16:creationId xmlns:a16="http://schemas.microsoft.com/office/drawing/2014/main" id="{6BA37D5B-9BF5-B7ED-23FE-85282952A7E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6864" y="3454752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059946" name="Text Box 77">
              <a:extLst>
                <a:ext uri="{FF2B5EF4-FFF2-40B4-BE49-F238E27FC236}">
                  <a16:creationId xmlns:a16="http://schemas.microsoft.com/office/drawing/2014/main" id="{AA79B29A-1F16-C04A-AFED-8DF7D123BF0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6864" y="3962752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059947" name="Text Box 78">
              <a:extLst>
                <a:ext uri="{FF2B5EF4-FFF2-40B4-BE49-F238E27FC236}">
                  <a16:creationId xmlns:a16="http://schemas.microsoft.com/office/drawing/2014/main" id="{F903CDD1-CF90-6A9B-D092-C405A58E99D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6864" y="4448527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059948" name="Text Box 79">
              <a:extLst>
                <a:ext uri="{FF2B5EF4-FFF2-40B4-BE49-F238E27FC236}">
                  <a16:creationId xmlns:a16="http://schemas.microsoft.com/office/drawing/2014/main" id="{B0595920-4863-5604-53FD-5138CF3DE99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6864" y="4958115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059949" name="Text Box 80">
              <a:extLst>
                <a:ext uri="{FF2B5EF4-FFF2-40B4-BE49-F238E27FC236}">
                  <a16:creationId xmlns:a16="http://schemas.microsoft.com/office/drawing/2014/main" id="{7CC14FEC-2138-57D4-09A5-E3B3FFBDA75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6864" y="5466114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059950" name="Text Box 81">
              <a:extLst>
                <a:ext uri="{FF2B5EF4-FFF2-40B4-BE49-F238E27FC236}">
                  <a16:creationId xmlns:a16="http://schemas.microsoft.com/office/drawing/2014/main" id="{BB6A22B5-C848-3FA4-D0CB-32F9256D7F8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6864" y="5969353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059951" name="Text Box 82">
              <a:extLst>
                <a:ext uri="{FF2B5EF4-FFF2-40B4-BE49-F238E27FC236}">
                  <a16:creationId xmlns:a16="http://schemas.microsoft.com/office/drawing/2014/main" id="{2A9ADE73-1D0C-708E-A78A-7628239C887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6864" y="6455292"/>
              <a:ext cx="317499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059952" name="Text Box 83">
              <a:extLst>
                <a:ext uri="{FF2B5EF4-FFF2-40B4-BE49-F238E27FC236}">
                  <a16:creationId xmlns:a16="http://schemas.microsoft.com/office/drawing/2014/main" id="{0DCEAD86-CA62-94A6-82D9-872BCE6A5AA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5400000">
              <a:off x="4894862" y="4335913"/>
              <a:ext cx="1408965" cy="399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059953" name="Text Box 84">
              <a:extLst>
                <a:ext uri="{FF2B5EF4-FFF2-40B4-BE49-F238E27FC236}">
                  <a16:creationId xmlns:a16="http://schemas.microsoft.com/office/drawing/2014/main" id="{87376F01-4AE0-6FF9-3381-ECDAA3E096E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76825" y="3249613"/>
              <a:ext cx="46672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059954" name="Text Box 85">
              <a:extLst>
                <a:ext uri="{FF2B5EF4-FFF2-40B4-BE49-F238E27FC236}">
                  <a16:creationId xmlns:a16="http://schemas.microsoft.com/office/drawing/2014/main" id="{1450CC1E-07DF-5F54-6970-32FEBEE532C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76825" y="3592513"/>
              <a:ext cx="466725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059955" name="Text Box 86">
              <a:extLst>
                <a:ext uri="{FF2B5EF4-FFF2-40B4-BE49-F238E27FC236}">
                  <a16:creationId xmlns:a16="http://schemas.microsoft.com/office/drawing/2014/main" id="{DB202EE3-F560-381C-3EBB-D233339C9F3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76825" y="4089400"/>
              <a:ext cx="546100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059956" name="Text Box 87">
              <a:extLst>
                <a:ext uri="{FF2B5EF4-FFF2-40B4-BE49-F238E27FC236}">
                  <a16:creationId xmlns:a16="http://schemas.microsoft.com/office/drawing/2014/main" id="{89EFC13D-4A3C-1399-D0D1-99E5A1F2C64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76825" y="4946651"/>
              <a:ext cx="62071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059957" name="Text Box 88">
              <a:extLst>
                <a:ext uri="{FF2B5EF4-FFF2-40B4-BE49-F238E27FC236}">
                  <a16:creationId xmlns:a16="http://schemas.microsoft.com/office/drawing/2014/main" id="{79AF4858-3CCD-078B-648A-AC3051CA6F6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76825" y="5467350"/>
              <a:ext cx="62071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059958" name="Text Box 89">
              <a:extLst>
                <a:ext uri="{FF2B5EF4-FFF2-40B4-BE49-F238E27FC236}">
                  <a16:creationId xmlns:a16="http://schemas.microsoft.com/office/drawing/2014/main" id="{DE6C7760-D9C0-63B9-03CB-31135EE325B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76825" y="5786438"/>
              <a:ext cx="62071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059959" name="Text Box 90">
              <a:extLst>
                <a:ext uri="{FF2B5EF4-FFF2-40B4-BE49-F238E27FC236}">
                  <a16:creationId xmlns:a16="http://schemas.microsoft.com/office/drawing/2014/main" id="{D0BA7113-72C7-E90D-501D-68F05589E87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76825" y="6423024"/>
              <a:ext cx="620712" cy="238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059960" name="Line 91">
              <a:extLst>
                <a:ext uri="{FF2B5EF4-FFF2-40B4-BE49-F238E27FC236}">
                  <a16:creationId xmlns:a16="http://schemas.microsoft.com/office/drawing/2014/main" id="{62670EEC-4BD8-F676-D282-06D9310EFBA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98488" y="303688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61" name="Line 92">
              <a:extLst>
                <a:ext uri="{FF2B5EF4-FFF2-40B4-BE49-F238E27FC236}">
                  <a16:creationId xmlns:a16="http://schemas.microsoft.com/office/drawing/2014/main" id="{090286DB-89DA-57B7-5281-228EB8024DD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98488" y="3533775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62" name="Line 93">
              <a:extLst>
                <a:ext uri="{FF2B5EF4-FFF2-40B4-BE49-F238E27FC236}">
                  <a16:creationId xmlns:a16="http://schemas.microsoft.com/office/drawing/2014/main" id="{A7175FA8-3334-360C-2F48-D16B6817198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98488" y="4041775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63" name="Line 94">
              <a:extLst>
                <a:ext uri="{FF2B5EF4-FFF2-40B4-BE49-F238E27FC236}">
                  <a16:creationId xmlns:a16="http://schemas.microsoft.com/office/drawing/2014/main" id="{B5A448A2-7BCC-5BD8-7257-D610D1E4F5F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98488" y="4540250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64" name="Line 95">
              <a:extLst>
                <a:ext uri="{FF2B5EF4-FFF2-40B4-BE49-F238E27FC236}">
                  <a16:creationId xmlns:a16="http://schemas.microsoft.com/office/drawing/2014/main" id="{8782DD01-C94C-08DD-F252-FE82E60093C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98488" y="5048250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65" name="Line 96">
              <a:extLst>
                <a:ext uri="{FF2B5EF4-FFF2-40B4-BE49-F238E27FC236}">
                  <a16:creationId xmlns:a16="http://schemas.microsoft.com/office/drawing/2014/main" id="{9BF74EBC-A25A-FA1B-749F-3C836078677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98488" y="554513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66" name="Line 97">
              <a:extLst>
                <a:ext uri="{FF2B5EF4-FFF2-40B4-BE49-F238E27FC236}">
                  <a16:creationId xmlns:a16="http://schemas.microsoft.com/office/drawing/2014/main" id="{E51863BA-9AE0-9EF5-FEF6-0467B8479FF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98488" y="6053138"/>
              <a:ext cx="1031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059967" name="Line 98">
              <a:extLst>
                <a:ext uri="{FF2B5EF4-FFF2-40B4-BE49-F238E27FC236}">
                  <a16:creationId xmlns:a16="http://schemas.microsoft.com/office/drawing/2014/main" id="{97DD274D-9F32-1293-F08B-2D9821FBB5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244600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56" name="Line 99">
              <a:extLst>
                <a:ext uri="{FF2B5EF4-FFF2-40B4-BE49-F238E27FC236}">
                  <a16:creationId xmlns:a16="http://schemas.microsoft.com/office/drawing/2014/main" id="{F6D092E9-7D36-D8E4-9425-C4A862CF845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90713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57" name="Line 100">
              <a:extLst>
                <a:ext uri="{FF2B5EF4-FFF2-40B4-BE49-F238E27FC236}">
                  <a16:creationId xmlns:a16="http://schemas.microsoft.com/office/drawing/2014/main" id="{BA87F011-8B72-DBD8-7AEC-25CE10153B0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535238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58" name="Line 101">
              <a:extLst>
                <a:ext uri="{FF2B5EF4-FFF2-40B4-BE49-F238E27FC236}">
                  <a16:creationId xmlns:a16="http://schemas.microsoft.com/office/drawing/2014/main" id="{D464DA1C-F364-DECE-5989-5A3AC79227B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588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59" name="Line 102">
              <a:extLst>
                <a:ext uri="{FF2B5EF4-FFF2-40B4-BE49-F238E27FC236}">
                  <a16:creationId xmlns:a16="http://schemas.microsoft.com/office/drawing/2014/main" id="{174D4803-912E-7EFE-1E86-74B5513682A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21113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60" name="Line 103">
              <a:extLst>
                <a:ext uri="{FF2B5EF4-FFF2-40B4-BE49-F238E27FC236}">
                  <a16:creationId xmlns:a16="http://schemas.microsoft.com/office/drawing/2014/main" id="{5A30CEBA-EE4F-86FA-5B05-D4837D077CA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60875" y="2522538"/>
              <a:ext cx="0" cy="92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61" name="Line 105">
              <a:extLst>
                <a:ext uri="{FF2B5EF4-FFF2-40B4-BE49-F238E27FC236}">
                  <a16:creationId xmlns:a16="http://schemas.microsoft.com/office/drawing/2014/main" id="{7BDCC341-3A13-6DFF-88E6-6A5E3256FF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1713" y="3062288"/>
              <a:ext cx="90487" cy="500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62" name="Text Box 131">
              <a:extLst>
                <a:ext uri="{FF2B5EF4-FFF2-40B4-BE49-F238E27FC236}">
                  <a16:creationId xmlns:a16="http://schemas.microsoft.com/office/drawing/2014/main" id="{C6B12637-DC05-8CDB-00E4-DAEEE2A61EB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100387" y="5473699"/>
              <a:ext cx="1773237" cy="758389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16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1600" b="1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6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1863" name="Text Box 319">
              <a:extLst>
                <a:ext uri="{FF2B5EF4-FFF2-40B4-BE49-F238E27FC236}">
                  <a16:creationId xmlns:a16="http://schemas.microsoft.com/office/drawing/2014/main" id="{8E94F2BB-DB5B-71EA-8A1E-5A7206596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500" y="6504147"/>
              <a:ext cx="4583932" cy="319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Schmidt and </a:t>
              </a:r>
              <a:r>
                <a:rPr lang="en-GB" sz="10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Poli</a:t>
              </a:r>
              <a:r>
                <a:rPr lang="en-GB" sz="1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, 1998 (Earth Planet. Sci. Lett., 163, 361-379)</a:t>
              </a:r>
            </a:p>
          </p:txBody>
        </p:sp>
        <p:sp>
          <p:nvSpPr>
            <p:cNvPr id="121864" name="Freeform 10">
              <a:extLst>
                <a:ext uri="{FF2B5EF4-FFF2-40B4-BE49-F238E27FC236}">
                  <a16:creationId xmlns:a16="http://schemas.microsoft.com/office/drawing/2014/main" id="{CC9C34F6-94AB-2808-BA29-259FB2237C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68479" y="4482124"/>
              <a:ext cx="523001" cy="1587221"/>
            </a:xfrm>
            <a:custGeom>
              <a:avLst/>
              <a:gdLst>
                <a:gd name="connsiteX0" fmla="*/ 0 w 10000"/>
                <a:gd name="connsiteY0" fmla="*/ 0 h 10000"/>
                <a:gd name="connsiteX1" fmla="*/ 7754 w 10000"/>
                <a:gd name="connsiteY1" fmla="*/ 4878 h 10000"/>
                <a:gd name="connsiteX2" fmla="*/ 9420 w 10000"/>
                <a:gd name="connsiteY2" fmla="*/ 7683 h 10000"/>
                <a:gd name="connsiteX3" fmla="*/ 10000 w 10000"/>
                <a:gd name="connsiteY3" fmla="*/ 10000 h 10000"/>
                <a:gd name="connsiteX0" fmla="*/ 0 w 10000"/>
                <a:gd name="connsiteY0" fmla="*/ 0 h 10000"/>
                <a:gd name="connsiteX1" fmla="*/ 9420 w 10000"/>
                <a:gd name="connsiteY1" fmla="*/ 7683 h 10000"/>
                <a:gd name="connsiteX2" fmla="*/ 10000 w 10000"/>
                <a:gd name="connsiteY2" fmla="*/ 10000 h 10000"/>
                <a:gd name="connsiteX0" fmla="*/ 2472 w 2882"/>
                <a:gd name="connsiteY0" fmla="*/ 0 h 11978"/>
                <a:gd name="connsiteX1" fmla="*/ 306 w 2882"/>
                <a:gd name="connsiteY1" fmla="*/ 9661 h 11978"/>
                <a:gd name="connsiteX2" fmla="*/ 886 w 2882"/>
                <a:gd name="connsiteY2" fmla="*/ 11978 h 11978"/>
                <a:gd name="connsiteX0" fmla="*/ 5503 w 5503"/>
                <a:gd name="connsiteY0" fmla="*/ 0 h 10000"/>
                <a:gd name="connsiteX1" fmla="*/ 0 w 5503"/>
                <a:gd name="connsiteY1" fmla="*/ 10000 h 10000"/>
                <a:gd name="connsiteX0" fmla="*/ 40604 w 40604"/>
                <a:gd name="connsiteY0" fmla="*/ 0 h 13744"/>
                <a:gd name="connsiteX1" fmla="*/ 0 w 40604"/>
                <a:gd name="connsiteY1" fmla="*/ 13744 h 1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4" h="13744">
                  <a:moveTo>
                    <a:pt x="40604" y="0"/>
                  </a:moveTo>
                  <a:lnTo>
                    <a:pt x="0" y="13744"/>
                  </a:ln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65" name="Freeform 18">
              <a:extLst>
                <a:ext uri="{FF2B5EF4-FFF2-40B4-BE49-F238E27FC236}">
                  <a16:creationId xmlns:a16="http://schemas.microsoft.com/office/drawing/2014/main" id="{0C81C1F8-13FA-5548-28A7-34B4AB09C6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87525" y="5641975"/>
              <a:ext cx="1319213" cy="800100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66" name="Freeform 11">
              <a:extLst>
                <a:ext uri="{FF2B5EF4-FFF2-40B4-BE49-F238E27FC236}">
                  <a16:creationId xmlns:a16="http://schemas.microsoft.com/office/drawing/2014/main" id="{DD347128-90F2-666E-C038-62DED1A9C6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73350" y="2676525"/>
              <a:ext cx="982663" cy="2039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68" name="Freeform 12">
              <a:extLst>
                <a:ext uri="{FF2B5EF4-FFF2-40B4-BE49-F238E27FC236}">
                  <a16:creationId xmlns:a16="http://schemas.microsoft.com/office/drawing/2014/main" id="{867356C6-D42C-163B-1A46-E13A3855D3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71975" y="2682875"/>
              <a:ext cx="381000" cy="2668588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 sz="1200">
                <a:latin typeface="Calibri" pitchFamily="34" charset="0"/>
              </a:endParaRPr>
            </a:p>
          </p:txBody>
        </p:sp>
        <p:sp>
          <p:nvSpPr>
            <p:cNvPr id="121869" name="Text Box 46">
              <a:extLst>
                <a:ext uri="{FF2B5EF4-FFF2-40B4-BE49-F238E27FC236}">
                  <a16:creationId xmlns:a16="http://schemas.microsoft.com/office/drawing/2014/main" id="{FD0D05D4-9267-B761-61A3-96DAB6A989C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101769" y="5052078"/>
              <a:ext cx="717632" cy="5188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Phase 10 Å</a:t>
              </a:r>
            </a:p>
          </p:txBody>
        </p:sp>
      </p:grpSp>
      <p:sp>
        <p:nvSpPr>
          <p:cNvPr id="121940" name="Rettangolo 121939">
            <a:extLst>
              <a:ext uri="{FF2B5EF4-FFF2-40B4-BE49-F238E27FC236}">
                <a16:creationId xmlns:a16="http://schemas.microsoft.com/office/drawing/2014/main" id="{BB8CD4C6-F6F1-E8C1-4B96-5F1E6337D43A}"/>
              </a:ext>
            </a:extLst>
          </p:cNvPr>
          <p:cNvSpPr/>
          <p:nvPr/>
        </p:nvSpPr>
        <p:spPr bwMode="auto">
          <a:xfrm>
            <a:off x="3917156" y="2373421"/>
            <a:ext cx="4501691" cy="4327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941" name="CasellaDiTesto 121940">
            <a:extLst>
              <a:ext uri="{FF2B5EF4-FFF2-40B4-BE49-F238E27FC236}">
                <a16:creationId xmlns:a16="http://schemas.microsoft.com/office/drawing/2014/main" id="{ACD22D27-FF4B-62F5-4EA1-81844EE4078D}"/>
              </a:ext>
            </a:extLst>
          </p:cNvPr>
          <p:cNvSpPr txBox="1"/>
          <p:nvPr/>
        </p:nvSpPr>
        <p:spPr>
          <a:xfrm>
            <a:off x="3917885" y="2449024"/>
            <a:ext cx="4500961" cy="132343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Cold slab geotherms (e.g., Kamchatka) can deliver water to deep mantle behind the “Choke point”, i.e., always in presence of water-bearing minerals.</a:t>
            </a:r>
          </a:p>
        </p:txBody>
      </p:sp>
      <p:sp>
        <p:nvSpPr>
          <p:cNvPr id="121942" name="CasellaDiTesto 121941">
            <a:extLst>
              <a:ext uri="{FF2B5EF4-FFF2-40B4-BE49-F238E27FC236}">
                <a16:creationId xmlns:a16="http://schemas.microsoft.com/office/drawing/2014/main" id="{440970EC-7F22-19B9-29BE-36AA338FAAD0}"/>
              </a:ext>
            </a:extLst>
          </p:cNvPr>
          <p:cNvSpPr txBox="1"/>
          <p:nvPr/>
        </p:nvSpPr>
        <p:spPr>
          <a:xfrm>
            <a:off x="4023724" y="3810967"/>
            <a:ext cx="4289284" cy="1015663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 high P, water can be delivered to Phase E and eventually to Wadsleyite and Ringwoodite.</a:t>
            </a:r>
          </a:p>
        </p:txBody>
      </p:sp>
      <p:grpSp>
        <p:nvGrpSpPr>
          <p:cNvPr id="121943" name="Gruppo 121942">
            <a:extLst>
              <a:ext uri="{FF2B5EF4-FFF2-40B4-BE49-F238E27FC236}">
                <a16:creationId xmlns:a16="http://schemas.microsoft.com/office/drawing/2014/main" id="{A68A50AE-7AB6-B51F-4B95-A6B00DA1158F}"/>
              </a:ext>
            </a:extLst>
          </p:cNvPr>
          <p:cNvGrpSpPr/>
          <p:nvPr/>
        </p:nvGrpSpPr>
        <p:grpSpPr>
          <a:xfrm>
            <a:off x="-30336" y="-5"/>
            <a:ext cx="3054352" cy="7014398"/>
            <a:chOff x="-30336" y="-5"/>
            <a:chExt cx="3054352" cy="7014398"/>
          </a:xfrm>
        </p:grpSpPr>
        <p:sp>
          <p:nvSpPr>
            <p:cNvPr id="121944" name="CasellaDiTesto 121943">
              <a:extLst>
                <a:ext uri="{FF2B5EF4-FFF2-40B4-BE49-F238E27FC236}">
                  <a16:creationId xmlns:a16="http://schemas.microsoft.com/office/drawing/2014/main" id="{6CCA56E7-91A7-B158-11E9-7BA0DFC03A75}"/>
                </a:ext>
              </a:extLst>
            </p:cNvPr>
            <p:cNvSpPr txBox="1"/>
            <p:nvPr/>
          </p:nvSpPr>
          <p:spPr>
            <a:xfrm>
              <a:off x="-30336" y="-5"/>
              <a:ext cx="2848309" cy="70143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36000" rtlCol="0">
              <a:spAutoFit/>
            </a:bodyPr>
            <a:lstStyle/>
            <a:p>
              <a:endParaRPr lang="it-IT" sz="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ol±opx±cpx±pl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gt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ol+opx+sp+amph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ol+opx+gt+amph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ol+opx+chl+cpx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ol+talc+chl+amph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ol+serp+chl+cpx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9: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ol+opx+MgS+cpx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A+serp+gt+cpx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chm+opx+gt+cpx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ol+wd±opx±gt±cpx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15:wd±opx/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st±gt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mj±cpx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E+st+gt+cpx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18: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19: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mj+cps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rg±st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ak±mj±Capv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sB+st+mj+Capv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sB+ak+mj+Capv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sB+br+gt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br+pe+Capv±Al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945" name="CasellaDiTesto 121944">
              <a:extLst>
                <a:ext uri="{FF2B5EF4-FFF2-40B4-BE49-F238E27FC236}">
                  <a16:creationId xmlns:a16="http://schemas.microsoft.com/office/drawing/2014/main" id="{A0121675-EC49-9B4B-807B-3088E0FA6518}"/>
                </a:ext>
              </a:extLst>
            </p:cNvPr>
            <p:cNvSpPr txBox="1"/>
            <p:nvPr/>
          </p:nvSpPr>
          <p:spPr>
            <a:xfrm rot="16200000">
              <a:off x="1450636" y="3441891"/>
              <a:ext cx="2264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Pressure (GPa)</a:t>
              </a:r>
            </a:p>
          </p:txBody>
        </p:sp>
        <p:sp>
          <p:nvSpPr>
            <p:cNvPr id="121946" name="CasellaDiTesto 121945">
              <a:extLst>
                <a:ext uri="{FF2B5EF4-FFF2-40B4-BE49-F238E27FC236}">
                  <a16:creationId xmlns:a16="http://schemas.microsoft.com/office/drawing/2014/main" id="{7C6C7D86-9B1C-EC46-C7E3-240161A12982}"/>
                </a:ext>
              </a:extLst>
            </p:cNvPr>
            <p:cNvSpPr txBox="1"/>
            <p:nvPr/>
          </p:nvSpPr>
          <p:spPr>
            <a:xfrm>
              <a:off x="2525547" y="4810094"/>
              <a:ext cx="498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21947" name="CasellaDiTesto 121946">
              <a:extLst>
                <a:ext uri="{FF2B5EF4-FFF2-40B4-BE49-F238E27FC236}">
                  <a16:creationId xmlns:a16="http://schemas.microsoft.com/office/drawing/2014/main" id="{0697EEB8-7046-C0CA-29E8-1ABDEDCF0FC5}"/>
                </a:ext>
              </a:extLst>
            </p:cNvPr>
            <p:cNvSpPr txBox="1"/>
            <p:nvPr/>
          </p:nvSpPr>
          <p:spPr>
            <a:xfrm>
              <a:off x="2524761" y="3669547"/>
              <a:ext cx="49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21948" name="CasellaDiTesto 121947">
              <a:extLst>
                <a:ext uri="{FF2B5EF4-FFF2-40B4-BE49-F238E27FC236}">
                  <a16:creationId xmlns:a16="http://schemas.microsoft.com/office/drawing/2014/main" id="{9F371052-DB1B-3B57-D009-E75AD8DEE92B}"/>
                </a:ext>
              </a:extLst>
            </p:cNvPr>
            <p:cNvSpPr txBox="1"/>
            <p:nvPr/>
          </p:nvSpPr>
          <p:spPr>
            <a:xfrm>
              <a:off x="2525547" y="2547482"/>
              <a:ext cx="498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21949" name="CasellaDiTesto 121948">
              <a:extLst>
                <a:ext uri="{FF2B5EF4-FFF2-40B4-BE49-F238E27FC236}">
                  <a16:creationId xmlns:a16="http://schemas.microsoft.com/office/drawing/2014/main" id="{D668EED7-D4D4-1A1D-CB58-0D79517416A3}"/>
                </a:ext>
              </a:extLst>
            </p:cNvPr>
            <p:cNvSpPr txBox="1"/>
            <p:nvPr/>
          </p:nvSpPr>
          <p:spPr>
            <a:xfrm>
              <a:off x="2524761" y="5932159"/>
              <a:ext cx="49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</a:p>
          </p:txBody>
        </p:sp>
      </p:grpSp>
      <p:sp>
        <p:nvSpPr>
          <p:cNvPr id="1059840" name="Rettangolo 1059839">
            <a:extLst>
              <a:ext uri="{FF2B5EF4-FFF2-40B4-BE49-F238E27FC236}">
                <a16:creationId xmlns:a16="http://schemas.microsoft.com/office/drawing/2014/main" id="{D61B3334-501D-08A6-467E-331858E6AE05}"/>
              </a:ext>
            </a:extLst>
          </p:cNvPr>
          <p:cNvSpPr/>
          <p:nvPr/>
        </p:nvSpPr>
        <p:spPr bwMode="auto">
          <a:xfrm>
            <a:off x="-39391" y="71691"/>
            <a:ext cx="3001236" cy="677342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59903" name="Gruppo 1059902">
            <a:extLst>
              <a:ext uri="{FF2B5EF4-FFF2-40B4-BE49-F238E27FC236}">
                <a16:creationId xmlns:a16="http://schemas.microsoft.com/office/drawing/2014/main" id="{EB49CC1E-BDB4-EF3C-0E81-5AF1DEFE2C88}"/>
              </a:ext>
            </a:extLst>
          </p:cNvPr>
          <p:cNvGrpSpPr/>
          <p:nvPr/>
        </p:nvGrpSpPr>
        <p:grpSpPr>
          <a:xfrm>
            <a:off x="-44711" y="2363301"/>
            <a:ext cx="3944106" cy="4339008"/>
            <a:chOff x="-43640" y="1515576"/>
            <a:chExt cx="3944106" cy="4339008"/>
          </a:xfrm>
        </p:grpSpPr>
        <p:sp>
          <p:nvSpPr>
            <p:cNvPr id="1059843" name="Rettangolo 1059842">
              <a:extLst>
                <a:ext uri="{FF2B5EF4-FFF2-40B4-BE49-F238E27FC236}">
                  <a16:creationId xmlns:a16="http://schemas.microsoft.com/office/drawing/2014/main" id="{6069A9B1-21C6-A232-E441-3D3B1D32ED08}"/>
                </a:ext>
              </a:extLst>
            </p:cNvPr>
            <p:cNvSpPr/>
            <p:nvPr/>
          </p:nvSpPr>
          <p:spPr bwMode="auto">
            <a:xfrm>
              <a:off x="13510" y="1527263"/>
              <a:ext cx="3855468" cy="432732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1059842" name="Immagine 1059841">
              <a:extLst>
                <a:ext uri="{FF2B5EF4-FFF2-40B4-BE49-F238E27FC236}">
                  <a16:creationId xmlns:a16="http://schemas.microsoft.com/office/drawing/2014/main" id="{311CB39C-4025-6B22-3A11-1798CF141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19" t="1671" r="15181" b="9910"/>
            <a:stretch/>
          </p:blipFill>
          <p:spPr>
            <a:xfrm flipV="1">
              <a:off x="312308" y="1889712"/>
              <a:ext cx="3190412" cy="3429366"/>
            </a:xfrm>
            <a:prstGeom prst="rect">
              <a:avLst/>
            </a:prstGeom>
          </p:spPr>
        </p:pic>
        <p:sp>
          <p:nvSpPr>
            <p:cNvPr id="1059844" name="CasellaDiTesto 1059843">
              <a:extLst>
                <a:ext uri="{FF2B5EF4-FFF2-40B4-BE49-F238E27FC236}">
                  <a16:creationId xmlns:a16="http://schemas.microsoft.com/office/drawing/2014/main" id="{E067B5CB-B4E8-079B-9E0D-E9AD5C023068}"/>
                </a:ext>
              </a:extLst>
            </p:cNvPr>
            <p:cNvSpPr txBox="1"/>
            <p:nvPr/>
          </p:nvSpPr>
          <p:spPr>
            <a:xfrm>
              <a:off x="118723" y="2185092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5" name="CasellaDiTesto 1059844">
              <a:extLst>
                <a:ext uri="{FF2B5EF4-FFF2-40B4-BE49-F238E27FC236}">
                  <a16:creationId xmlns:a16="http://schemas.microsoft.com/office/drawing/2014/main" id="{DFCD239E-5B01-DD73-47BF-1C896B51A093}"/>
                </a:ext>
              </a:extLst>
            </p:cNvPr>
            <p:cNvSpPr txBox="1"/>
            <p:nvPr/>
          </p:nvSpPr>
          <p:spPr>
            <a:xfrm>
              <a:off x="118723" y="2925827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6" name="CasellaDiTesto 1059845">
              <a:extLst>
                <a:ext uri="{FF2B5EF4-FFF2-40B4-BE49-F238E27FC236}">
                  <a16:creationId xmlns:a16="http://schemas.microsoft.com/office/drawing/2014/main" id="{79327D3B-DBD3-D66E-9B58-9A9AA3C164A8}"/>
                </a:ext>
              </a:extLst>
            </p:cNvPr>
            <p:cNvSpPr txBox="1"/>
            <p:nvPr/>
          </p:nvSpPr>
          <p:spPr>
            <a:xfrm>
              <a:off x="118723" y="3669547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7" name="CasellaDiTesto 1059846">
              <a:extLst>
                <a:ext uri="{FF2B5EF4-FFF2-40B4-BE49-F238E27FC236}">
                  <a16:creationId xmlns:a16="http://schemas.microsoft.com/office/drawing/2014/main" id="{E765BC08-0824-2202-E15C-F480E7DD9017}"/>
                </a:ext>
              </a:extLst>
            </p:cNvPr>
            <p:cNvSpPr txBox="1"/>
            <p:nvPr/>
          </p:nvSpPr>
          <p:spPr>
            <a:xfrm>
              <a:off x="118723" y="4411481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54" name="CasellaDiTesto 1059853">
              <a:extLst>
                <a:ext uri="{FF2B5EF4-FFF2-40B4-BE49-F238E27FC236}">
                  <a16:creationId xmlns:a16="http://schemas.microsoft.com/office/drawing/2014/main" id="{4A3E3AED-5C0D-604C-4FC3-8C42F2ADA7D6}"/>
                </a:ext>
              </a:extLst>
            </p:cNvPr>
            <p:cNvSpPr txBox="1"/>
            <p:nvPr/>
          </p:nvSpPr>
          <p:spPr>
            <a:xfrm>
              <a:off x="-28974" y="5144552"/>
              <a:ext cx="378399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1" name="CasellaDiTesto 1059860">
              <a:extLst>
                <a:ext uri="{FF2B5EF4-FFF2-40B4-BE49-F238E27FC236}">
                  <a16:creationId xmlns:a16="http://schemas.microsoft.com/office/drawing/2014/main" id="{09DFD3F9-DB6E-CCF2-EA1C-53C96AB201B2}"/>
                </a:ext>
              </a:extLst>
            </p:cNvPr>
            <p:cNvSpPr txBox="1"/>
            <p:nvPr/>
          </p:nvSpPr>
          <p:spPr>
            <a:xfrm rot="16200000">
              <a:off x="-665728" y="3450840"/>
              <a:ext cx="1595050" cy="307777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Pressure (GPa)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2" name="CasellaDiTesto 1059861">
              <a:extLst>
                <a:ext uri="{FF2B5EF4-FFF2-40B4-BE49-F238E27FC236}">
                  <a16:creationId xmlns:a16="http://schemas.microsoft.com/office/drawing/2014/main" id="{DEE75BDE-AC60-6ADD-353A-C57747E54E06}"/>
                </a:ext>
              </a:extLst>
            </p:cNvPr>
            <p:cNvSpPr txBox="1"/>
            <p:nvPr/>
          </p:nvSpPr>
          <p:spPr>
            <a:xfrm>
              <a:off x="1137119" y="1515576"/>
              <a:ext cx="1545856" cy="307777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Temperature (°C)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6" name="CasellaDiTesto 1059865">
              <a:extLst>
                <a:ext uri="{FF2B5EF4-FFF2-40B4-BE49-F238E27FC236}">
                  <a16:creationId xmlns:a16="http://schemas.microsoft.com/office/drawing/2014/main" id="{84A5D044-4996-0B2A-87BD-D63D98F8E15C}"/>
                </a:ext>
              </a:extLst>
            </p:cNvPr>
            <p:cNvSpPr txBox="1"/>
            <p:nvPr/>
          </p:nvSpPr>
          <p:spPr>
            <a:xfrm>
              <a:off x="159764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7" name="CasellaDiTesto 1059866">
              <a:extLst>
                <a:ext uri="{FF2B5EF4-FFF2-40B4-BE49-F238E27FC236}">
                  <a16:creationId xmlns:a16="http://schemas.microsoft.com/office/drawing/2014/main" id="{FC7DC349-A26B-799B-053D-B870525FD944}"/>
                </a:ext>
              </a:extLst>
            </p:cNvPr>
            <p:cNvSpPr txBox="1"/>
            <p:nvPr/>
          </p:nvSpPr>
          <p:spPr>
            <a:xfrm>
              <a:off x="868873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8" name="CasellaDiTesto 1059867">
              <a:extLst>
                <a:ext uri="{FF2B5EF4-FFF2-40B4-BE49-F238E27FC236}">
                  <a16:creationId xmlns:a16="http://schemas.microsoft.com/office/drawing/2014/main" id="{819621B7-F4CF-DFCE-3C43-448946FED633}"/>
                </a:ext>
              </a:extLst>
            </p:cNvPr>
            <p:cNvSpPr txBox="1"/>
            <p:nvPr/>
          </p:nvSpPr>
          <p:spPr>
            <a:xfrm>
              <a:off x="1639529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9" name="CasellaDiTesto 1059868">
              <a:extLst>
                <a:ext uri="{FF2B5EF4-FFF2-40B4-BE49-F238E27FC236}">
                  <a16:creationId xmlns:a16="http://schemas.microsoft.com/office/drawing/2014/main" id="{F800A191-9A23-B9C2-EF0A-C142DB8CB709}"/>
                </a:ext>
              </a:extLst>
            </p:cNvPr>
            <p:cNvSpPr txBox="1"/>
            <p:nvPr/>
          </p:nvSpPr>
          <p:spPr>
            <a:xfrm>
              <a:off x="2408169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0" name="CasellaDiTesto 1059869">
              <a:extLst>
                <a:ext uri="{FF2B5EF4-FFF2-40B4-BE49-F238E27FC236}">
                  <a16:creationId xmlns:a16="http://schemas.microsoft.com/office/drawing/2014/main" id="{A8309CB6-8228-7BEA-7F57-F99E6E8F3A58}"/>
                </a:ext>
              </a:extLst>
            </p:cNvPr>
            <p:cNvSpPr txBox="1"/>
            <p:nvPr/>
          </p:nvSpPr>
          <p:spPr>
            <a:xfrm>
              <a:off x="3186324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1" name="CasellaDiTesto 1059870">
              <a:extLst>
                <a:ext uri="{FF2B5EF4-FFF2-40B4-BE49-F238E27FC236}">
                  <a16:creationId xmlns:a16="http://schemas.microsoft.com/office/drawing/2014/main" id="{A6203320-BD88-0B5C-00C3-EA74855529E4}"/>
                </a:ext>
              </a:extLst>
            </p:cNvPr>
            <p:cNvSpPr txBox="1"/>
            <p:nvPr/>
          </p:nvSpPr>
          <p:spPr>
            <a:xfrm>
              <a:off x="3476388" y="2033531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6448890A-3715-589A-C2D7-E4D8A3EC7EC0}"/>
                </a:ext>
              </a:extLst>
            </p:cNvPr>
            <p:cNvSpPr txBox="1"/>
            <p:nvPr/>
          </p:nvSpPr>
          <p:spPr>
            <a:xfrm>
              <a:off x="3476388" y="2628271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24831E5F-954F-5094-0C74-256DF966D471}"/>
                </a:ext>
              </a:extLst>
            </p:cNvPr>
            <p:cNvSpPr txBox="1"/>
            <p:nvPr/>
          </p:nvSpPr>
          <p:spPr>
            <a:xfrm>
              <a:off x="3476388" y="323015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C31BD443-DFFD-5B9E-CF29-FE1D0569883C}"/>
                </a:ext>
              </a:extLst>
            </p:cNvPr>
            <p:cNvSpPr txBox="1"/>
            <p:nvPr/>
          </p:nvSpPr>
          <p:spPr>
            <a:xfrm>
              <a:off x="3476388" y="3827968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2" name="CasellaDiTesto 1059871">
              <a:extLst>
                <a:ext uri="{FF2B5EF4-FFF2-40B4-BE49-F238E27FC236}">
                  <a16:creationId xmlns:a16="http://schemas.microsoft.com/office/drawing/2014/main" id="{FB674BAF-9D61-FBFE-D715-B41D1902614D}"/>
                </a:ext>
              </a:extLst>
            </p:cNvPr>
            <p:cNvSpPr txBox="1"/>
            <p:nvPr/>
          </p:nvSpPr>
          <p:spPr>
            <a:xfrm>
              <a:off x="3476388" y="443054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3" name="CasellaDiTesto 1059872">
              <a:extLst>
                <a:ext uri="{FF2B5EF4-FFF2-40B4-BE49-F238E27FC236}">
                  <a16:creationId xmlns:a16="http://schemas.microsoft.com/office/drawing/2014/main" id="{36D9C7FD-6526-6672-2B2D-2038A7C5AB4F}"/>
                </a:ext>
              </a:extLst>
            </p:cNvPr>
            <p:cNvSpPr txBox="1"/>
            <p:nvPr/>
          </p:nvSpPr>
          <p:spPr>
            <a:xfrm>
              <a:off x="3476388" y="503079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5" name="CasellaDiTesto 1059874">
              <a:extLst>
                <a:ext uri="{FF2B5EF4-FFF2-40B4-BE49-F238E27FC236}">
                  <a16:creationId xmlns:a16="http://schemas.microsoft.com/office/drawing/2014/main" id="{777E899E-3003-770B-264F-14B23D07CAA4}"/>
                </a:ext>
              </a:extLst>
            </p:cNvPr>
            <p:cNvSpPr txBox="1"/>
            <p:nvPr/>
          </p:nvSpPr>
          <p:spPr>
            <a:xfrm rot="16200000">
              <a:off x="3259511" y="3498360"/>
              <a:ext cx="812670" cy="441339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Depth (km)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6" name="Rettangolo 1059875">
              <a:extLst>
                <a:ext uri="{FF2B5EF4-FFF2-40B4-BE49-F238E27FC236}">
                  <a16:creationId xmlns:a16="http://schemas.microsoft.com/office/drawing/2014/main" id="{4AB3E586-EAEC-2F87-D756-532BEB38D047}"/>
                </a:ext>
              </a:extLst>
            </p:cNvPr>
            <p:cNvSpPr/>
            <p:nvPr/>
          </p:nvSpPr>
          <p:spPr bwMode="auto">
            <a:xfrm>
              <a:off x="2312194" y="2192066"/>
              <a:ext cx="243952" cy="2042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77" name="Rettangolo 1059876">
              <a:extLst>
                <a:ext uri="{FF2B5EF4-FFF2-40B4-BE49-F238E27FC236}">
                  <a16:creationId xmlns:a16="http://schemas.microsoft.com/office/drawing/2014/main" id="{45B1AA8B-B98E-DBFE-1DF6-05F7C5124295}"/>
                </a:ext>
              </a:extLst>
            </p:cNvPr>
            <p:cNvSpPr/>
            <p:nvPr/>
          </p:nvSpPr>
          <p:spPr bwMode="auto">
            <a:xfrm>
              <a:off x="1691050" y="2532534"/>
              <a:ext cx="243952" cy="32730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78" name="CasellaDiTesto 1059877">
              <a:extLst>
                <a:ext uri="{FF2B5EF4-FFF2-40B4-BE49-F238E27FC236}">
                  <a16:creationId xmlns:a16="http://schemas.microsoft.com/office/drawing/2014/main" id="{8A485298-9D60-A02A-771C-AEEBB0307820}"/>
                </a:ext>
              </a:extLst>
            </p:cNvPr>
            <p:cNvSpPr txBox="1"/>
            <p:nvPr/>
          </p:nvSpPr>
          <p:spPr>
            <a:xfrm>
              <a:off x="2867928" y="2265016"/>
              <a:ext cx="5203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%H</a:t>
              </a:r>
              <a:r>
                <a:rPr lang="it-IT" sz="1000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9" name="CasellaDiTesto 1059878">
              <a:extLst>
                <a:ext uri="{FF2B5EF4-FFF2-40B4-BE49-F238E27FC236}">
                  <a16:creationId xmlns:a16="http://schemas.microsoft.com/office/drawing/2014/main" id="{184E00E4-D3F5-E156-7F25-3D2313A8DABA}"/>
                </a:ext>
              </a:extLst>
            </p:cNvPr>
            <p:cNvSpPr txBox="1"/>
            <p:nvPr/>
          </p:nvSpPr>
          <p:spPr>
            <a:xfrm>
              <a:off x="1611815" y="2491626"/>
              <a:ext cx="3970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Chl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0" name="Rettangolo 1059879">
              <a:extLst>
                <a:ext uri="{FF2B5EF4-FFF2-40B4-BE49-F238E27FC236}">
                  <a16:creationId xmlns:a16="http://schemas.microsoft.com/office/drawing/2014/main" id="{4A219338-EA6C-AE10-3538-C83513CA254D}"/>
                </a:ext>
              </a:extLst>
            </p:cNvPr>
            <p:cNvSpPr/>
            <p:nvPr/>
          </p:nvSpPr>
          <p:spPr bwMode="auto">
            <a:xfrm>
              <a:off x="2552273" y="3122785"/>
              <a:ext cx="833716" cy="2042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2" name="Rettangolo 1059881">
              <a:extLst>
                <a:ext uri="{FF2B5EF4-FFF2-40B4-BE49-F238E27FC236}">
                  <a16:creationId xmlns:a16="http://schemas.microsoft.com/office/drawing/2014/main" id="{E8B2EB8B-7190-C280-568E-6A4DF0C7B28B}"/>
                </a:ext>
              </a:extLst>
            </p:cNvPr>
            <p:cNvSpPr/>
            <p:nvPr/>
          </p:nvSpPr>
          <p:spPr bwMode="auto">
            <a:xfrm>
              <a:off x="923511" y="2166447"/>
              <a:ext cx="243952" cy="48626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3" name="CasellaDiTesto 1059882">
              <a:extLst>
                <a:ext uri="{FF2B5EF4-FFF2-40B4-BE49-F238E27FC236}">
                  <a16:creationId xmlns:a16="http://schemas.microsoft.com/office/drawing/2014/main" id="{6526C667-88CD-FA78-BB05-38E0EAA64124}"/>
                </a:ext>
              </a:extLst>
            </p:cNvPr>
            <p:cNvSpPr txBox="1"/>
            <p:nvPr/>
          </p:nvSpPr>
          <p:spPr>
            <a:xfrm>
              <a:off x="800438" y="2124330"/>
              <a:ext cx="4793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Chl </a:t>
              </a:r>
              <a:r>
                <a:rPr lang="it-IT" sz="105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Brc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4" name="Rettangolo 1059883">
              <a:extLst>
                <a:ext uri="{FF2B5EF4-FFF2-40B4-BE49-F238E27FC236}">
                  <a16:creationId xmlns:a16="http://schemas.microsoft.com/office/drawing/2014/main" id="{0DDFCEF1-1BF6-B501-89C2-47C70FCA73FA}"/>
                </a:ext>
              </a:extLst>
            </p:cNvPr>
            <p:cNvSpPr/>
            <p:nvPr/>
          </p:nvSpPr>
          <p:spPr bwMode="auto">
            <a:xfrm>
              <a:off x="1660291" y="3062648"/>
              <a:ext cx="290365" cy="23300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5" name="CasellaDiTesto 1059884">
              <a:extLst>
                <a:ext uri="{FF2B5EF4-FFF2-40B4-BE49-F238E27FC236}">
                  <a16:creationId xmlns:a16="http://schemas.microsoft.com/office/drawing/2014/main" id="{C376AACA-FA9A-B084-869D-6BF53DF7B07C}"/>
                </a:ext>
              </a:extLst>
            </p:cNvPr>
            <p:cNvSpPr txBox="1"/>
            <p:nvPr/>
          </p:nvSpPr>
          <p:spPr>
            <a:xfrm>
              <a:off x="1539626" y="3022041"/>
              <a:ext cx="526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+ Mg-sur</a:t>
              </a:r>
              <a:endParaRPr lang="en-GB" sz="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6" name="Rettangolo 1059885">
              <a:extLst>
                <a:ext uri="{FF2B5EF4-FFF2-40B4-BE49-F238E27FC236}">
                  <a16:creationId xmlns:a16="http://schemas.microsoft.com/office/drawing/2014/main" id="{7313856E-6FED-8163-FA1F-698EADF92F70}"/>
                </a:ext>
              </a:extLst>
            </p:cNvPr>
            <p:cNvSpPr/>
            <p:nvPr/>
          </p:nvSpPr>
          <p:spPr bwMode="auto">
            <a:xfrm>
              <a:off x="1943682" y="3634332"/>
              <a:ext cx="294392" cy="16389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7" name="CasellaDiTesto 1059886">
              <a:extLst>
                <a:ext uri="{FF2B5EF4-FFF2-40B4-BE49-F238E27FC236}">
                  <a16:creationId xmlns:a16="http://schemas.microsoft.com/office/drawing/2014/main" id="{9ABC30B0-732F-5556-91EB-DA8C4EF35DEE}"/>
                </a:ext>
              </a:extLst>
            </p:cNvPr>
            <p:cNvSpPr txBox="1"/>
            <p:nvPr/>
          </p:nvSpPr>
          <p:spPr>
            <a:xfrm>
              <a:off x="1827954" y="3610828"/>
              <a:ext cx="5260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Mg-sur</a:t>
              </a:r>
              <a:endParaRPr lang="en-GB" sz="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8" name="Rettangolo 1059887">
              <a:extLst>
                <a:ext uri="{FF2B5EF4-FFF2-40B4-BE49-F238E27FC236}">
                  <a16:creationId xmlns:a16="http://schemas.microsoft.com/office/drawing/2014/main" id="{E43C0D4B-88C6-66D8-768C-E7CF9BC78229}"/>
                </a:ext>
              </a:extLst>
            </p:cNvPr>
            <p:cNvSpPr/>
            <p:nvPr/>
          </p:nvSpPr>
          <p:spPr bwMode="auto">
            <a:xfrm>
              <a:off x="1389159" y="3326817"/>
              <a:ext cx="243952" cy="2641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9" name="CasellaDiTesto 1059888">
              <a:extLst>
                <a:ext uri="{FF2B5EF4-FFF2-40B4-BE49-F238E27FC236}">
                  <a16:creationId xmlns:a16="http://schemas.microsoft.com/office/drawing/2014/main" id="{7BF98139-8AFC-E366-D279-D78F1AE5BA94}"/>
                </a:ext>
              </a:extLst>
            </p:cNvPr>
            <p:cNvSpPr txBox="1"/>
            <p:nvPr/>
          </p:nvSpPr>
          <p:spPr>
            <a:xfrm>
              <a:off x="1246291" y="3275955"/>
              <a:ext cx="52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 A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Chl</a:t>
              </a:r>
            </a:p>
          </p:txBody>
        </p:sp>
        <p:sp>
          <p:nvSpPr>
            <p:cNvPr id="1059890" name="Rettangolo 1059889">
              <a:extLst>
                <a:ext uri="{FF2B5EF4-FFF2-40B4-BE49-F238E27FC236}">
                  <a16:creationId xmlns:a16="http://schemas.microsoft.com/office/drawing/2014/main" id="{48E6274D-8187-4A4D-5A34-E346C53F4084}"/>
                </a:ext>
              </a:extLst>
            </p:cNvPr>
            <p:cNvSpPr/>
            <p:nvPr/>
          </p:nvSpPr>
          <p:spPr bwMode="auto">
            <a:xfrm>
              <a:off x="1085061" y="3763280"/>
              <a:ext cx="304098" cy="280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1" name="CasellaDiTesto 1059890">
              <a:extLst>
                <a:ext uri="{FF2B5EF4-FFF2-40B4-BE49-F238E27FC236}">
                  <a16:creationId xmlns:a16="http://schemas.microsoft.com/office/drawing/2014/main" id="{78693849-431E-3582-E451-F2FA5B9DEE24}"/>
                </a:ext>
              </a:extLst>
            </p:cNvPr>
            <p:cNvSpPr txBox="1"/>
            <p:nvPr/>
          </p:nvSpPr>
          <p:spPr>
            <a:xfrm>
              <a:off x="971894" y="3715484"/>
              <a:ext cx="52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 A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± Mg-sur</a:t>
              </a:r>
            </a:p>
          </p:txBody>
        </p:sp>
        <p:sp>
          <p:nvSpPr>
            <p:cNvPr id="1059892" name="Rettangolo 1059891">
              <a:extLst>
                <a:ext uri="{FF2B5EF4-FFF2-40B4-BE49-F238E27FC236}">
                  <a16:creationId xmlns:a16="http://schemas.microsoft.com/office/drawing/2014/main" id="{797E5B19-2B56-FB6C-699C-F75D4760B4A7}"/>
                </a:ext>
              </a:extLst>
            </p:cNvPr>
            <p:cNvSpPr/>
            <p:nvPr/>
          </p:nvSpPr>
          <p:spPr bwMode="auto">
            <a:xfrm>
              <a:off x="1477156" y="4553428"/>
              <a:ext cx="546730" cy="32166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3" name="CasellaDiTesto 1059892">
              <a:extLst>
                <a:ext uri="{FF2B5EF4-FFF2-40B4-BE49-F238E27FC236}">
                  <a16:creationId xmlns:a16="http://schemas.microsoft.com/office/drawing/2014/main" id="{4E8FBC41-E2A3-27D8-4604-90A7844D6369}"/>
                </a:ext>
              </a:extLst>
            </p:cNvPr>
            <p:cNvSpPr txBox="1"/>
            <p:nvPr/>
          </p:nvSpPr>
          <p:spPr>
            <a:xfrm>
              <a:off x="1414112" y="4507993"/>
              <a:ext cx="6815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+ Mg-sur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94" name="Rettangolo 1059893">
              <a:extLst>
                <a:ext uri="{FF2B5EF4-FFF2-40B4-BE49-F238E27FC236}">
                  <a16:creationId xmlns:a16="http://schemas.microsoft.com/office/drawing/2014/main" id="{6AB1E1CC-2F22-7A99-5CA7-95DA80622A8C}"/>
                </a:ext>
              </a:extLst>
            </p:cNvPr>
            <p:cNvSpPr/>
            <p:nvPr/>
          </p:nvSpPr>
          <p:spPr bwMode="auto">
            <a:xfrm>
              <a:off x="2411905" y="3600399"/>
              <a:ext cx="974084" cy="5516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5" name="CasellaDiTesto 1059894">
              <a:extLst>
                <a:ext uri="{FF2B5EF4-FFF2-40B4-BE49-F238E27FC236}">
                  <a16:creationId xmlns:a16="http://schemas.microsoft.com/office/drawing/2014/main" id="{BE2CE42F-F4DE-5669-83A9-80C3C67FAAB9}"/>
                </a:ext>
              </a:extLst>
            </p:cNvPr>
            <p:cNvSpPr txBox="1"/>
            <p:nvPr/>
          </p:nvSpPr>
          <p:spPr>
            <a:xfrm>
              <a:off x="2348741" y="3567650"/>
              <a:ext cx="986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Nominally anhydrous assemblage</a:t>
              </a:r>
            </a:p>
          </p:txBody>
        </p:sp>
        <p:sp>
          <p:nvSpPr>
            <p:cNvPr id="1059896" name="CasellaDiTesto 1059895">
              <a:extLst>
                <a:ext uri="{FF2B5EF4-FFF2-40B4-BE49-F238E27FC236}">
                  <a16:creationId xmlns:a16="http://schemas.microsoft.com/office/drawing/2014/main" id="{32B3CD9D-AEF7-94C4-3D48-7A3DB1D01CBF}"/>
                </a:ext>
              </a:extLst>
            </p:cNvPr>
            <p:cNvSpPr txBox="1"/>
            <p:nvPr/>
          </p:nvSpPr>
          <p:spPr>
            <a:xfrm rot="3232302">
              <a:off x="247936" y="4557175"/>
              <a:ext cx="1230351" cy="20005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7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Very unlikely realized on Earth</a:t>
              </a:r>
            </a:p>
          </p:txBody>
        </p:sp>
        <p:sp>
          <p:nvSpPr>
            <p:cNvPr id="1059897" name="Rettangolo 1059896">
              <a:extLst>
                <a:ext uri="{FF2B5EF4-FFF2-40B4-BE49-F238E27FC236}">
                  <a16:creationId xmlns:a16="http://schemas.microsoft.com/office/drawing/2014/main" id="{C42A0FBC-C514-08E9-AB52-D269BECBF616}"/>
                </a:ext>
              </a:extLst>
            </p:cNvPr>
            <p:cNvSpPr/>
            <p:nvPr/>
          </p:nvSpPr>
          <p:spPr bwMode="auto">
            <a:xfrm rot="2406773">
              <a:off x="460866" y="2834342"/>
              <a:ext cx="716765" cy="124002"/>
            </a:xfrm>
            <a:prstGeom prst="rect">
              <a:avLst/>
            </a:prstGeom>
            <a:solidFill>
              <a:srgbClr val="FF1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8" name="CasellaDiTesto 1059897">
              <a:extLst>
                <a:ext uri="{FF2B5EF4-FFF2-40B4-BE49-F238E27FC236}">
                  <a16:creationId xmlns:a16="http://schemas.microsoft.com/office/drawing/2014/main" id="{93C31295-687C-6664-7F29-701DCBBD26B0}"/>
                </a:ext>
              </a:extLst>
            </p:cNvPr>
            <p:cNvSpPr txBox="1"/>
            <p:nvPr/>
          </p:nvSpPr>
          <p:spPr>
            <a:xfrm rot="2374761">
              <a:off x="286353" y="2837130"/>
              <a:ext cx="1183750" cy="24622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Kamchatka Moho </a:t>
              </a:r>
            </a:p>
          </p:txBody>
        </p:sp>
        <p:sp>
          <p:nvSpPr>
            <p:cNvPr id="1059899" name="Rettangolo 1059898">
              <a:extLst>
                <a:ext uri="{FF2B5EF4-FFF2-40B4-BE49-F238E27FC236}">
                  <a16:creationId xmlns:a16="http://schemas.microsoft.com/office/drawing/2014/main" id="{B6EA1BFA-1947-7EE5-D627-7543F8ECD3D3}"/>
                </a:ext>
              </a:extLst>
            </p:cNvPr>
            <p:cNvSpPr/>
            <p:nvPr/>
          </p:nvSpPr>
          <p:spPr bwMode="auto">
            <a:xfrm rot="2428529">
              <a:off x="1432440" y="2154848"/>
              <a:ext cx="601535" cy="105675"/>
            </a:xfrm>
            <a:prstGeom prst="rect">
              <a:avLst/>
            </a:prstGeom>
            <a:solidFill>
              <a:srgbClr val="AFFF4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900" name="CasellaDiTesto 1059899">
              <a:extLst>
                <a:ext uri="{FF2B5EF4-FFF2-40B4-BE49-F238E27FC236}">
                  <a16:creationId xmlns:a16="http://schemas.microsoft.com/office/drawing/2014/main" id="{3F821808-A70C-66CC-52FF-31960FD9B145}"/>
                </a:ext>
              </a:extLst>
            </p:cNvPr>
            <p:cNvSpPr txBox="1"/>
            <p:nvPr/>
          </p:nvSpPr>
          <p:spPr>
            <a:xfrm rot="2374761">
              <a:off x="1307946" y="2142679"/>
              <a:ext cx="872795" cy="24622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Cascadia Moho </a:t>
              </a:r>
            </a:p>
          </p:txBody>
        </p:sp>
        <p:sp>
          <p:nvSpPr>
            <p:cNvPr id="1059901" name="CasellaDiTesto 1059900">
              <a:extLst>
                <a:ext uri="{FF2B5EF4-FFF2-40B4-BE49-F238E27FC236}">
                  <a16:creationId xmlns:a16="http://schemas.microsoft.com/office/drawing/2014/main" id="{BF0B714F-8F93-0DF5-83CA-669A93E78D3A}"/>
                </a:ext>
              </a:extLst>
            </p:cNvPr>
            <p:cNvSpPr txBox="1"/>
            <p:nvPr/>
          </p:nvSpPr>
          <p:spPr>
            <a:xfrm>
              <a:off x="2450474" y="3085500"/>
              <a:ext cx="11002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“Choke point”</a:t>
              </a:r>
            </a:p>
          </p:txBody>
        </p:sp>
        <p:sp>
          <p:nvSpPr>
            <p:cNvPr id="1059902" name="Text Box 319">
              <a:extLst>
                <a:ext uri="{FF2B5EF4-FFF2-40B4-BE49-F238E27FC236}">
                  <a16:creationId xmlns:a16="http://schemas.microsoft.com/office/drawing/2014/main" id="{746264D6-E902-175F-DA08-95E26E4A9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51" y="5597155"/>
              <a:ext cx="3776215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Gies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et al., 2024 (Geochem.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Geophys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Geosyst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GB" sz="1000" b="0" i="1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  <a:r>
                <a:rPr lang="en-GB" sz="1000" b="0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e2024GC011507</a:t>
              </a:r>
              <a:endPara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Text Box 319">
              <a:extLst>
                <a:ext uri="{FF2B5EF4-FFF2-40B4-BE49-F238E27FC236}">
                  <a16:creationId xmlns:a16="http://schemas.microsoft.com/office/drawing/2014/main" id="{8D30FBC3-BE2E-0896-FFD4-00DC15EF5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3640" y="5315215"/>
              <a:ext cx="3935737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Mg-Sur = Mg-</a:t>
              </a:r>
              <a:r>
                <a:rPr lang="en-GB" sz="1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Sursassite</a:t>
              </a:r>
              <a:r>
                <a:rPr lang="en-GB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en-GB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Al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(SiO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)(Si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)(OH)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GB" sz="1400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Rettangolo 114">
              <a:extLst>
                <a:ext uri="{FF2B5EF4-FFF2-40B4-BE49-F238E27FC236}">
                  <a16:creationId xmlns:a16="http://schemas.microsoft.com/office/drawing/2014/main" id="{71B3ADFD-04B4-5B0C-ACC1-8D1228FB2645}"/>
                </a:ext>
              </a:extLst>
            </p:cNvPr>
            <p:cNvSpPr/>
            <p:nvPr/>
          </p:nvSpPr>
          <p:spPr bwMode="auto">
            <a:xfrm>
              <a:off x="2868017" y="2012116"/>
              <a:ext cx="537953" cy="1301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A56E07BE-F21A-F8BF-2459-8A60D3E41F10}"/>
                </a:ext>
              </a:extLst>
            </p:cNvPr>
            <p:cNvSpPr txBox="1"/>
            <p:nvPr/>
          </p:nvSpPr>
          <p:spPr>
            <a:xfrm>
              <a:off x="2740287" y="2251880"/>
              <a:ext cx="3172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en-GB" sz="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2D639B9C-D955-0ADB-0C07-809F8865C190}"/>
                </a:ext>
              </a:extLst>
            </p:cNvPr>
            <p:cNvSpPr txBox="1"/>
            <p:nvPr/>
          </p:nvSpPr>
          <p:spPr>
            <a:xfrm>
              <a:off x="3197165" y="2251880"/>
              <a:ext cx="3172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en-GB" sz="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CCF9648D-842D-122E-0963-16AAEF11B137}"/>
                </a:ext>
              </a:extLst>
            </p:cNvPr>
            <p:cNvSpPr txBox="1"/>
            <p:nvPr/>
          </p:nvSpPr>
          <p:spPr>
            <a:xfrm>
              <a:off x="2225189" y="2170065"/>
              <a:ext cx="3970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Chl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1950" name="CasellaDiTesto 121949">
            <a:extLst>
              <a:ext uri="{FF2B5EF4-FFF2-40B4-BE49-F238E27FC236}">
                <a16:creationId xmlns:a16="http://schemas.microsoft.com/office/drawing/2014/main" id="{3CFB9179-59FD-B36E-A5AA-6A566B59DD3A}"/>
              </a:ext>
            </a:extLst>
          </p:cNvPr>
          <p:cNvSpPr txBox="1"/>
          <p:nvPr/>
        </p:nvSpPr>
        <p:spPr>
          <a:xfrm>
            <a:off x="3917885" y="4819875"/>
            <a:ext cx="4500961" cy="163121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turn, along hot slab geotherms (e.g., Cascadia), hydrous phases will break down, and the released fluid will return in relatively short timescales to the Earth’s surface. </a:t>
            </a:r>
          </a:p>
        </p:txBody>
      </p:sp>
      <p:sp>
        <p:nvSpPr>
          <p:cNvPr id="121951" name="Text Box 319">
            <a:extLst>
              <a:ext uri="{FF2B5EF4-FFF2-40B4-BE49-F238E27FC236}">
                <a16:creationId xmlns:a16="http://schemas.microsoft.com/office/drawing/2014/main" id="{062AEE67-0AA5-D458-7FBB-215A11E28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464" y="6435323"/>
            <a:ext cx="377621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Gies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2024 (Geochem. </a:t>
            </a: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Geosyst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000" b="0" i="1" u="none" strike="noStrike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GB" sz="1000" b="0" i="0" u="none" strike="noStrike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e2024GC011507</a:t>
            </a:r>
            <a:endParaRPr lang="en-GB" sz="1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24DABC-2139-8F56-D61D-AA3363E80953}"/>
              </a:ext>
            </a:extLst>
          </p:cNvPr>
          <p:cNvSpPr txBox="1"/>
          <p:nvPr/>
        </p:nvSpPr>
        <p:spPr>
          <a:xfrm>
            <a:off x="8118300" y="28458"/>
            <a:ext cx="1114600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it-IT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600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(mass%)</a:t>
            </a:r>
          </a:p>
        </p:txBody>
      </p:sp>
      <p:sp>
        <p:nvSpPr>
          <p:cNvPr id="121872" name="Figura a mano libera: forma 121871">
            <a:extLst>
              <a:ext uri="{FF2B5EF4-FFF2-40B4-BE49-F238E27FC236}">
                <a16:creationId xmlns:a16="http://schemas.microsoft.com/office/drawing/2014/main" id="{605AA697-2F1B-9555-5B87-FCCCC5BFD28B}"/>
              </a:ext>
            </a:extLst>
          </p:cNvPr>
          <p:cNvSpPr/>
          <p:nvPr/>
        </p:nvSpPr>
        <p:spPr bwMode="auto">
          <a:xfrm>
            <a:off x="349250" y="3079750"/>
            <a:ext cx="1676400" cy="2054225"/>
          </a:xfrm>
          <a:custGeom>
            <a:avLst/>
            <a:gdLst>
              <a:gd name="connsiteX0" fmla="*/ 0 w 1676400"/>
              <a:gd name="connsiteY0" fmla="*/ 0 h 2054225"/>
              <a:gd name="connsiteX1" fmla="*/ 155575 w 1676400"/>
              <a:gd name="connsiteY1" fmla="*/ 279400 h 2054225"/>
              <a:gd name="connsiteX2" fmla="*/ 558800 w 1676400"/>
              <a:gd name="connsiteY2" fmla="*/ 561975 h 2054225"/>
              <a:gd name="connsiteX3" fmla="*/ 911225 w 1676400"/>
              <a:gd name="connsiteY3" fmla="*/ 904875 h 2054225"/>
              <a:gd name="connsiteX4" fmla="*/ 1193800 w 1676400"/>
              <a:gd name="connsiteY4" fmla="*/ 1266825 h 2054225"/>
              <a:gd name="connsiteX5" fmla="*/ 1676400 w 1676400"/>
              <a:gd name="connsiteY5" fmla="*/ 2054225 h 205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6400" h="2054225">
                <a:moveTo>
                  <a:pt x="0" y="0"/>
                </a:moveTo>
                <a:cubicBezTo>
                  <a:pt x="31221" y="92869"/>
                  <a:pt x="62442" y="185738"/>
                  <a:pt x="155575" y="279400"/>
                </a:cubicBezTo>
                <a:cubicBezTo>
                  <a:pt x="248708" y="373062"/>
                  <a:pt x="432858" y="457729"/>
                  <a:pt x="558800" y="561975"/>
                </a:cubicBezTo>
                <a:cubicBezTo>
                  <a:pt x="684742" y="666221"/>
                  <a:pt x="805392" y="787400"/>
                  <a:pt x="911225" y="904875"/>
                </a:cubicBezTo>
                <a:cubicBezTo>
                  <a:pt x="1017058" y="1022350"/>
                  <a:pt x="1066271" y="1075267"/>
                  <a:pt x="1193800" y="1266825"/>
                </a:cubicBezTo>
                <a:cubicBezTo>
                  <a:pt x="1321329" y="1458383"/>
                  <a:pt x="1498864" y="1756304"/>
                  <a:pt x="1676400" y="2054225"/>
                </a:cubicBezTo>
              </a:path>
            </a:pathLst>
          </a:cu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rgbClr val="00B0F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867" name="Figura a mano libera: forma 121866">
            <a:extLst>
              <a:ext uri="{FF2B5EF4-FFF2-40B4-BE49-F238E27FC236}">
                <a16:creationId xmlns:a16="http://schemas.microsoft.com/office/drawing/2014/main" id="{1F86D2DD-D952-D1F8-A34B-E2FD624AEE27}"/>
              </a:ext>
            </a:extLst>
          </p:cNvPr>
          <p:cNvSpPr/>
          <p:nvPr/>
        </p:nvSpPr>
        <p:spPr bwMode="auto">
          <a:xfrm>
            <a:off x="1280160" y="3116580"/>
            <a:ext cx="2788920" cy="861060"/>
          </a:xfrm>
          <a:custGeom>
            <a:avLst/>
            <a:gdLst>
              <a:gd name="connsiteX0" fmla="*/ 2819400 w 2819400"/>
              <a:gd name="connsiteY0" fmla="*/ 0 h 693420"/>
              <a:gd name="connsiteX1" fmla="*/ 1691640 w 2819400"/>
              <a:gd name="connsiteY1" fmla="*/ 579120 h 693420"/>
              <a:gd name="connsiteX2" fmla="*/ 373380 w 2819400"/>
              <a:gd name="connsiteY2" fmla="*/ 586740 h 693420"/>
              <a:gd name="connsiteX3" fmla="*/ 0 w 2819400"/>
              <a:gd name="connsiteY3" fmla="*/ 693420 h 693420"/>
              <a:gd name="connsiteX0" fmla="*/ 2819400 w 2819400"/>
              <a:gd name="connsiteY0" fmla="*/ 0 h 693420"/>
              <a:gd name="connsiteX1" fmla="*/ 1691640 w 2819400"/>
              <a:gd name="connsiteY1" fmla="*/ 579120 h 693420"/>
              <a:gd name="connsiteX2" fmla="*/ 495300 w 2819400"/>
              <a:gd name="connsiteY2" fmla="*/ 586740 h 693420"/>
              <a:gd name="connsiteX3" fmla="*/ 0 w 2819400"/>
              <a:gd name="connsiteY3" fmla="*/ 693420 h 693420"/>
              <a:gd name="connsiteX0" fmla="*/ 2766060 w 2766060"/>
              <a:gd name="connsiteY0" fmla="*/ 0 h 792480"/>
              <a:gd name="connsiteX1" fmla="*/ 1638300 w 2766060"/>
              <a:gd name="connsiteY1" fmla="*/ 579120 h 792480"/>
              <a:gd name="connsiteX2" fmla="*/ 441960 w 2766060"/>
              <a:gd name="connsiteY2" fmla="*/ 586740 h 792480"/>
              <a:gd name="connsiteX3" fmla="*/ 0 w 2766060"/>
              <a:gd name="connsiteY3" fmla="*/ 792480 h 792480"/>
              <a:gd name="connsiteX0" fmla="*/ 2766060 w 2766060"/>
              <a:gd name="connsiteY0" fmla="*/ 0 h 792480"/>
              <a:gd name="connsiteX1" fmla="*/ 1562100 w 2766060"/>
              <a:gd name="connsiteY1" fmla="*/ 533400 h 792480"/>
              <a:gd name="connsiteX2" fmla="*/ 441960 w 2766060"/>
              <a:gd name="connsiteY2" fmla="*/ 586740 h 792480"/>
              <a:gd name="connsiteX3" fmla="*/ 0 w 2766060"/>
              <a:gd name="connsiteY3" fmla="*/ 792480 h 792480"/>
              <a:gd name="connsiteX0" fmla="*/ 2788920 w 2788920"/>
              <a:gd name="connsiteY0" fmla="*/ 0 h 861060"/>
              <a:gd name="connsiteX1" fmla="*/ 1584960 w 2788920"/>
              <a:gd name="connsiteY1" fmla="*/ 533400 h 861060"/>
              <a:gd name="connsiteX2" fmla="*/ 464820 w 2788920"/>
              <a:gd name="connsiteY2" fmla="*/ 586740 h 861060"/>
              <a:gd name="connsiteX3" fmla="*/ 0 w 2788920"/>
              <a:gd name="connsiteY3" fmla="*/ 861060 h 86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8920" h="861060">
                <a:moveTo>
                  <a:pt x="2788920" y="0"/>
                </a:moveTo>
                <a:cubicBezTo>
                  <a:pt x="2428875" y="240665"/>
                  <a:pt x="1972310" y="435610"/>
                  <a:pt x="1584960" y="533400"/>
                </a:cubicBezTo>
                <a:cubicBezTo>
                  <a:pt x="1197610" y="631190"/>
                  <a:pt x="746760" y="567690"/>
                  <a:pt x="464820" y="586740"/>
                </a:cubicBezTo>
                <a:cubicBezTo>
                  <a:pt x="182880" y="605790"/>
                  <a:pt x="45720" y="817245"/>
                  <a:pt x="0" y="86106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873" name="Figura a mano libera: forma 121872">
            <a:extLst>
              <a:ext uri="{FF2B5EF4-FFF2-40B4-BE49-F238E27FC236}">
                <a16:creationId xmlns:a16="http://schemas.microsoft.com/office/drawing/2014/main" id="{152FC1A9-52E1-5CE3-C0B8-89FE7C4F2970}"/>
              </a:ext>
            </a:extLst>
          </p:cNvPr>
          <p:cNvSpPr/>
          <p:nvPr/>
        </p:nvSpPr>
        <p:spPr bwMode="auto">
          <a:xfrm>
            <a:off x="2204772" y="3430744"/>
            <a:ext cx="1902408" cy="1952784"/>
          </a:xfrm>
          <a:custGeom>
            <a:avLst/>
            <a:gdLst>
              <a:gd name="connsiteX0" fmla="*/ 2819400 w 2819400"/>
              <a:gd name="connsiteY0" fmla="*/ 0 h 693420"/>
              <a:gd name="connsiteX1" fmla="*/ 1691640 w 2819400"/>
              <a:gd name="connsiteY1" fmla="*/ 579120 h 693420"/>
              <a:gd name="connsiteX2" fmla="*/ 373380 w 2819400"/>
              <a:gd name="connsiteY2" fmla="*/ 586740 h 693420"/>
              <a:gd name="connsiteX3" fmla="*/ 0 w 2819400"/>
              <a:gd name="connsiteY3" fmla="*/ 693420 h 693420"/>
              <a:gd name="connsiteX0" fmla="*/ 2819400 w 2819400"/>
              <a:gd name="connsiteY0" fmla="*/ 0 h 693420"/>
              <a:gd name="connsiteX1" fmla="*/ 1691640 w 2819400"/>
              <a:gd name="connsiteY1" fmla="*/ 579120 h 693420"/>
              <a:gd name="connsiteX2" fmla="*/ 495300 w 2819400"/>
              <a:gd name="connsiteY2" fmla="*/ 586740 h 693420"/>
              <a:gd name="connsiteX3" fmla="*/ 0 w 2819400"/>
              <a:gd name="connsiteY3" fmla="*/ 693420 h 693420"/>
              <a:gd name="connsiteX0" fmla="*/ 2766060 w 2766060"/>
              <a:gd name="connsiteY0" fmla="*/ 0 h 792480"/>
              <a:gd name="connsiteX1" fmla="*/ 1638300 w 2766060"/>
              <a:gd name="connsiteY1" fmla="*/ 579120 h 792480"/>
              <a:gd name="connsiteX2" fmla="*/ 441960 w 2766060"/>
              <a:gd name="connsiteY2" fmla="*/ 586740 h 792480"/>
              <a:gd name="connsiteX3" fmla="*/ 0 w 2766060"/>
              <a:gd name="connsiteY3" fmla="*/ 792480 h 792480"/>
              <a:gd name="connsiteX0" fmla="*/ 2766060 w 2766060"/>
              <a:gd name="connsiteY0" fmla="*/ 0 h 792480"/>
              <a:gd name="connsiteX1" fmla="*/ 1562100 w 2766060"/>
              <a:gd name="connsiteY1" fmla="*/ 533400 h 792480"/>
              <a:gd name="connsiteX2" fmla="*/ 441960 w 2766060"/>
              <a:gd name="connsiteY2" fmla="*/ 586740 h 792480"/>
              <a:gd name="connsiteX3" fmla="*/ 0 w 2766060"/>
              <a:gd name="connsiteY3" fmla="*/ 792480 h 792480"/>
              <a:gd name="connsiteX0" fmla="*/ 2788920 w 2788920"/>
              <a:gd name="connsiteY0" fmla="*/ 0 h 861060"/>
              <a:gd name="connsiteX1" fmla="*/ 1584960 w 2788920"/>
              <a:gd name="connsiteY1" fmla="*/ 533400 h 861060"/>
              <a:gd name="connsiteX2" fmla="*/ 464820 w 2788920"/>
              <a:gd name="connsiteY2" fmla="*/ 586740 h 861060"/>
              <a:gd name="connsiteX3" fmla="*/ 0 w 2788920"/>
              <a:gd name="connsiteY3" fmla="*/ 861060 h 861060"/>
              <a:gd name="connsiteX0" fmla="*/ 2389762 w 2389762"/>
              <a:gd name="connsiteY0" fmla="*/ 1711292 h 2301005"/>
              <a:gd name="connsiteX1" fmla="*/ 1185802 w 2389762"/>
              <a:gd name="connsiteY1" fmla="*/ 2244692 h 2301005"/>
              <a:gd name="connsiteX2" fmla="*/ 65662 w 2389762"/>
              <a:gd name="connsiteY2" fmla="*/ 2298032 h 2301005"/>
              <a:gd name="connsiteX3" fmla="*/ 458092 w 2389762"/>
              <a:gd name="connsiteY3" fmla="*/ 602 h 2301005"/>
              <a:gd name="connsiteX0" fmla="*/ 1999384 w 1999384"/>
              <a:gd name="connsiteY0" fmla="*/ 1712229 h 2274284"/>
              <a:gd name="connsiteX1" fmla="*/ 795424 w 1999384"/>
              <a:gd name="connsiteY1" fmla="*/ 2245629 h 2274284"/>
              <a:gd name="connsiteX2" fmla="*/ 132484 w 1999384"/>
              <a:gd name="connsiteY2" fmla="*/ 844819 h 2274284"/>
              <a:gd name="connsiteX3" fmla="*/ 67714 w 1999384"/>
              <a:gd name="connsiteY3" fmla="*/ 1539 h 2274284"/>
              <a:gd name="connsiteX0" fmla="*/ 2018434 w 2018434"/>
              <a:gd name="connsiteY0" fmla="*/ 1877329 h 2296553"/>
              <a:gd name="connsiteX1" fmla="*/ 795424 w 2018434"/>
              <a:gd name="connsiteY1" fmla="*/ 2245629 h 2296553"/>
              <a:gd name="connsiteX2" fmla="*/ 132484 w 2018434"/>
              <a:gd name="connsiteY2" fmla="*/ 844819 h 2296553"/>
              <a:gd name="connsiteX3" fmla="*/ 67714 w 2018434"/>
              <a:gd name="connsiteY3" fmla="*/ 1539 h 2296553"/>
              <a:gd name="connsiteX0" fmla="*/ 2018434 w 2018434"/>
              <a:gd name="connsiteY0" fmla="*/ 1877329 h 1980368"/>
              <a:gd name="connsiteX1" fmla="*/ 471574 w 2018434"/>
              <a:gd name="connsiteY1" fmla="*/ 1712229 h 1980368"/>
              <a:gd name="connsiteX2" fmla="*/ 132484 w 2018434"/>
              <a:gd name="connsiteY2" fmla="*/ 844819 h 1980368"/>
              <a:gd name="connsiteX3" fmla="*/ 67714 w 2018434"/>
              <a:gd name="connsiteY3" fmla="*/ 1539 h 1980368"/>
              <a:gd name="connsiteX0" fmla="*/ 2004936 w 2004936"/>
              <a:gd name="connsiteY0" fmla="*/ 1851973 h 1955012"/>
              <a:gd name="connsiteX1" fmla="*/ 458076 w 2004936"/>
              <a:gd name="connsiteY1" fmla="*/ 1686873 h 1955012"/>
              <a:gd name="connsiteX2" fmla="*/ 118986 w 2004936"/>
              <a:gd name="connsiteY2" fmla="*/ 819463 h 1955012"/>
              <a:gd name="connsiteX3" fmla="*/ 105016 w 2004936"/>
              <a:gd name="connsiteY3" fmla="*/ 1583 h 1955012"/>
              <a:gd name="connsiteX0" fmla="*/ 2027964 w 2027964"/>
              <a:gd name="connsiteY0" fmla="*/ 1850390 h 1953429"/>
              <a:gd name="connsiteX1" fmla="*/ 481104 w 2027964"/>
              <a:gd name="connsiteY1" fmla="*/ 1685290 h 1953429"/>
              <a:gd name="connsiteX2" fmla="*/ 142014 w 2027964"/>
              <a:gd name="connsiteY2" fmla="*/ 817880 h 1953429"/>
              <a:gd name="connsiteX3" fmla="*/ 128044 w 2027964"/>
              <a:gd name="connsiteY3" fmla="*/ 0 h 1953429"/>
              <a:gd name="connsiteX0" fmla="*/ 2020690 w 2020690"/>
              <a:gd name="connsiteY0" fmla="*/ 1928971 h 2032010"/>
              <a:gd name="connsiteX1" fmla="*/ 473830 w 2020690"/>
              <a:gd name="connsiteY1" fmla="*/ 1763871 h 2032010"/>
              <a:gd name="connsiteX2" fmla="*/ 134740 w 2020690"/>
              <a:gd name="connsiteY2" fmla="*/ 896461 h 2032010"/>
              <a:gd name="connsiteX3" fmla="*/ 144582 w 2020690"/>
              <a:gd name="connsiteY3" fmla="*/ 0 h 2032010"/>
              <a:gd name="connsiteX0" fmla="*/ 2059307 w 2059307"/>
              <a:gd name="connsiteY0" fmla="*/ 1928971 h 2038670"/>
              <a:gd name="connsiteX1" fmla="*/ 512447 w 2059307"/>
              <a:gd name="connsiteY1" fmla="*/ 1763871 h 2038670"/>
              <a:gd name="connsiteX2" fmla="*/ 120970 w 2059307"/>
              <a:gd name="connsiteY2" fmla="*/ 701199 h 2038670"/>
              <a:gd name="connsiteX3" fmla="*/ 183199 w 2059307"/>
              <a:gd name="connsiteY3" fmla="*/ 0 h 2038670"/>
              <a:gd name="connsiteX0" fmla="*/ 2059307 w 2059307"/>
              <a:gd name="connsiteY0" fmla="*/ 1928971 h 2038670"/>
              <a:gd name="connsiteX1" fmla="*/ 512447 w 2059307"/>
              <a:gd name="connsiteY1" fmla="*/ 1763871 h 2038670"/>
              <a:gd name="connsiteX2" fmla="*/ 120970 w 2059307"/>
              <a:gd name="connsiteY2" fmla="*/ 701199 h 2038670"/>
              <a:gd name="connsiteX3" fmla="*/ 183199 w 2059307"/>
              <a:gd name="connsiteY3" fmla="*/ 0 h 2038670"/>
              <a:gd name="connsiteX0" fmla="*/ 1876108 w 1876108"/>
              <a:gd name="connsiteY0" fmla="*/ 1928971 h 2067484"/>
              <a:gd name="connsiteX1" fmla="*/ 329248 w 1876108"/>
              <a:gd name="connsiteY1" fmla="*/ 1763871 h 2067484"/>
              <a:gd name="connsiteX2" fmla="*/ 0 w 1876108"/>
              <a:gd name="connsiteY2" fmla="*/ 0 h 2067484"/>
              <a:gd name="connsiteX0" fmla="*/ 1876108 w 1876108"/>
              <a:gd name="connsiteY0" fmla="*/ 1928971 h 2033464"/>
              <a:gd name="connsiteX1" fmla="*/ 338773 w 1876108"/>
              <a:gd name="connsiteY1" fmla="*/ 1640046 h 2033464"/>
              <a:gd name="connsiteX2" fmla="*/ 0 w 1876108"/>
              <a:gd name="connsiteY2" fmla="*/ 0 h 2033464"/>
              <a:gd name="connsiteX0" fmla="*/ 1876108 w 1876108"/>
              <a:gd name="connsiteY0" fmla="*/ 1928971 h 1928971"/>
              <a:gd name="connsiteX1" fmla="*/ 338773 w 1876108"/>
              <a:gd name="connsiteY1" fmla="*/ 1640046 h 1928971"/>
              <a:gd name="connsiteX2" fmla="*/ 0 w 1876108"/>
              <a:gd name="connsiteY2" fmla="*/ 0 h 1928971"/>
              <a:gd name="connsiteX0" fmla="*/ 1876108 w 1876108"/>
              <a:gd name="connsiteY0" fmla="*/ 1928971 h 1928971"/>
              <a:gd name="connsiteX1" fmla="*/ 229235 w 1876108"/>
              <a:gd name="connsiteY1" fmla="*/ 1506696 h 1928971"/>
              <a:gd name="connsiteX2" fmla="*/ 0 w 1876108"/>
              <a:gd name="connsiteY2" fmla="*/ 0 h 1928971"/>
              <a:gd name="connsiteX0" fmla="*/ 1876108 w 1876108"/>
              <a:gd name="connsiteY0" fmla="*/ 1928971 h 1928971"/>
              <a:gd name="connsiteX1" fmla="*/ 229235 w 1876108"/>
              <a:gd name="connsiteY1" fmla="*/ 1506696 h 1928971"/>
              <a:gd name="connsiteX2" fmla="*/ 0 w 1876108"/>
              <a:gd name="connsiteY2" fmla="*/ 0 h 1928971"/>
              <a:gd name="connsiteX0" fmla="*/ 1876108 w 1876108"/>
              <a:gd name="connsiteY0" fmla="*/ 1928971 h 1928971"/>
              <a:gd name="connsiteX1" fmla="*/ 214948 w 1876108"/>
              <a:gd name="connsiteY1" fmla="*/ 1516221 h 1928971"/>
              <a:gd name="connsiteX2" fmla="*/ 0 w 1876108"/>
              <a:gd name="connsiteY2" fmla="*/ 0 h 1928971"/>
              <a:gd name="connsiteX0" fmla="*/ 1861821 w 1861821"/>
              <a:gd name="connsiteY0" fmla="*/ 1952784 h 1952784"/>
              <a:gd name="connsiteX1" fmla="*/ 200661 w 1861821"/>
              <a:gd name="connsiteY1" fmla="*/ 1540034 h 1952784"/>
              <a:gd name="connsiteX2" fmla="*/ 0 w 1861821"/>
              <a:gd name="connsiteY2" fmla="*/ 0 h 1952784"/>
              <a:gd name="connsiteX0" fmla="*/ 1902408 w 1902408"/>
              <a:gd name="connsiteY0" fmla="*/ 1952784 h 1952784"/>
              <a:gd name="connsiteX1" fmla="*/ 241248 w 1902408"/>
              <a:gd name="connsiteY1" fmla="*/ 1540034 h 1952784"/>
              <a:gd name="connsiteX2" fmla="*/ 40587 w 1902408"/>
              <a:gd name="connsiteY2" fmla="*/ 0 h 195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2408" h="1952784">
                <a:moveTo>
                  <a:pt x="1902408" y="1952784"/>
                </a:moveTo>
                <a:cubicBezTo>
                  <a:pt x="1489975" y="1855311"/>
                  <a:pt x="551551" y="1865498"/>
                  <a:pt x="241248" y="1540034"/>
                </a:cubicBezTo>
                <a:cubicBezTo>
                  <a:pt x="-69055" y="1214570"/>
                  <a:pt x="-9883" y="386523"/>
                  <a:pt x="40587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874" name="Figura a mano libera: forma 121873">
            <a:extLst>
              <a:ext uri="{FF2B5EF4-FFF2-40B4-BE49-F238E27FC236}">
                <a16:creationId xmlns:a16="http://schemas.microsoft.com/office/drawing/2014/main" id="{FA33FF14-F0E3-63A6-36F9-E3FEE2177054}"/>
              </a:ext>
            </a:extLst>
          </p:cNvPr>
          <p:cNvSpPr/>
          <p:nvPr/>
        </p:nvSpPr>
        <p:spPr bwMode="auto">
          <a:xfrm>
            <a:off x="1601787" y="2813050"/>
            <a:ext cx="914400" cy="736600"/>
          </a:xfrm>
          <a:custGeom>
            <a:avLst/>
            <a:gdLst>
              <a:gd name="connsiteX0" fmla="*/ 0 w 1676400"/>
              <a:gd name="connsiteY0" fmla="*/ 0 h 2054225"/>
              <a:gd name="connsiteX1" fmla="*/ 155575 w 1676400"/>
              <a:gd name="connsiteY1" fmla="*/ 279400 h 2054225"/>
              <a:gd name="connsiteX2" fmla="*/ 558800 w 1676400"/>
              <a:gd name="connsiteY2" fmla="*/ 561975 h 2054225"/>
              <a:gd name="connsiteX3" fmla="*/ 911225 w 1676400"/>
              <a:gd name="connsiteY3" fmla="*/ 904875 h 2054225"/>
              <a:gd name="connsiteX4" fmla="*/ 1193800 w 1676400"/>
              <a:gd name="connsiteY4" fmla="*/ 1266825 h 2054225"/>
              <a:gd name="connsiteX5" fmla="*/ 1676400 w 1676400"/>
              <a:gd name="connsiteY5" fmla="*/ 2054225 h 2054225"/>
              <a:gd name="connsiteX0" fmla="*/ 0 w 1676400"/>
              <a:gd name="connsiteY0" fmla="*/ 0 h 2054225"/>
              <a:gd name="connsiteX1" fmla="*/ 558800 w 1676400"/>
              <a:gd name="connsiteY1" fmla="*/ 561975 h 2054225"/>
              <a:gd name="connsiteX2" fmla="*/ 911225 w 1676400"/>
              <a:gd name="connsiteY2" fmla="*/ 904875 h 2054225"/>
              <a:gd name="connsiteX3" fmla="*/ 1193800 w 1676400"/>
              <a:gd name="connsiteY3" fmla="*/ 1266825 h 2054225"/>
              <a:gd name="connsiteX4" fmla="*/ 1676400 w 1676400"/>
              <a:gd name="connsiteY4" fmla="*/ 2054225 h 2054225"/>
              <a:gd name="connsiteX0" fmla="*/ 0 w 1676400"/>
              <a:gd name="connsiteY0" fmla="*/ 0 h 2054225"/>
              <a:gd name="connsiteX1" fmla="*/ 911225 w 1676400"/>
              <a:gd name="connsiteY1" fmla="*/ 904875 h 2054225"/>
              <a:gd name="connsiteX2" fmla="*/ 1193800 w 1676400"/>
              <a:gd name="connsiteY2" fmla="*/ 1266825 h 2054225"/>
              <a:gd name="connsiteX3" fmla="*/ 1676400 w 1676400"/>
              <a:gd name="connsiteY3" fmla="*/ 2054225 h 2054225"/>
              <a:gd name="connsiteX0" fmla="*/ 0 w 1676400"/>
              <a:gd name="connsiteY0" fmla="*/ 0 h 2054225"/>
              <a:gd name="connsiteX1" fmla="*/ 1193800 w 1676400"/>
              <a:gd name="connsiteY1" fmla="*/ 1266825 h 2054225"/>
              <a:gd name="connsiteX2" fmla="*/ 1676400 w 1676400"/>
              <a:gd name="connsiteY2" fmla="*/ 2054225 h 2054225"/>
              <a:gd name="connsiteX0" fmla="*/ 0 w 1676400"/>
              <a:gd name="connsiteY0" fmla="*/ 0 h 2054225"/>
              <a:gd name="connsiteX1" fmla="*/ 1676400 w 1676400"/>
              <a:gd name="connsiteY1" fmla="*/ 2054225 h 2054225"/>
              <a:gd name="connsiteX0" fmla="*/ 0 w 876300"/>
              <a:gd name="connsiteY0" fmla="*/ 0 h 711200"/>
              <a:gd name="connsiteX1" fmla="*/ 876300 w 876300"/>
              <a:gd name="connsiteY1" fmla="*/ 711200 h 711200"/>
              <a:gd name="connsiteX0" fmla="*/ 0 w 876300"/>
              <a:gd name="connsiteY0" fmla="*/ 0 h 711200"/>
              <a:gd name="connsiteX1" fmla="*/ 876300 w 876300"/>
              <a:gd name="connsiteY1" fmla="*/ 711200 h 711200"/>
              <a:gd name="connsiteX0" fmla="*/ 0 w 876300"/>
              <a:gd name="connsiteY0" fmla="*/ 0 h 711200"/>
              <a:gd name="connsiteX1" fmla="*/ 876300 w 876300"/>
              <a:gd name="connsiteY1" fmla="*/ 711200 h 711200"/>
              <a:gd name="connsiteX0" fmla="*/ 0 w 930275"/>
              <a:gd name="connsiteY0" fmla="*/ 0 h 758825"/>
              <a:gd name="connsiteX1" fmla="*/ 930275 w 930275"/>
              <a:gd name="connsiteY1" fmla="*/ 758825 h 758825"/>
              <a:gd name="connsiteX0" fmla="*/ 0 w 914400"/>
              <a:gd name="connsiteY0" fmla="*/ 0 h 736600"/>
              <a:gd name="connsiteX1" fmla="*/ 914400 w 914400"/>
              <a:gd name="connsiteY1" fmla="*/ 73660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736600">
                <a:moveTo>
                  <a:pt x="0" y="0"/>
                </a:moveTo>
                <a:cubicBezTo>
                  <a:pt x="88900" y="78317"/>
                  <a:pt x="603250" y="572558"/>
                  <a:pt x="914400" y="736600"/>
                </a:cubicBezTo>
              </a:path>
            </a:pathLst>
          </a:cu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rgbClr val="00B0F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31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2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2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12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40" grpId="0" animBg="1"/>
      <p:bldP spid="121941" grpId="0"/>
      <p:bldP spid="121942" grpId="0"/>
      <p:bldP spid="1059840" grpId="0" animBg="1"/>
      <p:bldP spid="121950" grpId="0"/>
      <p:bldP spid="121872" grpId="0" animBg="1"/>
      <p:bldP spid="121867" grpId="0" animBg="1"/>
      <p:bldP spid="121873" grpId="0" animBg="1"/>
      <p:bldP spid="12187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668FD72-7898-9231-2FA8-01891A5FEFC5}"/>
              </a:ext>
            </a:extLst>
          </p:cNvPr>
          <p:cNvGrpSpPr/>
          <p:nvPr/>
        </p:nvGrpSpPr>
        <p:grpSpPr>
          <a:xfrm>
            <a:off x="2404834" y="-150"/>
            <a:ext cx="6753616" cy="6898166"/>
            <a:chOff x="2404834" y="-150"/>
            <a:chExt cx="6753616" cy="6898166"/>
          </a:xfrm>
        </p:grpSpPr>
        <p:grpSp>
          <p:nvGrpSpPr>
            <p:cNvPr id="105" name="Gruppo 104"/>
            <p:cNvGrpSpPr/>
            <p:nvPr/>
          </p:nvGrpSpPr>
          <p:grpSpPr>
            <a:xfrm>
              <a:off x="2404834" y="-150"/>
              <a:ext cx="6753616" cy="6898166"/>
              <a:chOff x="2404834" y="-150"/>
              <a:chExt cx="6753616" cy="6898166"/>
            </a:xfrm>
          </p:grpSpPr>
          <p:grpSp>
            <p:nvGrpSpPr>
              <p:cNvPr id="76" name="Gruppo 75"/>
              <p:cNvGrpSpPr/>
              <p:nvPr/>
            </p:nvGrpSpPr>
            <p:grpSpPr>
              <a:xfrm>
                <a:off x="2404834" y="-150"/>
                <a:ext cx="6753616" cy="6898166"/>
                <a:chOff x="2404834" y="-150"/>
                <a:chExt cx="6753616" cy="6898166"/>
              </a:xfrm>
            </p:grpSpPr>
            <p:sp>
              <p:nvSpPr>
                <p:cNvPr id="74" name="Rettangolo 73"/>
                <p:cNvSpPr/>
                <p:nvPr/>
              </p:nvSpPr>
              <p:spPr bwMode="auto">
                <a:xfrm>
                  <a:off x="2404834" y="-150"/>
                  <a:ext cx="6753616" cy="685815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pic>
              <p:nvPicPr>
                <p:cNvPr id="2" name="Immagine 1"/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l="5491" t="4530" r="20019" b="8348"/>
                <a:stretch/>
              </p:blipFill>
              <p:spPr>
                <a:xfrm rot="5400000">
                  <a:off x="2654389" y="787309"/>
                  <a:ext cx="6375219" cy="5740401"/>
                </a:xfrm>
                <a:prstGeom prst="rect">
                  <a:avLst/>
                </a:prstGeom>
              </p:spPr>
            </p:pic>
            <p:sp>
              <p:nvSpPr>
                <p:cNvPr id="3" name="Ovale 2"/>
                <p:cNvSpPr/>
                <p:nvPr/>
              </p:nvSpPr>
              <p:spPr bwMode="auto">
                <a:xfrm>
                  <a:off x="3717925" y="944563"/>
                  <a:ext cx="228600" cy="227012"/>
                </a:xfrm>
                <a:prstGeom prst="ellipse">
                  <a:avLst/>
                </a:prstGeom>
                <a:solidFill>
                  <a:srgbClr val="94FF5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" name="CasellaDiTesto 3"/>
                <p:cNvSpPr txBox="1"/>
                <p:nvPr/>
              </p:nvSpPr>
              <p:spPr>
                <a:xfrm>
                  <a:off x="3261383" y="1098451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9" name="Ovale 8"/>
                <p:cNvSpPr/>
                <p:nvPr/>
              </p:nvSpPr>
              <p:spPr bwMode="auto">
                <a:xfrm>
                  <a:off x="4441825" y="1098451"/>
                  <a:ext cx="228600" cy="227012"/>
                </a:xfrm>
                <a:prstGeom prst="ellipse">
                  <a:avLst/>
                </a:prstGeom>
                <a:solidFill>
                  <a:srgbClr val="0000C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4338625" y="1262002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11" name="Ovale 10"/>
                <p:cNvSpPr/>
                <p:nvPr/>
              </p:nvSpPr>
              <p:spPr bwMode="auto">
                <a:xfrm>
                  <a:off x="4451715" y="737742"/>
                  <a:ext cx="228600" cy="227012"/>
                </a:xfrm>
                <a:prstGeom prst="ellipse">
                  <a:avLst/>
                </a:prstGeom>
                <a:solidFill>
                  <a:srgbClr val="0100B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2" name="CasellaDiTesto 11"/>
                <p:cNvSpPr txBox="1"/>
                <p:nvPr/>
              </p:nvSpPr>
              <p:spPr>
                <a:xfrm>
                  <a:off x="4441825" y="656977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13" name="Ovale 12"/>
                <p:cNvSpPr/>
                <p:nvPr/>
              </p:nvSpPr>
              <p:spPr bwMode="auto">
                <a:xfrm>
                  <a:off x="4727575" y="625029"/>
                  <a:ext cx="228600" cy="227012"/>
                </a:xfrm>
                <a:prstGeom prst="ellipse">
                  <a:avLst/>
                </a:prstGeom>
                <a:solidFill>
                  <a:srgbClr val="0000A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4" name="CasellaDiTesto 13"/>
                <p:cNvSpPr txBox="1"/>
                <p:nvPr/>
              </p:nvSpPr>
              <p:spPr>
                <a:xfrm>
                  <a:off x="4727575" y="554138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15" name="Ovale 14"/>
                <p:cNvSpPr/>
                <p:nvPr/>
              </p:nvSpPr>
              <p:spPr bwMode="auto">
                <a:xfrm>
                  <a:off x="5295900" y="697359"/>
                  <a:ext cx="228600" cy="227012"/>
                </a:xfrm>
                <a:prstGeom prst="ellipse">
                  <a:avLst/>
                </a:prstGeom>
                <a:solidFill>
                  <a:srgbClr val="02009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6" name="CasellaDiTesto 15"/>
                <p:cNvSpPr txBox="1"/>
                <p:nvPr/>
              </p:nvSpPr>
              <p:spPr>
                <a:xfrm>
                  <a:off x="5283200" y="598686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7" name="Connettore 1 6"/>
                <p:cNvCxnSpPr/>
                <p:nvPr/>
              </p:nvCxnSpPr>
              <p:spPr bwMode="auto">
                <a:xfrm flipH="1" flipV="1">
                  <a:off x="5155691" y="499046"/>
                  <a:ext cx="179897" cy="19489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" name="Ovale 20"/>
                <p:cNvSpPr/>
                <p:nvPr/>
              </p:nvSpPr>
              <p:spPr bwMode="auto">
                <a:xfrm>
                  <a:off x="4797934" y="918520"/>
                  <a:ext cx="148716" cy="105866"/>
                </a:xfrm>
                <a:prstGeom prst="ellipse">
                  <a:avLst/>
                </a:prstGeom>
                <a:solidFill>
                  <a:srgbClr val="0000B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2" name="CasellaDiTesto 21"/>
                <p:cNvSpPr txBox="1"/>
                <p:nvPr/>
              </p:nvSpPr>
              <p:spPr>
                <a:xfrm>
                  <a:off x="4766040" y="817564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</a:t>
                  </a:r>
                </a:p>
              </p:txBody>
            </p:sp>
            <p:sp>
              <p:nvSpPr>
                <p:cNvPr id="19" name="Figura a mano libera 18"/>
                <p:cNvSpPr/>
                <p:nvPr/>
              </p:nvSpPr>
              <p:spPr bwMode="auto">
                <a:xfrm>
                  <a:off x="4148138" y="671513"/>
                  <a:ext cx="159543" cy="150018"/>
                </a:xfrm>
                <a:custGeom>
                  <a:avLst/>
                  <a:gdLst>
                    <a:gd name="connsiteX0" fmla="*/ 0 w 159543"/>
                    <a:gd name="connsiteY0" fmla="*/ 4762 h 150018"/>
                    <a:gd name="connsiteX1" fmla="*/ 71437 w 159543"/>
                    <a:gd name="connsiteY1" fmla="*/ 90487 h 150018"/>
                    <a:gd name="connsiteX2" fmla="*/ 138112 w 159543"/>
                    <a:gd name="connsiteY2" fmla="*/ 150018 h 150018"/>
                    <a:gd name="connsiteX3" fmla="*/ 159543 w 159543"/>
                    <a:gd name="connsiteY3" fmla="*/ 80962 h 150018"/>
                    <a:gd name="connsiteX4" fmla="*/ 116681 w 159543"/>
                    <a:gd name="connsiteY4" fmla="*/ 0 h 150018"/>
                    <a:gd name="connsiteX5" fmla="*/ 0 w 159543"/>
                    <a:gd name="connsiteY5" fmla="*/ 4762 h 150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543" h="150018">
                      <a:moveTo>
                        <a:pt x="0" y="4762"/>
                      </a:moveTo>
                      <a:lnTo>
                        <a:pt x="71437" y="90487"/>
                      </a:lnTo>
                      <a:lnTo>
                        <a:pt x="138112" y="150018"/>
                      </a:lnTo>
                      <a:lnTo>
                        <a:pt x="159543" y="80962"/>
                      </a:lnTo>
                      <a:lnTo>
                        <a:pt x="116681" y="0"/>
                      </a:lnTo>
                      <a:lnTo>
                        <a:pt x="0" y="4762"/>
                      </a:lnTo>
                      <a:close/>
                    </a:path>
                  </a:pathLst>
                </a:custGeom>
                <a:solidFill>
                  <a:srgbClr val="0636D7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4" name="CasellaDiTesto 23"/>
                <p:cNvSpPr txBox="1"/>
                <p:nvPr/>
              </p:nvSpPr>
              <p:spPr>
                <a:xfrm>
                  <a:off x="4137644" y="554137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20" name="Figura a mano libera 19"/>
                <p:cNvSpPr/>
                <p:nvPr/>
              </p:nvSpPr>
              <p:spPr bwMode="auto">
                <a:xfrm>
                  <a:off x="3817144" y="561975"/>
                  <a:ext cx="476250" cy="321469"/>
                </a:xfrm>
                <a:custGeom>
                  <a:avLst/>
                  <a:gdLst>
                    <a:gd name="connsiteX0" fmla="*/ 0 w 476250"/>
                    <a:gd name="connsiteY0" fmla="*/ 7144 h 321469"/>
                    <a:gd name="connsiteX1" fmla="*/ 161925 w 476250"/>
                    <a:gd name="connsiteY1" fmla="*/ 85725 h 321469"/>
                    <a:gd name="connsiteX2" fmla="*/ 338137 w 476250"/>
                    <a:gd name="connsiteY2" fmla="*/ 209550 h 321469"/>
                    <a:gd name="connsiteX3" fmla="*/ 476250 w 476250"/>
                    <a:gd name="connsiteY3" fmla="*/ 321469 h 321469"/>
                    <a:gd name="connsiteX4" fmla="*/ 407194 w 476250"/>
                    <a:gd name="connsiteY4" fmla="*/ 226219 h 321469"/>
                    <a:gd name="connsiteX5" fmla="*/ 242887 w 476250"/>
                    <a:gd name="connsiteY5" fmla="*/ 69056 h 321469"/>
                    <a:gd name="connsiteX6" fmla="*/ 130969 w 476250"/>
                    <a:gd name="connsiteY6" fmla="*/ 0 h 321469"/>
                    <a:gd name="connsiteX7" fmla="*/ 0 w 476250"/>
                    <a:gd name="connsiteY7" fmla="*/ 7144 h 321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6250" h="321469">
                      <a:moveTo>
                        <a:pt x="0" y="7144"/>
                      </a:moveTo>
                      <a:lnTo>
                        <a:pt x="161925" y="85725"/>
                      </a:lnTo>
                      <a:lnTo>
                        <a:pt x="338137" y="209550"/>
                      </a:lnTo>
                      <a:lnTo>
                        <a:pt x="476250" y="321469"/>
                      </a:lnTo>
                      <a:lnTo>
                        <a:pt x="407194" y="226219"/>
                      </a:lnTo>
                      <a:lnTo>
                        <a:pt x="242887" y="69056"/>
                      </a:lnTo>
                      <a:lnTo>
                        <a:pt x="130969" y="0"/>
                      </a:lnTo>
                      <a:lnTo>
                        <a:pt x="0" y="7144"/>
                      </a:lnTo>
                      <a:close/>
                    </a:path>
                  </a:pathLst>
                </a:custGeom>
                <a:solidFill>
                  <a:srgbClr val="5FFF8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6" name="CasellaDiTesto 25"/>
                <p:cNvSpPr txBox="1"/>
                <p:nvPr/>
              </p:nvSpPr>
              <p:spPr>
                <a:xfrm>
                  <a:off x="3909553" y="471140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23" name="Figura a mano libera 22"/>
                <p:cNvSpPr/>
                <p:nvPr/>
              </p:nvSpPr>
              <p:spPr bwMode="auto">
                <a:xfrm>
                  <a:off x="3921919" y="1662113"/>
                  <a:ext cx="240506" cy="211931"/>
                </a:xfrm>
                <a:custGeom>
                  <a:avLst/>
                  <a:gdLst>
                    <a:gd name="connsiteX0" fmla="*/ 0 w 240506"/>
                    <a:gd name="connsiteY0" fmla="*/ 150018 h 211931"/>
                    <a:gd name="connsiteX1" fmla="*/ 169069 w 240506"/>
                    <a:gd name="connsiteY1" fmla="*/ 211931 h 211931"/>
                    <a:gd name="connsiteX2" fmla="*/ 240506 w 240506"/>
                    <a:gd name="connsiteY2" fmla="*/ 0 h 211931"/>
                    <a:gd name="connsiteX3" fmla="*/ 26194 w 240506"/>
                    <a:gd name="connsiteY3" fmla="*/ 23812 h 211931"/>
                    <a:gd name="connsiteX4" fmla="*/ 0 w 240506"/>
                    <a:gd name="connsiteY4" fmla="*/ 150018 h 21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506" h="211931">
                      <a:moveTo>
                        <a:pt x="0" y="150018"/>
                      </a:moveTo>
                      <a:lnTo>
                        <a:pt x="169069" y="211931"/>
                      </a:lnTo>
                      <a:lnTo>
                        <a:pt x="240506" y="0"/>
                      </a:lnTo>
                      <a:lnTo>
                        <a:pt x="26194" y="23812"/>
                      </a:lnTo>
                      <a:lnTo>
                        <a:pt x="0" y="150018"/>
                      </a:lnTo>
                      <a:close/>
                    </a:path>
                  </a:pathLst>
                </a:custGeom>
                <a:solidFill>
                  <a:srgbClr val="46FEA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8" name="CasellaDiTesto 27"/>
                <p:cNvSpPr txBox="1"/>
                <p:nvPr/>
              </p:nvSpPr>
              <p:spPr>
                <a:xfrm>
                  <a:off x="3809541" y="1598148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29" name="Ovale 28"/>
                <p:cNvSpPr/>
                <p:nvPr/>
              </p:nvSpPr>
              <p:spPr bwMode="auto">
                <a:xfrm>
                  <a:off x="4152900" y="1710997"/>
                  <a:ext cx="178593" cy="227012"/>
                </a:xfrm>
                <a:prstGeom prst="ellipse">
                  <a:avLst/>
                </a:prstGeom>
                <a:solidFill>
                  <a:srgbClr val="0002A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4190891" y="1692950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</a:t>
                  </a:r>
                </a:p>
              </p:txBody>
            </p:sp>
            <p:sp>
              <p:nvSpPr>
                <p:cNvPr id="31" name="Ovale 30"/>
                <p:cNvSpPr/>
                <p:nvPr/>
              </p:nvSpPr>
              <p:spPr bwMode="auto">
                <a:xfrm>
                  <a:off x="3318601" y="2078635"/>
                  <a:ext cx="228600" cy="227012"/>
                </a:xfrm>
                <a:prstGeom prst="ellipse">
                  <a:avLst/>
                </a:prstGeom>
                <a:solidFill>
                  <a:srgbClr val="FEA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2" name="CasellaDiTesto 31"/>
                <p:cNvSpPr txBox="1"/>
                <p:nvPr/>
              </p:nvSpPr>
              <p:spPr>
                <a:xfrm>
                  <a:off x="3117441" y="2088504"/>
                  <a:ext cx="373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11</a:t>
                  </a:r>
                </a:p>
              </p:txBody>
            </p:sp>
            <p:sp>
              <p:nvSpPr>
                <p:cNvPr id="33" name="Ovale 32"/>
                <p:cNvSpPr/>
                <p:nvPr/>
              </p:nvSpPr>
              <p:spPr bwMode="auto">
                <a:xfrm>
                  <a:off x="4137644" y="2652713"/>
                  <a:ext cx="228600" cy="227012"/>
                </a:xfrm>
                <a:prstGeom prst="ellipse">
                  <a:avLst/>
                </a:prstGeom>
                <a:solidFill>
                  <a:srgbClr val="5FFF9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4" name="CasellaDiTesto 33"/>
                <p:cNvSpPr txBox="1"/>
                <p:nvPr/>
              </p:nvSpPr>
              <p:spPr>
                <a:xfrm>
                  <a:off x="3997358" y="270971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35" name="Ovale 34"/>
                <p:cNvSpPr/>
                <p:nvPr/>
              </p:nvSpPr>
              <p:spPr bwMode="auto">
                <a:xfrm>
                  <a:off x="4765405" y="1972375"/>
                  <a:ext cx="228600" cy="227012"/>
                </a:xfrm>
                <a:prstGeom prst="ellipse">
                  <a:avLst/>
                </a:prstGeom>
                <a:solidFill>
                  <a:srgbClr val="00009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6" name="CasellaDiTesto 35"/>
                <p:cNvSpPr txBox="1"/>
                <p:nvPr/>
              </p:nvSpPr>
              <p:spPr>
                <a:xfrm>
                  <a:off x="4756150" y="1730475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37" name="Ovale 36"/>
                <p:cNvSpPr/>
                <p:nvPr/>
              </p:nvSpPr>
              <p:spPr bwMode="auto">
                <a:xfrm>
                  <a:off x="6013608" y="1965129"/>
                  <a:ext cx="228600" cy="227012"/>
                </a:xfrm>
                <a:prstGeom prst="ellipse">
                  <a:avLst/>
                </a:prstGeom>
                <a:solidFill>
                  <a:srgbClr val="00009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8" name="CasellaDiTesto 37"/>
                <p:cNvSpPr txBox="1"/>
                <p:nvPr/>
              </p:nvSpPr>
              <p:spPr>
                <a:xfrm>
                  <a:off x="6470665" y="2521445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25" name="Figura a mano libera 24"/>
                <p:cNvSpPr/>
                <p:nvPr/>
              </p:nvSpPr>
              <p:spPr bwMode="auto">
                <a:xfrm>
                  <a:off x="4443413" y="2119313"/>
                  <a:ext cx="635793" cy="1112043"/>
                </a:xfrm>
                <a:custGeom>
                  <a:avLst/>
                  <a:gdLst>
                    <a:gd name="connsiteX0" fmla="*/ 321468 w 635793"/>
                    <a:gd name="connsiteY0" fmla="*/ 585787 h 1112043"/>
                    <a:gd name="connsiteX1" fmla="*/ 431006 w 635793"/>
                    <a:gd name="connsiteY1" fmla="*/ 785812 h 1112043"/>
                    <a:gd name="connsiteX2" fmla="*/ 578643 w 635793"/>
                    <a:gd name="connsiteY2" fmla="*/ 1112043 h 1112043"/>
                    <a:gd name="connsiteX3" fmla="*/ 635793 w 635793"/>
                    <a:gd name="connsiteY3" fmla="*/ 1076325 h 1112043"/>
                    <a:gd name="connsiteX4" fmla="*/ 550068 w 635793"/>
                    <a:gd name="connsiteY4" fmla="*/ 762000 h 1112043"/>
                    <a:gd name="connsiteX5" fmla="*/ 461962 w 635793"/>
                    <a:gd name="connsiteY5" fmla="*/ 545306 h 1112043"/>
                    <a:gd name="connsiteX6" fmla="*/ 330993 w 635793"/>
                    <a:gd name="connsiteY6" fmla="*/ 333375 h 1112043"/>
                    <a:gd name="connsiteX7" fmla="*/ 176212 w 635793"/>
                    <a:gd name="connsiteY7" fmla="*/ 154781 h 1112043"/>
                    <a:gd name="connsiteX8" fmla="*/ 0 w 635793"/>
                    <a:gd name="connsiteY8" fmla="*/ 0 h 1112043"/>
                    <a:gd name="connsiteX9" fmla="*/ 202406 w 635793"/>
                    <a:gd name="connsiteY9" fmla="*/ 338137 h 1112043"/>
                    <a:gd name="connsiteX10" fmla="*/ 321468 w 635793"/>
                    <a:gd name="connsiteY10" fmla="*/ 585787 h 111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5793" h="1112043">
                      <a:moveTo>
                        <a:pt x="321468" y="585787"/>
                      </a:moveTo>
                      <a:lnTo>
                        <a:pt x="431006" y="785812"/>
                      </a:lnTo>
                      <a:lnTo>
                        <a:pt x="578643" y="1112043"/>
                      </a:lnTo>
                      <a:lnTo>
                        <a:pt x="635793" y="1076325"/>
                      </a:lnTo>
                      <a:lnTo>
                        <a:pt x="550068" y="762000"/>
                      </a:lnTo>
                      <a:lnTo>
                        <a:pt x="461962" y="545306"/>
                      </a:lnTo>
                      <a:lnTo>
                        <a:pt x="330993" y="333375"/>
                      </a:lnTo>
                      <a:lnTo>
                        <a:pt x="176212" y="154781"/>
                      </a:lnTo>
                      <a:lnTo>
                        <a:pt x="0" y="0"/>
                      </a:lnTo>
                      <a:lnTo>
                        <a:pt x="202406" y="338137"/>
                      </a:lnTo>
                      <a:lnTo>
                        <a:pt x="321468" y="585787"/>
                      </a:lnTo>
                      <a:close/>
                    </a:path>
                  </a:pathLst>
                </a:custGeom>
                <a:solidFill>
                  <a:srgbClr val="0051E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0" name="CasellaDiTesto 39"/>
                <p:cNvSpPr txBox="1"/>
                <p:nvPr/>
              </p:nvSpPr>
              <p:spPr>
                <a:xfrm>
                  <a:off x="4666622" y="2582861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13</a:t>
                  </a:r>
                </a:p>
              </p:txBody>
            </p:sp>
            <p:sp>
              <p:nvSpPr>
                <p:cNvPr id="41" name="Ovale 40"/>
                <p:cNvSpPr/>
                <p:nvPr/>
              </p:nvSpPr>
              <p:spPr bwMode="auto">
                <a:xfrm>
                  <a:off x="4881563" y="3542515"/>
                  <a:ext cx="364076" cy="329398"/>
                </a:xfrm>
                <a:prstGeom prst="ellipse">
                  <a:avLst/>
                </a:prstGeom>
                <a:solidFill>
                  <a:srgbClr val="FF040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2" name="Ovale 41"/>
                <p:cNvSpPr/>
                <p:nvPr/>
              </p:nvSpPr>
              <p:spPr bwMode="auto">
                <a:xfrm>
                  <a:off x="5131339" y="5319078"/>
                  <a:ext cx="294736" cy="307021"/>
                </a:xfrm>
                <a:prstGeom prst="ellipse">
                  <a:avLst/>
                </a:prstGeom>
                <a:solidFill>
                  <a:srgbClr val="E0FE17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3" name="Ovale 42"/>
                <p:cNvSpPr/>
                <p:nvPr/>
              </p:nvSpPr>
              <p:spPr bwMode="auto">
                <a:xfrm>
                  <a:off x="5785008" y="4226879"/>
                  <a:ext cx="228600" cy="227012"/>
                </a:xfrm>
                <a:prstGeom prst="ellipse">
                  <a:avLst/>
                </a:prstGeom>
                <a:solidFill>
                  <a:srgbClr val="0342E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4" name="Ovale 43"/>
                <p:cNvSpPr/>
                <p:nvPr/>
              </p:nvSpPr>
              <p:spPr bwMode="auto">
                <a:xfrm>
                  <a:off x="3832224" y="4773946"/>
                  <a:ext cx="417337" cy="438609"/>
                </a:xfrm>
                <a:prstGeom prst="ellipse">
                  <a:avLst/>
                </a:prstGeom>
                <a:solidFill>
                  <a:srgbClr val="FE252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5" name="CasellaDiTesto 44"/>
                <p:cNvSpPr txBox="1"/>
                <p:nvPr/>
              </p:nvSpPr>
              <p:spPr>
                <a:xfrm>
                  <a:off x="4804465" y="349523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16</a:t>
                  </a:r>
                </a:p>
              </p:txBody>
            </p:sp>
            <p:sp>
              <p:nvSpPr>
                <p:cNvPr id="27" name="Figura a mano libera 26"/>
                <p:cNvSpPr/>
                <p:nvPr/>
              </p:nvSpPr>
              <p:spPr bwMode="auto">
                <a:xfrm>
                  <a:off x="3917156" y="3448050"/>
                  <a:ext cx="821532" cy="959644"/>
                </a:xfrm>
                <a:custGeom>
                  <a:avLst/>
                  <a:gdLst>
                    <a:gd name="connsiteX0" fmla="*/ 0 w 821532"/>
                    <a:gd name="connsiteY0" fmla="*/ 0 h 959644"/>
                    <a:gd name="connsiteX1" fmla="*/ 250032 w 821532"/>
                    <a:gd name="connsiteY1" fmla="*/ 316706 h 959644"/>
                    <a:gd name="connsiteX2" fmla="*/ 364332 w 821532"/>
                    <a:gd name="connsiteY2" fmla="*/ 476250 h 959644"/>
                    <a:gd name="connsiteX3" fmla="*/ 657225 w 821532"/>
                    <a:gd name="connsiteY3" fmla="*/ 895350 h 959644"/>
                    <a:gd name="connsiteX4" fmla="*/ 700088 w 821532"/>
                    <a:gd name="connsiteY4" fmla="*/ 959644 h 959644"/>
                    <a:gd name="connsiteX5" fmla="*/ 785813 w 821532"/>
                    <a:gd name="connsiteY5" fmla="*/ 885825 h 959644"/>
                    <a:gd name="connsiteX6" fmla="*/ 821532 w 821532"/>
                    <a:gd name="connsiteY6" fmla="*/ 809625 h 959644"/>
                    <a:gd name="connsiteX7" fmla="*/ 645319 w 821532"/>
                    <a:gd name="connsiteY7" fmla="*/ 535781 h 959644"/>
                    <a:gd name="connsiteX8" fmla="*/ 431007 w 821532"/>
                    <a:gd name="connsiteY8" fmla="*/ 226219 h 959644"/>
                    <a:gd name="connsiteX9" fmla="*/ 335757 w 821532"/>
                    <a:gd name="connsiteY9" fmla="*/ 109538 h 959644"/>
                    <a:gd name="connsiteX10" fmla="*/ 221457 w 821532"/>
                    <a:gd name="connsiteY10" fmla="*/ 64294 h 959644"/>
                    <a:gd name="connsiteX11" fmla="*/ 0 w 821532"/>
                    <a:gd name="connsiteY11" fmla="*/ 0 h 959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1532" h="959644">
                      <a:moveTo>
                        <a:pt x="0" y="0"/>
                      </a:moveTo>
                      <a:lnTo>
                        <a:pt x="250032" y="316706"/>
                      </a:lnTo>
                      <a:lnTo>
                        <a:pt x="364332" y="476250"/>
                      </a:lnTo>
                      <a:lnTo>
                        <a:pt x="657225" y="895350"/>
                      </a:lnTo>
                      <a:lnTo>
                        <a:pt x="700088" y="959644"/>
                      </a:lnTo>
                      <a:lnTo>
                        <a:pt x="785813" y="885825"/>
                      </a:lnTo>
                      <a:lnTo>
                        <a:pt x="821532" y="809625"/>
                      </a:lnTo>
                      <a:lnTo>
                        <a:pt x="645319" y="535781"/>
                      </a:lnTo>
                      <a:lnTo>
                        <a:pt x="431007" y="226219"/>
                      </a:lnTo>
                      <a:lnTo>
                        <a:pt x="335757" y="109538"/>
                      </a:lnTo>
                      <a:lnTo>
                        <a:pt x="221457" y="642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810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7" name="CasellaDiTesto 46"/>
                <p:cNvSpPr txBox="1"/>
                <p:nvPr/>
              </p:nvSpPr>
              <p:spPr>
                <a:xfrm>
                  <a:off x="4166417" y="3711500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19</a:t>
                  </a:r>
                </a:p>
              </p:txBody>
            </p:sp>
            <p:sp>
              <p:nvSpPr>
                <p:cNvPr id="39" name="Figura a mano libera 38"/>
                <p:cNvSpPr/>
                <p:nvPr/>
              </p:nvSpPr>
              <p:spPr bwMode="auto">
                <a:xfrm>
                  <a:off x="4305300" y="3590925"/>
                  <a:ext cx="1173956" cy="1319213"/>
                </a:xfrm>
                <a:custGeom>
                  <a:avLst/>
                  <a:gdLst>
                    <a:gd name="connsiteX0" fmla="*/ 0 w 1173956"/>
                    <a:gd name="connsiteY0" fmla="*/ 0 h 1319213"/>
                    <a:gd name="connsiteX1" fmla="*/ 250031 w 1173956"/>
                    <a:gd name="connsiteY1" fmla="*/ 340519 h 1319213"/>
                    <a:gd name="connsiteX2" fmla="*/ 438150 w 1173956"/>
                    <a:gd name="connsiteY2" fmla="*/ 621506 h 1319213"/>
                    <a:gd name="connsiteX3" fmla="*/ 466725 w 1173956"/>
                    <a:gd name="connsiteY3" fmla="*/ 673894 h 1319213"/>
                    <a:gd name="connsiteX4" fmla="*/ 635794 w 1173956"/>
                    <a:gd name="connsiteY4" fmla="*/ 781050 h 1319213"/>
                    <a:gd name="connsiteX5" fmla="*/ 890588 w 1173956"/>
                    <a:gd name="connsiteY5" fmla="*/ 1007269 h 1319213"/>
                    <a:gd name="connsiteX6" fmla="*/ 1071563 w 1173956"/>
                    <a:gd name="connsiteY6" fmla="*/ 1195388 h 1319213"/>
                    <a:gd name="connsiteX7" fmla="*/ 1173956 w 1173956"/>
                    <a:gd name="connsiteY7" fmla="*/ 1319213 h 1319213"/>
                    <a:gd name="connsiteX8" fmla="*/ 1047750 w 1173956"/>
                    <a:gd name="connsiteY8" fmla="*/ 1076325 h 1319213"/>
                    <a:gd name="connsiteX9" fmla="*/ 838200 w 1173956"/>
                    <a:gd name="connsiteY9" fmla="*/ 747713 h 1319213"/>
                    <a:gd name="connsiteX10" fmla="*/ 678656 w 1173956"/>
                    <a:gd name="connsiteY10" fmla="*/ 559594 h 1319213"/>
                    <a:gd name="connsiteX11" fmla="*/ 400050 w 1173956"/>
                    <a:gd name="connsiteY11" fmla="*/ 328613 h 1319213"/>
                    <a:gd name="connsiteX12" fmla="*/ 0 w 1173956"/>
                    <a:gd name="connsiteY12" fmla="*/ 0 h 1319213"/>
                    <a:gd name="connsiteX0" fmla="*/ 0 w 1173956"/>
                    <a:gd name="connsiteY0" fmla="*/ 0 h 1319213"/>
                    <a:gd name="connsiteX1" fmla="*/ 250031 w 1173956"/>
                    <a:gd name="connsiteY1" fmla="*/ 340519 h 1319213"/>
                    <a:gd name="connsiteX2" fmla="*/ 438150 w 1173956"/>
                    <a:gd name="connsiteY2" fmla="*/ 621506 h 1319213"/>
                    <a:gd name="connsiteX3" fmla="*/ 466725 w 1173956"/>
                    <a:gd name="connsiteY3" fmla="*/ 673894 h 1319213"/>
                    <a:gd name="connsiteX4" fmla="*/ 604838 w 1173956"/>
                    <a:gd name="connsiteY4" fmla="*/ 778668 h 1319213"/>
                    <a:gd name="connsiteX5" fmla="*/ 890588 w 1173956"/>
                    <a:gd name="connsiteY5" fmla="*/ 1007269 h 1319213"/>
                    <a:gd name="connsiteX6" fmla="*/ 1071563 w 1173956"/>
                    <a:gd name="connsiteY6" fmla="*/ 1195388 h 1319213"/>
                    <a:gd name="connsiteX7" fmla="*/ 1173956 w 1173956"/>
                    <a:gd name="connsiteY7" fmla="*/ 1319213 h 1319213"/>
                    <a:gd name="connsiteX8" fmla="*/ 1047750 w 1173956"/>
                    <a:gd name="connsiteY8" fmla="*/ 1076325 h 1319213"/>
                    <a:gd name="connsiteX9" fmla="*/ 838200 w 1173956"/>
                    <a:gd name="connsiteY9" fmla="*/ 747713 h 1319213"/>
                    <a:gd name="connsiteX10" fmla="*/ 678656 w 1173956"/>
                    <a:gd name="connsiteY10" fmla="*/ 559594 h 1319213"/>
                    <a:gd name="connsiteX11" fmla="*/ 400050 w 1173956"/>
                    <a:gd name="connsiteY11" fmla="*/ 328613 h 1319213"/>
                    <a:gd name="connsiteX12" fmla="*/ 0 w 1173956"/>
                    <a:gd name="connsiteY12" fmla="*/ 0 h 1319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73956" h="1319213">
                      <a:moveTo>
                        <a:pt x="0" y="0"/>
                      </a:moveTo>
                      <a:lnTo>
                        <a:pt x="250031" y="340519"/>
                      </a:lnTo>
                      <a:lnTo>
                        <a:pt x="438150" y="621506"/>
                      </a:lnTo>
                      <a:lnTo>
                        <a:pt x="466725" y="673894"/>
                      </a:lnTo>
                      <a:lnTo>
                        <a:pt x="604838" y="778668"/>
                      </a:lnTo>
                      <a:lnTo>
                        <a:pt x="890588" y="1007269"/>
                      </a:lnTo>
                      <a:lnTo>
                        <a:pt x="1071563" y="1195388"/>
                      </a:lnTo>
                      <a:lnTo>
                        <a:pt x="1173956" y="1319213"/>
                      </a:lnTo>
                      <a:lnTo>
                        <a:pt x="1047750" y="1076325"/>
                      </a:lnTo>
                      <a:lnTo>
                        <a:pt x="838200" y="747713"/>
                      </a:lnTo>
                      <a:lnTo>
                        <a:pt x="678656" y="559594"/>
                      </a:lnTo>
                      <a:lnTo>
                        <a:pt x="400050" y="3286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80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9" name="CasellaDiTesto 48"/>
                <p:cNvSpPr txBox="1"/>
                <p:nvPr/>
              </p:nvSpPr>
              <p:spPr>
                <a:xfrm>
                  <a:off x="4710930" y="4053142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18</a:t>
                  </a:r>
                </a:p>
              </p:txBody>
            </p:sp>
            <p:sp>
              <p:nvSpPr>
                <p:cNvPr id="50" name="CasellaDiTesto 49"/>
                <p:cNvSpPr txBox="1"/>
                <p:nvPr/>
              </p:nvSpPr>
              <p:spPr>
                <a:xfrm>
                  <a:off x="3567446" y="5247600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</a:t>
                  </a:r>
                </a:p>
              </p:txBody>
            </p:sp>
            <p:sp>
              <p:nvSpPr>
                <p:cNvPr id="51" name="CasellaDiTesto 50"/>
                <p:cNvSpPr txBox="1"/>
                <p:nvPr/>
              </p:nvSpPr>
              <p:spPr>
                <a:xfrm>
                  <a:off x="5031121" y="5249415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24</a:t>
                  </a:r>
                </a:p>
              </p:txBody>
            </p:sp>
            <p:sp>
              <p:nvSpPr>
                <p:cNvPr id="52" name="CasellaDiTesto 51"/>
                <p:cNvSpPr txBox="1"/>
                <p:nvPr/>
              </p:nvSpPr>
              <p:spPr>
                <a:xfrm>
                  <a:off x="5763398" y="4339245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15</a:t>
                  </a:r>
                </a:p>
              </p:txBody>
            </p:sp>
            <p:sp>
              <p:nvSpPr>
                <p:cNvPr id="46" name="Figura a mano libera 45"/>
                <p:cNvSpPr/>
                <p:nvPr/>
              </p:nvSpPr>
              <p:spPr bwMode="auto">
                <a:xfrm>
                  <a:off x="5055394" y="3026569"/>
                  <a:ext cx="311944" cy="328612"/>
                </a:xfrm>
                <a:custGeom>
                  <a:avLst/>
                  <a:gdLst>
                    <a:gd name="connsiteX0" fmla="*/ 42862 w 311944"/>
                    <a:gd name="connsiteY0" fmla="*/ 173831 h 328612"/>
                    <a:gd name="connsiteX1" fmla="*/ 311944 w 311944"/>
                    <a:gd name="connsiteY1" fmla="*/ 328612 h 328612"/>
                    <a:gd name="connsiteX2" fmla="*/ 300037 w 311944"/>
                    <a:gd name="connsiteY2" fmla="*/ 116681 h 328612"/>
                    <a:gd name="connsiteX3" fmla="*/ 0 w 311944"/>
                    <a:gd name="connsiteY3" fmla="*/ 0 h 328612"/>
                    <a:gd name="connsiteX4" fmla="*/ 42862 w 311944"/>
                    <a:gd name="connsiteY4" fmla="*/ 173831 h 328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944" h="328612">
                      <a:moveTo>
                        <a:pt x="42862" y="173831"/>
                      </a:moveTo>
                      <a:lnTo>
                        <a:pt x="311944" y="328612"/>
                      </a:lnTo>
                      <a:lnTo>
                        <a:pt x="300037" y="116681"/>
                      </a:lnTo>
                      <a:lnTo>
                        <a:pt x="0" y="0"/>
                      </a:lnTo>
                      <a:lnTo>
                        <a:pt x="42862" y="173831"/>
                      </a:lnTo>
                      <a:close/>
                    </a:path>
                  </a:pathLst>
                </a:custGeom>
                <a:solidFill>
                  <a:srgbClr val="040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5" name="CasellaDiTesto 54"/>
                <p:cNvSpPr txBox="1"/>
                <p:nvPr/>
              </p:nvSpPr>
              <p:spPr>
                <a:xfrm>
                  <a:off x="5031121" y="3018581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48" name="Figura a mano libera 47"/>
                <p:cNvSpPr/>
                <p:nvPr/>
              </p:nvSpPr>
              <p:spPr bwMode="auto">
                <a:xfrm>
                  <a:off x="5372100" y="3145631"/>
                  <a:ext cx="247650" cy="290513"/>
                </a:xfrm>
                <a:custGeom>
                  <a:avLst/>
                  <a:gdLst>
                    <a:gd name="connsiteX0" fmla="*/ 0 w 247650"/>
                    <a:gd name="connsiteY0" fmla="*/ 0 h 290513"/>
                    <a:gd name="connsiteX1" fmla="*/ 11906 w 247650"/>
                    <a:gd name="connsiteY1" fmla="*/ 221457 h 290513"/>
                    <a:gd name="connsiteX2" fmla="*/ 247650 w 247650"/>
                    <a:gd name="connsiteY2" fmla="*/ 290513 h 290513"/>
                    <a:gd name="connsiteX3" fmla="*/ 235744 w 247650"/>
                    <a:gd name="connsiteY3" fmla="*/ 92869 h 290513"/>
                    <a:gd name="connsiteX4" fmla="*/ 0 w 247650"/>
                    <a:gd name="connsiteY4" fmla="*/ 0 h 290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0" h="290513">
                      <a:moveTo>
                        <a:pt x="0" y="0"/>
                      </a:moveTo>
                      <a:lnTo>
                        <a:pt x="11906" y="221457"/>
                      </a:lnTo>
                      <a:lnTo>
                        <a:pt x="247650" y="290513"/>
                      </a:lnTo>
                      <a:lnTo>
                        <a:pt x="235744" y="92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40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7" name="CasellaDiTesto 56"/>
                <p:cNvSpPr txBox="1"/>
                <p:nvPr/>
              </p:nvSpPr>
              <p:spPr>
                <a:xfrm>
                  <a:off x="5306385" y="3140273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54" name="Figura a mano libera 53"/>
                <p:cNvSpPr/>
                <p:nvPr/>
              </p:nvSpPr>
              <p:spPr bwMode="auto">
                <a:xfrm>
                  <a:off x="5626894" y="3250406"/>
                  <a:ext cx="1559719" cy="647700"/>
                </a:xfrm>
                <a:custGeom>
                  <a:avLst/>
                  <a:gdLst>
                    <a:gd name="connsiteX0" fmla="*/ 0 w 1559719"/>
                    <a:gd name="connsiteY0" fmla="*/ 0 h 647700"/>
                    <a:gd name="connsiteX1" fmla="*/ 14287 w 1559719"/>
                    <a:gd name="connsiteY1" fmla="*/ 195263 h 647700"/>
                    <a:gd name="connsiteX2" fmla="*/ 442912 w 1559719"/>
                    <a:gd name="connsiteY2" fmla="*/ 316707 h 647700"/>
                    <a:gd name="connsiteX3" fmla="*/ 904875 w 1559719"/>
                    <a:gd name="connsiteY3" fmla="*/ 454819 h 647700"/>
                    <a:gd name="connsiteX4" fmla="*/ 1559719 w 1559719"/>
                    <a:gd name="connsiteY4" fmla="*/ 647700 h 647700"/>
                    <a:gd name="connsiteX5" fmla="*/ 1526381 w 1559719"/>
                    <a:gd name="connsiteY5" fmla="*/ 628650 h 647700"/>
                    <a:gd name="connsiteX6" fmla="*/ 1123950 w 1559719"/>
                    <a:gd name="connsiteY6" fmla="*/ 464344 h 647700"/>
                    <a:gd name="connsiteX7" fmla="*/ 519112 w 1559719"/>
                    <a:gd name="connsiteY7" fmla="*/ 223838 h 647700"/>
                    <a:gd name="connsiteX8" fmla="*/ 0 w 1559719"/>
                    <a:gd name="connsiteY8" fmla="*/ 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9719" h="647700">
                      <a:moveTo>
                        <a:pt x="0" y="0"/>
                      </a:moveTo>
                      <a:lnTo>
                        <a:pt x="14287" y="195263"/>
                      </a:lnTo>
                      <a:lnTo>
                        <a:pt x="442912" y="316707"/>
                      </a:lnTo>
                      <a:lnTo>
                        <a:pt x="904875" y="454819"/>
                      </a:lnTo>
                      <a:lnTo>
                        <a:pt x="1559719" y="647700"/>
                      </a:lnTo>
                      <a:lnTo>
                        <a:pt x="1526381" y="628650"/>
                      </a:lnTo>
                      <a:lnTo>
                        <a:pt x="1123950" y="464344"/>
                      </a:lnTo>
                      <a:lnTo>
                        <a:pt x="519112" y="2238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100C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9" name="CasellaDiTesto 58"/>
                <p:cNvSpPr txBox="1"/>
                <p:nvPr/>
              </p:nvSpPr>
              <p:spPr>
                <a:xfrm>
                  <a:off x="5594517" y="3250406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56" name="Figura a mano libera 55"/>
                <p:cNvSpPr/>
                <p:nvPr/>
              </p:nvSpPr>
              <p:spPr bwMode="auto">
                <a:xfrm>
                  <a:off x="5205413" y="4167188"/>
                  <a:ext cx="328612" cy="623887"/>
                </a:xfrm>
                <a:custGeom>
                  <a:avLst/>
                  <a:gdLst>
                    <a:gd name="connsiteX0" fmla="*/ 0 w 328612"/>
                    <a:gd name="connsiteY0" fmla="*/ 59531 h 623887"/>
                    <a:gd name="connsiteX1" fmla="*/ 154781 w 328612"/>
                    <a:gd name="connsiteY1" fmla="*/ 388143 h 623887"/>
                    <a:gd name="connsiteX2" fmla="*/ 295275 w 328612"/>
                    <a:gd name="connsiteY2" fmla="*/ 623887 h 623887"/>
                    <a:gd name="connsiteX3" fmla="*/ 328612 w 328612"/>
                    <a:gd name="connsiteY3" fmla="*/ 604837 h 623887"/>
                    <a:gd name="connsiteX4" fmla="*/ 35718 w 328612"/>
                    <a:gd name="connsiteY4" fmla="*/ 0 h 623887"/>
                    <a:gd name="connsiteX5" fmla="*/ 0 w 328612"/>
                    <a:gd name="connsiteY5" fmla="*/ 59531 h 62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8612" h="623887">
                      <a:moveTo>
                        <a:pt x="0" y="59531"/>
                      </a:moveTo>
                      <a:lnTo>
                        <a:pt x="154781" y="388143"/>
                      </a:lnTo>
                      <a:lnTo>
                        <a:pt x="295275" y="623887"/>
                      </a:lnTo>
                      <a:lnTo>
                        <a:pt x="328612" y="604837"/>
                      </a:lnTo>
                      <a:lnTo>
                        <a:pt x="35718" y="0"/>
                      </a:lnTo>
                      <a:lnTo>
                        <a:pt x="0" y="59531"/>
                      </a:lnTo>
                      <a:close/>
                    </a:path>
                  </a:pathLst>
                </a:custGeom>
                <a:solidFill>
                  <a:srgbClr val="0F84D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8" name="Figura a mano libera 57"/>
                <p:cNvSpPr/>
                <p:nvPr/>
              </p:nvSpPr>
              <p:spPr bwMode="auto">
                <a:xfrm>
                  <a:off x="5031581" y="4171950"/>
                  <a:ext cx="552450" cy="840581"/>
                </a:xfrm>
                <a:custGeom>
                  <a:avLst/>
                  <a:gdLst>
                    <a:gd name="connsiteX0" fmla="*/ 0 w 552450"/>
                    <a:gd name="connsiteY0" fmla="*/ 0 h 840581"/>
                    <a:gd name="connsiteX1" fmla="*/ 150019 w 552450"/>
                    <a:gd name="connsiteY1" fmla="*/ 188119 h 840581"/>
                    <a:gd name="connsiteX2" fmla="*/ 254794 w 552450"/>
                    <a:gd name="connsiteY2" fmla="*/ 359569 h 840581"/>
                    <a:gd name="connsiteX3" fmla="*/ 381000 w 552450"/>
                    <a:gd name="connsiteY3" fmla="*/ 569119 h 840581"/>
                    <a:gd name="connsiteX4" fmla="*/ 485775 w 552450"/>
                    <a:gd name="connsiteY4" fmla="*/ 766763 h 840581"/>
                    <a:gd name="connsiteX5" fmla="*/ 521494 w 552450"/>
                    <a:gd name="connsiteY5" fmla="*/ 831056 h 840581"/>
                    <a:gd name="connsiteX6" fmla="*/ 552450 w 552450"/>
                    <a:gd name="connsiteY6" fmla="*/ 840581 h 840581"/>
                    <a:gd name="connsiteX7" fmla="*/ 478632 w 552450"/>
                    <a:gd name="connsiteY7" fmla="*/ 666750 h 840581"/>
                    <a:gd name="connsiteX8" fmla="*/ 335757 w 552450"/>
                    <a:gd name="connsiteY8" fmla="*/ 409575 h 840581"/>
                    <a:gd name="connsiteX9" fmla="*/ 226219 w 552450"/>
                    <a:gd name="connsiteY9" fmla="*/ 221456 h 840581"/>
                    <a:gd name="connsiteX10" fmla="*/ 154782 w 552450"/>
                    <a:gd name="connsiteY10" fmla="*/ 57150 h 840581"/>
                    <a:gd name="connsiteX11" fmla="*/ 0 w 552450"/>
                    <a:gd name="connsiteY11" fmla="*/ 0 h 840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2450" h="840581">
                      <a:moveTo>
                        <a:pt x="0" y="0"/>
                      </a:moveTo>
                      <a:lnTo>
                        <a:pt x="150019" y="188119"/>
                      </a:lnTo>
                      <a:lnTo>
                        <a:pt x="254794" y="359569"/>
                      </a:lnTo>
                      <a:lnTo>
                        <a:pt x="381000" y="569119"/>
                      </a:lnTo>
                      <a:lnTo>
                        <a:pt x="485775" y="766763"/>
                      </a:lnTo>
                      <a:lnTo>
                        <a:pt x="521494" y="831056"/>
                      </a:lnTo>
                      <a:lnTo>
                        <a:pt x="552450" y="840581"/>
                      </a:lnTo>
                      <a:lnTo>
                        <a:pt x="478632" y="666750"/>
                      </a:lnTo>
                      <a:lnTo>
                        <a:pt x="335757" y="409575"/>
                      </a:lnTo>
                      <a:lnTo>
                        <a:pt x="226219" y="221456"/>
                      </a:lnTo>
                      <a:lnTo>
                        <a:pt x="154782" y="57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070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0" name="Rettangolo arrotondato 59"/>
                <p:cNvSpPr/>
                <p:nvPr/>
              </p:nvSpPr>
              <p:spPr bwMode="auto">
                <a:xfrm>
                  <a:off x="6242208" y="5319078"/>
                  <a:ext cx="164545" cy="264953"/>
                </a:xfrm>
                <a:prstGeom prst="roundRect">
                  <a:avLst/>
                </a:prstGeom>
                <a:solidFill>
                  <a:srgbClr val="0044D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4" name="CasellaDiTesto 63"/>
                <p:cNvSpPr txBox="1"/>
                <p:nvPr/>
              </p:nvSpPr>
              <p:spPr>
                <a:xfrm>
                  <a:off x="6034881" y="5307806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21</a:t>
                  </a:r>
                </a:p>
              </p:txBody>
            </p:sp>
            <p:sp>
              <p:nvSpPr>
                <p:cNvPr id="61" name="Figura a mano libera 60"/>
                <p:cNvSpPr/>
                <p:nvPr/>
              </p:nvSpPr>
              <p:spPr bwMode="auto">
                <a:xfrm>
                  <a:off x="5510213" y="4802981"/>
                  <a:ext cx="485775" cy="1062038"/>
                </a:xfrm>
                <a:custGeom>
                  <a:avLst/>
                  <a:gdLst>
                    <a:gd name="connsiteX0" fmla="*/ 0 w 485775"/>
                    <a:gd name="connsiteY0" fmla="*/ 0 h 1062038"/>
                    <a:gd name="connsiteX1" fmla="*/ 176212 w 485775"/>
                    <a:gd name="connsiteY1" fmla="*/ 400050 h 1062038"/>
                    <a:gd name="connsiteX2" fmla="*/ 304800 w 485775"/>
                    <a:gd name="connsiteY2" fmla="*/ 714375 h 1062038"/>
                    <a:gd name="connsiteX3" fmla="*/ 450056 w 485775"/>
                    <a:gd name="connsiteY3" fmla="*/ 1062038 h 1062038"/>
                    <a:gd name="connsiteX4" fmla="*/ 485775 w 485775"/>
                    <a:gd name="connsiteY4" fmla="*/ 1047750 h 1062038"/>
                    <a:gd name="connsiteX5" fmla="*/ 271462 w 485775"/>
                    <a:gd name="connsiteY5" fmla="*/ 466725 h 1062038"/>
                    <a:gd name="connsiteX6" fmla="*/ 252412 w 485775"/>
                    <a:gd name="connsiteY6" fmla="*/ 338138 h 1062038"/>
                    <a:gd name="connsiteX7" fmla="*/ 171450 w 485775"/>
                    <a:gd name="connsiteY7" fmla="*/ 250032 h 1062038"/>
                    <a:gd name="connsiteX8" fmla="*/ 59531 w 485775"/>
                    <a:gd name="connsiteY8" fmla="*/ 21432 h 1062038"/>
                    <a:gd name="connsiteX9" fmla="*/ 0 w 485775"/>
                    <a:gd name="connsiteY9" fmla="*/ 0 h 1062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5" h="1062038">
                      <a:moveTo>
                        <a:pt x="0" y="0"/>
                      </a:moveTo>
                      <a:lnTo>
                        <a:pt x="176212" y="400050"/>
                      </a:lnTo>
                      <a:lnTo>
                        <a:pt x="304800" y="714375"/>
                      </a:lnTo>
                      <a:lnTo>
                        <a:pt x="450056" y="1062038"/>
                      </a:lnTo>
                      <a:lnTo>
                        <a:pt x="485775" y="1047750"/>
                      </a:lnTo>
                      <a:lnTo>
                        <a:pt x="271462" y="466725"/>
                      </a:lnTo>
                      <a:lnTo>
                        <a:pt x="252412" y="338138"/>
                      </a:lnTo>
                      <a:lnTo>
                        <a:pt x="171450" y="250032"/>
                      </a:lnTo>
                      <a:lnTo>
                        <a:pt x="59531" y="214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681E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3" name="Figura a mano libera 62"/>
                <p:cNvSpPr/>
                <p:nvPr/>
              </p:nvSpPr>
              <p:spPr bwMode="auto">
                <a:xfrm>
                  <a:off x="5553075" y="5024438"/>
                  <a:ext cx="280988" cy="566737"/>
                </a:xfrm>
                <a:custGeom>
                  <a:avLst/>
                  <a:gdLst>
                    <a:gd name="connsiteX0" fmla="*/ 0 w 280988"/>
                    <a:gd name="connsiteY0" fmla="*/ 0 h 566737"/>
                    <a:gd name="connsiteX1" fmla="*/ 102394 w 280988"/>
                    <a:gd name="connsiteY1" fmla="*/ 176212 h 566737"/>
                    <a:gd name="connsiteX2" fmla="*/ 173831 w 280988"/>
                    <a:gd name="connsiteY2" fmla="*/ 352425 h 566737"/>
                    <a:gd name="connsiteX3" fmla="*/ 242888 w 280988"/>
                    <a:gd name="connsiteY3" fmla="*/ 547687 h 566737"/>
                    <a:gd name="connsiteX4" fmla="*/ 280988 w 280988"/>
                    <a:gd name="connsiteY4" fmla="*/ 566737 h 566737"/>
                    <a:gd name="connsiteX5" fmla="*/ 166688 w 280988"/>
                    <a:gd name="connsiteY5" fmla="*/ 300037 h 566737"/>
                    <a:gd name="connsiteX6" fmla="*/ 52388 w 280988"/>
                    <a:gd name="connsiteY6" fmla="*/ 35718 h 566737"/>
                    <a:gd name="connsiteX7" fmla="*/ 0 w 280988"/>
                    <a:gd name="connsiteY7" fmla="*/ 0 h 566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988" h="566737">
                      <a:moveTo>
                        <a:pt x="0" y="0"/>
                      </a:moveTo>
                      <a:lnTo>
                        <a:pt x="102394" y="176212"/>
                      </a:lnTo>
                      <a:lnTo>
                        <a:pt x="173831" y="352425"/>
                      </a:lnTo>
                      <a:lnTo>
                        <a:pt x="242888" y="547687"/>
                      </a:lnTo>
                      <a:lnTo>
                        <a:pt x="280988" y="566737"/>
                      </a:lnTo>
                      <a:lnTo>
                        <a:pt x="166688" y="300037"/>
                      </a:lnTo>
                      <a:lnTo>
                        <a:pt x="52388" y="35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FFD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5" name="Figura a mano libera 64"/>
                <p:cNvSpPr/>
                <p:nvPr/>
              </p:nvSpPr>
              <p:spPr bwMode="auto">
                <a:xfrm>
                  <a:off x="5584031" y="5138738"/>
                  <a:ext cx="195263" cy="452437"/>
                </a:xfrm>
                <a:custGeom>
                  <a:avLst/>
                  <a:gdLst>
                    <a:gd name="connsiteX0" fmla="*/ 0 w 195263"/>
                    <a:gd name="connsiteY0" fmla="*/ 114300 h 452437"/>
                    <a:gd name="connsiteX1" fmla="*/ 76200 w 195263"/>
                    <a:gd name="connsiteY1" fmla="*/ 295275 h 452437"/>
                    <a:gd name="connsiteX2" fmla="*/ 195263 w 195263"/>
                    <a:gd name="connsiteY2" fmla="*/ 452437 h 452437"/>
                    <a:gd name="connsiteX3" fmla="*/ 185738 w 195263"/>
                    <a:gd name="connsiteY3" fmla="*/ 431006 h 452437"/>
                    <a:gd name="connsiteX4" fmla="*/ 83344 w 195263"/>
                    <a:gd name="connsiteY4" fmla="*/ 138112 h 452437"/>
                    <a:gd name="connsiteX5" fmla="*/ 11907 w 195263"/>
                    <a:gd name="connsiteY5" fmla="*/ 0 h 452437"/>
                    <a:gd name="connsiteX6" fmla="*/ 0 w 195263"/>
                    <a:gd name="connsiteY6" fmla="*/ 114300 h 452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263" h="452437">
                      <a:moveTo>
                        <a:pt x="0" y="114300"/>
                      </a:moveTo>
                      <a:lnTo>
                        <a:pt x="76200" y="295275"/>
                      </a:lnTo>
                      <a:lnTo>
                        <a:pt x="195263" y="452437"/>
                      </a:lnTo>
                      <a:lnTo>
                        <a:pt x="185738" y="431006"/>
                      </a:lnTo>
                      <a:lnTo>
                        <a:pt x="83344" y="138112"/>
                      </a:lnTo>
                      <a:lnTo>
                        <a:pt x="11907" y="0"/>
                      </a:lnTo>
                      <a:lnTo>
                        <a:pt x="0" y="114300"/>
                      </a:lnTo>
                      <a:close/>
                    </a:path>
                  </a:pathLst>
                </a:custGeom>
                <a:solidFill>
                  <a:srgbClr val="E1FC1B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6" name="Rettangolo arrotondato 65"/>
                <p:cNvSpPr/>
                <p:nvPr/>
              </p:nvSpPr>
              <p:spPr bwMode="auto">
                <a:xfrm>
                  <a:off x="6436519" y="6212681"/>
                  <a:ext cx="264319" cy="330994"/>
                </a:xfrm>
                <a:prstGeom prst="roundRect">
                  <a:avLst/>
                </a:prstGeom>
                <a:solidFill>
                  <a:srgbClr val="0000A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1" name="CasellaDiTesto 70"/>
                <p:cNvSpPr txBox="1"/>
                <p:nvPr/>
              </p:nvSpPr>
              <p:spPr>
                <a:xfrm>
                  <a:off x="6774797" y="6224289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26</a:t>
                  </a:r>
                </a:p>
              </p:txBody>
            </p:sp>
            <p:sp>
              <p:nvSpPr>
                <p:cNvPr id="68" name="Figura a mano libera 67"/>
                <p:cNvSpPr/>
                <p:nvPr/>
              </p:nvSpPr>
              <p:spPr bwMode="auto">
                <a:xfrm>
                  <a:off x="5362575" y="5779294"/>
                  <a:ext cx="576263" cy="833437"/>
                </a:xfrm>
                <a:custGeom>
                  <a:avLst/>
                  <a:gdLst>
                    <a:gd name="connsiteX0" fmla="*/ 309563 w 576263"/>
                    <a:gd name="connsiteY0" fmla="*/ 78581 h 833437"/>
                    <a:gd name="connsiteX1" fmla="*/ 250031 w 576263"/>
                    <a:gd name="connsiteY1" fmla="*/ 300037 h 833437"/>
                    <a:gd name="connsiteX2" fmla="*/ 157163 w 576263"/>
                    <a:gd name="connsiteY2" fmla="*/ 547687 h 833437"/>
                    <a:gd name="connsiteX3" fmla="*/ 66675 w 576263"/>
                    <a:gd name="connsiteY3" fmla="*/ 738187 h 833437"/>
                    <a:gd name="connsiteX4" fmla="*/ 0 w 576263"/>
                    <a:gd name="connsiteY4" fmla="*/ 833437 h 833437"/>
                    <a:gd name="connsiteX5" fmla="*/ 185738 w 576263"/>
                    <a:gd name="connsiteY5" fmla="*/ 657225 h 833437"/>
                    <a:gd name="connsiteX6" fmla="*/ 314325 w 576263"/>
                    <a:gd name="connsiteY6" fmla="*/ 514350 h 833437"/>
                    <a:gd name="connsiteX7" fmla="*/ 471488 w 576263"/>
                    <a:gd name="connsiteY7" fmla="*/ 288131 h 833437"/>
                    <a:gd name="connsiteX8" fmla="*/ 576263 w 576263"/>
                    <a:gd name="connsiteY8" fmla="*/ 102394 h 833437"/>
                    <a:gd name="connsiteX9" fmla="*/ 533400 w 576263"/>
                    <a:gd name="connsiteY9" fmla="*/ 0 h 833437"/>
                    <a:gd name="connsiteX10" fmla="*/ 309563 w 576263"/>
                    <a:gd name="connsiteY10" fmla="*/ 78581 h 833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6263" h="833437">
                      <a:moveTo>
                        <a:pt x="309563" y="78581"/>
                      </a:moveTo>
                      <a:lnTo>
                        <a:pt x="250031" y="300037"/>
                      </a:lnTo>
                      <a:lnTo>
                        <a:pt x="157163" y="547687"/>
                      </a:lnTo>
                      <a:lnTo>
                        <a:pt x="66675" y="738187"/>
                      </a:lnTo>
                      <a:lnTo>
                        <a:pt x="0" y="833437"/>
                      </a:lnTo>
                      <a:lnTo>
                        <a:pt x="185738" y="657225"/>
                      </a:lnTo>
                      <a:lnTo>
                        <a:pt x="314325" y="514350"/>
                      </a:lnTo>
                      <a:lnTo>
                        <a:pt x="471488" y="288131"/>
                      </a:lnTo>
                      <a:lnTo>
                        <a:pt x="576263" y="102394"/>
                      </a:lnTo>
                      <a:lnTo>
                        <a:pt x="533400" y="0"/>
                      </a:lnTo>
                      <a:lnTo>
                        <a:pt x="309563" y="78581"/>
                      </a:lnTo>
                      <a:close/>
                    </a:path>
                  </a:pathLst>
                </a:custGeom>
                <a:solidFill>
                  <a:srgbClr val="009CE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3" name="CasellaDiTesto 72"/>
                <p:cNvSpPr txBox="1"/>
                <p:nvPr/>
              </p:nvSpPr>
              <p:spPr>
                <a:xfrm>
                  <a:off x="5553075" y="584920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25</a:t>
                  </a:r>
                </a:p>
              </p:txBody>
            </p:sp>
            <p:sp>
              <p:nvSpPr>
                <p:cNvPr id="70" name="Figura a mano libera 69"/>
                <p:cNvSpPr/>
                <p:nvPr/>
              </p:nvSpPr>
              <p:spPr bwMode="auto">
                <a:xfrm>
                  <a:off x="5686425" y="5593556"/>
                  <a:ext cx="207169" cy="240507"/>
                </a:xfrm>
                <a:custGeom>
                  <a:avLst/>
                  <a:gdLst>
                    <a:gd name="connsiteX0" fmla="*/ 107156 w 207169"/>
                    <a:gd name="connsiteY0" fmla="*/ 0 h 240507"/>
                    <a:gd name="connsiteX1" fmla="*/ 0 w 207169"/>
                    <a:gd name="connsiteY1" fmla="*/ 240507 h 240507"/>
                    <a:gd name="connsiteX2" fmla="*/ 207169 w 207169"/>
                    <a:gd name="connsiteY2" fmla="*/ 171450 h 240507"/>
                    <a:gd name="connsiteX3" fmla="*/ 107156 w 207169"/>
                    <a:gd name="connsiteY3" fmla="*/ 0 h 240507"/>
                    <a:gd name="connsiteX0" fmla="*/ 107156 w 207169"/>
                    <a:gd name="connsiteY0" fmla="*/ 0 h 240507"/>
                    <a:gd name="connsiteX1" fmla="*/ 0 w 207169"/>
                    <a:gd name="connsiteY1" fmla="*/ 240507 h 240507"/>
                    <a:gd name="connsiteX2" fmla="*/ 207169 w 207169"/>
                    <a:gd name="connsiteY2" fmla="*/ 171450 h 240507"/>
                    <a:gd name="connsiteX3" fmla="*/ 142875 w 207169"/>
                    <a:gd name="connsiteY3" fmla="*/ 16669 h 240507"/>
                    <a:gd name="connsiteX4" fmla="*/ 107156 w 207169"/>
                    <a:gd name="connsiteY4" fmla="*/ 0 h 240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169" h="240507">
                      <a:moveTo>
                        <a:pt x="107156" y="0"/>
                      </a:moveTo>
                      <a:lnTo>
                        <a:pt x="0" y="240507"/>
                      </a:lnTo>
                      <a:lnTo>
                        <a:pt x="207169" y="171450"/>
                      </a:lnTo>
                      <a:cubicBezTo>
                        <a:pt x="184944" y="133350"/>
                        <a:pt x="165100" y="54769"/>
                        <a:pt x="142875" y="16669"/>
                      </a:cubicBezTo>
                      <a:lnTo>
                        <a:pt x="107156" y="0"/>
                      </a:lnTo>
                      <a:close/>
                    </a:path>
                  </a:pathLst>
                </a:custGeom>
                <a:solidFill>
                  <a:srgbClr val="0098E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2" name="Figura a mano libera 71"/>
                <p:cNvSpPr/>
                <p:nvPr/>
              </p:nvSpPr>
              <p:spPr bwMode="auto">
                <a:xfrm>
                  <a:off x="5043488" y="6648450"/>
                  <a:ext cx="280987" cy="164306"/>
                </a:xfrm>
                <a:custGeom>
                  <a:avLst/>
                  <a:gdLst>
                    <a:gd name="connsiteX0" fmla="*/ 0 w 280987"/>
                    <a:gd name="connsiteY0" fmla="*/ 66675 h 164306"/>
                    <a:gd name="connsiteX1" fmla="*/ 280987 w 280987"/>
                    <a:gd name="connsiteY1" fmla="*/ 0 h 164306"/>
                    <a:gd name="connsiteX2" fmla="*/ 280987 w 280987"/>
                    <a:gd name="connsiteY2" fmla="*/ 161925 h 164306"/>
                    <a:gd name="connsiteX3" fmla="*/ 195262 w 280987"/>
                    <a:gd name="connsiteY3" fmla="*/ 159544 h 164306"/>
                    <a:gd name="connsiteX4" fmla="*/ 192881 w 280987"/>
                    <a:gd name="connsiteY4" fmla="*/ 119063 h 164306"/>
                    <a:gd name="connsiteX5" fmla="*/ 173831 w 280987"/>
                    <a:gd name="connsiteY5" fmla="*/ 123825 h 164306"/>
                    <a:gd name="connsiteX6" fmla="*/ 176212 w 280987"/>
                    <a:gd name="connsiteY6" fmla="*/ 164306 h 164306"/>
                    <a:gd name="connsiteX7" fmla="*/ 4762 w 280987"/>
                    <a:gd name="connsiteY7" fmla="*/ 164306 h 164306"/>
                    <a:gd name="connsiteX8" fmla="*/ 0 w 280987"/>
                    <a:gd name="connsiteY8" fmla="*/ 66675 h 164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987" h="164306">
                      <a:moveTo>
                        <a:pt x="0" y="66675"/>
                      </a:moveTo>
                      <a:lnTo>
                        <a:pt x="280987" y="0"/>
                      </a:lnTo>
                      <a:lnTo>
                        <a:pt x="280987" y="161925"/>
                      </a:lnTo>
                      <a:lnTo>
                        <a:pt x="195262" y="159544"/>
                      </a:lnTo>
                      <a:lnTo>
                        <a:pt x="192881" y="119063"/>
                      </a:lnTo>
                      <a:lnTo>
                        <a:pt x="173831" y="123825"/>
                      </a:lnTo>
                      <a:lnTo>
                        <a:pt x="176212" y="164306"/>
                      </a:lnTo>
                      <a:lnTo>
                        <a:pt x="4762" y="164306"/>
                      </a:lnTo>
                      <a:lnTo>
                        <a:pt x="0" y="66675"/>
                      </a:lnTo>
                      <a:close/>
                    </a:path>
                  </a:pathLst>
                </a:custGeom>
                <a:solidFill>
                  <a:srgbClr val="FFDE0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7" name="CasellaDiTesto 76"/>
                <p:cNvSpPr txBox="1"/>
                <p:nvPr/>
              </p:nvSpPr>
              <p:spPr>
                <a:xfrm>
                  <a:off x="5026358" y="6590239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27</a:t>
                  </a:r>
                </a:p>
              </p:txBody>
            </p:sp>
            <p:sp>
              <p:nvSpPr>
                <p:cNvPr id="78" name="CasellaDiTesto 77"/>
                <p:cNvSpPr txBox="1"/>
                <p:nvPr/>
              </p:nvSpPr>
              <p:spPr>
                <a:xfrm>
                  <a:off x="2624824" y="293826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79" name="CasellaDiTesto 78"/>
                <p:cNvSpPr txBox="1"/>
                <p:nvPr/>
              </p:nvSpPr>
              <p:spPr>
                <a:xfrm>
                  <a:off x="2624824" y="141589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85" name="CasellaDiTesto 84"/>
                <p:cNvSpPr txBox="1"/>
                <p:nvPr/>
              </p:nvSpPr>
              <p:spPr>
                <a:xfrm>
                  <a:off x="2628550" y="219541"/>
                  <a:ext cx="6630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86" name="CasellaDiTesto 85"/>
                <p:cNvSpPr txBox="1"/>
                <p:nvPr/>
              </p:nvSpPr>
              <p:spPr>
                <a:xfrm>
                  <a:off x="4482798" y="67386"/>
                  <a:ext cx="2331054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it-IT" sz="20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Temperature (°C)</a:t>
                  </a:r>
                </a:p>
              </p:txBody>
            </p:sp>
            <p:sp>
              <p:nvSpPr>
                <p:cNvPr id="87" name="CasellaDiTesto 86"/>
                <p:cNvSpPr txBox="1"/>
                <p:nvPr/>
              </p:nvSpPr>
              <p:spPr>
                <a:xfrm>
                  <a:off x="3664916" y="219541"/>
                  <a:ext cx="6630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500</a:t>
                  </a:r>
                </a:p>
              </p:txBody>
            </p:sp>
            <p:sp>
              <p:nvSpPr>
                <p:cNvPr id="88" name="CasellaDiTesto 87"/>
                <p:cNvSpPr txBox="1"/>
                <p:nvPr/>
              </p:nvSpPr>
              <p:spPr>
                <a:xfrm>
                  <a:off x="4586314" y="219541"/>
                  <a:ext cx="8929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1000</a:t>
                  </a:r>
                </a:p>
              </p:txBody>
            </p:sp>
            <p:sp>
              <p:nvSpPr>
                <p:cNvPr id="89" name="CasellaDiTesto 88"/>
                <p:cNvSpPr txBox="1"/>
                <p:nvPr/>
              </p:nvSpPr>
              <p:spPr>
                <a:xfrm>
                  <a:off x="5703530" y="219541"/>
                  <a:ext cx="7312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1500</a:t>
                  </a:r>
                </a:p>
              </p:txBody>
            </p:sp>
            <p:sp>
              <p:nvSpPr>
                <p:cNvPr id="90" name="CasellaDiTesto 89"/>
                <p:cNvSpPr txBox="1"/>
                <p:nvPr/>
              </p:nvSpPr>
              <p:spPr>
                <a:xfrm>
                  <a:off x="6659046" y="219541"/>
                  <a:ext cx="8929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2000</a:t>
                  </a:r>
                </a:p>
              </p:txBody>
            </p:sp>
            <p:sp>
              <p:nvSpPr>
                <p:cNvPr id="91" name="CasellaDiTesto 90"/>
                <p:cNvSpPr txBox="1"/>
                <p:nvPr/>
              </p:nvSpPr>
              <p:spPr>
                <a:xfrm>
                  <a:off x="7721832" y="219541"/>
                  <a:ext cx="7312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2500</a:t>
                  </a:r>
                </a:p>
              </p:txBody>
            </p:sp>
            <p:sp>
              <p:nvSpPr>
                <p:cNvPr id="92" name="CasellaDiTesto 91"/>
                <p:cNvSpPr txBox="1"/>
                <p:nvPr/>
              </p:nvSpPr>
              <p:spPr>
                <a:xfrm>
                  <a:off x="8654873" y="385615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93" name="CasellaDiTesto 92"/>
                <p:cNvSpPr txBox="1"/>
                <p:nvPr/>
              </p:nvSpPr>
              <p:spPr>
                <a:xfrm>
                  <a:off x="8654873" y="1166813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94" name="CasellaDiTesto 93"/>
                <p:cNvSpPr txBox="1"/>
                <p:nvPr/>
              </p:nvSpPr>
              <p:spPr>
                <a:xfrm>
                  <a:off x="8654873" y="2013327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95" name="CasellaDiTesto 94"/>
                <p:cNvSpPr txBox="1"/>
                <p:nvPr/>
              </p:nvSpPr>
              <p:spPr>
                <a:xfrm>
                  <a:off x="8654873" y="285984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96" name="CasellaDiTesto 95"/>
                <p:cNvSpPr txBox="1"/>
                <p:nvPr/>
              </p:nvSpPr>
              <p:spPr>
                <a:xfrm>
                  <a:off x="8654873" y="3680723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97" name="CasellaDiTesto 96"/>
                <p:cNvSpPr txBox="1"/>
                <p:nvPr/>
              </p:nvSpPr>
              <p:spPr>
                <a:xfrm>
                  <a:off x="8654873" y="4527237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98" name="CasellaDiTesto 97"/>
                <p:cNvSpPr txBox="1"/>
                <p:nvPr/>
              </p:nvSpPr>
              <p:spPr>
                <a:xfrm>
                  <a:off x="8654873" y="537375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99" name="CasellaDiTesto 98"/>
                <p:cNvSpPr txBox="1"/>
                <p:nvPr/>
              </p:nvSpPr>
              <p:spPr>
                <a:xfrm>
                  <a:off x="8654873" y="6220265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111" name="CasellaDiTesto 110"/>
                <p:cNvSpPr txBox="1"/>
                <p:nvPr/>
              </p:nvSpPr>
              <p:spPr>
                <a:xfrm>
                  <a:off x="6587841" y="582135"/>
                  <a:ext cx="171626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b="1" dirty="0" err="1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Iwamori</a:t>
                  </a:r>
                  <a:r>
                    <a:rPr lang="it-IT" sz="1400" b="1" dirty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, 2004 (EPSL, 227, 57-71</a:t>
                  </a:r>
                </a:p>
              </p:txBody>
            </p:sp>
          </p:grpSp>
          <p:sp>
            <p:nvSpPr>
              <p:cNvPr id="107" name="CasellaDiTesto 106"/>
              <p:cNvSpPr txBox="1"/>
              <p:nvPr/>
            </p:nvSpPr>
            <p:spPr>
              <a:xfrm>
                <a:off x="5594517" y="5570002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23</a:t>
                </a:r>
              </a:p>
            </p:txBody>
          </p:sp>
          <p:sp>
            <p:nvSpPr>
              <p:cNvPr id="108" name="CasellaDiTesto 107"/>
              <p:cNvSpPr txBox="1"/>
              <p:nvPr/>
            </p:nvSpPr>
            <p:spPr>
              <a:xfrm>
                <a:off x="5504029" y="5112197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22</a:t>
                </a:r>
              </a:p>
            </p:txBody>
          </p:sp>
          <p:sp>
            <p:nvSpPr>
              <p:cNvPr id="109" name="CasellaDiTesto 108"/>
              <p:cNvSpPr txBox="1"/>
              <p:nvPr/>
            </p:nvSpPr>
            <p:spPr>
              <a:xfrm>
                <a:off x="4977329" y="4164811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</a:t>
                </a:r>
              </a:p>
            </p:txBody>
          </p:sp>
        </p:grpSp>
        <p:sp>
          <p:nvSpPr>
            <p:cNvPr id="102" name="Figura a mano libera 101"/>
            <p:cNvSpPr/>
            <p:nvPr/>
          </p:nvSpPr>
          <p:spPr bwMode="auto">
            <a:xfrm>
              <a:off x="5308486" y="493940"/>
              <a:ext cx="2638085" cy="6320518"/>
            </a:xfrm>
            <a:custGeom>
              <a:avLst/>
              <a:gdLst>
                <a:gd name="connsiteX0" fmla="*/ 0 w 2645228"/>
                <a:gd name="connsiteY0" fmla="*/ 0 h 6368143"/>
                <a:gd name="connsiteX1" fmla="*/ 141514 w 2645228"/>
                <a:gd name="connsiteY1" fmla="*/ 206829 h 6368143"/>
                <a:gd name="connsiteX2" fmla="*/ 424543 w 2645228"/>
                <a:gd name="connsiteY2" fmla="*/ 348343 h 6368143"/>
                <a:gd name="connsiteX3" fmla="*/ 522514 w 2645228"/>
                <a:gd name="connsiteY3" fmla="*/ 533400 h 6368143"/>
                <a:gd name="connsiteX4" fmla="*/ 1055914 w 2645228"/>
                <a:gd name="connsiteY4" fmla="*/ 914400 h 6368143"/>
                <a:gd name="connsiteX5" fmla="*/ 1611086 w 2645228"/>
                <a:gd name="connsiteY5" fmla="*/ 1861457 h 6368143"/>
                <a:gd name="connsiteX6" fmla="*/ 1872343 w 2645228"/>
                <a:gd name="connsiteY6" fmla="*/ 3037115 h 6368143"/>
                <a:gd name="connsiteX7" fmla="*/ 1915886 w 2645228"/>
                <a:gd name="connsiteY7" fmla="*/ 3429000 h 6368143"/>
                <a:gd name="connsiteX8" fmla="*/ 2100943 w 2645228"/>
                <a:gd name="connsiteY8" fmla="*/ 4038600 h 6368143"/>
                <a:gd name="connsiteX9" fmla="*/ 2209800 w 2645228"/>
                <a:gd name="connsiteY9" fmla="*/ 4659086 h 6368143"/>
                <a:gd name="connsiteX10" fmla="*/ 2275114 w 2645228"/>
                <a:gd name="connsiteY10" fmla="*/ 4985657 h 6368143"/>
                <a:gd name="connsiteX11" fmla="*/ 2481943 w 2645228"/>
                <a:gd name="connsiteY11" fmla="*/ 5780315 h 6368143"/>
                <a:gd name="connsiteX12" fmla="*/ 2645228 w 2645228"/>
                <a:gd name="connsiteY12" fmla="*/ 6368143 h 6368143"/>
                <a:gd name="connsiteX0" fmla="*/ 0 w 2645228"/>
                <a:gd name="connsiteY0" fmla="*/ 0 h 6368143"/>
                <a:gd name="connsiteX1" fmla="*/ 141514 w 2645228"/>
                <a:gd name="connsiteY1" fmla="*/ 206829 h 6368143"/>
                <a:gd name="connsiteX2" fmla="*/ 424543 w 2645228"/>
                <a:gd name="connsiteY2" fmla="*/ 348343 h 6368143"/>
                <a:gd name="connsiteX3" fmla="*/ 548708 w 2645228"/>
                <a:gd name="connsiteY3" fmla="*/ 533400 h 6368143"/>
                <a:gd name="connsiteX4" fmla="*/ 1055914 w 2645228"/>
                <a:gd name="connsiteY4" fmla="*/ 914400 h 6368143"/>
                <a:gd name="connsiteX5" fmla="*/ 1611086 w 2645228"/>
                <a:gd name="connsiteY5" fmla="*/ 1861457 h 6368143"/>
                <a:gd name="connsiteX6" fmla="*/ 1872343 w 2645228"/>
                <a:gd name="connsiteY6" fmla="*/ 3037115 h 6368143"/>
                <a:gd name="connsiteX7" fmla="*/ 1915886 w 2645228"/>
                <a:gd name="connsiteY7" fmla="*/ 3429000 h 6368143"/>
                <a:gd name="connsiteX8" fmla="*/ 2100943 w 2645228"/>
                <a:gd name="connsiteY8" fmla="*/ 4038600 h 6368143"/>
                <a:gd name="connsiteX9" fmla="*/ 2209800 w 2645228"/>
                <a:gd name="connsiteY9" fmla="*/ 4659086 h 6368143"/>
                <a:gd name="connsiteX10" fmla="*/ 2275114 w 2645228"/>
                <a:gd name="connsiteY10" fmla="*/ 4985657 h 6368143"/>
                <a:gd name="connsiteX11" fmla="*/ 2481943 w 2645228"/>
                <a:gd name="connsiteY11" fmla="*/ 5780315 h 6368143"/>
                <a:gd name="connsiteX12" fmla="*/ 2645228 w 2645228"/>
                <a:gd name="connsiteY12" fmla="*/ 6368143 h 6368143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8771 w 2638085"/>
                <a:gd name="connsiteY4" fmla="*/ 866775 h 6320518"/>
                <a:gd name="connsiteX5" fmla="*/ 1603943 w 2638085"/>
                <a:gd name="connsiteY5" fmla="*/ 1813832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603943 w 2638085"/>
                <a:gd name="connsiteY5" fmla="*/ 1813832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65200 w 2638085"/>
                <a:gd name="connsiteY6" fmla="*/ 2989490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67656 w 2638085"/>
                <a:gd name="connsiteY11" fmla="*/ 5744596 h 6320518"/>
                <a:gd name="connsiteX12" fmla="*/ 2638085 w 2638085"/>
                <a:gd name="connsiteY12" fmla="*/ 6320518 h 632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8085" h="6320518">
                  <a:moveTo>
                    <a:pt x="0" y="0"/>
                  </a:moveTo>
                  <a:cubicBezTo>
                    <a:pt x="35378" y="74386"/>
                    <a:pt x="64804" y="109084"/>
                    <a:pt x="134371" y="159204"/>
                  </a:cubicBezTo>
                  <a:cubicBezTo>
                    <a:pt x="203938" y="209324"/>
                    <a:pt x="349534" y="246290"/>
                    <a:pt x="417400" y="300718"/>
                  </a:cubicBezTo>
                  <a:cubicBezTo>
                    <a:pt x="485266" y="355147"/>
                    <a:pt x="436734" y="386273"/>
                    <a:pt x="541565" y="485775"/>
                  </a:cubicBezTo>
                  <a:cubicBezTo>
                    <a:pt x="646397" y="585277"/>
                    <a:pt x="872501" y="672420"/>
                    <a:pt x="1046389" y="897731"/>
                  </a:cubicBezTo>
                  <a:cubicBezTo>
                    <a:pt x="1220277" y="1123042"/>
                    <a:pt x="1450012" y="1486636"/>
                    <a:pt x="1584893" y="1837644"/>
                  </a:cubicBezTo>
                  <a:cubicBezTo>
                    <a:pt x="1719774" y="2188652"/>
                    <a:pt x="1816781" y="2710374"/>
                    <a:pt x="1855675" y="3003777"/>
                  </a:cubicBezTo>
                  <a:cubicBezTo>
                    <a:pt x="1894569" y="3297180"/>
                    <a:pt x="1853181" y="3228351"/>
                    <a:pt x="1889693" y="3398043"/>
                  </a:cubicBezTo>
                  <a:cubicBezTo>
                    <a:pt x="1926206" y="3567735"/>
                    <a:pt x="2022589" y="3819695"/>
                    <a:pt x="2074750" y="4021931"/>
                  </a:cubicBezTo>
                  <a:cubicBezTo>
                    <a:pt x="2126911" y="4224167"/>
                    <a:pt x="2174819" y="4460365"/>
                    <a:pt x="2202657" y="4611461"/>
                  </a:cubicBezTo>
                  <a:cubicBezTo>
                    <a:pt x="2230495" y="4762557"/>
                    <a:pt x="2197611" y="4739651"/>
                    <a:pt x="2241777" y="4928507"/>
                  </a:cubicBezTo>
                  <a:cubicBezTo>
                    <a:pt x="2285944" y="5117363"/>
                    <a:pt x="2401605" y="5512594"/>
                    <a:pt x="2467656" y="5744596"/>
                  </a:cubicBezTo>
                  <a:cubicBezTo>
                    <a:pt x="2533707" y="5976598"/>
                    <a:pt x="2587285" y="6141811"/>
                    <a:pt x="2638085" y="6320518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3" name="Figura a mano libera 102"/>
            <p:cNvSpPr/>
            <p:nvPr/>
          </p:nvSpPr>
          <p:spPr bwMode="auto">
            <a:xfrm>
              <a:off x="5051288" y="533060"/>
              <a:ext cx="2388417" cy="6259642"/>
            </a:xfrm>
            <a:custGeom>
              <a:avLst/>
              <a:gdLst>
                <a:gd name="connsiteX0" fmla="*/ 66701 w 2417202"/>
                <a:gd name="connsiteY0" fmla="*/ 0 h 6281445"/>
                <a:gd name="connsiteX1" fmla="*/ 186444 w 2417202"/>
                <a:gd name="connsiteY1" fmla="*/ 370114 h 6281445"/>
                <a:gd name="connsiteX2" fmla="*/ 121130 w 2417202"/>
                <a:gd name="connsiteY2" fmla="*/ 478971 h 6281445"/>
                <a:gd name="connsiteX3" fmla="*/ 1387 w 2417202"/>
                <a:gd name="connsiteY3" fmla="*/ 544285 h 6281445"/>
                <a:gd name="connsiteX4" fmla="*/ 208215 w 2417202"/>
                <a:gd name="connsiteY4" fmla="*/ 903514 h 6281445"/>
                <a:gd name="connsiteX5" fmla="*/ 447701 w 2417202"/>
                <a:gd name="connsiteY5" fmla="*/ 1600200 h 6281445"/>
                <a:gd name="connsiteX6" fmla="*/ 513015 w 2417202"/>
                <a:gd name="connsiteY6" fmla="*/ 2503714 h 6281445"/>
                <a:gd name="connsiteX7" fmla="*/ 545673 w 2417202"/>
                <a:gd name="connsiteY7" fmla="*/ 2710542 h 6281445"/>
                <a:gd name="connsiteX8" fmla="*/ 567444 w 2417202"/>
                <a:gd name="connsiteY8" fmla="*/ 2939142 h 6281445"/>
                <a:gd name="connsiteX9" fmla="*/ 1939044 w 2417202"/>
                <a:gd name="connsiteY9" fmla="*/ 3331028 h 6281445"/>
                <a:gd name="connsiteX10" fmla="*/ 2363587 w 2417202"/>
                <a:gd name="connsiteY10" fmla="*/ 4920342 h 6281445"/>
                <a:gd name="connsiteX11" fmla="*/ 861358 w 2417202"/>
                <a:gd name="connsiteY11" fmla="*/ 5344885 h 6281445"/>
                <a:gd name="connsiteX12" fmla="*/ 251758 w 2417202"/>
                <a:gd name="connsiteY12" fmla="*/ 6128657 h 6281445"/>
                <a:gd name="connsiteX13" fmla="*/ 284415 w 2417202"/>
                <a:gd name="connsiteY13" fmla="*/ 6281057 h 6281445"/>
                <a:gd name="connsiteX0" fmla="*/ 57176 w 2417202"/>
                <a:gd name="connsiteY0" fmla="*/ 0 h 6260014"/>
                <a:gd name="connsiteX1" fmla="*/ 186444 w 2417202"/>
                <a:gd name="connsiteY1" fmla="*/ 348683 h 6260014"/>
                <a:gd name="connsiteX2" fmla="*/ 121130 w 2417202"/>
                <a:gd name="connsiteY2" fmla="*/ 457540 h 6260014"/>
                <a:gd name="connsiteX3" fmla="*/ 1387 w 2417202"/>
                <a:gd name="connsiteY3" fmla="*/ 522854 h 6260014"/>
                <a:gd name="connsiteX4" fmla="*/ 208215 w 2417202"/>
                <a:gd name="connsiteY4" fmla="*/ 882083 h 6260014"/>
                <a:gd name="connsiteX5" fmla="*/ 447701 w 2417202"/>
                <a:gd name="connsiteY5" fmla="*/ 1578769 h 6260014"/>
                <a:gd name="connsiteX6" fmla="*/ 513015 w 2417202"/>
                <a:gd name="connsiteY6" fmla="*/ 2482283 h 6260014"/>
                <a:gd name="connsiteX7" fmla="*/ 545673 w 2417202"/>
                <a:gd name="connsiteY7" fmla="*/ 2689111 h 6260014"/>
                <a:gd name="connsiteX8" fmla="*/ 567444 w 2417202"/>
                <a:gd name="connsiteY8" fmla="*/ 2917711 h 6260014"/>
                <a:gd name="connsiteX9" fmla="*/ 1939044 w 2417202"/>
                <a:gd name="connsiteY9" fmla="*/ 3309597 h 6260014"/>
                <a:gd name="connsiteX10" fmla="*/ 2363587 w 2417202"/>
                <a:gd name="connsiteY10" fmla="*/ 4898911 h 6260014"/>
                <a:gd name="connsiteX11" fmla="*/ 861358 w 2417202"/>
                <a:gd name="connsiteY11" fmla="*/ 5323454 h 6260014"/>
                <a:gd name="connsiteX12" fmla="*/ 251758 w 2417202"/>
                <a:gd name="connsiteY12" fmla="*/ 6107226 h 6260014"/>
                <a:gd name="connsiteX13" fmla="*/ 284415 w 2417202"/>
                <a:gd name="connsiteY13" fmla="*/ 6259626 h 6260014"/>
                <a:gd name="connsiteX0" fmla="*/ 78419 w 2438445"/>
                <a:gd name="connsiteY0" fmla="*/ 0 h 6260014"/>
                <a:gd name="connsiteX1" fmla="*/ 207687 w 2438445"/>
                <a:gd name="connsiteY1" fmla="*/ 348683 h 6260014"/>
                <a:gd name="connsiteX2" fmla="*/ 142373 w 2438445"/>
                <a:gd name="connsiteY2" fmla="*/ 457540 h 6260014"/>
                <a:gd name="connsiteX3" fmla="*/ 1199 w 2438445"/>
                <a:gd name="connsiteY3" fmla="*/ 529998 h 6260014"/>
                <a:gd name="connsiteX4" fmla="*/ 229458 w 2438445"/>
                <a:gd name="connsiteY4" fmla="*/ 882083 h 6260014"/>
                <a:gd name="connsiteX5" fmla="*/ 468944 w 2438445"/>
                <a:gd name="connsiteY5" fmla="*/ 1578769 h 6260014"/>
                <a:gd name="connsiteX6" fmla="*/ 534258 w 2438445"/>
                <a:gd name="connsiteY6" fmla="*/ 2482283 h 6260014"/>
                <a:gd name="connsiteX7" fmla="*/ 566916 w 2438445"/>
                <a:gd name="connsiteY7" fmla="*/ 2689111 h 6260014"/>
                <a:gd name="connsiteX8" fmla="*/ 588687 w 2438445"/>
                <a:gd name="connsiteY8" fmla="*/ 2917711 h 6260014"/>
                <a:gd name="connsiteX9" fmla="*/ 1960287 w 2438445"/>
                <a:gd name="connsiteY9" fmla="*/ 3309597 h 6260014"/>
                <a:gd name="connsiteX10" fmla="*/ 2384830 w 2438445"/>
                <a:gd name="connsiteY10" fmla="*/ 4898911 h 6260014"/>
                <a:gd name="connsiteX11" fmla="*/ 882601 w 2438445"/>
                <a:gd name="connsiteY11" fmla="*/ 5323454 h 6260014"/>
                <a:gd name="connsiteX12" fmla="*/ 273001 w 2438445"/>
                <a:gd name="connsiteY12" fmla="*/ 6107226 h 6260014"/>
                <a:gd name="connsiteX13" fmla="*/ 305658 w 2438445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33082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33082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40226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42792"/>
                <a:gd name="connsiteY0" fmla="*/ 0 h 6260014"/>
                <a:gd name="connsiteX1" fmla="*/ 206511 w 2442792"/>
                <a:gd name="connsiteY1" fmla="*/ 348683 h 6260014"/>
                <a:gd name="connsiteX2" fmla="*/ 141197 w 2442792"/>
                <a:gd name="connsiteY2" fmla="*/ 457540 h 6260014"/>
                <a:gd name="connsiteX3" fmla="*/ 23 w 2442792"/>
                <a:gd name="connsiteY3" fmla="*/ 529998 h 6260014"/>
                <a:gd name="connsiteX4" fmla="*/ 228282 w 2442792"/>
                <a:gd name="connsiteY4" fmla="*/ 882083 h 6260014"/>
                <a:gd name="connsiteX5" fmla="*/ 467768 w 2442792"/>
                <a:gd name="connsiteY5" fmla="*/ 1578769 h 6260014"/>
                <a:gd name="connsiteX6" fmla="*/ 540226 w 2442792"/>
                <a:gd name="connsiteY6" fmla="*/ 2482283 h 6260014"/>
                <a:gd name="connsiteX7" fmla="*/ 565740 w 2442792"/>
                <a:gd name="connsiteY7" fmla="*/ 2689111 h 6260014"/>
                <a:gd name="connsiteX8" fmla="*/ 587511 w 2442792"/>
                <a:gd name="connsiteY8" fmla="*/ 2917711 h 6260014"/>
                <a:gd name="connsiteX9" fmla="*/ 1959111 w 2442792"/>
                <a:gd name="connsiteY9" fmla="*/ 3309597 h 6260014"/>
                <a:gd name="connsiteX10" fmla="*/ 2383654 w 2442792"/>
                <a:gd name="connsiteY10" fmla="*/ 4898911 h 6260014"/>
                <a:gd name="connsiteX11" fmla="*/ 881425 w 2442792"/>
                <a:gd name="connsiteY11" fmla="*/ 5323454 h 6260014"/>
                <a:gd name="connsiteX12" fmla="*/ 271825 w 2442792"/>
                <a:gd name="connsiteY12" fmla="*/ 6107226 h 6260014"/>
                <a:gd name="connsiteX13" fmla="*/ 304482 w 2442792"/>
                <a:gd name="connsiteY13" fmla="*/ 6259626 h 6260014"/>
                <a:gd name="connsiteX0" fmla="*/ 77243 w 2442792"/>
                <a:gd name="connsiteY0" fmla="*/ 0 h 6260014"/>
                <a:gd name="connsiteX1" fmla="*/ 206511 w 2442792"/>
                <a:gd name="connsiteY1" fmla="*/ 348683 h 6260014"/>
                <a:gd name="connsiteX2" fmla="*/ 141197 w 2442792"/>
                <a:gd name="connsiteY2" fmla="*/ 457540 h 6260014"/>
                <a:gd name="connsiteX3" fmla="*/ 23 w 2442792"/>
                <a:gd name="connsiteY3" fmla="*/ 529998 h 6260014"/>
                <a:gd name="connsiteX4" fmla="*/ 228282 w 2442792"/>
                <a:gd name="connsiteY4" fmla="*/ 882083 h 6260014"/>
                <a:gd name="connsiteX5" fmla="*/ 467768 w 2442792"/>
                <a:gd name="connsiteY5" fmla="*/ 1578769 h 6260014"/>
                <a:gd name="connsiteX6" fmla="*/ 540226 w 2442792"/>
                <a:gd name="connsiteY6" fmla="*/ 2482283 h 6260014"/>
                <a:gd name="connsiteX7" fmla="*/ 565740 w 2442792"/>
                <a:gd name="connsiteY7" fmla="*/ 2689111 h 6260014"/>
                <a:gd name="connsiteX8" fmla="*/ 587511 w 2442792"/>
                <a:gd name="connsiteY8" fmla="*/ 2917711 h 6260014"/>
                <a:gd name="connsiteX9" fmla="*/ 1959111 w 2442792"/>
                <a:gd name="connsiteY9" fmla="*/ 3309597 h 6260014"/>
                <a:gd name="connsiteX10" fmla="*/ 2383654 w 2442792"/>
                <a:gd name="connsiteY10" fmla="*/ 4898911 h 6260014"/>
                <a:gd name="connsiteX11" fmla="*/ 881425 w 2442792"/>
                <a:gd name="connsiteY11" fmla="*/ 5323454 h 6260014"/>
                <a:gd name="connsiteX12" fmla="*/ 271825 w 2442792"/>
                <a:gd name="connsiteY12" fmla="*/ 6107226 h 6260014"/>
                <a:gd name="connsiteX13" fmla="*/ 304482 w 2442792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09597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385252"/>
                <a:gd name="connsiteY0" fmla="*/ 0 h 6260014"/>
                <a:gd name="connsiteX1" fmla="*/ 206511 w 2385252"/>
                <a:gd name="connsiteY1" fmla="*/ 348683 h 6260014"/>
                <a:gd name="connsiteX2" fmla="*/ 141197 w 2385252"/>
                <a:gd name="connsiteY2" fmla="*/ 457540 h 6260014"/>
                <a:gd name="connsiteX3" fmla="*/ 23 w 2385252"/>
                <a:gd name="connsiteY3" fmla="*/ 529998 h 6260014"/>
                <a:gd name="connsiteX4" fmla="*/ 228282 w 2385252"/>
                <a:gd name="connsiteY4" fmla="*/ 882083 h 6260014"/>
                <a:gd name="connsiteX5" fmla="*/ 467768 w 2385252"/>
                <a:gd name="connsiteY5" fmla="*/ 1578769 h 6260014"/>
                <a:gd name="connsiteX6" fmla="*/ 540226 w 2385252"/>
                <a:gd name="connsiteY6" fmla="*/ 2482283 h 6260014"/>
                <a:gd name="connsiteX7" fmla="*/ 565740 w 2385252"/>
                <a:gd name="connsiteY7" fmla="*/ 2689111 h 6260014"/>
                <a:gd name="connsiteX8" fmla="*/ 587511 w 2385252"/>
                <a:gd name="connsiteY8" fmla="*/ 2917711 h 6260014"/>
                <a:gd name="connsiteX9" fmla="*/ 1959111 w 2385252"/>
                <a:gd name="connsiteY9" fmla="*/ 3321503 h 6260014"/>
                <a:gd name="connsiteX10" fmla="*/ 2383654 w 2385252"/>
                <a:gd name="connsiteY10" fmla="*/ 4898911 h 6260014"/>
                <a:gd name="connsiteX11" fmla="*/ 881425 w 2385252"/>
                <a:gd name="connsiteY11" fmla="*/ 5323454 h 6260014"/>
                <a:gd name="connsiteX12" fmla="*/ 271825 w 2385252"/>
                <a:gd name="connsiteY12" fmla="*/ 6107226 h 6260014"/>
                <a:gd name="connsiteX13" fmla="*/ 304482 w 2385252"/>
                <a:gd name="connsiteY13" fmla="*/ 6259626 h 6260014"/>
                <a:gd name="connsiteX0" fmla="*/ 77243 w 2385252"/>
                <a:gd name="connsiteY0" fmla="*/ 0 h 6260014"/>
                <a:gd name="connsiteX1" fmla="*/ 206511 w 2385252"/>
                <a:gd name="connsiteY1" fmla="*/ 348683 h 6260014"/>
                <a:gd name="connsiteX2" fmla="*/ 141197 w 2385252"/>
                <a:gd name="connsiteY2" fmla="*/ 457540 h 6260014"/>
                <a:gd name="connsiteX3" fmla="*/ 23 w 2385252"/>
                <a:gd name="connsiteY3" fmla="*/ 529998 h 6260014"/>
                <a:gd name="connsiteX4" fmla="*/ 228282 w 2385252"/>
                <a:gd name="connsiteY4" fmla="*/ 882083 h 6260014"/>
                <a:gd name="connsiteX5" fmla="*/ 467768 w 2385252"/>
                <a:gd name="connsiteY5" fmla="*/ 1578769 h 6260014"/>
                <a:gd name="connsiteX6" fmla="*/ 540226 w 2385252"/>
                <a:gd name="connsiteY6" fmla="*/ 2482283 h 6260014"/>
                <a:gd name="connsiteX7" fmla="*/ 565740 w 2385252"/>
                <a:gd name="connsiteY7" fmla="*/ 2689111 h 6260014"/>
                <a:gd name="connsiteX8" fmla="*/ 587511 w 2385252"/>
                <a:gd name="connsiteY8" fmla="*/ 2917711 h 6260014"/>
                <a:gd name="connsiteX9" fmla="*/ 1959111 w 2385252"/>
                <a:gd name="connsiteY9" fmla="*/ 3321503 h 6260014"/>
                <a:gd name="connsiteX10" fmla="*/ 2383654 w 2385252"/>
                <a:gd name="connsiteY10" fmla="*/ 4898911 h 6260014"/>
                <a:gd name="connsiteX11" fmla="*/ 881425 w 2385252"/>
                <a:gd name="connsiteY11" fmla="*/ 5323454 h 6260014"/>
                <a:gd name="connsiteX12" fmla="*/ 271825 w 2385252"/>
                <a:gd name="connsiteY12" fmla="*/ 6107226 h 6260014"/>
                <a:gd name="connsiteX13" fmla="*/ 304482 w 2385252"/>
                <a:gd name="connsiteY13" fmla="*/ 6259626 h 6260014"/>
                <a:gd name="connsiteX0" fmla="*/ 77243 w 2390009"/>
                <a:gd name="connsiteY0" fmla="*/ 0 h 6260014"/>
                <a:gd name="connsiteX1" fmla="*/ 206511 w 2390009"/>
                <a:gd name="connsiteY1" fmla="*/ 348683 h 6260014"/>
                <a:gd name="connsiteX2" fmla="*/ 141197 w 2390009"/>
                <a:gd name="connsiteY2" fmla="*/ 457540 h 6260014"/>
                <a:gd name="connsiteX3" fmla="*/ 23 w 2390009"/>
                <a:gd name="connsiteY3" fmla="*/ 529998 h 6260014"/>
                <a:gd name="connsiteX4" fmla="*/ 228282 w 2390009"/>
                <a:gd name="connsiteY4" fmla="*/ 882083 h 6260014"/>
                <a:gd name="connsiteX5" fmla="*/ 467768 w 2390009"/>
                <a:gd name="connsiteY5" fmla="*/ 1578769 h 6260014"/>
                <a:gd name="connsiteX6" fmla="*/ 540226 w 2390009"/>
                <a:gd name="connsiteY6" fmla="*/ 2482283 h 6260014"/>
                <a:gd name="connsiteX7" fmla="*/ 565740 w 2390009"/>
                <a:gd name="connsiteY7" fmla="*/ 2689111 h 6260014"/>
                <a:gd name="connsiteX8" fmla="*/ 587511 w 2390009"/>
                <a:gd name="connsiteY8" fmla="*/ 2917711 h 6260014"/>
                <a:gd name="connsiteX9" fmla="*/ 1959111 w 2390009"/>
                <a:gd name="connsiteY9" fmla="*/ 3321503 h 6260014"/>
                <a:gd name="connsiteX10" fmla="*/ 2388417 w 2390009"/>
                <a:gd name="connsiteY10" fmla="*/ 4920342 h 6260014"/>
                <a:gd name="connsiteX11" fmla="*/ 881425 w 2390009"/>
                <a:gd name="connsiteY11" fmla="*/ 5323454 h 6260014"/>
                <a:gd name="connsiteX12" fmla="*/ 271825 w 2390009"/>
                <a:gd name="connsiteY12" fmla="*/ 6107226 h 6260014"/>
                <a:gd name="connsiteX13" fmla="*/ 304482 w 2390009"/>
                <a:gd name="connsiteY13" fmla="*/ 6259626 h 6260014"/>
                <a:gd name="connsiteX0" fmla="*/ 77243 w 2390009"/>
                <a:gd name="connsiteY0" fmla="*/ 0 h 6260014"/>
                <a:gd name="connsiteX1" fmla="*/ 206511 w 2390009"/>
                <a:gd name="connsiteY1" fmla="*/ 348683 h 6260014"/>
                <a:gd name="connsiteX2" fmla="*/ 141197 w 2390009"/>
                <a:gd name="connsiteY2" fmla="*/ 457540 h 6260014"/>
                <a:gd name="connsiteX3" fmla="*/ 23 w 2390009"/>
                <a:gd name="connsiteY3" fmla="*/ 529998 h 6260014"/>
                <a:gd name="connsiteX4" fmla="*/ 228282 w 2390009"/>
                <a:gd name="connsiteY4" fmla="*/ 882083 h 6260014"/>
                <a:gd name="connsiteX5" fmla="*/ 467768 w 2390009"/>
                <a:gd name="connsiteY5" fmla="*/ 1578769 h 6260014"/>
                <a:gd name="connsiteX6" fmla="*/ 540226 w 2390009"/>
                <a:gd name="connsiteY6" fmla="*/ 2482283 h 6260014"/>
                <a:gd name="connsiteX7" fmla="*/ 565740 w 2390009"/>
                <a:gd name="connsiteY7" fmla="*/ 2689111 h 6260014"/>
                <a:gd name="connsiteX8" fmla="*/ 587511 w 2390009"/>
                <a:gd name="connsiteY8" fmla="*/ 2917711 h 6260014"/>
                <a:gd name="connsiteX9" fmla="*/ 1959111 w 2390009"/>
                <a:gd name="connsiteY9" fmla="*/ 3321503 h 6260014"/>
                <a:gd name="connsiteX10" fmla="*/ 2388417 w 2390009"/>
                <a:gd name="connsiteY10" fmla="*/ 4920342 h 6260014"/>
                <a:gd name="connsiteX11" fmla="*/ 881425 w 2390009"/>
                <a:gd name="connsiteY11" fmla="*/ 5323454 h 6260014"/>
                <a:gd name="connsiteX12" fmla="*/ 271825 w 2390009"/>
                <a:gd name="connsiteY12" fmla="*/ 6107226 h 6260014"/>
                <a:gd name="connsiteX13" fmla="*/ 304482 w 2390009"/>
                <a:gd name="connsiteY13" fmla="*/ 6259626 h 6260014"/>
                <a:gd name="connsiteX0" fmla="*/ 77243 w 2388417"/>
                <a:gd name="connsiteY0" fmla="*/ 0 h 6260014"/>
                <a:gd name="connsiteX1" fmla="*/ 206511 w 2388417"/>
                <a:gd name="connsiteY1" fmla="*/ 348683 h 6260014"/>
                <a:gd name="connsiteX2" fmla="*/ 141197 w 2388417"/>
                <a:gd name="connsiteY2" fmla="*/ 457540 h 6260014"/>
                <a:gd name="connsiteX3" fmla="*/ 23 w 2388417"/>
                <a:gd name="connsiteY3" fmla="*/ 529998 h 6260014"/>
                <a:gd name="connsiteX4" fmla="*/ 228282 w 2388417"/>
                <a:gd name="connsiteY4" fmla="*/ 882083 h 6260014"/>
                <a:gd name="connsiteX5" fmla="*/ 467768 w 2388417"/>
                <a:gd name="connsiteY5" fmla="*/ 1578769 h 6260014"/>
                <a:gd name="connsiteX6" fmla="*/ 540226 w 2388417"/>
                <a:gd name="connsiteY6" fmla="*/ 2482283 h 6260014"/>
                <a:gd name="connsiteX7" fmla="*/ 565740 w 2388417"/>
                <a:gd name="connsiteY7" fmla="*/ 2689111 h 6260014"/>
                <a:gd name="connsiteX8" fmla="*/ 587511 w 2388417"/>
                <a:gd name="connsiteY8" fmla="*/ 2917711 h 6260014"/>
                <a:gd name="connsiteX9" fmla="*/ 1959111 w 2388417"/>
                <a:gd name="connsiteY9" fmla="*/ 3321503 h 6260014"/>
                <a:gd name="connsiteX10" fmla="*/ 2388417 w 2388417"/>
                <a:gd name="connsiteY10" fmla="*/ 4920342 h 6260014"/>
                <a:gd name="connsiteX11" fmla="*/ 881425 w 2388417"/>
                <a:gd name="connsiteY11" fmla="*/ 5323454 h 6260014"/>
                <a:gd name="connsiteX12" fmla="*/ 271825 w 2388417"/>
                <a:gd name="connsiteY12" fmla="*/ 6107226 h 6260014"/>
                <a:gd name="connsiteX13" fmla="*/ 304482 w 2388417"/>
                <a:gd name="connsiteY13" fmla="*/ 6259626 h 6260014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675"/>
                <a:gd name="connsiteX1" fmla="*/ 206511 w 2388417"/>
                <a:gd name="connsiteY1" fmla="*/ 348683 h 6259675"/>
                <a:gd name="connsiteX2" fmla="*/ 141197 w 2388417"/>
                <a:gd name="connsiteY2" fmla="*/ 457540 h 6259675"/>
                <a:gd name="connsiteX3" fmla="*/ 23 w 2388417"/>
                <a:gd name="connsiteY3" fmla="*/ 529998 h 6259675"/>
                <a:gd name="connsiteX4" fmla="*/ 228282 w 2388417"/>
                <a:gd name="connsiteY4" fmla="*/ 882083 h 6259675"/>
                <a:gd name="connsiteX5" fmla="*/ 467768 w 2388417"/>
                <a:gd name="connsiteY5" fmla="*/ 1578769 h 6259675"/>
                <a:gd name="connsiteX6" fmla="*/ 540226 w 2388417"/>
                <a:gd name="connsiteY6" fmla="*/ 2482283 h 6259675"/>
                <a:gd name="connsiteX7" fmla="*/ 565740 w 2388417"/>
                <a:gd name="connsiteY7" fmla="*/ 2689111 h 6259675"/>
                <a:gd name="connsiteX8" fmla="*/ 587511 w 2388417"/>
                <a:gd name="connsiteY8" fmla="*/ 2917711 h 6259675"/>
                <a:gd name="connsiteX9" fmla="*/ 1959111 w 2388417"/>
                <a:gd name="connsiteY9" fmla="*/ 3321503 h 6259675"/>
                <a:gd name="connsiteX10" fmla="*/ 2388417 w 2388417"/>
                <a:gd name="connsiteY10" fmla="*/ 4920342 h 6259675"/>
                <a:gd name="connsiteX11" fmla="*/ 900475 w 2388417"/>
                <a:gd name="connsiteY11" fmla="*/ 5349648 h 6259675"/>
                <a:gd name="connsiteX12" fmla="*/ 271825 w 2388417"/>
                <a:gd name="connsiteY12" fmla="*/ 6107226 h 6259675"/>
                <a:gd name="connsiteX13" fmla="*/ 304482 w 2388417"/>
                <a:gd name="connsiteY13" fmla="*/ 6259626 h 6259675"/>
                <a:gd name="connsiteX0" fmla="*/ 77243 w 2388417"/>
                <a:gd name="connsiteY0" fmla="*/ 0 h 6259675"/>
                <a:gd name="connsiteX1" fmla="*/ 206511 w 2388417"/>
                <a:gd name="connsiteY1" fmla="*/ 348683 h 6259675"/>
                <a:gd name="connsiteX2" fmla="*/ 141197 w 2388417"/>
                <a:gd name="connsiteY2" fmla="*/ 457540 h 6259675"/>
                <a:gd name="connsiteX3" fmla="*/ 23 w 2388417"/>
                <a:gd name="connsiteY3" fmla="*/ 529998 h 6259675"/>
                <a:gd name="connsiteX4" fmla="*/ 228282 w 2388417"/>
                <a:gd name="connsiteY4" fmla="*/ 882083 h 6259675"/>
                <a:gd name="connsiteX5" fmla="*/ 467768 w 2388417"/>
                <a:gd name="connsiteY5" fmla="*/ 1578769 h 6259675"/>
                <a:gd name="connsiteX6" fmla="*/ 540226 w 2388417"/>
                <a:gd name="connsiteY6" fmla="*/ 2482283 h 6259675"/>
                <a:gd name="connsiteX7" fmla="*/ 565740 w 2388417"/>
                <a:gd name="connsiteY7" fmla="*/ 2689111 h 6259675"/>
                <a:gd name="connsiteX8" fmla="*/ 587511 w 2388417"/>
                <a:gd name="connsiteY8" fmla="*/ 2917711 h 6259675"/>
                <a:gd name="connsiteX9" fmla="*/ 1959111 w 2388417"/>
                <a:gd name="connsiteY9" fmla="*/ 3321503 h 6259675"/>
                <a:gd name="connsiteX10" fmla="*/ 2388417 w 2388417"/>
                <a:gd name="connsiteY10" fmla="*/ 4920342 h 6259675"/>
                <a:gd name="connsiteX11" fmla="*/ 900475 w 2388417"/>
                <a:gd name="connsiteY11" fmla="*/ 5349648 h 6259675"/>
                <a:gd name="connsiteX12" fmla="*/ 271825 w 2388417"/>
                <a:gd name="connsiteY12" fmla="*/ 6107226 h 6259675"/>
                <a:gd name="connsiteX13" fmla="*/ 304482 w 2388417"/>
                <a:gd name="connsiteY13" fmla="*/ 6259626 h 6259675"/>
                <a:gd name="connsiteX0" fmla="*/ 77243 w 2388417"/>
                <a:gd name="connsiteY0" fmla="*/ 0 h 6259642"/>
                <a:gd name="connsiteX1" fmla="*/ 206511 w 2388417"/>
                <a:gd name="connsiteY1" fmla="*/ 348683 h 6259642"/>
                <a:gd name="connsiteX2" fmla="*/ 141197 w 2388417"/>
                <a:gd name="connsiteY2" fmla="*/ 457540 h 6259642"/>
                <a:gd name="connsiteX3" fmla="*/ 23 w 2388417"/>
                <a:gd name="connsiteY3" fmla="*/ 529998 h 6259642"/>
                <a:gd name="connsiteX4" fmla="*/ 228282 w 2388417"/>
                <a:gd name="connsiteY4" fmla="*/ 882083 h 6259642"/>
                <a:gd name="connsiteX5" fmla="*/ 467768 w 2388417"/>
                <a:gd name="connsiteY5" fmla="*/ 1578769 h 6259642"/>
                <a:gd name="connsiteX6" fmla="*/ 540226 w 2388417"/>
                <a:gd name="connsiteY6" fmla="*/ 2482283 h 6259642"/>
                <a:gd name="connsiteX7" fmla="*/ 565740 w 2388417"/>
                <a:gd name="connsiteY7" fmla="*/ 2689111 h 6259642"/>
                <a:gd name="connsiteX8" fmla="*/ 587511 w 2388417"/>
                <a:gd name="connsiteY8" fmla="*/ 2917711 h 6259642"/>
                <a:gd name="connsiteX9" fmla="*/ 1959111 w 2388417"/>
                <a:gd name="connsiteY9" fmla="*/ 3321503 h 6259642"/>
                <a:gd name="connsiteX10" fmla="*/ 2388417 w 2388417"/>
                <a:gd name="connsiteY10" fmla="*/ 4920342 h 6259642"/>
                <a:gd name="connsiteX11" fmla="*/ 900475 w 2388417"/>
                <a:gd name="connsiteY11" fmla="*/ 5349648 h 6259642"/>
                <a:gd name="connsiteX12" fmla="*/ 271825 w 2388417"/>
                <a:gd name="connsiteY12" fmla="*/ 6107226 h 6259642"/>
                <a:gd name="connsiteX13" fmla="*/ 304482 w 2388417"/>
                <a:gd name="connsiteY13" fmla="*/ 6259626 h 62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8417" h="6259642">
                  <a:moveTo>
                    <a:pt x="77243" y="0"/>
                  </a:moveTo>
                  <a:cubicBezTo>
                    <a:pt x="132578" y="145142"/>
                    <a:pt x="195852" y="272426"/>
                    <a:pt x="206511" y="348683"/>
                  </a:cubicBezTo>
                  <a:cubicBezTo>
                    <a:pt x="217170" y="424940"/>
                    <a:pt x="175612" y="427321"/>
                    <a:pt x="141197" y="457540"/>
                  </a:cubicBezTo>
                  <a:cubicBezTo>
                    <a:pt x="106782" y="487759"/>
                    <a:pt x="2178" y="509247"/>
                    <a:pt x="23" y="529998"/>
                  </a:cubicBezTo>
                  <a:cubicBezTo>
                    <a:pt x="-2132" y="550749"/>
                    <a:pt x="150325" y="707288"/>
                    <a:pt x="228282" y="882083"/>
                  </a:cubicBezTo>
                  <a:cubicBezTo>
                    <a:pt x="306239" y="1056878"/>
                    <a:pt x="415777" y="1312069"/>
                    <a:pt x="467768" y="1578769"/>
                  </a:cubicBezTo>
                  <a:cubicBezTo>
                    <a:pt x="519759" y="1845469"/>
                    <a:pt x="523897" y="2297226"/>
                    <a:pt x="540226" y="2482283"/>
                  </a:cubicBezTo>
                  <a:cubicBezTo>
                    <a:pt x="556555" y="2667340"/>
                    <a:pt x="557859" y="2616540"/>
                    <a:pt x="565740" y="2689111"/>
                  </a:cubicBezTo>
                  <a:cubicBezTo>
                    <a:pt x="573621" y="2761682"/>
                    <a:pt x="569595" y="2881368"/>
                    <a:pt x="587511" y="2917711"/>
                  </a:cubicBezTo>
                  <a:cubicBezTo>
                    <a:pt x="819740" y="3023110"/>
                    <a:pt x="1629629" y="3216034"/>
                    <a:pt x="1959111" y="3321503"/>
                  </a:cubicBezTo>
                  <a:cubicBezTo>
                    <a:pt x="2191793" y="4096996"/>
                    <a:pt x="2337049" y="4689078"/>
                    <a:pt x="2388417" y="4920342"/>
                  </a:cubicBezTo>
                  <a:cubicBezTo>
                    <a:pt x="2132603" y="5039687"/>
                    <a:pt x="996065" y="5287565"/>
                    <a:pt x="900475" y="5349648"/>
                  </a:cubicBezTo>
                  <a:cubicBezTo>
                    <a:pt x="840604" y="5506981"/>
                    <a:pt x="492601" y="6000807"/>
                    <a:pt x="271825" y="6107226"/>
                  </a:cubicBezTo>
                  <a:cubicBezTo>
                    <a:pt x="274886" y="6108870"/>
                    <a:pt x="240075" y="6261440"/>
                    <a:pt x="304482" y="6259626"/>
                  </a:cubicBezTo>
                </a:path>
              </a:pathLst>
            </a:cu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4" name="Figura a mano libera 103"/>
            <p:cNvSpPr/>
            <p:nvPr/>
          </p:nvSpPr>
          <p:spPr bwMode="auto">
            <a:xfrm>
              <a:off x="4945504" y="533400"/>
              <a:ext cx="840444" cy="6281057"/>
            </a:xfrm>
            <a:custGeom>
              <a:avLst/>
              <a:gdLst>
                <a:gd name="connsiteX0" fmla="*/ 171634 w 814407"/>
                <a:gd name="connsiteY0" fmla="*/ 0 h 6281057"/>
                <a:gd name="connsiteX1" fmla="*/ 8349 w 814407"/>
                <a:gd name="connsiteY1" fmla="*/ 391886 h 6281057"/>
                <a:gd name="connsiteX2" fmla="*/ 51892 w 814407"/>
                <a:gd name="connsiteY2" fmla="*/ 544286 h 6281057"/>
                <a:gd name="connsiteX3" fmla="*/ 291377 w 814407"/>
                <a:gd name="connsiteY3" fmla="*/ 1066800 h 6281057"/>
                <a:gd name="connsiteX4" fmla="*/ 411120 w 814407"/>
                <a:gd name="connsiteY4" fmla="*/ 2166257 h 6281057"/>
                <a:gd name="connsiteX5" fmla="*/ 422006 w 814407"/>
                <a:gd name="connsiteY5" fmla="*/ 2830286 h 6281057"/>
                <a:gd name="connsiteX6" fmla="*/ 258720 w 814407"/>
                <a:gd name="connsiteY6" fmla="*/ 3690257 h 6281057"/>
                <a:gd name="connsiteX7" fmla="*/ 617949 w 814407"/>
                <a:gd name="connsiteY7" fmla="*/ 4419600 h 6281057"/>
                <a:gd name="connsiteX8" fmla="*/ 813892 w 814407"/>
                <a:gd name="connsiteY8" fmla="*/ 5083629 h 6281057"/>
                <a:gd name="connsiteX9" fmla="*/ 563520 w 814407"/>
                <a:gd name="connsiteY9" fmla="*/ 5802086 h 6281057"/>
                <a:gd name="connsiteX10" fmla="*/ 367577 w 814407"/>
                <a:gd name="connsiteY10" fmla="*/ 6193971 h 6281057"/>
                <a:gd name="connsiteX11" fmla="*/ 400234 w 814407"/>
                <a:gd name="connsiteY11" fmla="*/ 6281057 h 6281057"/>
                <a:gd name="connsiteX0" fmla="*/ 120193 w 762966"/>
                <a:gd name="connsiteY0" fmla="*/ 0 h 6281057"/>
                <a:gd name="connsiteX1" fmla="*/ 178364 w 762966"/>
                <a:gd name="connsiteY1" fmla="*/ 420461 h 6281057"/>
                <a:gd name="connsiteX2" fmla="*/ 451 w 762966"/>
                <a:gd name="connsiteY2" fmla="*/ 544286 h 6281057"/>
                <a:gd name="connsiteX3" fmla="*/ 239936 w 762966"/>
                <a:gd name="connsiteY3" fmla="*/ 1066800 h 6281057"/>
                <a:gd name="connsiteX4" fmla="*/ 359679 w 762966"/>
                <a:gd name="connsiteY4" fmla="*/ 2166257 h 6281057"/>
                <a:gd name="connsiteX5" fmla="*/ 370565 w 762966"/>
                <a:gd name="connsiteY5" fmla="*/ 2830286 h 6281057"/>
                <a:gd name="connsiteX6" fmla="*/ 207279 w 762966"/>
                <a:gd name="connsiteY6" fmla="*/ 3690257 h 6281057"/>
                <a:gd name="connsiteX7" fmla="*/ 566508 w 762966"/>
                <a:gd name="connsiteY7" fmla="*/ 4419600 h 6281057"/>
                <a:gd name="connsiteX8" fmla="*/ 762451 w 762966"/>
                <a:gd name="connsiteY8" fmla="*/ 5083629 h 6281057"/>
                <a:gd name="connsiteX9" fmla="*/ 512079 w 762966"/>
                <a:gd name="connsiteY9" fmla="*/ 5802086 h 6281057"/>
                <a:gd name="connsiteX10" fmla="*/ 316136 w 762966"/>
                <a:gd name="connsiteY10" fmla="*/ 6193971 h 6281057"/>
                <a:gd name="connsiteX11" fmla="*/ 348793 w 762966"/>
                <a:gd name="connsiteY11" fmla="*/ 6281057 h 6281057"/>
                <a:gd name="connsiteX0" fmla="*/ 177729 w 820502"/>
                <a:gd name="connsiteY0" fmla="*/ 0 h 6281057"/>
                <a:gd name="connsiteX1" fmla="*/ 7300 w 820502"/>
                <a:gd name="connsiteY1" fmla="*/ 258536 h 6281057"/>
                <a:gd name="connsiteX2" fmla="*/ 57987 w 820502"/>
                <a:gd name="connsiteY2" fmla="*/ 544286 h 6281057"/>
                <a:gd name="connsiteX3" fmla="*/ 297472 w 820502"/>
                <a:gd name="connsiteY3" fmla="*/ 1066800 h 6281057"/>
                <a:gd name="connsiteX4" fmla="*/ 417215 w 820502"/>
                <a:gd name="connsiteY4" fmla="*/ 2166257 h 6281057"/>
                <a:gd name="connsiteX5" fmla="*/ 428101 w 820502"/>
                <a:gd name="connsiteY5" fmla="*/ 2830286 h 6281057"/>
                <a:gd name="connsiteX6" fmla="*/ 264815 w 820502"/>
                <a:gd name="connsiteY6" fmla="*/ 3690257 h 6281057"/>
                <a:gd name="connsiteX7" fmla="*/ 624044 w 820502"/>
                <a:gd name="connsiteY7" fmla="*/ 4419600 h 6281057"/>
                <a:gd name="connsiteX8" fmla="*/ 819987 w 820502"/>
                <a:gd name="connsiteY8" fmla="*/ 5083629 h 6281057"/>
                <a:gd name="connsiteX9" fmla="*/ 569615 w 820502"/>
                <a:gd name="connsiteY9" fmla="*/ 5802086 h 6281057"/>
                <a:gd name="connsiteX10" fmla="*/ 373672 w 820502"/>
                <a:gd name="connsiteY10" fmla="*/ 6193971 h 6281057"/>
                <a:gd name="connsiteX11" fmla="*/ 406329 w 820502"/>
                <a:gd name="connsiteY11" fmla="*/ 6281057 h 6281057"/>
                <a:gd name="connsiteX0" fmla="*/ 177729 w 820502"/>
                <a:gd name="connsiteY0" fmla="*/ 0 h 6281057"/>
                <a:gd name="connsiteX1" fmla="*/ 7300 w 820502"/>
                <a:gd name="connsiteY1" fmla="*/ 258536 h 6281057"/>
                <a:gd name="connsiteX2" fmla="*/ 57987 w 820502"/>
                <a:gd name="connsiteY2" fmla="*/ 544286 h 6281057"/>
                <a:gd name="connsiteX3" fmla="*/ 297472 w 820502"/>
                <a:gd name="connsiteY3" fmla="*/ 1066800 h 6281057"/>
                <a:gd name="connsiteX4" fmla="*/ 417215 w 820502"/>
                <a:gd name="connsiteY4" fmla="*/ 2166257 h 6281057"/>
                <a:gd name="connsiteX5" fmla="*/ 428101 w 820502"/>
                <a:gd name="connsiteY5" fmla="*/ 2830286 h 6281057"/>
                <a:gd name="connsiteX6" fmla="*/ 264815 w 820502"/>
                <a:gd name="connsiteY6" fmla="*/ 3690257 h 6281057"/>
                <a:gd name="connsiteX7" fmla="*/ 624044 w 820502"/>
                <a:gd name="connsiteY7" fmla="*/ 4419600 h 6281057"/>
                <a:gd name="connsiteX8" fmla="*/ 819987 w 820502"/>
                <a:gd name="connsiteY8" fmla="*/ 5083629 h 6281057"/>
                <a:gd name="connsiteX9" fmla="*/ 569615 w 820502"/>
                <a:gd name="connsiteY9" fmla="*/ 5802086 h 6281057"/>
                <a:gd name="connsiteX10" fmla="*/ 373672 w 820502"/>
                <a:gd name="connsiteY10" fmla="*/ 6193971 h 6281057"/>
                <a:gd name="connsiteX11" fmla="*/ 406329 w 820502"/>
                <a:gd name="connsiteY11" fmla="*/ 6281057 h 6281057"/>
                <a:gd name="connsiteX0" fmla="*/ 180180 w 822953"/>
                <a:gd name="connsiteY0" fmla="*/ 0 h 6281057"/>
                <a:gd name="connsiteX1" fmla="*/ 9751 w 822953"/>
                <a:gd name="connsiteY1" fmla="*/ 258536 h 6281057"/>
                <a:gd name="connsiteX2" fmla="*/ 50913 w 822953"/>
                <a:gd name="connsiteY2" fmla="*/ 539523 h 6281057"/>
                <a:gd name="connsiteX3" fmla="*/ 299923 w 822953"/>
                <a:gd name="connsiteY3" fmla="*/ 1066800 h 6281057"/>
                <a:gd name="connsiteX4" fmla="*/ 419666 w 822953"/>
                <a:gd name="connsiteY4" fmla="*/ 2166257 h 6281057"/>
                <a:gd name="connsiteX5" fmla="*/ 430552 w 822953"/>
                <a:gd name="connsiteY5" fmla="*/ 2830286 h 6281057"/>
                <a:gd name="connsiteX6" fmla="*/ 267266 w 822953"/>
                <a:gd name="connsiteY6" fmla="*/ 3690257 h 6281057"/>
                <a:gd name="connsiteX7" fmla="*/ 626495 w 822953"/>
                <a:gd name="connsiteY7" fmla="*/ 4419600 h 6281057"/>
                <a:gd name="connsiteX8" fmla="*/ 822438 w 822953"/>
                <a:gd name="connsiteY8" fmla="*/ 5083629 h 6281057"/>
                <a:gd name="connsiteX9" fmla="*/ 572066 w 822953"/>
                <a:gd name="connsiteY9" fmla="*/ 5802086 h 6281057"/>
                <a:gd name="connsiteX10" fmla="*/ 376123 w 822953"/>
                <a:gd name="connsiteY10" fmla="*/ 6193971 h 6281057"/>
                <a:gd name="connsiteX11" fmla="*/ 408780 w 822953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21154 w 824441"/>
                <a:gd name="connsiteY4" fmla="*/ 2166257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21154 w 824441"/>
                <a:gd name="connsiteY4" fmla="*/ 2166257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09248 w 824441"/>
                <a:gd name="connsiteY4" fmla="*/ 2168638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09248 w 824441"/>
                <a:gd name="connsiteY4" fmla="*/ 2168638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46330"/>
                <a:gd name="connsiteY0" fmla="*/ 0 h 6281057"/>
                <a:gd name="connsiteX1" fmla="*/ 11239 w 846330"/>
                <a:gd name="connsiteY1" fmla="*/ 258536 h 6281057"/>
                <a:gd name="connsiteX2" fmla="*/ 52401 w 846330"/>
                <a:gd name="connsiteY2" fmla="*/ 539523 h 6281057"/>
                <a:gd name="connsiteX3" fmla="*/ 301411 w 846330"/>
                <a:gd name="connsiteY3" fmla="*/ 1066800 h 6281057"/>
                <a:gd name="connsiteX4" fmla="*/ 409248 w 846330"/>
                <a:gd name="connsiteY4" fmla="*/ 2168638 h 6281057"/>
                <a:gd name="connsiteX5" fmla="*/ 432040 w 846330"/>
                <a:gd name="connsiteY5" fmla="*/ 2830286 h 6281057"/>
                <a:gd name="connsiteX6" fmla="*/ 256848 w 846330"/>
                <a:gd name="connsiteY6" fmla="*/ 3683113 h 6281057"/>
                <a:gd name="connsiteX7" fmla="*/ 627983 w 846330"/>
                <a:gd name="connsiteY7" fmla="*/ 4419600 h 6281057"/>
                <a:gd name="connsiteX8" fmla="*/ 823926 w 846330"/>
                <a:gd name="connsiteY8" fmla="*/ 5083629 h 6281057"/>
                <a:gd name="connsiteX9" fmla="*/ 573554 w 846330"/>
                <a:gd name="connsiteY9" fmla="*/ 5802086 h 6281057"/>
                <a:gd name="connsiteX10" fmla="*/ 377611 w 846330"/>
                <a:gd name="connsiteY10" fmla="*/ 6193971 h 6281057"/>
                <a:gd name="connsiteX11" fmla="*/ 410268 w 846330"/>
                <a:gd name="connsiteY11" fmla="*/ 6281057 h 6281057"/>
                <a:gd name="connsiteX0" fmla="*/ 181668 w 846330"/>
                <a:gd name="connsiteY0" fmla="*/ 0 h 6281057"/>
                <a:gd name="connsiteX1" fmla="*/ 11239 w 846330"/>
                <a:gd name="connsiteY1" fmla="*/ 258536 h 6281057"/>
                <a:gd name="connsiteX2" fmla="*/ 52401 w 846330"/>
                <a:gd name="connsiteY2" fmla="*/ 539523 h 6281057"/>
                <a:gd name="connsiteX3" fmla="*/ 301411 w 846330"/>
                <a:gd name="connsiteY3" fmla="*/ 1066800 h 6281057"/>
                <a:gd name="connsiteX4" fmla="*/ 409248 w 846330"/>
                <a:gd name="connsiteY4" fmla="*/ 2168638 h 6281057"/>
                <a:gd name="connsiteX5" fmla="*/ 432040 w 846330"/>
                <a:gd name="connsiteY5" fmla="*/ 2830286 h 6281057"/>
                <a:gd name="connsiteX6" fmla="*/ 256848 w 846330"/>
                <a:gd name="connsiteY6" fmla="*/ 3683113 h 6281057"/>
                <a:gd name="connsiteX7" fmla="*/ 627983 w 846330"/>
                <a:gd name="connsiteY7" fmla="*/ 4419600 h 6281057"/>
                <a:gd name="connsiteX8" fmla="*/ 823926 w 846330"/>
                <a:gd name="connsiteY8" fmla="*/ 5083629 h 6281057"/>
                <a:gd name="connsiteX9" fmla="*/ 573554 w 846330"/>
                <a:gd name="connsiteY9" fmla="*/ 5802086 h 6281057"/>
                <a:gd name="connsiteX10" fmla="*/ 377611 w 846330"/>
                <a:gd name="connsiteY10" fmla="*/ 6193971 h 6281057"/>
                <a:gd name="connsiteX11" fmla="*/ 410268 w 846330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73554 w 840444"/>
                <a:gd name="connsiteY9" fmla="*/ 5802086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89517 w 840444"/>
                <a:gd name="connsiteY10" fmla="*/ 6163015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89517 w 840444"/>
                <a:gd name="connsiteY10" fmla="*/ 6163015 h 6281057"/>
                <a:gd name="connsiteX11" fmla="*/ 410268 w 840444"/>
                <a:gd name="connsiteY11" fmla="*/ 6281057 h 628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0444" h="6281057">
                  <a:moveTo>
                    <a:pt x="181668" y="0"/>
                  </a:moveTo>
                  <a:cubicBezTo>
                    <a:pt x="114767" y="45811"/>
                    <a:pt x="32784" y="168615"/>
                    <a:pt x="11239" y="258536"/>
                  </a:cubicBezTo>
                  <a:cubicBezTo>
                    <a:pt x="-10306" y="348457"/>
                    <a:pt x="-3104" y="414337"/>
                    <a:pt x="52401" y="539523"/>
                  </a:cubicBezTo>
                  <a:cubicBezTo>
                    <a:pt x="107906" y="664709"/>
                    <a:pt x="241936" y="795281"/>
                    <a:pt x="301411" y="1066800"/>
                  </a:cubicBezTo>
                  <a:cubicBezTo>
                    <a:pt x="360886" y="1338319"/>
                    <a:pt x="387477" y="1874724"/>
                    <a:pt x="409248" y="2168638"/>
                  </a:cubicBezTo>
                  <a:cubicBezTo>
                    <a:pt x="431019" y="2462552"/>
                    <a:pt x="433627" y="2601687"/>
                    <a:pt x="432040" y="2830286"/>
                  </a:cubicBezTo>
                  <a:cubicBezTo>
                    <a:pt x="430453" y="3058885"/>
                    <a:pt x="314679" y="3480139"/>
                    <a:pt x="256848" y="3683113"/>
                  </a:cubicBezTo>
                  <a:cubicBezTo>
                    <a:pt x="299029" y="3852749"/>
                    <a:pt x="533470" y="4186181"/>
                    <a:pt x="627983" y="4419600"/>
                  </a:cubicBezTo>
                  <a:cubicBezTo>
                    <a:pt x="722496" y="4653019"/>
                    <a:pt x="894373" y="4912987"/>
                    <a:pt x="823926" y="5083629"/>
                  </a:cubicBezTo>
                  <a:cubicBezTo>
                    <a:pt x="738655" y="5292612"/>
                    <a:pt x="629287" y="5617426"/>
                    <a:pt x="556885" y="5797324"/>
                  </a:cubicBezTo>
                  <a:cubicBezTo>
                    <a:pt x="484484" y="5977222"/>
                    <a:pt x="402047" y="6132399"/>
                    <a:pt x="389517" y="6163015"/>
                  </a:cubicBezTo>
                  <a:cubicBezTo>
                    <a:pt x="376987" y="6193631"/>
                    <a:pt x="385094" y="6227421"/>
                    <a:pt x="410268" y="6281057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110" name="Connettore 1 109"/>
            <p:cNvCxnSpPr/>
            <p:nvPr/>
          </p:nvCxnSpPr>
          <p:spPr bwMode="auto">
            <a:xfrm>
              <a:off x="5651500" y="469900"/>
              <a:ext cx="1049338" cy="634285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  <p:sp>
          <p:nvSpPr>
            <p:cNvPr id="114" name="CasellaDiTesto 113"/>
            <p:cNvSpPr txBox="1"/>
            <p:nvPr/>
          </p:nvSpPr>
          <p:spPr>
            <a:xfrm rot="4800000">
              <a:off x="4945804" y="2197997"/>
              <a:ext cx="2481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1300 °C solid mantle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adiabat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Figura a mano libera 111"/>
            <p:cNvSpPr/>
            <p:nvPr/>
          </p:nvSpPr>
          <p:spPr bwMode="auto">
            <a:xfrm>
              <a:off x="2964179" y="495300"/>
              <a:ext cx="2843717" cy="838970"/>
            </a:xfrm>
            <a:custGeom>
              <a:avLst/>
              <a:gdLst>
                <a:gd name="connsiteX0" fmla="*/ 2895600 w 2954452"/>
                <a:gd name="connsiteY0" fmla="*/ 1188720 h 1188720"/>
                <a:gd name="connsiteX1" fmla="*/ 2880360 w 2954452"/>
                <a:gd name="connsiteY1" fmla="*/ 1082040 h 1188720"/>
                <a:gd name="connsiteX2" fmla="*/ 2164080 w 2954452"/>
                <a:gd name="connsiteY2" fmla="*/ 693420 h 1188720"/>
                <a:gd name="connsiteX3" fmla="*/ 868680 w 2954452"/>
                <a:gd name="connsiteY3" fmla="*/ 259080 h 1188720"/>
                <a:gd name="connsiteX4" fmla="*/ 0 w 2954452"/>
                <a:gd name="connsiteY4" fmla="*/ 0 h 1188720"/>
                <a:gd name="connsiteX0" fmla="*/ 2895600 w 2945271"/>
                <a:gd name="connsiteY0" fmla="*/ 1188720 h 1188720"/>
                <a:gd name="connsiteX1" fmla="*/ 2880360 w 2945271"/>
                <a:gd name="connsiteY1" fmla="*/ 1082040 h 1188720"/>
                <a:gd name="connsiteX2" fmla="*/ 2164080 w 2945271"/>
                <a:gd name="connsiteY2" fmla="*/ 693420 h 1188720"/>
                <a:gd name="connsiteX3" fmla="*/ 868680 w 2945271"/>
                <a:gd name="connsiteY3" fmla="*/ 259080 h 1188720"/>
                <a:gd name="connsiteX4" fmla="*/ 0 w 2945271"/>
                <a:gd name="connsiteY4" fmla="*/ 0 h 1188720"/>
                <a:gd name="connsiteX0" fmla="*/ 2895600 w 2945271"/>
                <a:gd name="connsiteY0" fmla="*/ 1188720 h 1188720"/>
                <a:gd name="connsiteX1" fmla="*/ 2880360 w 2945271"/>
                <a:gd name="connsiteY1" fmla="*/ 1082040 h 1188720"/>
                <a:gd name="connsiteX2" fmla="*/ 2164080 w 2945271"/>
                <a:gd name="connsiteY2" fmla="*/ 693420 h 1188720"/>
                <a:gd name="connsiteX3" fmla="*/ 868680 w 2945271"/>
                <a:gd name="connsiteY3" fmla="*/ 259080 h 1188720"/>
                <a:gd name="connsiteX4" fmla="*/ 0 w 2945271"/>
                <a:gd name="connsiteY4" fmla="*/ 0 h 1188720"/>
                <a:gd name="connsiteX0" fmla="*/ 2895600 w 2912347"/>
                <a:gd name="connsiteY0" fmla="*/ 1188720 h 1188720"/>
                <a:gd name="connsiteX1" fmla="*/ 2880360 w 2912347"/>
                <a:gd name="connsiteY1" fmla="*/ 1082040 h 1188720"/>
                <a:gd name="connsiteX2" fmla="*/ 2164080 w 2912347"/>
                <a:gd name="connsiteY2" fmla="*/ 693420 h 1188720"/>
                <a:gd name="connsiteX3" fmla="*/ 868680 w 2912347"/>
                <a:gd name="connsiteY3" fmla="*/ 259080 h 1188720"/>
                <a:gd name="connsiteX4" fmla="*/ 0 w 2912347"/>
                <a:gd name="connsiteY4" fmla="*/ 0 h 1188720"/>
                <a:gd name="connsiteX0" fmla="*/ 2895600 w 2895600"/>
                <a:gd name="connsiteY0" fmla="*/ 1188720 h 1188720"/>
                <a:gd name="connsiteX1" fmla="*/ 2880360 w 2895600"/>
                <a:gd name="connsiteY1" fmla="*/ 1082040 h 1188720"/>
                <a:gd name="connsiteX2" fmla="*/ 2164080 w 2895600"/>
                <a:gd name="connsiteY2" fmla="*/ 693420 h 1188720"/>
                <a:gd name="connsiteX3" fmla="*/ 868680 w 2895600"/>
                <a:gd name="connsiteY3" fmla="*/ 259080 h 1188720"/>
                <a:gd name="connsiteX4" fmla="*/ 0 w 2895600"/>
                <a:gd name="connsiteY4" fmla="*/ 0 h 1188720"/>
                <a:gd name="connsiteX0" fmla="*/ 2897982 w 2897982"/>
                <a:gd name="connsiteY0" fmla="*/ 1224439 h 1224439"/>
                <a:gd name="connsiteX1" fmla="*/ 2880360 w 2897982"/>
                <a:gd name="connsiteY1" fmla="*/ 1082040 h 1224439"/>
                <a:gd name="connsiteX2" fmla="*/ 2164080 w 2897982"/>
                <a:gd name="connsiteY2" fmla="*/ 693420 h 1224439"/>
                <a:gd name="connsiteX3" fmla="*/ 868680 w 2897982"/>
                <a:gd name="connsiteY3" fmla="*/ 259080 h 1224439"/>
                <a:gd name="connsiteX4" fmla="*/ 0 w 2897982"/>
                <a:gd name="connsiteY4" fmla="*/ 0 h 1224439"/>
                <a:gd name="connsiteX0" fmla="*/ 2880360 w 2880360"/>
                <a:gd name="connsiteY0" fmla="*/ 1082040 h 1082040"/>
                <a:gd name="connsiteX1" fmla="*/ 2164080 w 2880360"/>
                <a:gd name="connsiteY1" fmla="*/ 693420 h 1082040"/>
                <a:gd name="connsiteX2" fmla="*/ 868680 w 2880360"/>
                <a:gd name="connsiteY2" fmla="*/ 259080 h 1082040"/>
                <a:gd name="connsiteX3" fmla="*/ 0 w 2880360"/>
                <a:gd name="connsiteY3" fmla="*/ 0 h 1082040"/>
                <a:gd name="connsiteX0" fmla="*/ 2873216 w 2873216"/>
                <a:gd name="connsiteY0" fmla="*/ 1093946 h 1093946"/>
                <a:gd name="connsiteX1" fmla="*/ 2164080 w 2873216"/>
                <a:gd name="connsiteY1" fmla="*/ 693420 h 1093946"/>
                <a:gd name="connsiteX2" fmla="*/ 868680 w 2873216"/>
                <a:gd name="connsiteY2" fmla="*/ 259080 h 1093946"/>
                <a:gd name="connsiteX3" fmla="*/ 0 w 2873216"/>
                <a:gd name="connsiteY3" fmla="*/ 0 h 1093946"/>
                <a:gd name="connsiteX0" fmla="*/ 2873216 w 2873216"/>
                <a:gd name="connsiteY0" fmla="*/ 1093946 h 1093946"/>
                <a:gd name="connsiteX1" fmla="*/ 2152174 w 2873216"/>
                <a:gd name="connsiteY1" fmla="*/ 664845 h 1093946"/>
                <a:gd name="connsiteX2" fmla="*/ 868680 w 2873216"/>
                <a:gd name="connsiteY2" fmla="*/ 259080 h 1093946"/>
                <a:gd name="connsiteX3" fmla="*/ 0 w 2873216"/>
                <a:gd name="connsiteY3" fmla="*/ 0 h 1093946"/>
                <a:gd name="connsiteX0" fmla="*/ 2873216 w 2873216"/>
                <a:gd name="connsiteY0" fmla="*/ 1093946 h 1093946"/>
                <a:gd name="connsiteX1" fmla="*/ 2152174 w 2873216"/>
                <a:gd name="connsiteY1" fmla="*/ 664845 h 1093946"/>
                <a:gd name="connsiteX2" fmla="*/ 859155 w 2873216"/>
                <a:gd name="connsiteY2" fmla="*/ 242411 h 1093946"/>
                <a:gd name="connsiteX3" fmla="*/ 0 w 2873216"/>
                <a:gd name="connsiteY3" fmla="*/ 0 h 10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3216" h="1093946">
                  <a:moveTo>
                    <a:pt x="2873216" y="1093946"/>
                  </a:moveTo>
                  <a:cubicBezTo>
                    <a:pt x="2774156" y="1041876"/>
                    <a:pt x="2487851" y="806768"/>
                    <a:pt x="2152174" y="664845"/>
                  </a:cubicBezTo>
                  <a:cubicBezTo>
                    <a:pt x="1816497" y="522923"/>
                    <a:pt x="1217851" y="353218"/>
                    <a:pt x="859155" y="242411"/>
                  </a:cubicBezTo>
                  <a:cubicBezTo>
                    <a:pt x="500459" y="131604"/>
                    <a:pt x="254000" y="71755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3" name="Figura a mano libera 112"/>
            <p:cNvSpPr/>
            <p:nvPr/>
          </p:nvSpPr>
          <p:spPr bwMode="auto">
            <a:xfrm>
              <a:off x="2960914" y="489857"/>
              <a:ext cx="2552700" cy="6002564"/>
            </a:xfrm>
            <a:custGeom>
              <a:avLst/>
              <a:gdLst>
                <a:gd name="connsiteX0" fmla="*/ 0 w 2590800"/>
                <a:gd name="connsiteY0" fmla="*/ 0 h 6313714"/>
                <a:gd name="connsiteX1" fmla="*/ 1219200 w 2590800"/>
                <a:gd name="connsiteY1" fmla="*/ 544286 h 6313714"/>
                <a:gd name="connsiteX2" fmla="*/ 1981200 w 2590800"/>
                <a:gd name="connsiteY2" fmla="*/ 2286000 h 6313714"/>
                <a:gd name="connsiteX3" fmla="*/ 2590800 w 2590800"/>
                <a:gd name="connsiteY3" fmla="*/ 6313714 h 6313714"/>
                <a:gd name="connsiteX0" fmla="*/ 0 w 2552700"/>
                <a:gd name="connsiteY0" fmla="*/ 0 h 6002564"/>
                <a:gd name="connsiteX1" fmla="*/ 1219200 w 2552700"/>
                <a:gd name="connsiteY1" fmla="*/ 544286 h 6002564"/>
                <a:gd name="connsiteX2" fmla="*/ 1981200 w 2552700"/>
                <a:gd name="connsiteY2" fmla="*/ 2286000 h 6002564"/>
                <a:gd name="connsiteX3" fmla="*/ 2552700 w 2552700"/>
                <a:gd name="connsiteY3" fmla="*/ 6002564 h 600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700" h="6002564">
                  <a:moveTo>
                    <a:pt x="0" y="0"/>
                  </a:moveTo>
                  <a:cubicBezTo>
                    <a:pt x="444500" y="81643"/>
                    <a:pt x="889000" y="163286"/>
                    <a:pt x="1219200" y="544286"/>
                  </a:cubicBezTo>
                  <a:cubicBezTo>
                    <a:pt x="1549400" y="925286"/>
                    <a:pt x="1758950" y="1376287"/>
                    <a:pt x="1981200" y="2286000"/>
                  </a:cubicBezTo>
                  <a:cubicBezTo>
                    <a:pt x="2203450" y="3195713"/>
                    <a:pt x="2362200" y="4469492"/>
                    <a:pt x="2552700" y="6002564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8" name="Figura a mano libera 117"/>
            <p:cNvSpPr/>
            <p:nvPr/>
          </p:nvSpPr>
          <p:spPr bwMode="auto">
            <a:xfrm>
              <a:off x="2900351" y="429429"/>
              <a:ext cx="2107078" cy="6374142"/>
            </a:xfrm>
            <a:custGeom>
              <a:avLst/>
              <a:gdLst>
                <a:gd name="connsiteX0" fmla="*/ 60563 w 2107078"/>
                <a:gd name="connsiteY0" fmla="*/ 71314 h 6374142"/>
                <a:gd name="connsiteX1" fmla="*/ 114992 w 2107078"/>
                <a:gd name="connsiteY1" fmla="*/ 82200 h 6374142"/>
                <a:gd name="connsiteX2" fmla="*/ 1105592 w 2107078"/>
                <a:gd name="connsiteY2" fmla="*/ 898628 h 6374142"/>
                <a:gd name="connsiteX3" fmla="*/ 1682535 w 2107078"/>
                <a:gd name="connsiteY3" fmla="*/ 3054000 h 6374142"/>
                <a:gd name="connsiteX4" fmla="*/ 2107078 w 2107078"/>
                <a:gd name="connsiteY4" fmla="*/ 6374142 h 637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7078" h="6374142">
                  <a:moveTo>
                    <a:pt x="60563" y="71314"/>
                  </a:moveTo>
                  <a:cubicBezTo>
                    <a:pt x="692" y="7814"/>
                    <a:pt x="-59179" y="-55686"/>
                    <a:pt x="114992" y="82200"/>
                  </a:cubicBezTo>
                  <a:cubicBezTo>
                    <a:pt x="289163" y="220086"/>
                    <a:pt x="844335" y="403328"/>
                    <a:pt x="1105592" y="898628"/>
                  </a:cubicBezTo>
                  <a:cubicBezTo>
                    <a:pt x="1366849" y="1393928"/>
                    <a:pt x="1515621" y="2141414"/>
                    <a:pt x="1682535" y="3054000"/>
                  </a:cubicBezTo>
                  <a:cubicBezTo>
                    <a:pt x="1849449" y="3966586"/>
                    <a:pt x="1978263" y="5170364"/>
                    <a:pt x="2107078" y="6374142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9" name="Figura a mano libera 118"/>
            <p:cNvSpPr/>
            <p:nvPr/>
          </p:nvSpPr>
          <p:spPr bwMode="auto">
            <a:xfrm>
              <a:off x="2971800" y="489857"/>
              <a:ext cx="1175657" cy="6313714"/>
            </a:xfrm>
            <a:custGeom>
              <a:avLst/>
              <a:gdLst>
                <a:gd name="connsiteX0" fmla="*/ 0 w 1175657"/>
                <a:gd name="connsiteY0" fmla="*/ 0 h 6313714"/>
                <a:gd name="connsiteX1" fmla="*/ 707571 w 1175657"/>
                <a:gd name="connsiteY1" fmla="*/ 892629 h 6313714"/>
                <a:gd name="connsiteX2" fmla="*/ 1034143 w 1175657"/>
                <a:gd name="connsiteY2" fmla="*/ 2786743 h 6313714"/>
                <a:gd name="connsiteX3" fmla="*/ 1175657 w 1175657"/>
                <a:gd name="connsiteY3" fmla="*/ 6313714 h 631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5657" h="6313714">
                  <a:moveTo>
                    <a:pt x="0" y="0"/>
                  </a:moveTo>
                  <a:cubicBezTo>
                    <a:pt x="267607" y="214086"/>
                    <a:pt x="535214" y="428172"/>
                    <a:pt x="707571" y="892629"/>
                  </a:cubicBezTo>
                  <a:cubicBezTo>
                    <a:pt x="879928" y="1357086"/>
                    <a:pt x="956129" y="1883229"/>
                    <a:pt x="1034143" y="2786743"/>
                  </a:cubicBezTo>
                  <a:cubicBezTo>
                    <a:pt x="1112157" y="3690257"/>
                    <a:pt x="1143907" y="5001985"/>
                    <a:pt x="1175657" y="6313714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6" name="CasellaDiTesto 115"/>
            <p:cNvSpPr txBox="1"/>
            <p:nvPr/>
          </p:nvSpPr>
          <p:spPr>
            <a:xfrm rot="749521">
              <a:off x="3004808" y="795007"/>
              <a:ext cx="2200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Hypothetical conductive geotherm</a:t>
              </a:r>
            </a:p>
          </p:txBody>
        </p:sp>
        <p:sp>
          <p:nvSpPr>
            <p:cNvPr id="123" name="CasellaDiTesto 122"/>
            <p:cNvSpPr txBox="1"/>
            <p:nvPr/>
          </p:nvSpPr>
          <p:spPr>
            <a:xfrm>
              <a:off x="4963810" y="6020841"/>
              <a:ext cx="1045264" cy="7591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Hot slab</a:t>
              </a:r>
            </a:p>
          </p:txBody>
        </p:sp>
        <p:sp>
          <p:nvSpPr>
            <p:cNvPr id="124" name="CasellaDiTesto 123"/>
            <p:cNvSpPr txBox="1"/>
            <p:nvPr/>
          </p:nvSpPr>
          <p:spPr>
            <a:xfrm>
              <a:off x="4099320" y="4636929"/>
              <a:ext cx="1351558" cy="7591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Warm slab</a:t>
              </a:r>
            </a:p>
          </p:txBody>
        </p:sp>
        <p:sp>
          <p:nvSpPr>
            <p:cNvPr id="125" name="CasellaDiTesto 124"/>
            <p:cNvSpPr txBox="1"/>
            <p:nvPr/>
          </p:nvSpPr>
          <p:spPr>
            <a:xfrm>
              <a:off x="3277498" y="5701769"/>
              <a:ext cx="1675846" cy="10926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Extremely cold</a:t>
              </a:r>
            </a:p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slab</a:t>
              </a:r>
            </a:p>
          </p:txBody>
        </p:sp>
        <p:sp>
          <p:nvSpPr>
            <p:cNvPr id="126" name="CasellaDiTesto 125"/>
            <p:cNvSpPr txBox="1"/>
            <p:nvPr/>
          </p:nvSpPr>
          <p:spPr>
            <a:xfrm rot="782208">
              <a:off x="6087650" y="3168778"/>
              <a:ext cx="101834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Wad</a:t>
              </a:r>
            </a:p>
          </p:txBody>
        </p:sp>
        <p:sp>
          <p:nvSpPr>
            <p:cNvPr id="127" name="CasellaDiTesto 126"/>
            <p:cNvSpPr txBox="1"/>
            <p:nvPr/>
          </p:nvSpPr>
          <p:spPr>
            <a:xfrm rot="20696196">
              <a:off x="6378311" y="5073087"/>
              <a:ext cx="101834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Ringw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 + </a:t>
              </a: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F5383C8A-1484-8FEF-AB45-8D9C5408C5E8}"/>
              </a:ext>
            </a:extLst>
          </p:cNvPr>
          <p:cNvGrpSpPr/>
          <p:nvPr/>
        </p:nvGrpSpPr>
        <p:grpSpPr>
          <a:xfrm>
            <a:off x="2965490" y="469899"/>
            <a:ext cx="5419727" cy="6386513"/>
            <a:chOff x="2965490" y="469899"/>
            <a:chExt cx="5419727" cy="6386513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2D9740C-6D05-947B-E198-F9FA18836625}"/>
                </a:ext>
              </a:extLst>
            </p:cNvPr>
            <p:cNvSpPr/>
            <p:nvPr/>
          </p:nvSpPr>
          <p:spPr bwMode="auto">
            <a:xfrm>
              <a:off x="2965490" y="469899"/>
              <a:ext cx="852119" cy="63865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33C7810-F85B-D5D5-50B4-287392FFA4D3}"/>
                </a:ext>
              </a:extLst>
            </p:cNvPr>
            <p:cNvSpPr/>
            <p:nvPr/>
          </p:nvSpPr>
          <p:spPr bwMode="auto">
            <a:xfrm>
              <a:off x="5235255" y="469899"/>
              <a:ext cx="3149962" cy="63865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83A7609F-E9D5-0105-706B-5D2177C951EB}"/>
                </a:ext>
              </a:extLst>
            </p:cNvPr>
            <p:cNvSpPr/>
            <p:nvPr/>
          </p:nvSpPr>
          <p:spPr bwMode="auto">
            <a:xfrm>
              <a:off x="3818253" y="2248918"/>
              <a:ext cx="1418400" cy="460749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105281E-5D65-331E-FB46-A786F8BA0EE6}"/>
              </a:ext>
            </a:extLst>
          </p:cNvPr>
          <p:cNvSpPr/>
          <p:nvPr/>
        </p:nvSpPr>
        <p:spPr bwMode="auto">
          <a:xfrm>
            <a:off x="3809542" y="485426"/>
            <a:ext cx="1424986" cy="17743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1943" name="Gruppo 121942">
            <a:extLst>
              <a:ext uri="{FF2B5EF4-FFF2-40B4-BE49-F238E27FC236}">
                <a16:creationId xmlns:a16="http://schemas.microsoft.com/office/drawing/2014/main" id="{A68A50AE-7AB6-B51F-4B95-A6B00DA1158F}"/>
              </a:ext>
            </a:extLst>
          </p:cNvPr>
          <p:cNvGrpSpPr/>
          <p:nvPr/>
        </p:nvGrpSpPr>
        <p:grpSpPr>
          <a:xfrm>
            <a:off x="-30336" y="-5"/>
            <a:ext cx="3054352" cy="7014398"/>
            <a:chOff x="-30336" y="-5"/>
            <a:chExt cx="3054352" cy="7014398"/>
          </a:xfrm>
        </p:grpSpPr>
        <p:sp>
          <p:nvSpPr>
            <p:cNvPr id="121944" name="CasellaDiTesto 121943">
              <a:extLst>
                <a:ext uri="{FF2B5EF4-FFF2-40B4-BE49-F238E27FC236}">
                  <a16:creationId xmlns:a16="http://schemas.microsoft.com/office/drawing/2014/main" id="{6CCA56E7-91A7-B158-11E9-7BA0DFC03A75}"/>
                </a:ext>
              </a:extLst>
            </p:cNvPr>
            <p:cNvSpPr txBox="1"/>
            <p:nvPr/>
          </p:nvSpPr>
          <p:spPr>
            <a:xfrm>
              <a:off x="-30336" y="-5"/>
              <a:ext cx="2848309" cy="70143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36000" rtlCol="0">
              <a:spAutoFit/>
            </a:bodyPr>
            <a:lstStyle/>
            <a:p>
              <a:endParaRPr lang="it-IT" sz="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ol±opx±cpx±pl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gt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ol+opx+sp+amph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ol+opx+gt+amph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ol+opx+chl+cpx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ol+talc+chl+amph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ol+serp+chl+cpx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9: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ol+opx+MgS+cpx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A+serp+gt+cpx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chm+opx+gt+cpx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ol+wd±opx±gt±cpx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15:wd±opx/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st±gt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mj±cpx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E+st+gt+cpx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18: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19: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mj+cps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rg±st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ak±mj±Capv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sB+st+mj+Capv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sB+ak+mj+Capv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sB+br+gt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br+pe+Capv±Al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945" name="CasellaDiTesto 121944">
              <a:extLst>
                <a:ext uri="{FF2B5EF4-FFF2-40B4-BE49-F238E27FC236}">
                  <a16:creationId xmlns:a16="http://schemas.microsoft.com/office/drawing/2014/main" id="{A0121675-EC49-9B4B-807B-3088E0FA6518}"/>
                </a:ext>
              </a:extLst>
            </p:cNvPr>
            <p:cNvSpPr txBox="1"/>
            <p:nvPr/>
          </p:nvSpPr>
          <p:spPr>
            <a:xfrm rot="16200000">
              <a:off x="1450636" y="3441891"/>
              <a:ext cx="2264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Pressure (GPa)</a:t>
              </a:r>
            </a:p>
          </p:txBody>
        </p:sp>
        <p:sp>
          <p:nvSpPr>
            <p:cNvPr id="121946" name="CasellaDiTesto 121945">
              <a:extLst>
                <a:ext uri="{FF2B5EF4-FFF2-40B4-BE49-F238E27FC236}">
                  <a16:creationId xmlns:a16="http://schemas.microsoft.com/office/drawing/2014/main" id="{7C6C7D86-9B1C-EC46-C7E3-240161A12982}"/>
                </a:ext>
              </a:extLst>
            </p:cNvPr>
            <p:cNvSpPr txBox="1"/>
            <p:nvPr/>
          </p:nvSpPr>
          <p:spPr>
            <a:xfrm>
              <a:off x="2525547" y="4810094"/>
              <a:ext cx="498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21947" name="CasellaDiTesto 121946">
              <a:extLst>
                <a:ext uri="{FF2B5EF4-FFF2-40B4-BE49-F238E27FC236}">
                  <a16:creationId xmlns:a16="http://schemas.microsoft.com/office/drawing/2014/main" id="{0697EEB8-7046-C0CA-29E8-1ABDEDCF0FC5}"/>
                </a:ext>
              </a:extLst>
            </p:cNvPr>
            <p:cNvSpPr txBox="1"/>
            <p:nvPr/>
          </p:nvSpPr>
          <p:spPr>
            <a:xfrm>
              <a:off x="2524761" y="3669547"/>
              <a:ext cx="49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21948" name="CasellaDiTesto 121947">
              <a:extLst>
                <a:ext uri="{FF2B5EF4-FFF2-40B4-BE49-F238E27FC236}">
                  <a16:creationId xmlns:a16="http://schemas.microsoft.com/office/drawing/2014/main" id="{9F371052-DB1B-3B57-D009-E75AD8DEE92B}"/>
                </a:ext>
              </a:extLst>
            </p:cNvPr>
            <p:cNvSpPr txBox="1"/>
            <p:nvPr/>
          </p:nvSpPr>
          <p:spPr>
            <a:xfrm>
              <a:off x="2525547" y="2547482"/>
              <a:ext cx="498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21949" name="CasellaDiTesto 121948">
              <a:extLst>
                <a:ext uri="{FF2B5EF4-FFF2-40B4-BE49-F238E27FC236}">
                  <a16:creationId xmlns:a16="http://schemas.microsoft.com/office/drawing/2014/main" id="{D668EED7-D4D4-1A1D-CB58-0D79517416A3}"/>
                </a:ext>
              </a:extLst>
            </p:cNvPr>
            <p:cNvSpPr txBox="1"/>
            <p:nvPr/>
          </p:nvSpPr>
          <p:spPr>
            <a:xfrm>
              <a:off x="2524761" y="5932159"/>
              <a:ext cx="49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</a:p>
          </p:txBody>
        </p:sp>
      </p:grpSp>
      <p:sp>
        <p:nvSpPr>
          <p:cNvPr id="1059840" name="Rettangolo 1059839">
            <a:extLst>
              <a:ext uri="{FF2B5EF4-FFF2-40B4-BE49-F238E27FC236}">
                <a16:creationId xmlns:a16="http://schemas.microsoft.com/office/drawing/2014/main" id="{D61B3334-501D-08A6-467E-331858E6AE05}"/>
              </a:ext>
            </a:extLst>
          </p:cNvPr>
          <p:cNvSpPr/>
          <p:nvPr/>
        </p:nvSpPr>
        <p:spPr bwMode="auto">
          <a:xfrm>
            <a:off x="-39391" y="71691"/>
            <a:ext cx="3001236" cy="677342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59903" name="Gruppo 1059902">
            <a:extLst>
              <a:ext uri="{FF2B5EF4-FFF2-40B4-BE49-F238E27FC236}">
                <a16:creationId xmlns:a16="http://schemas.microsoft.com/office/drawing/2014/main" id="{EB49CC1E-BDB4-EF3C-0E81-5AF1DEFE2C88}"/>
              </a:ext>
            </a:extLst>
          </p:cNvPr>
          <p:cNvGrpSpPr/>
          <p:nvPr/>
        </p:nvGrpSpPr>
        <p:grpSpPr>
          <a:xfrm>
            <a:off x="-44711" y="2363301"/>
            <a:ext cx="3944106" cy="4339008"/>
            <a:chOff x="-43640" y="1515576"/>
            <a:chExt cx="3944106" cy="4339008"/>
          </a:xfrm>
        </p:grpSpPr>
        <p:sp>
          <p:nvSpPr>
            <p:cNvPr id="1059843" name="Rettangolo 1059842">
              <a:extLst>
                <a:ext uri="{FF2B5EF4-FFF2-40B4-BE49-F238E27FC236}">
                  <a16:creationId xmlns:a16="http://schemas.microsoft.com/office/drawing/2014/main" id="{6069A9B1-21C6-A232-E441-3D3B1D32ED08}"/>
                </a:ext>
              </a:extLst>
            </p:cNvPr>
            <p:cNvSpPr/>
            <p:nvPr/>
          </p:nvSpPr>
          <p:spPr bwMode="auto">
            <a:xfrm>
              <a:off x="13510" y="1527263"/>
              <a:ext cx="3855468" cy="432732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1059842" name="Immagine 1059841">
              <a:extLst>
                <a:ext uri="{FF2B5EF4-FFF2-40B4-BE49-F238E27FC236}">
                  <a16:creationId xmlns:a16="http://schemas.microsoft.com/office/drawing/2014/main" id="{311CB39C-4025-6B22-3A11-1798CF141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19" t="1671" r="15181" b="9910"/>
            <a:stretch/>
          </p:blipFill>
          <p:spPr>
            <a:xfrm flipV="1">
              <a:off x="312308" y="1889712"/>
              <a:ext cx="3190412" cy="3429366"/>
            </a:xfrm>
            <a:prstGeom prst="rect">
              <a:avLst/>
            </a:prstGeom>
          </p:spPr>
        </p:pic>
        <p:sp>
          <p:nvSpPr>
            <p:cNvPr id="1059844" name="CasellaDiTesto 1059843">
              <a:extLst>
                <a:ext uri="{FF2B5EF4-FFF2-40B4-BE49-F238E27FC236}">
                  <a16:creationId xmlns:a16="http://schemas.microsoft.com/office/drawing/2014/main" id="{E067B5CB-B4E8-079B-9E0D-E9AD5C023068}"/>
                </a:ext>
              </a:extLst>
            </p:cNvPr>
            <p:cNvSpPr txBox="1"/>
            <p:nvPr/>
          </p:nvSpPr>
          <p:spPr>
            <a:xfrm>
              <a:off x="118723" y="2185092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5" name="CasellaDiTesto 1059844">
              <a:extLst>
                <a:ext uri="{FF2B5EF4-FFF2-40B4-BE49-F238E27FC236}">
                  <a16:creationId xmlns:a16="http://schemas.microsoft.com/office/drawing/2014/main" id="{DFCD239E-5B01-DD73-47BF-1C896B51A093}"/>
                </a:ext>
              </a:extLst>
            </p:cNvPr>
            <p:cNvSpPr txBox="1"/>
            <p:nvPr/>
          </p:nvSpPr>
          <p:spPr>
            <a:xfrm>
              <a:off x="118723" y="2925827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6" name="CasellaDiTesto 1059845">
              <a:extLst>
                <a:ext uri="{FF2B5EF4-FFF2-40B4-BE49-F238E27FC236}">
                  <a16:creationId xmlns:a16="http://schemas.microsoft.com/office/drawing/2014/main" id="{79327D3B-DBD3-D66E-9B58-9A9AA3C164A8}"/>
                </a:ext>
              </a:extLst>
            </p:cNvPr>
            <p:cNvSpPr txBox="1"/>
            <p:nvPr/>
          </p:nvSpPr>
          <p:spPr>
            <a:xfrm>
              <a:off x="118723" y="3669547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7" name="CasellaDiTesto 1059846">
              <a:extLst>
                <a:ext uri="{FF2B5EF4-FFF2-40B4-BE49-F238E27FC236}">
                  <a16:creationId xmlns:a16="http://schemas.microsoft.com/office/drawing/2014/main" id="{E765BC08-0824-2202-E15C-F480E7DD9017}"/>
                </a:ext>
              </a:extLst>
            </p:cNvPr>
            <p:cNvSpPr txBox="1"/>
            <p:nvPr/>
          </p:nvSpPr>
          <p:spPr>
            <a:xfrm>
              <a:off x="118723" y="4411481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54" name="CasellaDiTesto 1059853">
              <a:extLst>
                <a:ext uri="{FF2B5EF4-FFF2-40B4-BE49-F238E27FC236}">
                  <a16:creationId xmlns:a16="http://schemas.microsoft.com/office/drawing/2014/main" id="{4A3E3AED-5C0D-604C-4FC3-8C42F2ADA7D6}"/>
                </a:ext>
              </a:extLst>
            </p:cNvPr>
            <p:cNvSpPr txBox="1"/>
            <p:nvPr/>
          </p:nvSpPr>
          <p:spPr>
            <a:xfrm>
              <a:off x="-28974" y="5144552"/>
              <a:ext cx="378399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1" name="CasellaDiTesto 1059860">
              <a:extLst>
                <a:ext uri="{FF2B5EF4-FFF2-40B4-BE49-F238E27FC236}">
                  <a16:creationId xmlns:a16="http://schemas.microsoft.com/office/drawing/2014/main" id="{09DFD3F9-DB6E-CCF2-EA1C-53C96AB201B2}"/>
                </a:ext>
              </a:extLst>
            </p:cNvPr>
            <p:cNvSpPr txBox="1"/>
            <p:nvPr/>
          </p:nvSpPr>
          <p:spPr>
            <a:xfrm rot="16200000">
              <a:off x="-665728" y="3450840"/>
              <a:ext cx="1595050" cy="307777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Pressure (GPa)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2" name="CasellaDiTesto 1059861">
              <a:extLst>
                <a:ext uri="{FF2B5EF4-FFF2-40B4-BE49-F238E27FC236}">
                  <a16:creationId xmlns:a16="http://schemas.microsoft.com/office/drawing/2014/main" id="{DEE75BDE-AC60-6ADD-353A-C57747E54E06}"/>
                </a:ext>
              </a:extLst>
            </p:cNvPr>
            <p:cNvSpPr txBox="1"/>
            <p:nvPr/>
          </p:nvSpPr>
          <p:spPr>
            <a:xfrm>
              <a:off x="1137119" y="1515576"/>
              <a:ext cx="1545856" cy="307777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Temperature (°C)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6" name="CasellaDiTesto 1059865">
              <a:extLst>
                <a:ext uri="{FF2B5EF4-FFF2-40B4-BE49-F238E27FC236}">
                  <a16:creationId xmlns:a16="http://schemas.microsoft.com/office/drawing/2014/main" id="{84A5D044-4996-0B2A-87BD-D63D98F8E15C}"/>
                </a:ext>
              </a:extLst>
            </p:cNvPr>
            <p:cNvSpPr txBox="1"/>
            <p:nvPr/>
          </p:nvSpPr>
          <p:spPr>
            <a:xfrm>
              <a:off x="159764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7" name="CasellaDiTesto 1059866">
              <a:extLst>
                <a:ext uri="{FF2B5EF4-FFF2-40B4-BE49-F238E27FC236}">
                  <a16:creationId xmlns:a16="http://schemas.microsoft.com/office/drawing/2014/main" id="{FC7DC349-A26B-799B-053D-B870525FD944}"/>
                </a:ext>
              </a:extLst>
            </p:cNvPr>
            <p:cNvSpPr txBox="1"/>
            <p:nvPr/>
          </p:nvSpPr>
          <p:spPr>
            <a:xfrm>
              <a:off x="868873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8" name="CasellaDiTesto 1059867">
              <a:extLst>
                <a:ext uri="{FF2B5EF4-FFF2-40B4-BE49-F238E27FC236}">
                  <a16:creationId xmlns:a16="http://schemas.microsoft.com/office/drawing/2014/main" id="{819621B7-F4CF-DFCE-3C43-448946FED633}"/>
                </a:ext>
              </a:extLst>
            </p:cNvPr>
            <p:cNvSpPr txBox="1"/>
            <p:nvPr/>
          </p:nvSpPr>
          <p:spPr>
            <a:xfrm>
              <a:off x="1639529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9" name="CasellaDiTesto 1059868">
              <a:extLst>
                <a:ext uri="{FF2B5EF4-FFF2-40B4-BE49-F238E27FC236}">
                  <a16:creationId xmlns:a16="http://schemas.microsoft.com/office/drawing/2014/main" id="{F800A191-9A23-B9C2-EF0A-C142DB8CB709}"/>
                </a:ext>
              </a:extLst>
            </p:cNvPr>
            <p:cNvSpPr txBox="1"/>
            <p:nvPr/>
          </p:nvSpPr>
          <p:spPr>
            <a:xfrm>
              <a:off x="2408169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0" name="CasellaDiTesto 1059869">
              <a:extLst>
                <a:ext uri="{FF2B5EF4-FFF2-40B4-BE49-F238E27FC236}">
                  <a16:creationId xmlns:a16="http://schemas.microsoft.com/office/drawing/2014/main" id="{A8309CB6-8228-7BEA-7F57-F99E6E8F3A58}"/>
                </a:ext>
              </a:extLst>
            </p:cNvPr>
            <p:cNvSpPr txBox="1"/>
            <p:nvPr/>
          </p:nvSpPr>
          <p:spPr>
            <a:xfrm>
              <a:off x="3186324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1" name="CasellaDiTesto 1059870">
              <a:extLst>
                <a:ext uri="{FF2B5EF4-FFF2-40B4-BE49-F238E27FC236}">
                  <a16:creationId xmlns:a16="http://schemas.microsoft.com/office/drawing/2014/main" id="{A6203320-BD88-0B5C-00C3-EA74855529E4}"/>
                </a:ext>
              </a:extLst>
            </p:cNvPr>
            <p:cNvSpPr txBox="1"/>
            <p:nvPr/>
          </p:nvSpPr>
          <p:spPr>
            <a:xfrm>
              <a:off x="3476388" y="2033531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6448890A-3715-589A-C2D7-E4D8A3EC7EC0}"/>
                </a:ext>
              </a:extLst>
            </p:cNvPr>
            <p:cNvSpPr txBox="1"/>
            <p:nvPr/>
          </p:nvSpPr>
          <p:spPr>
            <a:xfrm>
              <a:off x="3476388" y="2628271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24831E5F-954F-5094-0C74-256DF966D471}"/>
                </a:ext>
              </a:extLst>
            </p:cNvPr>
            <p:cNvSpPr txBox="1"/>
            <p:nvPr/>
          </p:nvSpPr>
          <p:spPr>
            <a:xfrm>
              <a:off x="3476388" y="323015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C31BD443-DFFD-5B9E-CF29-FE1D0569883C}"/>
                </a:ext>
              </a:extLst>
            </p:cNvPr>
            <p:cNvSpPr txBox="1"/>
            <p:nvPr/>
          </p:nvSpPr>
          <p:spPr>
            <a:xfrm>
              <a:off x="3476388" y="3827968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2" name="CasellaDiTesto 1059871">
              <a:extLst>
                <a:ext uri="{FF2B5EF4-FFF2-40B4-BE49-F238E27FC236}">
                  <a16:creationId xmlns:a16="http://schemas.microsoft.com/office/drawing/2014/main" id="{FB674BAF-9D61-FBFE-D715-B41D1902614D}"/>
                </a:ext>
              </a:extLst>
            </p:cNvPr>
            <p:cNvSpPr txBox="1"/>
            <p:nvPr/>
          </p:nvSpPr>
          <p:spPr>
            <a:xfrm>
              <a:off x="3476388" y="443054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3" name="CasellaDiTesto 1059872">
              <a:extLst>
                <a:ext uri="{FF2B5EF4-FFF2-40B4-BE49-F238E27FC236}">
                  <a16:creationId xmlns:a16="http://schemas.microsoft.com/office/drawing/2014/main" id="{36D9C7FD-6526-6672-2B2D-2038A7C5AB4F}"/>
                </a:ext>
              </a:extLst>
            </p:cNvPr>
            <p:cNvSpPr txBox="1"/>
            <p:nvPr/>
          </p:nvSpPr>
          <p:spPr>
            <a:xfrm>
              <a:off x="3476388" y="503079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5" name="CasellaDiTesto 1059874">
              <a:extLst>
                <a:ext uri="{FF2B5EF4-FFF2-40B4-BE49-F238E27FC236}">
                  <a16:creationId xmlns:a16="http://schemas.microsoft.com/office/drawing/2014/main" id="{777E899E-3003-770B-264F-14B23D07CAA4}"/>
                </a:ext>
              </a:extLst>
            </p:cNvPr>
            <p:cNvSpPr txBox="1"/>
            <p:nvPr/>
          </p:nvSpPr>
          <p:spPr>
            <a:xfrm rot="16200000">
              <a:off x="3259511" y="3498360"/>
              <a:ext cx="812670" cy="441339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Depth (km)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6" name="Rettangolo 1059875">
              <a:extLst>
                <a:ext uri="{FF2B5EF4-FFF2-40B4-BE49-F238E27FC236}">
                  <a16:creationId xmlns:a16="http://schemas.microsoft.com/office/drawing/2014/main" id="{4AB3E586-EAEC-2F87-D756-532BEB38D047}"/>
                </a:ext>
              </a:extLst>
            </p:cNvPr>
            <p:cNvSpPr/>
            <p:nvPr/>
          </p:nvSpPr>
          <p:spPr bwMode="auto">
            <a:xfrm>
              <a:off x="2312194" y="2192066"/>
              <a:ext cx="243952" cy="2042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77" name="Rettangolo 1059876">
              <a:extLst>
                <a:ext uri="{FF2B5EF4-FFF2-40B4-BE49-F238E27FC236}">
                  <a16:creationId xmlns:a16="http://schemas.microsoft.com/office/drawing/2014/main" id="{45B1AA8B-B98E-DBFE-1DF6-05F7C5124295}"/>
                </a:ext>
              </a:extLst>
            </p:cNvPr>
            <p:cNvSpPr/>
            <p:nvPr/>
          </p:nvSpPr>
          <p:spPr bwMode="auto">
            <a:xfrm>
              <a:off x="1691050" y="2532534"/>
              <a:ext cx="243952" cy="32730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78" name="CasellaDiTesto 1059877">
              <a:extLst>
                <a:ext uri="{FF2B5EF4-FFF2-40B4-BE49-F238E27FC236}">
                  <a16:creationId xmlns:a16="http://schemas.microsoft.com/office/drawing/2014/main" id="{8A485298-9D60-A02A-771C-AEEBB0307820}"/>
                </a:ext>
              </a:extLst>
            </p:cNvPr>
            <p:cNvSpPr txBox="1"/>
            <p:nvPr/>
          </p:nvSpPr>
          <p:spPr>
            <a:xfrm>
              <a:off x="2867928" y="2265016"/>
              <a:ext cx="5203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%H</a:t>
              </a:r>
              <a:r>
                <a:rPr lang="it-IT" sz="1000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9" name="CasellaDiTesto 1059878">
              <a:extLst>
                <a:ext uri="{FF2B5EF4-FFF2-40B4-BE49-F238E27FC236}">
                  <a16:creationId xmlns:a16="http://schemas.microsoft.com/office/drawing/2014/main" id="{184E00E4-D3F5-E156-7F25-3D2313A8DABA}"/>
                </a:ext>
              </a:extLst>
            </p:cNvPr>
            <p:cNvSpPr txBox="1"/>
            <p:nvPr/>
          </p:nvSpPr>
          <p:spPr>
            <a:xfrm>
              <a:off x="1611815" y="2491626"/>
              <a:ext cx="3970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Chl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0" name="Rettangolo 1059879">
              <a:extLst>
                <a:ext uri="{FF2B5EF4-FFF2-40B4-BE49-F238E27FC236}">
                  <a16:creationId xmlns:a16="http://schemas.microsoft.com/office/drawing/2014/main" id="{4A219338-EA6C-AE10-3538-C83513CA254D}"/>
                </a:ext>
              </a:extLst>
            </p:cNvPr>
            <p:cNvSpPr/>
            <p:nvPr/>
          </p:nvSpPr>
          <p:spPr bwMode="auto">
            <a:xfrm>
              <a:off x="2552273" y="3122785"/>
              <a:ext cx="833716" cy="2042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2" name="Rettangolo 1059881">
              <a:extLst>
                <a:ext uri="{FF2B5EF4-FFF2-40B4-BE49-F238E27FC236}">
                  <a16:creationId xmlns:a16="http://schemas.microsoft.com/office/drawing/2014/main" id="{E8B2EB8B-7190-C280-568E-6A4DF0C7B28B}"/>
                </a:ext>
              </a:extLst>
            </p:cNvPr>
            <p:cNvSpPr/>
            <p:nvPr/>
          </p:nvSpPr>
          <p:spPr bwMode="auto">
            <a:xfrm>
              <a:off x="923511" y="2166447"/>
              <a:ext cx="243952" cy="48626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3" name="CasellaDiTesto 1059882">
              <a:extLst>
                <a:ext uri="{FF2B5EF4-FFF2-40B4-BE49-F238E27FC236}">
                  <a16:creationId xmlns:a16="http://schemas.microsoft.com/office/drawing/2014/main" id="{6526C667-88CD-FA78-BB05-38E0EAA64124}"/>
                </a:ext>
              </a:extLst>
            </p:cNvPr>
            <p:cNvSpPr txBox="1"/>
            <p:nvPr/>
          </p:nvSpPr>
          <p:spPr>
            <a:xfrm>
              <a:off x="800438" y="2124330"/>
              <a:ext cx="4793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Chl </a:t>
              </a:r>
              <a:r>
                <a:rPr lang="it-IT" sz="105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Brc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4" name="Rettangolo 1059883">
              <a:extLst>
                <a:ext uri="{FF2B5EF4-FFF2-40B4-BE49-F238E27FC236}">
                  <a16:creationId xmlns:a16="http://schemas.microsoft.com/office/drawing/2014/main" id="{0DDFCEF1-1BF6-B501-89C2-47C70FCA73FA}"/>
                </a:ext>
              </a:extLst>
            </p:cNvPr>
            <p:cNvSpPr/>
            <p:nvPr/>
          </p:nvSpPr>
          <p:spPr bwMode="auto">
            <a:xfrm>
              <a:off x="1660291" y="3062648"/>
              <a:ext cx="290365" cy="23300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5" name="CasellaDiTesto 1059884">
              <a:extLst>
                <a:ext uri="{FF2B5EF4-FFF2-40B4-BE49-F238E27FC236}">
                  <a16:creationId xmlns:a16="http://schemas.microsoft.com/office/drawing/2014/main" id="{C376AACA-FA9A-B084-869D-6BF53DF7B07C}"/>
                </a:ext>
              </a:extLst>
            </p:cNvPr>
            <p:cNvSpPr txBox="1"/>
            <p:nvPr/>
          </p:nvSpPr>
          <p:spPr>
            <a:xfrm>
              <a:off x="1539626" y="3022041"/>
              <a:ext cx="526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+ Mg-sur</a:t>
              </a:r>
              <a:endParaRPr lang="en-GB" sz="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6" name="Rettangolo 1059885">
              <a:extLst>
                <a:ext uri="{FF2B5EF4-FFF2-40B4-BE49-F238E27FC236}">
                  <a16:creationId xmlns:a16="http://schemas.microsoft.com/office/drawing/2014/main" id="{7313856E-6FED-8163-FA1F-698EADF92F70}"/>
                </a:ext>
              </a:extLst>
            </p:cNvPr>
            <p:cNvSpPr/>
            <p:nvPr/>
          </p:nvSpPr>
          <p:spPr bwMode="auto">
            <a:xfrm>
              <a:off x="1943682" y="3634332"/>
              <a:ext cx="294392" cy="16389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7" name="CasellaDiTesto 1059886">
              <a:extLst>
                <a:ext uri="{FF2B5EF4-FFF2-40B4-BE49-F238E27FC236}">
                  <a16:creationId xmlns:a16="http://schemas.microsoft.com/office/drawing/2014/main" id="{9ABC30B0-732F-5556-91EB-DA8C4EF35DEE}"/>
                </a:ext>
              </a:extLst>
            </p:cNvPr>
            <p:cNvSpPr txBox="1"/>
            <p:nvPr/>
          </p:nvSpPr>
          <p:spPr>
            <a:xfrm>
              <a:off x="1827954" y="3610828"/>
              <a:ext cx="5260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Mg-sur</a:t>
              </a:r>
              <a:endParaRPr lang="en-GB" sz="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8" name="Rettangolo 1059887">
              <a:extLst>
                <a:ext uri="{FF2B5EF4-FFF2-40B4-BE49-F238E27FC236}">
                  <a16:creationId xmlns:a16="http://schemas.microsoft.com/office/drawing/2014/main" id="{E43C0D4B-88C6-66D8-768C-E7CF9BC78229}"/>
                </a:ext>
              </a:extLst>
            </p:cNvPr>
            <p:cNvSpPr/>
            <p:nvPr/>
          </p:nvSpPr>
          <p:spPr bwMode="auto">
            <a:xfrm>
              <a:off x="1389159" y="3326817"/>
              <a:ext cx="243952" cy="2641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9" name="CasellaDiTesto 1059888">
              <a:extLst>
                <a:ext uri="{FF2B5EF4-FFF2-40B4-BE49-F238E27FC236}">
                  <a16:creationId xmlns:a16="http://schemas.microsoft.com/office/drawing/2014/main" id="{7BF98139-8AFC-E366-D279-D78F1AE5BA94}"/>
                </a:ext>
              </a:extLst>
            </p:cNvPr>
            <p:cNvSpPr txBox="1"/>
            <p:nvPr/>
          </p:nvSpPr>
          <p:spPr>
            <a:xfrm>
              <a:off x="1246291" y="3275955"/>
              <a:ext cx="52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 A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Chl</a:t>
              </a:r>
            </a:p>
          </p:txBody>
        </p:sp>
        <p:sp>
          <p:nvSpPr>
            <p:cNvPr id="1059890" name="Rettangolo 1059889">
              <a:extLst>
                <a:ext uri="{FF2B5EF4-FFF2-40B4-BE49-F238E27FC236}">
                  <a16:creationId xmlns:a16="http://schemas.microsoft.com/office/drawing/2014/main" id="{48E6274D-8187-4A4D-5A34-E346C53F4084}"/>
                </a:ext>
              </a:extLst>
            </p:cNvPr>
            <p:cNvSpPr/>
            <p:nvPr/>
          </p:nvSpPr>
          <p:spPr bwMode="auto">
            <a:xfrm>
              <a:off x="1085061" y="3763280"/>
              <a:ext cx="304098" cy="280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1" name="CasellaDiTesto 1059890">
              <a:extLst>
                <a:ext uri="{FF2B5EF4-FFF2-40B4-BE49-F238E27FC236}">
                  <a16:creationId xmlns:a16="http://schemas.microsoft.com/office/drawing/2014/main" id="{78693849-431E-3582-E451-F2FA5B9DEE24}"/>
                </a:ext>
              </a:extLst>
            </p:cNvPr>
            <p:cNvSpPr txBox="1"/>
            <p:nvPr/>
          </p:nvSpPr>
          <p:spPr>
            <a:xfrm>
              <a:off x="971894" y="3715484"/>
              <a:ext cx="52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 A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± Mg-sur</a:t>
              </a:r>
            </a:p>
          </p:txBody>
        </p:sp>
        <p:sp>
          <p:nvSpPr>
            <p:cNvPr id="1059892" name="Rettangolo 1059891">
              <a:extLst>
                <a:ext uri="{FF2B5EF4-FFF2-40B4-BE49-F238E27FC236}">
                  <a16:creationId xmlns:a16="http://schemas.microsoft.com/office/drawing/2014/main" id="{797E5B19-2B56-FB6C-699C-F75D4760B4A7}"/>
                </a:ext>
              </a:extLst>
            </p:cNvPr>
            <p:cNvSpPr/>
            <p:nvPr/>
          </p:nvSpPr>
          <p:spPr bwMode="auto">
            <a:xfrm>
              <a:off x="1477156" y="4553428"/>
              <a:ext cx="546730" cy="32166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3" name="CasellaDiTesto 1059892">
              <a:extLst>
                <a:ext uri="{FF2B5EF4-FFF2-40B4-BE49-F238E27FC236}">
                  <a16:creationId xmlns:a16="http://schemas.microsoft.com/office/drawing/2014/main" id="{4E8FBC41-E2A3-27D8-4604-90A7844D6369}"/>
                </a:ext>
              </a:extLst>
            </p:cNvPr>
            <p:cNvSpPr txBox="1"/>
            <p:nvPr/>
          </p:nvSpPr>
          <p:spPr>
            <a:xfrm>
              <a:off x="1414112" y="4507993"/>
              <a:ext cx="6815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+ Mg-sur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94" name="Rettangolo 1059893">
              <a:extLst>
                <a:ext uri="{FF2B5EF4-FFF2-40B4-BE49-F238E27FC236}">
                  <a16:creationId xmlns:a16="http://schemas.microsoft.com/office/drawing/2014/main" id="{6AB1E1CC-2F22-7A99-5CA7-95DA80622A8C}"/>
                </a:ext>
              </a:extLst>
            </p:cNvPr>
            <p:cNvSpPr/>
            <p:nvPr/>
          </p:nvSpPr>
          <p:spPr bwMode="auto">
            <a:xfrm>
              <a:off x="2411905" y="3600399"/>
              <a:ext cx="974084" cy="5516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5" name="CasellaDiTesto 1059894">
              <a:extLst>
                <a:ext uri="{FF2B5EF4-FFF2-40B4-BE49-F238E27FC236}">
                  <a16:creationId xmlns:a16="http://schemas.microsoft.com/office/drawing/2014/main" id="{BE2CE42F-F4DE-5669-83A9-80C3C67FAAB9}"/>
                </a:ext>
              </a:extLst>
            </p:cNvPr>
            <p:cNvSpPr txBox="1"/>
            <p:nvPr/>
          </p:nvSpPr>
          <p:spPr>
            <a:xfrm>
              <a:off x="2348741" y="3567650"/>
              <a:ext cx="986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Nominally anhydrous assemblage</a:t>
              </a:r>
            </a:p>
          </p:txBody>
        </p:sp>
        <p:sp>
          <p:nvSpPr>
            <p:cNvPr id="1059896" name="CasellaDiTesto 1059895">
              <a:extLst>
                <a:ext uri="{FF2B5EF4-FFF2-40B4-BE49-F238E27FC236}">
                  <a16:creationId xmlns:a16="http://schemas.microsoft.com/office/drawing/2014/main" id="{32B3CD9D-AEF7-94C4-3D48-7A3DB1D01CBF}"/>
                </a:ext>
              </a:extLst>
            </p:cNvPr>
            <p:cNvSpPr txBox="1"/>
            <p:nvPr/>
          </p:nvSpPr>
          <p:spPr>
            <a:xfrm rot="3232302">
              <a:off x="247936" y="4557175"/>
              <a:ext cx="1230351" cy="20005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7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Very unlikely realized on Earth</a:t>
              </a:r>
            </a:p>
          </p:txBody>
        </p:sp>
        <p:sp>
          <p:nvSpPr>
            <p:cNvPr id="1059897" name="Rettangolo 1059896">
              <a:extLst>
                <a:ext uri="{FF2B5EF4-FFF2-40B4-BE49-F238E27FC236}">
                  <a16:creationId xmlns:a16="http://schemas.microsoft.com/office/drawing/2014/main" id="{C42A0FBC-C514-08E9-AB52-D269BECBF616}"/>
                </a:ext>
              </a:extLst>
            </p:cNvPr>
            <p:cNvSpPr/>
            <p:nvPr/>
          </p:nvSpPr>
          <p:spPr bwMode="auto">
            <a:xfrm rot="2406773">
              <a:off x="460866" y="2834342"/>
              <a:ext cx="716765" cy="124002"/>
            </a:xfrm>
            <a:prstGeom prst="rect">
              <a:avLst/>
            </a:prstGeom>
            <a:solidFill>
              <a:srgbClr val="FF1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8" name="CasellaDiTesto 1059897">
              <a:extLst>
                <a:ext uri="{FF2B5EF4-FFF2-40B4-BE49-F238E27FC236}">
                  <a16:creationId xmlns:a16="http://schemas.microsoft.com/office/drawing/2014/main" id="{93C31295-687C-6664-7F29-701DCBBD26B0}"/>
                </a:ext>
              </a:extLst>
            </p:cNvPr>
            <p:cNvSpPr txBox="1"/>
            <p:nvPr/>
          </p:nvSpPr>
          <p:spPr>
            <a:xfrm rot="2374761">
              <a:off x="286353" y="2837130"/>
              <a:ext cx="1183750" cy="24622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Kamchatka Moho </a:t>
              </a:r>
            </a:p>
          </p:txBody>
        </p:sp>
        <p:sp>
          <p:nvSpPr>
            <p:cNvPr id="1059899" name="Rettangolo 1059898">
              <a:extLst>
                <a:ext uri="{FF2B5EF4-FFF2-40B4-BE49-F238E27FC236}">
                  <a16:creationId xmlns:a16="http://schemas.microsoft.com/office/drawing/2014/main" id="{B6EA1BFA-1947-7EE5-D627-7543F8ECD3D3}"/>
                </a:ext>
              </a:extLst>
            </p:cNvPr>
            <p:cNvSpPr/>
            <p:nvPr/>
          </p:nvSpPr>
          <p:spPr bwMode="auto">
            <a:xfrm rot="2428529">
              <a:off x="1432440" y="2154848"/>
              <a:ext cx="601535" cy="105675"/>
            </a:xfrm>
            <a:prstGeom prst="rect">
              <a:avLst/>
            </a:prstGeom>
            <a:solidFill>
              <a:srgbClr val="AFFF4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900" name="CasellaDiTesto 1059899">
              <a:extLst>
                <a:ext uri="{FF2B5EF4-FFF2-40B4-BE49-F238E27FC236}">
                  <a16:creationId xmlns:a16="http://schemas.microsoft.com/office/drawing/2014/main" id="{3F821808-A70C-66CC-52FF-31960FD9B145}"/>
                </a:ext>
              </a:extLst>
            </p:cNvPr>
            <p:cNvSpPr txBox="1"/>
            <p:nvPr/>
          </p:nvSpPr>
          <p:spPr>
            <a:xfrm rot="2374761">
              <a:off x="1307946" y="2142679"/>
              <a:ext cx="872795" cy="24622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Cascadia Moho </a:t>
              </a:r>
            </a:p>
          </p:txBody>
        </p:sp>
        <p:sp>
          <p:nvSpPr>
            <p:cNvPr id="1059901" name="CasellaDiTesto 1059900">
              <a:extLst>
                <a:ext uri="{FF2B5EF4-FFF2-40B4-BE49-F238E27FC236}">
                  <a16:creationId xmlns:a16="http://schemas.microsoft.com/office/drawing/2014/main" id="{BF0B714F-8F93-0DF5-83CA-669A93E78D3A}"/>
                </a:ext>
              </a:extLst>
            </p:cNvPr>
            <p:cNvSpPr txBox="1"/>
            <p:nvPr/>
          </p:nvSpPr>
          <p:spPr>
            <a:xfrm>
              <a:off x="2450474" y="3085500"/>
              <a:ext cx="11002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“Choke point”</a:t>
              </a:r>
            </a:p>
          </p:txBody>
        </p:sp>
        <p:sp>
          <p:nvSpPr>
            <p:cNvPr id="1059902" name="Text Box 319">
              <a:extLst>
                <a:ext uri="{FF2B5EF4-FFF2-40B4-BE49-F238E27FC236}">
                  <a16:creationId xmlns:a16="http://schemas.microsoft.com/office/drawing/2014/main" id="{746264D6-E902-175F-DA08-95E26E4A9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51" y="5597155"/>
              <a:ext cx="3776215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Gies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et al., 2024 (Geochem.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Geophys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Geosyst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GB" sz="1000" b="0" i="1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  <a:r>
                <a:rPr lang="en-GB" sz="1000" b="0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e2024GC011507</a:t>
              </a:r>
              <a:endPara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Text Box 319">
              <a:extLst>
                <a:ext uri="{FF2B5EF4-FFF2-40B4-BE49-F238E27FC236}">
                  <a16:creationId xmlns:a16="http://schemas.microsoft.com/office/drawing/2014/main" id="{8D30FBC3-BE2E-0896-FFD4-00DC15EF5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3640" y="5315215"/>
              <a:ext cx="3935737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Mg-Sur = Mg-</a:t>
              </a:r>
              <a:r>
                <a:rPr lang="en-GB" sz="1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Sursassite</a:t>
              </a:r>
              <a:r>
                <a:rPr lang="en-GB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en-GB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Al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(SiO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)(Si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)(OH)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GB" sz="1400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Rettangolo 114">
              <a:extLst>
                <a:ext uri="{FF2B5EF4-FFF2-40B4-BE49-F238E27FC236}">
                  <a16:creationId xmlns:a16="http://schemas.microsoft.com/office/drawing/2014/main" id="{71B3ADFD-04B4-5B0C-ACC1-8D1228FB2645}"/>
                </a:ext>
              </a:extLst>
            </p:cNvPr>
            <p:cNvSpPr/>
            <p:nvPr/>
          </p:nvSpPr>
          <p:spPr bwMode="auto">
            <a:xfrm>
              <a:off x="2868017" y="2012116"/>
              <a:ext cx="537953" cy="1301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A56E07BE-F21A-F8BF-2459-8A60D3E41F10}"/>
                </a:ext>
              </a:extLst>
            </p:cNvPr>
            <p:cNvSpPr txBox="1"/>
            <p:nvPr/>
          </p:nvSpPr>
          <p:spPr>
            <a:xfrm>
              <a:off x="2740287" y="2251880"/>
              <a:ext cx="3172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en-GB" sz="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2D639B9C-D955-0ADB-0C07-809F8865C190}"/>
                </a:ext>
              </a:extLst>
            </p:cNvPr>
            <p:cNvSpPr txBox="1"/>
            <p:nvPr/>
          </p:nvSpPr>
          <p:spPr>
            <a:xfrm>
              <a:off x="3197165" y="2251880"/>
              <a:ext cx="3172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en-GB" sz="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CCF9648D-842D-122E-0963-16AAEF11B137}"/>
                </a:ext>
              </a:extLst>
            </p:cNvPr>
            <p:cNvSpPr txBox="1"/>
            <p:nvPr/>
          </p:nvSpPr>
          <p:spPr>
            <a:xfrm>
              <a:off x="2225189" y="2170065"/>
              <a:ext cx="3970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Chl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875" name="Gruppo 121874">
            <a:extLst>
              <a:ext uri="{FF2B5EF4-FFF2-40B4-BE49-F238E27FC236}">
                <a16:creationId xmlns:a16="http://schemas.microsoft.com/office/drawing/2014/main" id="{FEC45C4C-7408-F66C-F10C-8D7FE3E10380}"/>
              </a:ext>
            </a:extLst>
          </p:cNvPr>
          <p:cNvGrpSpPr/>
          <p:nvPr/>
        </p:nvGrpSpPr>
        <p:grpSpPr>
          <a:xfrm>
            <a:off x="3917156" y="2373421"/>
            <a:ext cx="4501691" cy="4327320"/>
            <a:chOff x="3917156" y="2373421"/>
            <a:chExt cx="4501691" cy="432732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BB8CD4C6-F6F1-E8C1-4B96-5F1E6337D43A}"/>
                </a:ext>
              </a:extLst>
            </p:cNvPr>
            <p:cNvSpPr/>
            <p:nvPr/>
          </p:nvSpPr>
          <p:spPr bwMode="auto">
            <a:xfrm>
              <a:off x="3917156" y="2373421"/>
              <a:ext cx="4501691" cy="43273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1867" name="CasellaDiTesto 121866">
              <a:extLst>
                <a:ext uri="{FF2B5EF4-FFF2-40B4-BE49-F238E27FC236}">
                  <a16:creationId xmlns:a16="http://schemas.microsoft.com/office/drawing/2014/main" id="{ACD22D27-FF4B-62F5-4EA1-81844EE4078D}"/>
                </a:ext>
              </a:extLst>
            </p:cNvPr>
            <p:cNvSpPr txBox="1"/>
            <p:nvPr/>
          </p:nvSpPr>
          <p:spPr>
            <a:xfrm>
              <a:off x="3917885" y="2449024"/>
              <a:ext cx="4500961" cy="1323439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Cold slab geotherms (e.g., Kamchatka) can deliver water to deep mantle behind the “Choke point”, i.e., always in presence of water-bearing minerals.</a:t>
              </a:r>
            </a:p>
          </p:txBody>
        </p:sp>
        <p:sp>
          <p:nvSpPr>
            <p:cNvPr id="121872" name="CasellaDiTesto 121871">
              <a:extLst>
                <a:ext uri="{FF2B5EF4-FFF2-40B4-BE49-F238E27FC236}">
                  <a16:creationId xmlns:a16="http://schemas.microsoft.com/office/drawing/2014/main" id="{440970EC-7F22-19B9-29BE-36AA338FAAD0}"/>
                </a:ext>
              </a:extLst>
            </p:cNvPr>
            <p:cNvSpPr txBox="1"/>
            <p:nvPr/>
          </p:nvSpPr>
          <p:spPr>
            <a:xfrm>
              <a:off x="4023724" y="3810967"/>
              <a:ext cx="4289284" cy="1015663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 high P, water can be delivered to Phase E and eventually to Wadsleyite and Ringwoodite.</a:t>
              </a:r>
            </a:p>
          </p:txBody>
        </p:sp>
        <p:sp>
          <p:nvSpPr>
            <p:cNvPr id="121873" name="CasellaDiTesto 121872">
              <a:extLst>
                <a:ext uri="{FF2B5EF4-FFF2-40B4-BE49-F238E27FC236}">
                  <a16:creationId xmlns:a16="http://schemas.microsoft.com/office/drawing/2014/main" id="{3CFB9179-59FD-B36E-A5AA-6A566B59DD3A}"/>
                </a:ext>
              </a:extLst>
            </p:cNvPr>
            <p:cNvSpPr txBox="1"/>
            <p:nvPr/>
          </p:nvSpPr>
          <p:spPr>
            <a:xfrm>
              <a:off x="3917885" y="4819875"/>
              <a:ext cx="4500961" cy="1631216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In turn, along hot slab geotherms (e.g., Cascadia), hydrous phases will break down, and the released fluid will return in relatively short timescales to the Earth’s surface. </a:t>
              </a:r>
            </a:p>
          </p:txBody>
        </p:sp>
        <p:sp>
          <p:nvSpPr>
            <p:cNvPr id="121874" name="Text Box 319">
              <a:extLst>
                <a:ext uri="{FF2B5EF4-FFF2-40B4-BE49-F238E27FC236}">
                  <a16:creationId xmlns:a16="http://schemas.microsoft.com/office/drawing/2014/main" id="{062AEE67-0AA5-D458-7FBB-215A11E28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3464" y="6435323"/>
              <a:ext cx="3776215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Gies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et al., 2024 (Geochem.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Geophys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Geosyst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GB" sz="1000" b="0" i="1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  <a:r>
                <a:rPr lang="en-GB" sz="1000" b="0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e2024GC011507</a:t>
              </a:r>
              <a:endPara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880" name="Gruppo 121879">
            <a:extLst>
              <a:ext uri="{FF2B5EF4-FFF2-40B4-BE49-F238E27FC236}">
                <a16:creationId xmlns:a16="http://schemas.microsoft.com/office/drawing/2014/main" id="{059CE005-1EA2-F970-F29C-71B4020BC5FE}"/>
              </a:ext>
            </a:extLst>
          </p:cNvPr>
          <p:cNvGrpSpPr/>
          <p:nvPr/>
        </p:nvGrpSpPr>
        <p:grpSpPr>
          <a:xfrm>
            <a:off x="3912741" y="2373421"/>
            <a:ext cx="4506105" cy="4327320"/>
            <a:chOff x="7776" y="2373421"/>
            <a:chExt cx="4506105" cy="4327320"/>
          </a:xfrm>
        </p:grpSpPr>
        <p:sp>
          <p:nvSpPr>
            <p:cNvPr id="121879" name="Rettangolo 121878">
              <a:extLst>
                <a:ext uri="{FF2B5EF4-FFF2-40B4-BE49-F238E27FC236}">
                  <a16:creationId xmlns:a16="http://schemas.microsoft.com/office/drawing/2014/main" id="{560D9085-2256-A3B4-43AF-DA7E53D71F07}"/>
                </a:ext>
              </a:extLst>
            </p:cNvPr>
            <p:cNvSpPr/>
            <p:nvPr/>
          </p:nvSpPr>
          <p:spPr bwMode="auto">
            <a:xfrm>
              <a:off x="7776" y="2373421"/>
              <a:ext cx="4506105" cy="43273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121878" name="Immagine 121877">
              <a:extLst>
                <a:ext uri="{FF2B5EF4-FFF2-40B4-BE49-F238E27FC236}">
                  <a16:creationId xmlns:a16="http://schemas.microsoft.com/office/drawing/2014/main" id="{B8135F00-E797-7729-8AC6-DD85A34E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16" y="2418484"/>
              <a:ext cx="4391863" cy="4056467"/>
            </a:xfrm>
            <a:prstGeom prst="rect">
              <a:avLst/>
            </a:prstGeom>
          </p:spPr>
        </p:pic>
      </p:grpSp>
      <p:sp>
        <p:nvSpPr>
          <p:cNvPr id="121882" name="Text Box 319">
            <a:extLst>
              <a:ext uri="{FF2B5EF4-FFF2-40B4-BE49-F238E27FC236}">
                <a16:creationId xmlns:a16="http://schemas.microsoft.com/office/drawing/2014/main" id="{8E62F0E1-E68B-B790-532F-293A8171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811" y="4638368"/>
            <a:ext cx="255399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slab is too hot to allow surviving of any hydrous mineral behind the chlorite-out limit</a:t>
            </a:r>
            <a:endParaRPr lang="en-GB" b="1" baseline="-25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1886" name="Connettore diritto 121885">
            <a:extLst>
              <a:ext uri="{FF2B5EF4-FFF2-40B4-BE49-F238E27FC236}">
                <a16:creationId xmlns:a16="http://schemas.microsoft.com/office/drawing/2014/main" id="{E45CAF6F-70B4-1DB2-410B-8B33D89D5118}"/>
              </a:ext>
            </a:extLst>
          </p:cNvPr>
          <p:cNvCxnSpPr>
            <a:cxnSpLocks/>
          </p:cNvCxnSpPr>
          <p:nvPr/>
        </p:nvCxnSpPr>
        <p:spPr bwMode="auto">
          <a:xfrm>
            <a:off x="4441299" y="3910806"/>
            <a:ext cx="1422759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920" name="Connettore diritto 121919">
            <a:extLst>
              <a:ext uri="{FF2B5EF4-FFF2-40B4-BE49-F238E27FC236}">
                <a16:creationId xmlns:a16="http://schemas.microsoft.com/office/drawing/2014/main" id="{C4C25DAE-ECF1-923E-ACF0-C20E6FF369B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40000" y="2774949"/>
            <a:ext cx="1084" cy="7920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884" name="Connettore diritto 121883">
            <a:extLst>
              <a:ext uri="{FF2B5EF4-FFF2-40B4-BE49-F238E27FC236}">
                <a16:creationId xmlns:a16="http://schemas.microsoft.com/office/drawing/2014/main" id="{BCDD4979-BF40-D8A5-F503-7FE4243141B9}"/>
              </a:ext>
            </a:extLst>
          </p:cNvPr>
          <p:cNvCxnSpPr>
            <a:cxnSpLocks/>
          </p:cNvCxnSpPr>
          <p:nvPr/>
        </p:nvCxnSpPr>
        <p:spPr bwMode="auto">
          <a:xfrm flipH="1">
            <a:off x="2551202" y="3586760"/>
            <a:ext cx="89290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1922" name="Rettangolo con angoli arrotondati 121921">
            <a:extLst>
              <a:ext uri="{FF2B5EF4-FFF2-40B4-BE49-F238E27FC236}">
                <a16:creationId xmlns:a16="http://schemas.microsoft.com/office/drawing/2014/main" id="{4E1AEDE3-57AC-1DD4-A17C-272B0C0E4856}"/>
              </a:ext>
            </a:extLst>
          </p:cNvPr>
          <p:cNvSpPr/>
          <p:nvPr/>
        </p:nvSpPr>
        <p:spPr bwMode="auto">
          <a:xfrm>
            <a:off x="5884225" y="3810967"/>
            <a:ext cx="620037" cy="166262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923" name="Text Box 319">
            <a:extLst>
              <a:ext uri="{FF2B5EF4-FFF2-40B4-BE49-F238E27FC236}">
                <a16:creationId xmlns:a16="http://schemas.microsoft.com/office/drawing/2014/main" id="{6476FFC7-4AD2-A61B-C731-57EA021B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366" y="2671637"/>
            <a:ext cx="2098723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temperature at this depth is higher of chlorite stability limit (&lt;800 °C)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(~1050 K = 777 °C)</a:t>
            </a:r>
            <a:endParaRPr lang="en-GB" sz="1400" baseline="-25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924" name="Rettangolo con angoli arrotondati 121923">
            <a:extLst>
              <a:ext uri="{FF2B5EF4-FFF2-40B4-BE49-F238E27FC236}">
                <a16:creationId xmlns:a16="http://schemas.microsoft.com/office/drawing/2014/main" id="{32961B6C-BEA8-DC8C-463D-5E3D85479BC8}"/>
              </a:ext>
            </a:extLst>
          </p:cNvPr>
          <p:cNvSpPr/>
          <p:nvPr/>
        </p:nvSpPr>
        <p:spPr bwMode="auto">
          <a:xfrm>
            <a:off x="7731919" y="2652714"/>
            <a:ext cx="141750" cy="1351444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927" name="Text Box 319">
            <a:extLst>
              <a:ext uri="{FF2B5EF4-FFF2-40B4-BE49-F238E27FC236}">
                <a16:creationId xmlns:a16="http://schemas.microsoft.com/office/drawing/2014/main" id="{E213D875-4AAB-CB8F-C73E-6314DEED5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464" y="6435323"/>
            <a:ext cx="377621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Gies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2024 (Geochem. </a:t>
            </a: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Geosyst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000" b="0" i="1" u="none" strike="noStrike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GB" sz="1000" b="0" i="0" u="none" strike="noStrike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e2024GC011507</a:t>
            </a:r>
            <a:endParaRPr lang="en-GB" sz="1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856" name="CasellaDiTesto 121855">
            <a:extLst>
              <a:ext uri="{FF2B5EF4-FFF2-40B4-BE49-F238E27FC236}">
                <a16:creationId xmlns:a16="http://schemas.microsoft.com/office/drawing/2014/main" id="{93FC1FBA-64E1-AFAA-09A8-F0651DC1CBB5}"/>
              </a:ext>
            </a:extLst>
          </p:cNvPr>
          <p:cNvSpPr txBox="1"/>
          <p:nvPr/>
        </p:nvSpPr>
        <p:spPr>
          <a:xfrm>
            <a:off x="8118300" y="28458"/>
            <a:ext cx="1114600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it-IT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600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(mass%)</a:t>
            </a:r>
          </a:p>
        </p:txBody>
      </p:sp>
    </p:spTree>
    <p:extLst>
      <p:ext uri="{BB962C8B-B14F-4D97-AF65-F5344CB8AC3E}">
        <p14:creationId xmlns:p14="http://schemas.microsoft.com/office/powerpoint/2010/main" val="3204456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82" grpId="0"/>
      <p:bldP spid="121922" grpId="0" animBg="1"/>
      <p:bldP spid="121923" grpId="0"/>
      <p:bldP spid="1219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668FD72-7898-9231-2FA8-01891A5FEFC5}"/>
              </a:ext>
            </a:extLst>
          </p:cNvPr>
          <p:cNvGrpSpPr/>
          <p:nvPr/>
        </p:nvGrpSpPr>
        <p:grpSpPr>
          <a:xfrm>
            <a:off x="2404834" y="-150"/>
            <a:ext cx="6753616" cy="6898166"/>
            <a:chOff x="2404834" y="-150"/>
            <a:chExt cx="6753616" cy="6898166"/>
          </a:xfrm>
        </p:grpSpPr>
        <p:grpSp>
          <p:nvGrpSpPr>
            <p:cNvPr id="105" name="Gruppo 104"/>
            <p:cNvGrpSpPr/>
            <p:nvPr/>
          </p:nvGrpSpPr>
          <p:grpSpPr>
            <a:xfrm>
              <a:off x="2404834" y="-150"/>
              <a:ext cx="6753616" cy="6898166"/>
              <a:chOff x="2404834" y="-150"/>
              <a:chExt cx="6753616" cy="6898166"/>
            </a:xfrm>
          </p:grpSpPr>
          <p:grpSp>
            <p:nvGrpSpPr>
              <p:cNvPr id="76" name="Gruppo 75"/>
              <p:cNvGrpSpPr/>
              <p:nvPr/>
            </p:nvGrpSpPr>
            <p:grpSpPr>
              <a:xfrm>
                <a:off x="2404834" y="-150"/>
                <a:ext cx="6753616" cy="6898166"/>
                <a:chOff x="2404834" y="-150"/>
                <a:chExt cx="6753616" cy="6898166"/>
              </a:xfrm>
            </p:grpSpPr>
            <p:sp>
              <p:nvSpPr>
                <p:cNvPr id="74" name="Rettangolo 73"/>
                <p:cNvSpPr/>
                <p:nvPr/>
              </p:nvSpPr>
              <p:spPr bwMode="auto">
                <a:xfrm>
                  <a:off x="2404834" y="-150"/>
                  <a:ext cx="6753616" cy="685815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pic>
              <p:nvPicPr>
                <p:cNvPr id="2" name="Immagine 1"/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l="5491" t="4530" r="20019" b="8348"/>
                <a:stretch/>
              </p:blipFill>
              <p:spPr>
                <a:xfrm rot="5400000">
                  <a:off x="2654389" y="787309"/>
                  <a:ext cx="6375219" cy="5740401"/>
                </a:xfrm>
                <a:prstGeom prst="rect">
                  <a:avLst/>
                </a:prstGeom>
              </p:spPr>
            </p:pic>
            <p:sp>
              <p:nvSpPr>
                <p:cNvPr id="3" name="Ovale 2"/>
                <p:cNvSpPr/>
                <p:nvPr/>
              </p:nvSpPr>
              <p:spPr bwMode="auto">
                <a:xfrm>
                  <a:off x="3717925" y="944563"/>
                  <a:ext cx="228600" cy="227012"/>
                </a:xfrm>
                <a:prstGeom prst="ellipse">
                  <a:avLst/>
                </a:prstGeom>
                <a:solidFill>
                  <a:srgbClr val="94FF5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" name="CasellaDiTesto 3"/>
                <p:cNvSpPr txBox="1"/>
                <p:nvPr/>
              </p:nvSpPr>
              <p:spPr>
                <a:xfrm>
                  <a:off x="3261383" y="1098451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9" name="Ovale 8"/>
                <p:cNvSpPr/>
                <p:nvPr/>
              </p:nvSpPr>
              <p:spPr bwMode="auto">
                <a:xfrm>
                  <a:off x="4441825" y="1098451"/>
                  <a:ext cx="228600" cy="227012"/>
                </a:xfrm>
                <a:prstGeom prst="ellipse">
                  <a:avLst/>
                </a:prstGeom>
                <a:solidFill>
                  <a:srgbClr val="0000C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4338625" y="1262002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11" name="Ovale 10"/>
                <p:cNvSpPr/>
                <p:nvPr/>
              </p:nvSpPr>
              <p:spPr bwMode="auto">
                <a:xfrm>
                  <a:off x="4451715" y="737742"/>
                  <a:ext cx="228600" cy="227012"/>
                </a:xfrm>
                <a:prstGeom prst="ellipse">
                  <a:avLst/>
                </a:prstGeom>
                <a:solidFill>
                  <a:srgbClr val="0100B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2" name="CasellaDiTesto 11"/>
                <p:cNvSpPr txBox="1"/>
                <p:nvPr/>
              </p:nvSpPr>
              <p:spPr>
                <a:xfrm>
                  <a:off x="4441825" y="656977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13" name="Ovale 12"/>
                <p:cNvSpPr/>
                <p:nvPr/>
              </p:nvSpPr>
              <p:spPr bwMode="auto">
                <a:xfrm>
                  <a:off x="4727575" y="625029"/>
                  <a:ext cx="228600" cy="227012"/>
                </a:xfrm>
                <a:prstGeom prst="ellipse">
                  <a:avLst/>
                </a:prstGeom>
                <a:solidFill>
                  <a:srgbClr val="0000A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4" name="CasellaDiTesto 13"/>
                <p:cNvSpPr txBox="1"/>
                <p:nvPr/>
              </p:nvSpPr>
              <p:spPr>
                <a:xfrm>
                  <a:off x="4727575" y="554138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15" name="Ovale 14"/>
                <p:cNvSpPr/>
                <p:nvPr/>
              </p:nvSpPr>
              <p:spPr bwMode="auto">
                <a:xfrm>
                  <a:off x="5295900" y="697359"/>
                  <a:ext cx="228600" cy="227012"/>
                </a:xfrm>
                <a:prstGeom prst="ellipse">
                  <a:avLst/>
                </a:prstGeom>
                <a:solidFill>
                  <a:srgbClr val="02009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6" name="CasellaDiTesto 15"/>
                <p:cNvSpPr txBox="1"/>
                <p:nvPr/>
              </p:nvSpPr>
              <p:spPr>
                <a:xfrm>
                  <a:off x="5283200" y="598686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7" name="Connettore 1 6"/>
                <p:cNvCxnSpPr/>
                <p:nvPr/>
              </p:nvCxnSpPr>
              <p:spPr bwMode="auto">
                <a:xfrm flipH="1" flipV="1">
                  <a:off x="5155691" y="499046"/>
                  <a:ext cx="179897" cy="19489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" name="Ovale 20"/>
                <p:cNvSpPr/>
                <p:nvPr/>
              </p:nvSpPr>
              <p:spPr bwMode="auto">
                <a:xfrm>
                  <a:off x="4797934" y="918520"/>
                  <a:ext cx="148716" cy="105866"/>
                </a:xfrm>
                <a:prstGeom prst="ellipse">
                  <a:avLst/>
                </a:prstGeom>
                <a:solidFill>
                  <a:srgbClr val="0000B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2" name="CasellaDiTesto 21"/>
                <p:cNvSpPr txBox="1"/>
                <p:nvPr/>
              </p:nvSpPr>
              <p:spPr>
                <a:xfrm>
                  <a:off x="4766040" y="817564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</a:t>
                  </a:r>
                </a:p>
              </p:txBody>
            </p:sp>
            <p:sp>
              <p:nvSpPr>
                <p:cNvPr id="19" name="Figura a mano libera 18"/>
                <p:cNvSpPr/>
                <p:nvPr/>
              </p:nvSpPr>
              <p:spPr bwMode="auto">
                <a:xfrm>
                  <a:off x="4148138" y="671513"/>
                  <a:ext cx="159543" cy="150018"/>
                </a:xfrm>
                <a:custGeom>
                  <a:avLst/>
                  <a:gdLst>
                    <a:gd name="connsiteX0" fmla="*/ 0 w 159543"/>
                    <a:gd name="connsiteY0" fmla="*/ 4762 h 150018"/>
                    <a:gd name="connsiteX1" fmla="*/ 71437 w 159543"/>
                    <a:gd name="connsiteY1" fmla="*/ 90487 h 150018"/>
                    <a:gd name="connsiteX2" fmla="*/ 138112 w 159543"/>
                    <a:gd name="connsiteY2" fmla="*/ 150018 h 150018"/>
                    <a:gd name="connsiteX3" fmla="*/ 159543 w 159543"/>
                    <a:gd name="connsiteY3" fmla="*/ 80962 h 150018"/>
                    <a:gd name="connsiteX4" fmla="*/ 116681 w 159543"/>
                    <a:gd name="connsiteY4" fmla="*/ 0 h 150018"/>
                    <a:gd name="connsiteX5" fmla="*/ 0 w 159543"/>
                    <a:gd name="connsiteY5" fmla="*/ 4762 h 150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543" h="150018">
                      <a:moveTo>
                        <a:pt x="0" y="4762"/>
                      </a:moveTo>
                      <a:lnTo>
                        <a:pt x="71437" y="90487"/>
                      </a:lnTo>
                      <a:lnTo>
                        <a:pt x="138112" y="150018"/>
                      </a:lnTo>
                      <a:lnTo>
                        <a:pt x="159543" y="80962"/>
                      </a:lnTo>
                      <a:lnTo>
                        <a:pt x="116681" y="0"/>
                      </a:lnTo>
                      <a:lnTo>
                        <a:pt x="0" y="4762"/>
                      </a:lnTo>
                      <a:close/>
                    </a:path>
                  </a:pathLst>
                </a:custGeom>
                <a:solidFill>
                  <a:srgbClr val="0636D7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4" name="CasellaDiTesto 23"/>
                <p:cNvSpPr txBox="1"/>
                <p:nvPr/>
              </p:nvSpPr>
              <p:spPr>
                <a:xfrm>
                  <a:off x="4137644" y="554137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20" name="Figura a mano libera 19"/>
                <p:cNvSpPr/>
                <p:nvPr/>
              </p:nvSpPr>
              <p:spPr bwMode="auto">
                <a:xfrm>
                  <a:off x="3817144" y="561975"/>
                  <a:ext cx="476250" cy="321469"/>
                </a:xfrm>
                <a:custGeom>
                  <a:avLst/>
                  <a:gdLst>
                    <a:gd name="connsiteX0" fmla="*/ 0 w 476250"/>
                    <a:gd name="connsiteY0" fmla="*/ 7144 h 321469"/>
                    <a:gd name="connsiteX1" fmla="*/ 161925 w 476250"/>
                    <a:gd name="connsiteY1" fmla="*/ 85725 h 321469"/>
                    <a:gd name="connsiteX2" fmla="*/ 338137 w 476250"/>
                    <a:gd name="connsiteY2" fmla="*/ 209550 h 321469"/>
                    <a:gd name="connsiteX3" fmla="*/ 476250 w 476250"/>
                    <a:gd name="connsiteY3" fmla="*/ 321469 h 321469"/>
                    <a:gd name="connsiteX4" fmla="*/ 407194 w 476250"/>
                    <a:gd name="connsiteY4" fmla="*/ 226219 h 321469"/>
                    <a:gd name="connsiteX5" fmla="*/ 242887 w 476250"/>
                    <a:gd name="connsiteY5" fmla="*/ 69056 h 321469"/>
                    <a:gd name="connsiteX6" fmla="*/ 130969 w 476250"/>
                    <a:gd name="connsiteY6" fmla="*/ 0 h 321469"/>
                    <a:gd name="connsiteX7" fmla="*/ 0 w 476250"/>
                    <a:gd name="connsiteY7" fmla="*/ 7144 h 321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6250" h="321469">
                      <a:moveTo>
                        <a:pt x="0" y="7144"/>
                      </a:moveTo>
                      <a:lnTo>
                        <a:pt x="161925" y="85725"/>
                      </a:lnTo>
                      <a:lnTo>
                        <a:pt x="338137" y="209550"/>
                      </a:lnTo>
                      <a:lnTo>
                        <a:pt x="476250" y="321469"/>
                      </a:lnTo>
                      <a:lnTo>
                        <a:pt x="407194" y="226219"/>
                      </a:lnTo>
                      <a:lnTo>
                        <a:pt x="242887" y="69056"/>
                      </a:lnTo>
                      <a:lnTo>
                        <a:pt x="130969" y="0"/>
                      </a:lnTo>
                      <a:lnTo>
                        <a:pt x="0" y="7144"/>
                      </a:lnTo>
                      <a:close/>
                    </a:path>
                  </a:pathLst>
                </a:custGeom>
                <a:solidFill>
                  <a:srgbClr val="5FFF8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6" name="CasellaDiTesto 25"/>
                <p:cNvSpPr txBox="1"/>
                <p:nvPr/>
              </p:nvSpPr>
              <p:spPr>
                <a:xfrm>
                  <a:off x="3909553" y="471140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23" name="Figura a mano libera 22"/>
                <p:cNvSpPr/>
                <p:nvPr/>
              </p:nvSpPr>
              <p:spPr bwMode="auto">
                <a:xfrm>
                  <a:off x="3921919" y="1662113"/>
                  <a:ext cx="240506" cy="211931"/>
                </a:xfrm>
                <a:custGeom>
                  <a:avLst/>
                  <a:gdLst>
                    <a:gd name="connsiteX0" fmla="*/ 0 w 240506"/>
                    <a:gd name="connsiteY0" fmla="*/ 150018 h 211931"/>
                    <a:gd name="connsiteX1" fmla="*/ 169069 w 240506"/>
                    <a:gd name="connsiteY1" fmla="*/ 211931 h 211931"/>
                    <a:gd name="connsiteX2" fmla="*/ 240506 w 240506"/>
                    <a:gd name="connsiteY2" fmla="*/ 0 h 211931"/>
                    <a:gd name="connsiteX3" fmla="*/ 26194 w 240506"/>
                    <a:gd name="connsiteY3" fmla="*/ 23812 h 211931"/>
                    <a:gd name="connsiteX4" fmla="*/ 0 w 240506"/>
                    <a:gd name="connsiteY4" fmla="*/ 150018 h 21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506" h="211931">
                      <a:moveTo>
                        <a:pt x="0" y="150018"/>
                      </a:moveTo>
                      <a:lnTo>
                        <a:pt x="169069" y="211931"/>
                      </a:lnTo>
                      <a:lnTo>
                        <a:pt x="240506" y="0"/>
                      </a:lnTo>
                      <a:lnTo>
                        <a:pt x="26194" y="23812"/>
                      </a:lnTo>
                      <a:lnTo>
                        <a:pt x="0" y="150018"/>
                      </a:lnTo>
                      <a:close/>
                    </a:path>
                  </a:pathLst>
                </a:custGeom>
                <a:solidFill>
                  <a:srgbClr val="46FEA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8" name="CasellaDiTesto 27"/>
                <p:cNvSpPr txBox="1"/>
                <p:nvPr/>
              </p:nvSpPr>
              <p:spPr>
                <a:xfrm>
                  <a:off x="3809541" y="1598148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29" name="Ovale 28"/>
                <p:cNvSpPr/>
                <p:nvPr/>
              </p:nvSpPr>
              <p:spPr bwMode="auto">
                <a:xfrm>
                  <a:off x="4152900" y="1710997"/>
                  <a:ext cx="178593" cy="227012"/>
                </a:xfrm>
                <a:prstGeom prst="ellipse">
                  <a:avLst/>
                </a:prstGeom>
                <a:solidFill>
                  <a:srgbClr val="0002A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4190891" y="1692950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</a:t>
                  </a:r>
                </a:p>
              </p:txBody>
            </p:sp>
            <p:sp>
              <p:nvSpPr>
                <p:cNvPr id="31" name="Ovale 30"/>
                <p:cNvSpPr/>
                <p:nvPr/>
              </p:nvSpPr>
              <p:spPr bwMode="auto">
                <a:xfrm>
                  <a:off x="3318601" y="2078635"/>
                  <a:ext cx="228600" cy="227012"/>
                </a:xfrm>
                <a:prstGeom prst="ellipse">
                  <a:avLst/>
                </a:prstGeom>
                <a:solidFill>
                  <a:srgbClr val="FEA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2" name="CasellaDiTesto 31"/>
                <p:cNvSpPr txBox="1"/>
                <p:nvPr/>
              </p:nvSpPr>
              <p:spPr>
                <a:xfrm>
                  <a:off x="3117441" y="2088504"/>
                  <a:ext cx="373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11</a:t>
                  </a:r>
                </a:p>
              </p:txBody>
            </p:sp>
            <p:sp>
              <p:nvSpPr>
                <p:cNvPr id="33" name="Ovale 32"/>
                <p:cNvSpPr/>
                <p:nvPr/>
              </p:nvSpPr>
              <p:spPr bwMode="auto">
                <a:xfrm>
                  <a:off x="4137644" y="2652713"/>
                  <a:ext cx="228600" cy="227012"/>
                </a:xfrm>
                <a:prstGeom prst="ellipse">
                  <a:avLst/>
                </a:prstGeom>
                <a:solidFill>
                  <a:srgbClr val="5FFF9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4" name="CasellaDiTesto 33"/>
                <p:cNvSpPr txBox="1"/>
                <p:nvPr/>
              </p:nvSpPr>
              <p:spPr>
                <a:xfrm>
                  <a:off x="3997358" y="270971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35" name="Ovale 34"/>
                <p:cNvSpPr/>
                <p:nvPr/>
              </p:nvSpPr>
              <p:spPr bwMode="auto">
                <a:xfrm>
                  <a:off x="4765405" y="1972375"/>
                  <a:ext cx="228600" cy="227012"/>
                </a:xfrm>
                <a:prstGeom prst="ellipse">
                  <a:avLst/>
                </a:prstGeom>
                <a:solidFill>
                  <a:srgbClr val="00009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6" name="CasellaDiTesto 35"/>
                <p:cNvSpPr txBox="1"/>
                <p:nvPr/>
              </p:nvSpPr>
              <p:spPr>
                <a:xfrm>
                  <a:off x="4756150" y="1730475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37" name="Ovale 36"/>
                <p:cNvSpPr/>
                <p:nvPr/>
              </p:nvSpPr>
              <p:spPr bwMode="auto">
                <a:xfrm>
                  <a:off x="6013608" y="1965129"/>
                  <a:ext cx="228600" cy="227012"/>
                </a:xfrm>
                <a:prstGeom prst="ellipse">
                  <a:avLst/>
                </a:prstGeom>
                <a:solidFill>
                  <a:srgbClr val="00009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8" name="CasellaDiTesto 37"/>
                <p:cNvSpPr txBox="1"/>
                <p:nvPr/>
              </p:nvSpPr>
              <p:spPr>
                <a:xfrm>
                  <a:off x="6470665" y="2521445"/>
                  <a:ext cx="2000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25" name="Figura a mano libera 24"/>
                <p:cNvSpPr/>
                <p:nvPr/>
              </p:nvSpPr>
              <p:spPr bwMode="auto">
                <a:xfrm>
                  <a:off x="4443413" y="2119313"/>
                  <a:ext cx="635793" cy="1112043"/>
                </a:xfrm>
                <a:custGeom>
                  <a:avLst/>
                  <a:gdLst>
                    <a:gd name="connsiteX0" fmla="*/ 321468 w 635793"/>
                    <a:gd name="connsiteY0" fmla="*/ 585787 h 1112043"/>
                    <a:gd name="connsiteX1" fmla="*/ 431006 w 635793"/>
                    <a:gd name="connsiteY1" fmla="*/ 785812 h 1112043"/>
                    <a:gd name="connsiteX2" fmla="*/ 578643 w 635793"/>
                    <a:gd name="connsiteY2" fmla="*/ 1112043 h 1112043"/>
                    <a:gd name="connsiteX3" fmla="*/ 635793 w 635793"/>
                    <a:gd name="connsiteY3" fmla="*/ 1076325 h 1112043"/>
                    <a:gd name="connsiteX4" fmla="*/ 550068 w 635793"/>
                    <a:gd name="connsiteY4" fmla="*/ 762000 h 1112043"/>
                    <a:gd name="connsiteX5" fmla="*/ 461962 w 635793"/>
                    <a:gd name="connsiteY5" fmla="*/ 545306 h 1112043"/>
                    <a:gd name="connsiteX6" fmla="*/ 330993 w 635793"/>
                    <a:gd name="connsiteY6" fmla="*/ 333375 h 1112043"/>
                    <a:gd name="connsiteX7" fmla="*/ 176212 w 635793"/>
                    <a:gd name="connsiteY7" fmla="*/ 154781 h 1112043"/>
                    <a:gd name="connsiteX8" fmla="*/ 0 w 635793"/>
                    <a:gd name="connsiteY8" fmla="*/ 0 h 1112043"/>
                    <a:gd name="connsiteX9" fmla="*/ 202406 w 635793"/>
                    <a:gd name="connsiteY9" fmla="*/ 338137 h 1112043"/>
                    <a:gd name="connsiteX10" fmla="*/ 321468 w 635793"/>
                    <a:gd name="connsiteY10" fmla="*/ 585787 h 111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5793" h="1112043">
                      <a:moveTo>
                        <a:pt x="321468" y="585787"/>
                      </a:moveTo>
                      <a:lnTo>
                        <a:pt x="431006" y="785812"/>
                      </a:lnTo>
                      <a:lnTo>
                        <a:pt x="578643" y="1112043"/>
                      </a:lnTo>
                      <a:lnTo>
                        <a:pt x="635793" y="1076325"/>
                      </a:lnTo>
                      <a:lnTo>
                        <a:pt x="550068" y="762000"/>
                      </a:lnTo>
                      <a:lnTo>
                        <a:pt x="461962" y="545306"/>
                      </a:lnTo>
                      <a:lnTo>
                        <a:pt x="330993" y="333375"/>
                      </a:lnTo>
                      <a:lnTo>
                        <a:pt x="176212" y="154781"/>
                      </a:lnTo>
                      <a:lnTo>
                        <a:pt x="0" y="0"/>
                      </a:lnTo>
                      <a:lnTo>
                        <a:pt x="202406" y="338137"/>
                      </a:lnTo>
                      <a:lnTo>
                        <a:pt x="321468" y="585787"/>
                      </a:lnTo>
                      <a:close/>
                    </a:path>
                  </a:pathLst>
                </a:custGeom>
                <a:solidFill>
                  <a:srgbClr val="0051E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0" name="CasellaDiTesto 39"/>
                <p:cNvSpPr txBox="1"/>
                <p:nvPr/>
              </p:nvSpPr>
              <p:spPr>
                <a:xfrm>
                  <a:off x="4666622" y="2582861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13</a:t>
                  </a:r>
                </a:p>
              </p:txBody>
            </p:sp>
            <p:sp>
              <p:nvSpPr>
                <p:cNvPr id="41" name="Ovale 40"/>
                <p:cNvSpPr/>
                <p:nvPr/>
              </p:nvSpPr>
              <p:spPr bwMode="auto">
                <a:xfrm>
                  <a:off x="4881563" y="3542515"/>
                  <a:ext cx="364076" cy="329398"/>
                </a:xfrm>
                <a:prstGeom prst="ellipse">
                  <a:avLst/>
                </a:prstGeom>
                <a:solidFill>
                  <a:srgbClr val="FF040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2" name="Ovale 41"/>
                <p:cNvSpPr/>
                <p:nvPr/>
              </p:nvSpPr>
              <p:spPr bwMode="auto">
                <a:xfrm>
                  <a:off x="5131339" y="5319078"/>
                  <a:ext cx="294736" cy="307021"/>
                </a:xfrm>
                <a:prstGeom prst="ellipse">
                  <a:avLst/>
                </a:prstGeom>
                <a:solidFill>
                  <a:srgbClr val="E0FE17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3" name="Ovale 42"/>
                <p:cNvSpPr/>
                <p:nvPr/>
              </p:nvSpPr>
              <p:spPr bwMode="auto">
                <a:xfrm>
                  <a:off x="5785008" y="4226879"/>
                  <a:ext cx="228600" cy="227012"/>
                </a:xfrm>
                <a:prstGeom prst="ellipse">
                  <a:avLst/>
                </a:prstGeom>
                <a:solidFill>
                  <a:srgbClr val="0342E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4" name="Ovale 43"/>
                <p:cNvSpPr/>
                <p:nvPr/>
              </p:nvSpPr>
              <p:spPr bwMode="auto">
                <a:xfrm>
                  <a:off x="3832224" y="4773946"/>
                  <a:ext cx="417337" cy="438609"/>
                </a:xfrm>
                <a:prstGeom prst="ellipse">
                  <a:avLst/>
                </a:prstGeom>
                <a:solidFill>
                  <a:srgbClr val="FE252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5" name="CasellaDiTesto 44"/>
                <p:cNvSpPr txBox="1"/>
                <p:nvPr/>
              </p:nvSpPr>
              <p:spPr>
                <a:xfrm>
                  <a:off x="4804465" y="349523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16</a:t>
                  </a:r>
                </a:p>
              </p:txBody>
            </p:sp>
            <p:sp>
              <p:nvSpPr>
                <p:cNvPr id="27" name="Figura a mano libera 26"/>
                <p:cNvSpPr/>
                <p:nvPr/>
              </p:nvSpPr>
              <p:spPr bwMode="auto">
                <a:xfrm>
                  <a:off x="3917156" y="3448050"/>
                  <a:ext cx="821532" cy="959644"/>
                </a:xfrm>
                <a:custGeom>
                  <a:avLst/>
                  <a:gdLst>
                    <a:gd name="connsiteX0" fmla="*/ 0 w 821532"/>
                    <a:gd name="connsiteY0" fmla="*/ 0 h 959644"/>
                    <a:gd name="connsiteX1" fmla="*/ 250032 w 821532"/>
                    <a:gd name="connsiteY1" fmla="*/ 316706 h 959644"/>
                    <a:gd name="connsiteX2" fmla="*/ 364332 w 821532"/>
                    <a:gd name="connsiteY2" fmla="*/ 476250 h 959644"/>
                    <a:gd name="connsiteX3" fmla="*/ 657225 w 821532"/>
                    <a:gd name="connsiteY3" fmla="*/ 895350 h 959644"/>
                    <a:gd name="connsiteX4" fmla="*/ 700088 w 821532"/>
                    <a:gd name="connsiteY4" fmla="*/ 959644 h 959644"/>
                    <a:gd name="connsiteX5" fmla="*/ 785813 w 821532"/>
                    <a:gd name="connsiteY5" fmla="*/ 885825 h 959644"/>
                    <a:gd name="connsiteX6" fmla="*/ 821532 w 821532"/>
                    <a:gd name="connsiteY6" fmla="*/ 809625 h 959644"/>
                    <a:gd name="connsiteX7" fmla="*/ 645319 w 821532"/>
                    <a:gd name="connsiteY7" fmla="*/ 535781 h 959644"/>
                    <a:gd name="connsiteX8" fmla="*/ 431007 w 821532"/>
                    <a:gd name="connsiteY8" fmla="*/ 226219 h 959644"/>
                    <a:gd name="connsiteX9" fmla="*/ 335757 w 821532"/>
                    <a:gd name="connsiteY9" fmla="*/ 109538 h 959644"/>
                    <a:gd name="connsiteX10" fmla="*/ 221457 w 821532"/>
                    <a:gd name="connsiteY10" fmla="*/ 64294 h 959644"/>
                    <a:gd name="connsiteX11" fmla="*/ 0 w 821532"/>
                    <a:gd name="connsiteY11" fmla="*/ 0 h 959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1532" h="959644">
                      <a:moveTo>
                        <a:pt x="0" y="0"/>
                      </a:moveTo>
                      <a:lnTo>
                        <a:pt x="250032" y="316706"/>
                      </a:lnTo>
                      <a:lnTo>
                        <a:pt x="364332" y="476250"/>
                      </a:lnTo>
                      <a:lnTo>
                        <a:pt x="657225" y="895350"/>
                      </a:lnTo>
                      <a:lnTo>
                        <a:pt x="700088" y="959644"/>
                      </a:lnTo>
                      <a:lnTo>
                        <a:pt x="785813" y="885825"/>
                      </a:lnTo>
                      <a:lnTo>
                        <a:pt x="821532" y="809625"/>
                      </a:lnTo>
                      <a:lnTo>
                        <a:pt x="645319" y="535781"/>
                      </a:lnTo>
                      <a:lnTo>
                        <a:pt x="431007" y="226219"/>
                      </a:lnTo>
                      <a:lnTo>
                        <a:pt x="335757" y="109538"/>
                      </a:lnTo>
                      <a:lnTo>
                        <a:pt x="221457" y="642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810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7" name="CasellaDiTesto 46"/>
                <p:cNvSpPr txBox="1"/>
                <p:nvPr/>
              </p:nvSpPr>
              <p:spPr>
                <a:xfrm>
                  <a:off x="4166417" y="3711500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19</a:t>
                  </a:r>
                </a:p>
              </p:txBody>
            </p:sp>
            <p:sp>
              <p:nvSpPr>
                <p:cNvPr id="39" name="Figura a mano libera 38"/>
                <p:cNvSpPr/>
                <p:nvPr/>
              </p:nvSpPr>
              <p:spPr bwMode="auto">
                <a:xfrm>
                  <a:off x="4305300" y="3590925"/>
                  <a:ext cx="1173956" cy="1319213"/>
                </a:xfrm>
                <a:custGeom>
                  <a:avLst/>
                  <a:gdLst>
                    <a:gd name="connsiteX0" fmla="*/ 0 w 1173956"/>
                    <a:gd name="connsiteY0" fmla="*/ 0 h 1319213"/>
                    <a:gd name="connsiteX1" fmla="*/ 250031 w 1173956"/>
                    <a:gd name="connsiteY1" fmla="*/ 340519 h 1319213"/>
                    <a:gd name="connsiteX2" fmla="*/ 438150 w 1173956"/>
                    <a:gd name="connsiteY2" fmla="*/ 621506 h 1319213"/>
                    <a:gd name="connsiteX3" fmla="*/ 466725 w 1173956"/>
                    <a:gd name="connsiteY3" fmla="*/ 673894 h 1319213"/>
                    <a:gd name="connsiteX4" fmla="*/ 635794 w 1173956"/>
                    <a:gd name="connsiteY4" fmla="*/ 781050 h 1319213"/>
                    <a:gd name="connsiteX5" fmla="*/ 890588 w 1173956"/>
                    <a:gd name="connsiteY5" fmla="*/ 1007269 h 1319213"/>
                    <a:gd name="connsiteX6" fmla="*/ 1071563 w 1173956"/>
                    <a:gd name="connsiteY6" fmla="*/ 1195388 h 1319213"/>
                    <a:gd name="connsiteX7" fmla="*/ 1173956 w 1173956"/>
                    <a:gd name="connsiteY7" fmla="*/ 1319213 h 1319213"/>
                    <a:gd name="connsiteX8" fmla="*/ 1047750 w 1173956"/>
                    <a:gd name="connsiteY8" fmla="*/ 1076325 h 1319213"/>
                    <a:gd name="connsiteX9" fmla="*/ 838200 w 1173956"/>
                    <a:gd name="connsiteY9" fmla="*/ 747713 h 1319213"/>
                    <a:gd name="connsiteX10" fmla="*/ 678656 w 1173956"/>
                    <a:gd name="connsiteY10" fmla="*/ 559594 h 1319213"/>
                    <a:gd name="connsiteX11" fmla="*/ 400050 w 1173956"/>
                    <a:gd name="connsiteY11" fmla="*/ 328613 h 1319213"/>
                    <a:gd name="connsiteX12" fmla="*/ 0 w 1173956"/>
                    <a:gd name="connsiteY12" fmla="*/ 0 h 1319213"/>
                    <a:gd name="connsiteX0" fmla="*/ 0 w 1173956"/>
                    <a:gd name="connsiteY0" fmla="*/ 0 h 1319213"/>
                    <a:gd name="connsiteX1" fmla="*/ 250031 w 1173956"/>
                    <a:gd name="connsiteY1" fmla="*/ 340519 h 1319213"/>
                    <a:gd name="connsiteX2" fmla="*/ 438150 w 1173956"/>
                    <a:gd name="connsiteY2" fmla="*/ 621506 h 1319213"/>
                    <a:gd name="connsiteX3" fmla="*/ 466725 w 1173956"/>
                    <a:gd name="connsiteY3" fmla="*/ 673894 h 1319213"/>
                    <a:gd name="connsiteX4" fmla="*/ 604838 w 1173956"/>
                    <a:gd name="connsiteY4" fmla="*/ 778668 h 1319213"/>
                    <a:gd name="connsiteX5" fmla="*/ 890588 w 1173956"/>
                    <a:gd name="connsiteY5" fmla="*/ 1007269 h 1319213"/>
                    <a:gd name="connsiteX6" fmla="*/ 1071563 w 1173956"/>
                    <a:gd name="connsiteY6" fmla="*/ 1195388 h 1319213"/>
                    <a:gd name="connsiteX7" fmla="*/ 1173956 w 1173956"/>
                    <a:gd name="connsiteY7" fmla="*/ 1319213 h 1319213"/>
                    <a:gd name="connsiteX8" fmla="*/ 1047750 w 1173956"/>
                    <a:gd name="connsiteY8" fmla="*/ 1076325 h 1319213"/>
                    <a:gd name="connsiteX9" fmla="*/ 838200 w 1173956"/>
                    <a:gd name="connsiteY9" fmla="*/ 747713 h 1319213"/>
                    <a:gd name="connsiteX10" fmla="*/ 678656 w 1173956"/>
                    <a:gd name="connsiteY10" fmla="*/ 559594 h 1319213"/>
                    <a:gd name="connsiteX11" fmla="*/ 400050 w 1173956"/>
                    <a:gd name="connsiteY11" fmla="*/ 328613 h 1319213"/>
                    <a:gd name="connsiteX12" fmla="*/ 0 w 1173956"/>
                    <a:gd name="connsiteY12" fmla="*/ 0 h 1319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73956" h="1319213">
                      <a:moveTo>
                        <a:pt x="0" y="0"/>
                      </a:moveTo>
                      <a:lnTo>
                        <a:pt x="250031" y="340519"/>
                      </a:lnTo>
                      <a:lnTo>
                        <a:pt x="438150" y="621506"/>
                      </a:lnTo>
                      <a:lnTo>
                        <a:pt x="466725" y="673894"/>
                      </a:lnTo>
                      <a:lnTo>
                        <a:pt x="604838" y="778668"/>
                      </a:lnTo>
                      <a:lnTo>
                        <a:pt x="890588" y="1007269"/>
                      </a:lnTo>
                      <a:lnTo>
                        <a:pt x="1071563" y="1195388"/>
                      </a:lnTo>
                      <a:lnTo>
                        <a:pt x="1173956" y="1319213"/>
                      </a:lnTo>
                      <a:lnTo>
                        <a:pt x="1047750" y="1076325"/>
                      </a:lnTo>
                      <a:lnTo>
                        <a:pt x="838200" y="747713"/>
                      </a:lnTo>
                      <a:lnTo>
                        <a:pt x="678656" y="559594"/>
                      </a:lnTo>
                      <a:lnTo>
                        <a:pt x="400050" y="3286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80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9" name="CasellaDiTesto 48"/>
                <p:cNvSpPr txBox="1"/>
                <p:nvPr/>
              </p:nvSpPr>
              <p:spPr>
                <a:xfrm>
                  <a:off x="4710930" y="4053142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18</a:t>
                  </a:r>
                </a:p>
              </p:txBody>
            </p:sp>
            <p:sp>
              <p:nvSpPr>
                <p:cNvPr id="50" name="CasellaDiTesto 49"/>
                <p:cNvSpPr txBox="1"/>
                <p:nvPr/>
              </p:nvSpPr>
              <p:spPr>
                <a:xfrm>
                  <a:off x="3567446" y="5247600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</a:t>
                  </a:r>
                </a:p>
              </p:txBody>
            </p:sp>
            <p:sp>
              <p:nvSpPr>
                <p:cNvPr id="51" name="CasellaDiTesto 50"/>
                <p:cNvSpPr txBox="1"/>
                <p:nvPr/>
              </p:nvSpPr>
              <p:spPr>
                <a:xfrm>
                  <a:off x="5031121" y="5249415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24</a:t>
                  </a:r>
                </a:p>
              </p:txBody>
            </p:sp>
            <p:sp>
              <p:nvSpPr>
                <p:cNvPr id="52" name="CasellaDiTesto 51"/>
                <p:cNvSpPr txBox="1"/>
                <p:nvPr/>
              </p:nvSpPr>
              <p:spPr>
                <a:xfrm>
                  <a:off x="5763398" y="4339245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15</a:t>
                  </a:r>
                </a:p>
              </p:txBody>
            </p:sp>
            <p:sp>
              <p:nvSpPr>
                <p:cNvPr id="46" name="Figura a mano libera 45"/>
                <p:cNvSpPr/>
                <p:nvPr/>
              </p:nvSpPr>
              <p:spPr bwMode="auto">
                <a:xfrm>
                  <a:off x="5055394" y="3026569"/>
                  <a:ext cx="311944" cy="328612"/>
                </a:xfrm>
                <a:custGeom>
                  <a:avLst/>
                  <a:gdLst>
                    <a:gd name="connsiteX0" fmla="*/ 42862 w 311944"/>
                    <a:gd name="connsiteY0" fmla="*/ 173831 h 328612"/>
                    <a:gd name="connsiteX1" fmla="*/ 311944 w 311944"/>
                    <a:gd name="connsiteY1" fmla="*/ 328612 h 328612"/>
                    <a:gd name="connsiteX2" fmla="*/ 300037 w 311944"/>
                    <a:gd name="connsiteY2" fmla="*/ 116681 h 328612"/>
                    <a:gd name="connsiteX3" fmla="*/ 0 w 311944"/>
                    <a:gd name="connsiteY3" fmla="*/ 0 h 328612"/>
                    <a:gd name="connsiteX4" fmla="*/ 42862 w 311944"/>
                    <a:gd name="connsiteY4" fmla="*/ 173831 h 328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944" h="328612">
                      <a:moveTo>
                        <a:pt x="42862" y="173831"/>
                      </a:moveTo>
                      <a:lnTo>
                        <a:pt x="311944" y="328612"/>
                      </a:lnTo>
                      <a:lnTo>
                        <a:pt x="300037" y="116681"/>
                      </a:lnTo>
                      <a:lnTo>
                        <a:pt x="0" y="0"/>
                      </a:lnTo>
                      <a:lnTo>
                        <a:pt x="42862" y="173831"/>
                      </a:lnTo>
                      <a:close/>
                    </a:path>
                  </a:pathLst>
                </a:custGeom>
                <a:solidFill>
                  <a:srgbClr val="040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5" name="CasellaDiTesto 54"/>
                <p:cNvSpPr txBox="1"/>
                <p:nvPr/>
              </p:nvSpPr>
              <p:spPr>
                <a:xfrm>
                  <a:off x="5031121" y="3018581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48" name="Figura a mano libera 47"/>
                <p:cNvSpPr/>
                <p:nvPr/>
              </p:nvSpPr>
              <p:spPr bwMode="auto">
                <a:xfrm>
                  <a:off x="5372100" y="3145631"/>
                  <a:ext cx="247650" cy="290513"/>
                </a:xfrm>
                <a:custGeom>
                  <a:avLst/>
                  <a:gdLst>
                    <a:gd name="connsiteX0" fmla="*/ 0 w 247650"/>
                    <a:gd name="connsiteY0" fmla="*/ 0 h 290513"/>
                    <a:gd name="connsiteX1" fmla="*/ 11906 w 247650"/>
                    <a:gd name="connsiteY1" fmla="*/ 221457 h 290513"/>
                    <a:gd name="connsiteX2" fmla="*/ 247650 w 247650"/>
                    <a:gd name="connsiteY2" fmla="*/ 290513 h 290513"/>
                    <a:gd name="connsiteX3" fmla="*/ 235744 w 247650"/>
                    <a:gd name="connsiteY3" fmla="*/ 92869 h 290513"/>
                    <a:gd name="connsiteX4" fmla="*/ 0 w 247650"/>
                    <a:gd name="connsiteY4" fmla="*/ 0 h 290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0" h="290513">
                      <a:moveTo>
                        <a:pt x="0" y="0"/>
                      </a:moveTo>
                      <a:lnTo>
                        <a:pt x="11906" y="221457"/>
                      </a:lnTo>
                      <a:lnTo>
                        <a:pt x="247650" y="290513"/>
                      </a:lnTo>
                      <a:lnTo>
                        <a:pt x="235744" y="92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40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7" name="CasellaDiTesto 56"/>
                <p:cNvSpPr txBox="1"/>
                <p:nvPr/>
              </p:nvSpPr>
              <p:spPr>
                <a:xfrm>
                  <a:off x="5306385" y="3140273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54" name="Figura a mano libera 53"/>
                <p:cNvSpPr/>
                <p:nvPr/>
              </p:nvSpPr>
              <p:spPr bwMode="auto">
                <a:xfrm>
                  <a:off x="5626894" y="3250406"/>
                  <a:ext cx="1559719" cy="647700"/>
                </a:xfrm>
                <a:custGeom>
                  <a:avLst/>
                  <a:gdLst>
                    <a:gd name="connsiteX0" fmla="*/ 0 w 1559719"/>
                    <a:gd name="connsiteY0" fmla="*/ 0 h 647700"/>
                    <a:gd name="connsiteX1" fmla="*/ 14287 w 1559719"/>
                    <a:gd name="connsiteY1" fmla="*/ 195263 h 647700"/>
                    <a:gd name="connsiteX2" fmla="*/ 442912 w 1559719"/>
                    <a:gd name="connsiteY2" fmla="*/ 316707 h 647700"/>
                    <a:gd name="connsiteX3" fmla="*/ 904875 w 1559719"/>
                    <a:gd name="connsiteY3" fmla="*/ 454819 h 647700"/>
                    <a:gd name="connsiteX4" fmla="*/ 1559719 w 1559719"/>
                    <a:gd name="connsiteY4" fmla="*/ 647700 h 647700"/>
                    <a:gd name="connsiteX5" fmla="*/ 1526381 w 1559719"/>
                    <a:gd name="connsiteY5" fmla="*/ 628650 h 647700"/>
                    <a:gd name="connsiteX6" fmla="*/ 1123950 w 1559719"/>
                    <a:gd name="connsiteY6" fmla="*/ 464344 h 647700"/>
                    <a:gd name="connsiteX7" fmla="*/ 519112 w 1559719"/>
                    <a:gd name="connsiteY7" fmla="*/ 223838 h 647700"/>
                    <a:gd name="connsiteX8" fmla="*/ 0 w 1559719"/>
                    <a:gd name="connsiteY8" fmla="*/ 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9719" h="647700">
                      <a:moveTo>
                        <a:pt x="0" y="0"/>
                      </a:moveTo>
                      <a:lnTo>
                        <a:pt x="14287" y="195263"/>
                      </a:lnTo>
                      <a:lnTo>
                        <a:pt x="442912" y="316707"/>
                      </a:lnTo>
                      <a:lnTo>
                        <a:pt x="904875" y="454819"/>
                      </a:lnTo>
                      <a:lnTo>
                        <a:pt x="1559719" y="647700"/>
                      </a:lnTo>
                      <a:lnTo>
                        <a:pt x="1526381" y="628650"/>
                      </a:lnTo>
                      <a:lnTo>
                        <a:pt x="1123950" y="464344"/>
                      </a:lnTo>
                      <a:lnTo>
                        <a:pt x="519112" y="2238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100C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9" name="CasellaDiTesto 58"/>
                <p:cNvSpPr txBox="1"/>
                <p:nvPr/>
              </p:nvSpPr>
              <p:spPr>
                <a:xfrm>
                  <a:off x="5594517" y="3250406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56" name="Figura a mano libera 55"/>
                <p:cNvSpPr/>
                <p:nvPr/>
              </p:nvSpPr>
              <p:spPr bwMode="auto">
                <a:xfrm>
                  <a:off x="5205413" y="4167188"/>
                  <a:ext cx="328612" cy="623887"/>
                </a:xfrm>
                <a:custGeom>
                  <a:avLst/>
                  <a:gdLst>
                    <a:gd name="connsiteX0" fmla="*/ 0 w 328612"/>
                    <a:gd name="connsiteY0" fmla="*/ 59531 h 623887"/>
                    <a:gd name="connsiteX1" fmla="*/ 154781 w 328612"/>
                    <a:gd name="connsiteY1" fmla="*/ 388143 h 623887"/>
                    <a:gd name="connsiteX2" fmla="*/ 295275 w 328612"/>
                    <a:gd name="connsiteY2" fmla="*/ 623887 h 623887"/>
                    <a:gd name="connsiteX3" fmla="*/ 328612 w 328612"/>
                    <a:gd name="connsiteY3" fmla="*/ 604837 h 623887"/>
                    <a:gd name="connsiteX4" fmla="*/ 35718 w 328612"/>
                    <a:gd name="connsiteY4" fmla="*/ 0 h 623887"/>
                    <a:gd name="connsiteX5" fmla="*/ 0 w 328612"/>
                    <a:gd name="connsiteY5" fmla="*/ 59531 h 62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8612" h="623887">
                      <a:moveTo>
                        <a:pt x="0" y="59531"/>
                      </a:moveTo>
                      <a:lnTo>
                        <a:pt x="154781" y="388143"/>
                      </a:lnTo>
                      <a:lnTo>
                        <a:pt x="295275" y="623887"/>
                      </a:lnTo>
                      <a:lnTo>
                        <a:pt x="328612" y="604837"/>
                      </a:lnTo>
                      <a:lnTo>
                        <a:pt x="35718" y="0"/>
                      </a:lnTo>
                      <a:lnTo>
                        <a:pt x="0" y="59531"/>
                      </a:lnTo>
                      <a:close/>
                    </a:path>
                  </a:pathLst>
                </a:custGeom>
                <a:solidFill>
                  <a:srgbClr val="0F84D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58" name="Figura a mano libera 57"/>
                <p:cNvSpPr/>
                <p:nvPr/>
              </p:nvSpPr>
              <p:spPr bwMode="auto">
                <a:xfrm>
                  <a:off x="5031581" y="4171950"/>
                  <a:ext cx="552450" cy="840581"/>
                </a:xfrm>
                <a:custGeom>
                  <a:avLst/>
                  <a:gdLst>
                    <a:gd name="connsiteX0" fmla="*/ 0 w 552450"/>
                    <a:gd name="connsiteY0" fmla="*/ 0 h 840581"/>
                    <a:gd name="connsiteX1" fmla="*/ 150019 w 552450"/>
                    <a:gd name="connsiteY1" fmla="*/ 188119 h 840581"/>
                    <a:gd name="connsiteX2" fmla="*/ 254794 w 552450"/>
                    <a:gd name="connsiteY2" fmla="*/ 359569 h 840581"/>
                    <a:gd name="connsiteX3" fmla="*/ 381000 w 552450"/>
                    <a:gd name="connsiteY3" fmla="*/ 569119 h 840581"/>
                    <a:gd name="connsiteX4" fmla="*/ 485775 w 552450"/>
                    <a:gd name="connsiteY4" fmla="*/ 766763 h 840581"/>
                    <a:gd name="connsiteX5" fmla="*/ 521494 w 552450"/>
                    <a:gd name="connsiteY5" fmla="*/ 831056 h 840581"/>
                    <a:gd name="connsiteX6" fmla="*/ 552450 w 552450"/>
                    <a:gd name="connsiteY6" fmla="*/ 840581 h 840581"/>
                    <a:gd name="connsiteX7" fmla="*/ 478632 w 552450"/>
                    <a:gd name="connsiteY7" fmla="*/ 666750 h 840581"/>
                    <a:gd name="connsiteX8" fmla="*/ 335757 w 552450"/>
                    <a:gd name="connsiteY8" fmla="*/ 409575 h 840581"/>
                    <a:gd name="connsiteX9" fmla="*/ 226219 w 552450"/>
                    <a:gd name="connsiteY9" fmla="*/ 221456 h 840581"/>
                    <a:gd name="connsiteX10" fmla="*/ 154782 w 552450"/>
                    <a:gd name="connsiteY10" fmla="*/ 57150 h 840581"/>
                    <a:gd name="connsiteX11" fmla="*/ 0 w 552450"/>
                    <a:gd name="connsiteY11" fmla="*/ 0 h 840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2450" h="840581">
                      <a:moveTo>
                        <a:pt x="0" y="0"/>
                      </a:moveTo>
                      <a:lnTo>
                        <a:pt x="150019" y="188119"/>
                      </a:lnTo>
                      <a:lnTo>
                        <a:pt x="254794" y="359569"/>
                      </a:lnTo>
                      <a:lnTo>
                        <a:pt x="381000" y="569119"/>
                      </a:lnTo>
                      <a:lnTo>
                        <a:pt x="485775" y="766763"/>
                      </a:lnTo>
                      <a:lnTo>
                        <a:pt x="521494" y="831056"/>
                      </a:lnTo>
                      <a:lnTo>
                        <a:pt x="552450" y="840581"/>
                      </a:lnTo>
                      <a:lnTo>
                        <a:pt x="478632" y="666750"/>
                      </a:lnTo>
                      <a:lnTo>
                        <a:pt x="335757" y="409575"/>
                      </a:lnTo>
                      <a:lnTo>
                        <a:pt x="226219" y="221456"/>
                      </a:lnTo>
                      <a:lnTo>
                        <a:pt x="154782" y="571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070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0" name="Rettangolo arrotondato 59"/>
                <p:cNvSpPr/>
                <p:nvPr/>
              </p:nvSpPr>
              <p:spPr bwMode="auto">
                <a:xfrm>
                  <a:off x="6242208" y="5319078"/>
                  <a:ext cx="164545" cy="264953"/>
                </a:xfrm>
                <a:prstGeom prst="roundRect">
                  <a:avLst/>
                </a:prstGeom>
                <a:solidFill>
                  <a:srgbClr val="0044D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4" name="CasellaDiTesto 63"/>
                <p:cNvSpPr txBox="1"/>
                <p:nvPr/>
              </p:nvSpPr>
              <p:spPr>
                <a:xfrm>
                  <a:off x="6034881" y="5307806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21</a:t>
                  </a:r>
                </a:p>
              </p:txBody>
            </p:sp>
            <p:sp>
              <p:nvSpPr>
                <p:cNvPr id="61" name="Figura a mano libera 60"/>
                <p:cNvSpPr/>
                <p:nvPr/>
              </p:nvSpPr>
              <p:spPr bwMode="auto">
                <a:xfrm>
                  <a:off x="5510213" y="4802981"/>
                  <a:ext cx="485775" cy="1062038"/>
                </a:xfrm>
                <a:custGeom>
                  <a:avLst/>
                  <a:gdLst>
                    <a:gd name="connsiteX0" fmla="*/ 0 w 485775"/>
                    <a:gd name="connsiteY0" fmla="*/ 0 h 1062038"/>
                    <a:gd name="connsiteX1" fmla="*/ 176212 w 485775"/>
                    <a:gd name="connsiteY1" fmla="*/ 400050 h 1062038"/>
                    <a:gd name="connsiteX2" fmla="*/ 304800 w 485775"/>
                    <a:gd name="connsiteY2" fmla="*/ 714375 h 1062038"/>
                    <a:gd name="connsiteX3" fmla="*/ 450056 w 485775"/>
                    <a:gd name="connsiteY3" fmla="*/ 1062038 h 1062038"/>
                    <a:gd name="connsiteX4" fmla="*/ 485775 w 485775"/>
                    <a:gd name="connsiteY4" fmla="*/ 1047750 h 1062038"/>
                    <a:gd name="connsiteX5" fmla="*/ 271462 w 485775"/>
                    <a:gd name="connsiteY5" fmla="*/ 466725 h 1062038"/>
                    <a:gd name="connsiteX6" fmla="*/ 252412 w 485775"/>
                    <a:gd name="connsiteY6" fmla="*/ 338138 h 1062038"/>
                    <a:gd name="connsiteX7" fmla="*/ 171450 w 485775"/>
                    <a:gd name="connsiteY7" fmla="*/ 250032 h 1062038"/>
                    <a:gd name="connsiteX8" fmla="*/ 59531 w 485775"/>
                    <a:gd name="connsiteY8" fmla="*/ 21432 h 1062038"/>
                    <a:gd name="connsiteX9" fmla="*/ 0 w 485775"/>
                    <a:gd name="connsiteY9" fmla="*/ 0 h 1062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5" h="1062038">
                      <a:moveTo>
                        <a:pt x="0" y="0"/>
                      </a:moveTo>
                      <a:lnTo>
                        <a:pt x="176212" y="400050"/>
                      </a:lnTo>
                      <a:lnTo>
                        <a:pt x="304800" y="714375"/>
                      </a:lnTo>
                      <a:lnTo>
                        <a:pt x="450056" y="1062038"/>
                      </a:lnTo>
                      <a:lnTo>
                        <a:pt x="485775" y="1047750"/>
                      </a:lnTo>
                      <a:lnTo>
                        <a:pt x="271462" y="466725"/>
                      </a:lnTo>
                      <a:lnTo>
                        <a:pt x="252412" y="338138"/>
                      </a:lnTo>
                      <a:lnTo>
                        <a:pt x="171450" y="250032"/>
                      </a:lnTo>
                      <a:lnTo>
                        <a:pt x="59531" y="214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681E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3" name="Figura a mano libera 62"/>
                <p:cNvSpPr/>
                <p:nvPr/>
              </p:nvSpPr>
              <p:spPr bwMode="auto">
                <a:xfrm>
                  <a:off x="5553075" y="5024438"/>
                  <a:ext cx="280988" cy="566737"/>
                </a:xfrm>
                <a:custGeom>
                  <a:avLst/>
                  <a:gdLst>
                    <a:gd name="connsiteX0" fmla="*/ 0 w 280988"/>
                    <a:gd name="connsiteY0" fmla="*/ 0 h 566737"/>
                    <a:gd name="connsiteX1" fmla="*/ 102394 w 280988"/>
                    <a:gd name="connsiteY1" fmla="*/ 176212 h 566737"/>
                    <a:gd name="connsiteX2" fmla="*/ 173831 w 280988"/>
                    <a:gd name="connsiteY2" fmla="*/ 352425 h 566737"/>
                    <a:gd name="connsiteX3" fmla="*/ 242888 w 280988"/>
                    <a:gd name="connsiteY3" fmla="*/ 547687 h 566737"/>
                    <a:gd name="connsiteX4" fmla="*/ 280988 w 280988"/>
                    <a:gd name="connsiteY4" fmla="*/ 566737 h 566737"/>
                    <a:gd name="connsiteX5" fmla="*/ 166688 w 280988"/>
                    <a:gd name="connsiteY5" fmla="*/ 300037 h 566737"/>
                    <a:gd name="connsiteX6" fmla="*/ 52388 w 280988"/>
                    <a:gd name="connsiteY6" fmla="*/ 35718 h 566737"/>
                    <a:gd name="connsiteX7" fmla="*/ 0 w 280988"/>
                    <a:gd name="connsiteY7" fmla="*/ 0 h 566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988" h="566737">
                      <a:moveTo>
                        <a:pt x="0" y="0"/>
                      </a:moveTo>
                      <a:lnTo>
                        <a:pt x="102394" y="176212"/>
                      </a:lnTo>
                      <a:lnTo>
                        <a:pt x="173831" y="352425"/>
                      </a:lnTo>
                      <a:lnTo>
                        <a:pt x="242888" y="547687"/>
                      </a:lnTo>
                      <a:lnTo>
                        <a:pt x="280988" y="566737"/>
                      </a:lnTo>
                      <a:lnTo>
                        <a:pt x="166688" y="300037"/>
                      </a:lnTo>
                      <a:lnTo>
                        <a:pt x="52388" y="35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FFD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5" name="Figura a mano libera 64"/>
                <p:cNvSpPr/>
                <p:nvPr/>
              </p:nvSpPr>
              <p:spPr bwMode="auto">
                <a:xfrm>
                  <a:off x="5584031" y="5138738"/>
                  <a:ext cx="195263" cy="452437"/>
                </a:xfrm>
                <a:custGeom>
                  <a:avLst/>
                  <a:gdLst>
                    <a:gd name="connsiteX0" fmla="*/ 0 w 195263"/>
                    <a:gd name="connsiteY0" fmla="*/ 114300 h 452437"/>
                    <a:gd name="connsiteX1" fmla="*/ 76200 w 195263"/>
                    <a:gd name="connsiteY1" fmla="*/ 295275 h 452437"/>
                    <a:gd name="connsiteX2" fmla="*/ 195263 w 195263"/>
                    <a:gd name="connsiteY2" fmla="*/ 452437 h 452437"/>
                    <a:gd name="connsiteX3" fmla="*/ 185738 w 195263"/>
                    <a:gd name="connsiteY3" fmla="*/ 431006 h 452437"/>
                    <a:gd name="connsiteX4" fmla="*/ 83344 w 195263"/>
                    <a:gd name="connsiteY4" fmla="*/ 138112 h 452437"/>
                    <a:gd name="connsiteX5" fmla="*/ 11907 w 195263"/>
                    <a:gd name="connsiteY5" fmla="*/ 0 h 452437"/>
                    <a:gd name="connsiteX6" fmla="*/ 0 w 195263"/>
                    <a:gd name="connsiteY6" fmla="*/ 114300 h 452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5263" h="452437">
                      <a:moveTo>
                        <a:pt x="0" y="114300"/>
                      </a:moveTo>
                      <a:lnTo>
                        <a:pt x="76200" y="295275"/>
                      </a:lnTo>
                      <a:lnTo>
                        <a:pt x="195263" y="452437"/>
                      </a:lnTo>
                      <a:lnTo>
                        <a:pt x="185738" y="431006"/>
                      </a:lnTo>
                      <a:lnTo>
                        <a:pt x="83344" y="138112"/>
                      </a:lnTo>
                      <a:lnTo>
                        <a:pt x="11907" y="0"/>
                      </a:lnTo>
                      <a:lnTo>
                        <a:pt x="0" y="114300"/>
                      </a:lnTo>
                      <a:close/>
                    </a:path>
                  </a:pathLst>
                </a:custGeom>
                <a:solidFill>
                  <a:srgbClr val="E1FC1B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66" name="Rettangolo arrotondato 65"/>
                <p:cNvSpPr/>
                <p:nvPr/>
              </p:nvSpPr>
              <p:spPr bwMode="auto">
                <a:xfrm>
                  <a:off x="6436519" y="6212681"/>
                  <a:ext cx="264319" cy="330994"/>
                </a:xfrm>
                <a:prstGeom prst="roundRect">
                  <a:avLst/>
                </a:prstGeom>
                <a:solidFill>
                  <a:srgbClr val="0000A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1" name="CasellaDiTesto 70"/>
                <p:cNvSpPr txBox="1"/>
                <p:nvPr/>
              </p:nvSpPr>
              <p:spPr>
                <a:xfrm>
                  <a:off x="6774797" y="6224289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26</a:t>
                  </a:r>
                </a:p>
              </p:txBody>
            </p:sp>
            <p:sp>
              <p:nvSpPr>
                <p:cNvPr id="68" name="Figura a mano libera 67"/>
                <p:cNvSpPr/>
                <p:nvPr/>
              </p:nvSpPr>
              <p:spPr bwMode="auto">
                <a:xfrm>
                  <a:off x="5362575" y="5779294"/>
                  <a:ext cx="576263" cy="833437"/>
                </a:xfrm>
                <a:custGeom>
                  <a:avLst/>
                  <a:gdLst>
                    <a:gd name="connsiteX0" fmla="*/ 309563 w 576263"/>
                    <a:gd name="connsiteY0" fmla="*/ 78581 h 833437"/>
                    <a:gd name="connsiteX1" fmla="*/ 250031 w 576263"/>
                    <a:gd name="connsiteY1" fmla="*/ 300037 h 833437"/>
                    <a:gd name="connsiteX2" fmla="*/ 157163 w 576263"/>
                    <a:gd name="connsiteY2" fmla="*/ 547687 h 833437"/>
                    <a:gd name="connsiteX3" fmla="*/ 66675 w 576263"/>
                    <a:gd name="connsiteY3" fmla="*/ 738187 h 833437"/>
                    <a:gd name="connsiteX4" fmla="*/ 0 w 576263"/>
                    <a:gd name="connsiteY4" fmla="*/ 833437 h 833437"/>
                    <a:gd name="connsiteX5" fmla="*/ 185738 w 576263"/>
                    <a:gd name="connsiteY5" fmla="*/ 657225 h 833437"/>
                    <a:gd name="connsiteX6" fmla="*/ 314325 w 576263"/>
                    <a:gd name="connsiteY6" fmla="*/ 514350 h 833437"/>
                    <a:gd name="connsiteX7" fmla="*/ 471488 w 576263"/>
                    <a:gd name="connsiteY7" fmla="*/ 288131 h 833437"/>
                    <a:gd name="connsiteX8" fmla="*/ 576263 w 576263"/>
                    <a:gd name="connsiteY8" fmla="*/ 102394 h 833437"/>
                    <a:gd name="connsiteX9" fmla="*/ 533400 w 576263"/>
                    <a:gd name="connsiteY9" fmla="*/ 0 h 833437"/>
                    <a:gd name="connsiteX10" fmla="*/ 309563 w 576263"/>
                    <a:gd name="connsiteY10" fmla="*/ 78581 h 833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6263" h="833437">
                      <a:moveTo>
                        <a:pt x="309563" y="78581"/>
                      </a:moveTo>
                      <a:lnTo>
                        <a:pt x="250031" y="300037"/>
                      </a:lnTo>
                      <a:lnTo>
                        <a:pt x="157163" y="547687"/>
                      </a:lnTo>
                      <a:lnTo>
                        <a:pt x="66675" y="738187"/>
                      </a:lnTo>
                      <a:lnTo>
                        <a:pt x="0" y="833437"/>
                      </a:lnTo>
                      <a:lnTo>
                        <a:pt x="185738" y="657225"/>
                      </a:lnTo>
                      <a:lnTo>
                        <a:pt x="314325" y="514350"/>
                      </a:lnTo>
                      <a:lnTo>
                        <a:pt x="471488" y="288131"/>
                      </a:lnTo>
                      <a:lnTo>
                        <a:pt x="576263" y="102394"/>
                      </a:lnTo>
                      <a:lnTo>
                        <a:pt x="533400" y="0"/>
                      </a:lnTo>
                      <a:lnTo>
                        <a:pt x="309563" y="78581"/>
                      </a:lnTo>
                      <a:close/>
                    </a:path>
                  </a:pathLst>
                </a:custGeom>
                <a:solidFill>
                  <a:srgbClr val="009CE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3" name="CasellaDiTesto 72"/>
                <p:cNvSpPr txBox="1"/>
                <p:nvPr/>
              </p:nvSpPr>
              <p:spPr>
                <a:xfrm>
                  <a:off x="5553075" y="5849204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25</a:t>
                  </a:r>
                </a:p>
              </p:txBody>
            </p:sp>
            <p:sp>
              <p:nvSpPr>
                <p:cNvPr id="70" name="Figura a mano libera 69"/>
                <p:cNvSpPr/>
                <p:nvPr/>
              </p:nvSpPr>
              <p:spPr bwMode="auto">
                <a:xfrm>
                  <a:off x="5686425" y="5593556"/>
                  <a:ext cx="207169" cy="240507"/>
                </a:xfrm>
                <a:custGeom>
                  <a:avLst/>
                  <a:gdLst>
                    <a:gd name="connsiteX0" fmla="*/ 107156 w 207169"/>
                    <a:gd name="connsiteY0" fmla="*/ 0 h 240507"/>
                    <a:gd name="connsiteX1" fmla="*/ 0 w 207169"/>
                    <a:gd name="connsiteY1" fmla="*/ 240507 h 240507"/>
                    <a:gd name="connsiteX2" fmla="*/ 207169 w 207169"/>
                    <a:gd name="connsiteY2" fmla="*/ 171450 h 240507"/>
                    <a:gd name="connsiteX3" fmla="*/ 107156 w 207169"/>
                    <a:gd name="connsiteY3" fmla="*/ 0 h 240507"/>
                    <a:gd name="connsiteX0" fmla="*/ 107156 w 207169"/>
                    <a:gd name="connsiteY0" fmla="*/ 0 h 240507"/>
                    <a:gd name="connsiteX1" fmla="*/ 0 w 207169"/>
                    <a:gd name="connsiteY1" fmla="*/ 240507 h 240507"/>
                    <a:gd name="connsiteX2" fmla="*/ 207169 w 207169"/>
                    <a:gd name="connsiteY2" fmla="*/ 171450 h 240507"/>
                    <a:gd name="connsiteX3" fmla="*/ 142875 w 207169"/>
                    <a:gd name="connsiteY3" fmla="*/ 16669 h 240507"/>
                    <a:gd name="connsiteX4" fmla="*/ 107156 w 207169"/>
                    <a:gd name="connsiteY4" fmla="*/ 0 h 240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169" h="240507">
                      <a:moveTo>
                        <a:pt x="107156" y="0"/>
                      </a:moveTo>
                      <a:lnTo>
                        <a:pt x="0" y="240507"/>
                      </a:lnTo>
                      <a:lnTo>
                        <a:pt x="207169" y="171450"/>
                      </a:lnTo>
                      <a:cubicBezTo>
                        <a:pt x="184944" y="133350"/>
                        <a:pt x="165100" y="54769"/>
                        <a:pt x="142875" y="16669"/>
                      </a:cubicBezTo>
                      <a:lnTo>
                        <a:pt x="107156" y="0"/>
                      </a:lnTo>
                      <a:close/>
                    </a:path>
                  </a:pathLst>
                </a:custGeom>
                <a:solidFill>
                  <a:srgbClr val="0098E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2" name="Figura a mano libera 71"/>
                <p:cNvSpPr/>
                <p:nvPr/>
              </p:nvSpPr>
              <p:spPr bwMode="auto">
                <a:xfrm>
                  <a:off x="5043488" y="6648450"/>
                  <a:ext cx="280987" cy="164306"/>
                </a:xfrm>
                <a:custGeom>
                  <a:avLst/>
                  <a:gdLst>
                    <a:gd name="connsiteX0" fmla="*/ 0 w 280987"/>
                    <a:gd name="connsiteY0" fmla="*/ 66675 h 164306"/>
                    <a:gd name="connsiteX1" fmla="*/ 280987 w 280987"/>
                    <a:gd name="connsiteY1" fmla="*/ 0 h 164306"/>
                    <a:gd name="connsiteX2" fmla="*/ 280987 w 280987"/>
                    <a:gd name="connsiteY2" fmla="*/ 161925 h 164306"/>
                    <a:gd name="connsiteX3" fmla="*/ 195262 w 280987"/>
                    <a:gd name="connsiteY3" fmla="*/ 159544 h 164306"/>
                    <a:gd name="connsiteX4" fmla="*/ 192881 w 280987"/>
                    <a:gd name="connsiteY4" fmla="*/ 119063 h 164306"/>
                    <a:gd name="connsiteX5" fmla="*/ 173831 w 280987"/>
                    <a:gd name="connsiteY5" fmla="*/ 123825 h 164306"/>
                    <a:gd name="connsiteX6" fmla="*/ 176212 w 280987"/>
                    <a:gd name="connsiteY6" fmla="*/ 164306 h 164306"/>
                    <a:gd name="connsiteX7" fmla="*/ 4762 w 280987"/>
                    <a:gd name="connsiteY7" fmla="*/ 164306 h 164306"/>
                    <a:gd name="connsiteX8" fmla="*/ 0 w 280987"/>
                    <a:gd name="connsiteY8" fmla="*/ 66675 h 164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987" h="164306">
                      <a:moveTo>
                        <a:pt x="0" y="66675"/>
                      </a:moveTo>
                      <a:lnTo>
                        <a:pt x="280987" y="0"/>
                      </a:lnTo>
                      <a:lnTo>
                        <a:pt x="280987" y="161925"/>
                      </a:lnTo>
                      <a:lnTo>
                        <a:pt x="195262" y="159544"/>
                      </a:lnTo>
                      <a:lnTo>
                        <a:pt x="192881" y="119063"/>
                      </a:lnTo>
                      <a:lnTo>
                        <a:pt x="173831" y="123825"/>
                      </a:lnTo>
                      <a:lnTo>
                        <a:pt x="176212" y="164306"/>
                      </a:lnTo>
                      <a:lnTo>
                        <a:pt x="4762" y="164306"/>
                      </a:lnTo>
                      <a:lnTo>
                        <a:pt x="0" y="66675"/>
                      </a:lnTo>
                      <a:close/>
                    </a:path>
                  </a:pathLst>
                </a:custGeom>
                <a:solidFill>
                  <a:srgbClr val="FFDE0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7" name="CasellaDiTesto 76"/>
                <p:cNvSpPr txBox="1"/>
                <p:nvPr/>
              </p:nvSpPr>
              <p:spPr>
                <a:xfrm>
                  <a:off x="5026358" y="6590239"/>
                  <a:ext cx="3790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27</a:t>
                  </a:r>
                </a:p>
              </p:txBody>
            </p:sp>
            <p:sp>
              <p:nvSpPr>
                <p:cNvPr id="78" name="CasellaDiTesto 77"/>
                <p:cNvSpPr txBox="1"/>
                <p:nvPr/>
              </p:nvSpPr>
              <p:spPr>
                <a:xfrm>
                  <a:off x="2624824" y="293826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79" name="CasellaDiTesto 78"/>
                <p:cNvSpPr txBox="1"/>
                <p:nvPr/>
              </p:nvSpPr>
              <p:spPr>
                <a:xfrm>
                  <a:off x="2624824" y="141589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85" name="CasellaDiTesto 84"/>
                <p:cNvSpPr txBox="1"/>
                <p:nvPr/>
              </p:nvSpPr>
              <p:spPr>
                <a:xfrm>
                  <a:off x="2628550" y="219541"/>
                  <a:ext cx="6630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86" name="CasellaDiTesto 85"/>
                <p:cNvSpPr txBox="1"/>
                <p:nvPr/>
              </p:nvSpPr>
              <p:spPr>
                <a:xfrm>
                  <a:off x="4482798" y="67386"/>
                  <a:ext cx="2331054" cy="297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it-IT" sz="20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Temperature (°C)</a:t>
                  </a:r>
                </a:p>
              </p:txBody>
            </p:sp>
            <p:sp>
              <p:nvSpPr>
                <p:cNvPr id="87" name="CasellaDiTesto 86"/>
                <p:cNvSpPr txBox="1"/>
                <p:nvPr/>
              </p:nvSpPr>
              <p:spPr>
                <a:xfrm>
                  <a:off x="3664916" y="219541"/>
                  <a:ext cx="6630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500</a:t>
                  </a:r>
                </a:p>
              </p:txBody>
            </p:sp>
            <p:sp>
              <p:nvSpPr>
                <p:cNvPr id="88" name="CasellaDiTesto 87"/>
                <p:cNvSpPr txBox="1"/>
                <p:nvPr/>
              </p:nvSpPr>
              <p:spPr>
                <a:xfrm>
                  <a:off x="4586314" y="219541"/>
                  <a:ext cx="8929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1000</a:t>
                  </a:r>
                </a:p>
              </p:txBody>
            </p:sp>
            <p:sp>
              <p:nvSpPr>
                <p:cNvPr id="89" name="CasellaDiTesto 88"/>
                <p:cNvSpPr txBox="1"/>
                <p:nvPr/>
              </p:nvSpPr>
              <p:spPr>
                <a:xfrm>
                  <a:off x="5703530" y="219541"/>
                  <a:ext cx="7312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1500</a:t>
                  </a:r>
                </a:p>
              </p:txBody>
            </p:sp>
            <p:sp>
              <p:nvSpPr>
                <p:cNvPr id="90" name="CasellaDiTesto 89"/>
                <p:cNvSpPr txBox="1"/>
                <p:nvPr/>
              </p:nvSpPr>
              <p:spPr>
                <a:xfrm>
                  <a:off x="6659046" y="219541"/>
                  <a:ext cx="8929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2000</a:t>
                  </a:r>
                </a:p>
              </p:txBody>
            </p:sp>
            <p:sp>
              <p:nvSpPr>
                <p:cNvPr id="91" name="CasellaDiTesto 90"/>
                <p:cNvSpPr txBox="1"/>
                <p:nvPr/>
              </p:nvSpPr>
              <p:spPr>
                <a:xfrm>
                  <a:off x="7721832" y="219541"/>
                  <a:ext cx="7312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2500</a:t>
                  </a:r>
                </a:p>
              </p:txBody>
            </p:sp>
            <p:sp>
              <p:nvSpPr>
                <p:cNvPr id="92" name="CasellaDiTesto 91"/>
                <p:cNvSpPr txBox="1"/>
                <p:nvPr/>
              </p:nvSpPr>
              <p:spPr>
                <a:xfrm>
                  <a:off x="8654873" y="385615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93" name="CasellaDiTesto 92"/>
                <p:cNvSpPr txBox="1"/>
                <p:nvPr/>
              </p:nvSpPr>
              <p:spPr>
                <a:xfrm>
                  <a:off x="8654873" y="1166813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94" name="CasellaDiTesto 93"/>
                <p:cNvSpPr txBox="1"/>
                <p:nvPr/>
              </p:nvSpPr>
              <p:spPr>
                <a:xfrm>
                  <a:off x="8654873" y="2013327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95" name="CasellaDiTesto 94"/>
                <p:cNvSpPr txBox="1"/>
                <p:nvPr/>
              </p:nvSpPr>
              <p:spPr>
                <a:xfrm>
                  <a:off x="8654873" y="285984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96" name="CasellaDiTesto 95"/>
                <p:cNvSpPr txBox="1"/>
                <p:nvPr/>
              </p:nvSpPr>
              <p:spPr>
                <a:xfrm>
                  <a:off x="8654873" y="3680723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97" name="CasellaDiTesto 96"/>
                <p:cNvSpPr txBox="1"/>
                <p:nvPr/>
              </p:nvSpPr>
              <p:spPr>
                <a:xfrm>
                  <a:off x="8654873" y="4527237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98" name="CasellaDiTesto 97"/>
                <p:cNvSpPr txBox="1"/>
                <p:nvPr/>
              </p:nvSpPr>
              <p:spPr>
                <a:xfrm>
                  <a:off x="8654873" y="5373751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99" name="CasellaDiTesto 98"/>
                <p:cNvSpPr txBox="1"/>
                <p:nvPr/>
              </p:nvSpPr>
              <p:spPr>
                <a:xfrm>
                  <a:off x="8654873" y="6220265"/>
                  <a:ext cx="399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111" name="CasellaDiTesto 110"/>
                <p:cNvSpPr txBox="1"/>
                <p:nvPr/>
              </p:nvSpPr>
              <p:spPr>
                <a:xfrm>
                  <a:off x="6587841" y="582135"/>
                  <a:ext cx="171626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b="1" dirty="0" err="1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Iwamori</a:t>
                  </a:r>
                  <a:r>
                    <a:rPr lang="it-IT" sz="1400" b="1" dirty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, 2004 (EPSL, 227, 57-71</a:t>
                  </a:r>
                </a:p>
              </p:txBody>
            </p:sp>
          </p:grpSp>
          <p:sp>
            <p:nvSpPr>
              <p:cNvPr id="107" name="CasellaDiTesto 106"/>
              <p:cNvSpPr txBox="1"/>
              <p:nvPr/>
            </p:nvSpPr>
            <p:spPr>
              <a:xfrm>
                <a:off x="5594517" y="5570002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23</a:t>
                </a:r>
              </a:p>
            </p:txBody>
          </p:sp>
          <p:sp>
            <p:nvSpPr>
              <p:cNvPr id="108" name="CasellaDiTesto 107"/>
              <p:cNvSpPr txBox="1"/>
              <p:nvPr/>
            </p:nvSpPr>
            <p:spPr>
              <a:xfrm>
                <a:off x="5504029" y="5112197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22</a:t>
                </a:r>
              </a:p>
            </p:txBody>
          </p:sp>
          <p:sp>
            <p:nvSpPr>
              <p:cNvPr id="109" name="CasellaDiTesto 108"/>
              <p:cNvSpPr txBox="1"/>
              <p:nvPr/>
            </p:nvSpPr>
            <p:spPr>
              <a:xfrm>
                <a:off x="4977329" y="4164811"/>
                <a:ext cx="3790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</a:t>
                </a:r>
              </a:p>
            </p:txBody>
          </p:sp>
        </p:grpSp>
        <p:sp>
          <p:nvSpPr>
            <p:cNvPr id="102" name="Figura a mano libera 101"/>
            <p:cNvSpPr/>
            <p:nvPr/>
          </p:nvSpPr>
          <p:spPr bwMode="auto">
            <a:xfrm>
              <a:off x="5308486" y="493940"/>
              <a:ext cx="2638085" cy="6320518"/>
            </a:xfrm>
            <a:custGeom>
              <a:avLst/>
              <a:gdLst>
                <a:gd name="connsiteX0" fmla="*/ 0 w 2645228"/>
                <a:gd name="connsiteY0" fmla="*/ 0 h 6368143"/>
                <a:gd name="connsiteX1" fmla="*/ 141514 w 2645228"/>
                <a:gd name="connsiteY1" fmla="*/ 206829 h 6368143"/>
                <a:gd name="connsiteX2" fmla="*/ 424543 w 2645228"/>
                <a:gd name="connsiteY2" fmla="*/ 348343 h 6368143"/>
                <a:gd name="connsiteX3" fmla="*/ 522514 w 2645228"/>
                <a:gd name="connsiteY3" fmla="*/ 533400 h 6368143"/>
                <a:gd name="connsiteX4" fmla="*/ 1055914 w 2645228"/>
                <a:gd name="connsiteY4" fmla="*/ 914400 h 6368143"/>
                <a:gd name="connsiteX5" fmla="*/ 1611086 w 2645228"/>
                <a:gd name="connsiteY5" fmla="*/ 1861457 h 6368143"/>
                <a:gd name="connsiteX6" fmla="*/ 1872343 w 2645228"/>
                <a:gd name="connsiteY6" fmla="*/ 3037115 h 6368143"/>
                <a:gd name="connsiteX7" fmla="*/ 1915886 w 2645228"/>
                <a:gd name="connsiteY7" fmla="*/ 3429000 h 6368143"/>
                <a:gd name="connsiteX8" fmla="*/ 2100943 w 2645228"/>
                <a:gd name="connsiteY8" fmla="*/ 4038600 h 6368143"/>
                <a:gd name="connsiteX9" fmla="*/ 2209800 w 2645228"/>
                <a:gd name="connsiteY9" fmla="*/ 4659086 h 6368143"/>
                <a:gd name="connsiteX10" fmla="*/ 2275114 w 2645228"/>
                <a:gd name="connsiteY10" fmla="*/ 4985657 h 6368143"/>
                <a:gd name="connsiteX11" fmla="*/ 2481943 w 2645228"/>
                <a:gd name="connsiteY11" fmla="*/ 5780315 h 6368143"/>
                <a:gd name="connsiteX12" fmla="*/ 2645228 w 2645228"/>
                <a:gd name="connsiteY12" fmla="*/ 6368143 h 6368143"/>
                <a:gd name="connsiteX0" fmla="*/ 0 w 2645228"/>
                <a:gd name="connsiteY0" fmla="*/ 0 h 6368143"/>
                <a:gd name="connsiteX1" fmla="*/ 141514 w 2645228"/>
                <a:gd name="connsiteY1" fmla="*/ 206829 h 6368143"/>
                <a:gd name="connsiteX2" fmla="*/ 424543 w 2645228"/>
                <a:gd name="connsiteY2" fmla="*/ 348343 h 6368143"/>
                <a:gd name="connsiteX3" fmla="*/ 548708 w 2645228"/>
                <a:gd name="connsiteY3" fmla="*/ 533400 h 6368143"/>
                <a:gd name="connsiteX4" fmla="*/ 1055914 w 2645228"/>
                <a:gd name="connsiteY4" fmla="*/ 914400 h 6368143"/>
                <a:gd name="connsiteX5" fmla="*/ 1611086 w 2645228"/>
                <a:gd name="connsiteY5" fmla="*/ 1861457 h 6368143"/>
                <a:gd name="connsiteX6" fmla="*/ 1872343 w 2645228"/>
                <a:gd name="connsiteY6" fmla="*/ 3037115 h 6368143"/>
                <a:gd name="connsiteX7" fmla="*/ 1915886 w 2645228"/>
                <a:gd name="connsiteY7" fmla="*/ 3429000 h 6368143"/>
                <a:gd name="connsiteX8" fmla="*/ 2100943 w 2645228"/>
                <a:gd name="connsiteY8" fmla="*/ 4038600 h 6368143"/>
                <a:gd name="connsiteX9" fmla="*/ 2209800 w 2645228"/>
                <a:gd name="connsiteY9" fmla="*/ 4659086 h 6368143"/>
                <a:gd name="connsiteX10" fmla="*/ 2275114 w 2645228"/>
                <a:gd name="connsiteY10" fmla="*/ 4985657 h 6368143"/>
                <a:gd name="connsiteX11" fmla="*/ 2481943 w 2645228"/>
                <a:gd name="connsiteY11" fmla="*/ 5780315 h 6368143"/>
                <a:gd name="connsiteX12" fmla="*/ 2645228 w 2645228"/>
                <a:gd name="connsiteY12" fmla="*/ 6368143 h 6368143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8771 w 2638085"/>
                <a:gd name="connsiteY4" fmla="*/ 866775 h 6320518"/>
                <a:gd name="connsiteX5" fmla="*/ 1603943 w 2638085"/>
                <a:gd name="connsiteY5" fmla="*/ 1813832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603943 w 2638085"/>
                <a:gd name="connsiteY5" fmla="*/ 1813832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65200 w 2638085"/>
                <a:gd name="connsiteY6" fmla="*/ 2989490 h 6320518"/>
                <a:gd name="connsiteX7" fmla="*/ 1908743 w 2638085"/>
                <a:gd name="connsiteY7" fmla="*/ 3381375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65200 w 2638085"/>
                <a:gd name="connsiteY6" fmla="*/ 2989490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93800 w 2638085"/>
                <a:gd name="connsiteY8" fmla="*/ 3990975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67971 w 2638085"/>
                <a:gd name="connsiteY10" fmla="*/ 4938032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74800 w 2638085"/>
                <a:gd name="connsiteY11" fmla="*/ 5732690 h 6320518"/>
                <a:gd name="connsiteX12" fmla="*/ 2638085 w 2638085"/>
                <a:gd name="connsiteY12" fmla="*/ 6320518 h 6320518"/>
                <a:gd name="connsiteX0" fmla="*/ 0 w 2638085"/>
                <a:gd name="connsiteY0" fmla="*/ 0 h 6320518"/>
                <a:gd name="connsiteX1" fmla="*/ 134371 w 2638085"/>
                <a:gd name="connsiteY1" fmla="*/ 159204 h 6320518"/>
                <a:gd name="connsiteX2" fmla="*/ 417400 w 2638085"/>
                <a:gd name="connsiteY2" fmla="*/ 300718 h 6320518"/>
                <a:gd name="connsiteX3" fmla="*/ 541565 w 2638085"/>
                <a:gd name="connsiteY3" fmla="*/ 485775 h 6320518"/>
                <a:gd name="connsiteX4" fmla="*/ 1046389 w 2638085"/>
                <a:gd name="connsiteY4" fmla="*/ 897731 h 6320518"/>
                <a:gd name="connsiteX5" fmla="*/ 1584893 w 2638085"/>
                <a:gd name="connsiteY5" fmla="*/ 1837644 h 6320518"/>
                <a:gd name="connsiteX6" fmla="*/ 1855675 w 2638085"/>
                <a:gd name="connsiteY6" fmla="*/ 3003777 h 6320518"/>
                <a:gd name="connsiteX7" fmla="*/ 1889693 w 2638085"/>
                <a:gd name="connsiteY7" fmla="*/ 3398043 h 6320518"/>
                <a:gd name="connsiteX8" fmla="*/ 2074750 w 2638085"/>
                <a:gd name="connsiteY8" fmla="*/ 4021931 h 6320518"/>
                <a:gd name="connsiteX9" fmla="*/ 2202657 w 2638085"/>
                <a:gd name="connsiteY9" fmla="*/ 4611461 h 6320518"/>
                <a:gd name="connsiteX10" fmla="*/ 2241777 w 2638085"/>
                <a:gd name="connsiteY10" fmla="*/ 4928507 h 6320518"/>
                <a:gd name="connsiteX11" fmla="*/ 2467656 w 2638085"/>
                <a:gd name="connsiteY11" fmla="*/ 5744596 h 6320518"/>
                <a:gd name="connsiteX12" fmla="*/ 2638085 w 2638085"/>
                <a:gd name="connsiteY12" fmla="*/ 6320518 h 632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8085" h="6320518">
                  <a:moveTo>
                    <a:pt x="0" y="0"/>
                  </a:moveTo>
                  <a:cubicBezTo>
                    <a:pt x="35378" y="74386"/>
                    <a:pt x="64804" y="109084"/>
                    <a:pt x="134371" y="159204"/>
                  </a:cubicBezTo>
                  <a:cubicBezTo>
                    <a:pt x="203938" y="209324"/>
                    <a:pt x="349534" y="246290"/>
                    <a:pt x="417400" y="300718"/>
                  </a:cubicBezTo>
                  <a:cubicBezTo>
                    <a:pt x="485266" y="355147"/>
                    <a:pt x="436734" y="386273"/>
                    <a:pt x="541565" y="485775"/>
                  </a:cubicBezTo>
                  <a:cubicBezTo>
                    <a:pt x="646397" y="585277"/>
                    <a:pt x="872501" y="672420"/>
                    <a:pt x="1046389" y="897731"/>
                  </a:cubicBezTo>
                  <a:cubicBezTo>
                    <a:pt x="1220277" y="1123042"/>
                    <a:pt x="1450012" y="1486636"/>
                    <a:pt x="1584893" y="1837644"/>
                  </a:cubicBezTo>
                  <a:cubicBezTo>
                    <a:pt x="1719774" y="2188652"/>
                    <a:pt x="1816781" y="2710374"/>
                    <a:pt x="1855675" y="3003777"/>
                  </a:cubicBezTo>
                  <a:cubicBezTo>
                    <a:pt x="1894569" y="3297180"/>
                    <a:pt x="1853181" y="3228351"/>
                    <a:pt x="1889693" y="3398043"/>
                  </a:cubicBezTo>
                  <a:cubicBezTo>
                    <a:pt x="1926206" y="3567735"/>
                    <a:pt x="2022589" y="3819695"/>
                    <a:pt x="2074750" y="4021931"/>
                  </a:cubicBezTo>
                  <a:cubicBezTo>
                    <a:pt x="2126911" y="4224167"/>
                    <a:pt x="2174819" y="4460365"/>
                    <a:pt x="2202657" y="4611461"/>
                  </a:cubicBezTo>
                  <a:cubicBezTo>
                    <a:pt x="2230495" y="4762557"/>
                    <a:pt x="2197611" y="4739651"/>
                    <a:pt x="2241777" y="4928507"/>
                  </a:cubicBezTo>
                  <a:cubicBezTo>
                    <a:pt x="2285944" y="5117363"/>
                    <a:pt x="2401605" y="5512594"/>
                    <a:pt x="2467656" y="5744596"/>
                  </a:cubicBezTo>
                  <a:cubicBezTo>
                    <a:pt x="2533707" y="5976598"/>
                    <a:pt x="2587285" y="6141811"/>
                    <a:pt x="2638085" y="6320518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3" name="Figura a mano libera 102"/>
            <p:cNvSpPr/>
            <p:nvPr/>
          </p:nvSpPr>
          <p:spPr bwMode="auto">
            <a:xfrm>
              <a:off x="5051288" y="533060"/>
              <a:ext cx="2388417" cy="6259642"/>
            </a:xfrm>
            <a:custGeom>
              <a:avLst/>
              <a:gdLst>
                <a:gd name="connsiteX0" fmla="*/ 66701 w 2417202"/>
                <a:gd name="connsiteY0" fmla="*/ 0 h 6281445"/>
                <a:gd name="connsiteX1" fmla="*/ 186444 w 2417202"/>
                <a:gd name="connsiteY1" fmla="*/ 370114 h 6281445"/>
                <a:gd name="connsiteX2" fmla="*/ 121130 w 2417202"/>
                <a:gd name="connsiteY2" fmla="*/ 478971 h 6281445"/>
                <a:gd name="connsiteX3" fmla="*/ 1387 w 2417202"/>
                <a:gd name="connsiteY3" fmla="*/ 544285 h 6281445"/>
                <a:gd name="connsiteX4" fmla="*/ 208215 w 2417202"/>
                <a:gd name="connsiteY4" fmla="*/ 903514 h 6281445"/>
                <a:gd name="connsiteX5" fmla="*/ 447701 w 2417202"/>
                <a:gd name="connsiteY5" fmla="*/ 1600200 h 6281445"/>
                <a:gd name="connsiteX6" fmla="*/ 513015 w 2417202"/>
                <a:gd name="connsiteY6" fmla="*/ 2503714 h 6281445"/>
                <a:gd name="connsiteX7" fmla="*/ 545673 w 2417202"/>
                <a:gd name="connsiteY7" fmla="*/ 2710542 h 6281445"/>
                <a:gd name="connsiteX8" fmla="*/ 567444 w 2417202"/>
                <a:gd name="connsiteY8" fmla="*/ 2939142 h 6281445"/>
                <a:gd name="connsiteX9" fmla="*/ 1939044 w 2417202"/>
                <a:gd name="connsiteY9" fmla="*/ 3331028 h 6281445"/>
                <a:gd name="connsiteX10" fmla="*/ 2363587 w 2417202"/>
                <a:gd name="connsiteY10" fmla="*/ 4920342 h 6281445"/>
                <a:gd name="connsiteX11" fmla="*/ 861358 w 2417202"/>
                <a:gd name="connsiteY11" fmla="*/ 5344885 h 6281445"/>
                <a:gd name="connsiteX12" fmla="*/ 251758 w 2417202"/>
                <a:gd name="connsiteY12" fmla="*/ 6128657 h 6281445"/>
                <a:gd name="connsiteX13" fmla="*/ 284415 w 2417202"/>
                <a:gd name="connsiteY13" fmla="*/ 6281057 h 6281445"/>
                <a:gd name="connsiteX0" fmla="*/ 57176 w 2417202"/>
                <a:gd name="connsiteY0" fmla="*/ 0 h 6260014"/>
                <a:gd name="connsiteX1" fmla="*/ 186444 w 2417202"/>
                <a:gd name="connsiteY1" fmla="*/ 348683 h 6260014"/>
                <a:gd name="connsiteX2" fmla="*/ 121130 w 2417202"/>
                <a:gd name="connsiteY2" fmla="*/ 457540 h 6260014"/>
                <a:gd name="connsiteX3" fmla="*/ 1387 w 2417202"/>
                <a:gd name="connsiteY3" fmla="*/ 522854 h 6260014"/>
                <a:gd name="connsiteX4" fmla="*/ 208215 w 2417202"/>
                <a:gd name="connsiteY4" fmla="*/ 882083 h 6260014"/>
                <a:gd name="connsiteX5" fmla="*/ 447701 w 2417202"/>
                <a:gd name="connsiteY5" fmla="*/ 1578769 h 6260014"/>
                <a:gd name="connsiteX6" fmla="*/ 513015 w 2417202"/>
                <a:gd name="connsiteY6" fmla="*/ 2482283 h 6260014"/>
                <a:gd name="connsiteX7" fmla="*/ 545673 w 2417202"/>
                <a:gd name="connsiteY7" fmla="*/ 2689111 h 6260014"/>
                <a:gd name="connsiteX8" fmla="*/ 567444 w 2417202"/>
                <a:gd name="connsiteY8" fmla="*/ 2917711 h 6260014"/>
                <a:gd name="connsiteX9" fmla="*/ 1939044 w 2417202"/>
                <a:gd name="connsiteY9" fmla="*/ 3309597 h 6260014"/>
                <a:gd name="connsiteX10" fmla="*/ 2363587 w 2417202"/>
                <a:gd name="connsiteY10" fmla="*/ 4898911 h 6260014"/>
                <a:gd name="connsiteX11" fmla="*/ 861358 w 2417202"/>
                <a:gd name="connsiteY11" fmla="*/ 5323454 h 6260014"/>
                <a:gd name="connsiteX12" fmla="*/ 251758 w 2417202"/>
                <a:gd name="connsiteY12" fmla="*/ 6107226 h 6260014"/>
                <a:gd name="connsiteX13" fmla="*/ 284415 w 2417202"/>
                <a:gd name="connsiteY13" fmla="*/ 6259626 h 6260014"/>
                <a:gd name="connsiteX0" fmla="*/ 78419 w 2438445"/>
                <a:gd name="connsiteY0" fmla="*/ 0 h 6260014"/>
                <a:gd name="connsiteX1" fmla="*/ 207687 w 2438445"/>
                <a:gd name="connsiteY1" fmla="*/ 348683 h 6260014"/>
                <a:gd name="connsiteX2" fmla="*/ 142373 w 2438445"/>
                <a:gd name="connsiteY2" fmla="*/ 457540 h 6260014"/>
                <a:gd name="connsiteX3" fmla="*/ 1199 w 2438445"/>
                <a:gd name="connsiteY3" fmla="*/ 529998 h 6260014"/>
                <a:gd name="connsiteX4" fmla="*/ 229458 w 2438445"/>
                <a:gd name="connsiteY4" fmla="*/ 882083 h 6260014"/>
                <a:gd name="connsiteX5" fmla="*/ 468944 w 2438445"/>
                <a:gd name="connsiteY5" fmla="*/ 1578769 h 6260014"/>
                <a:gd name="connsiteX6" fmla="*/ 534258 w 2438445"/>
                <a:gd name="connsiteY6" fmla="*/ 2482283 h 6260014"/>
                <a:gd name="connsiteX7" fmla="*/ 566916 w 2438445"/>
                <a:gd name="connsiteY7" fmla="*/ 2689111 h 6260014"/>
                <a:gd name="connsiteX8" fmla="*/ 588687 w 2438445"/>
                <a:gd name="connsiteY8" fmla="*/ 2917711 h 6260014"/>
                <a:gd name="connsiteX9" fmla="*/ 1960287 w 2438445"/>
                <a:gd name="connsiteY9" fmla="*/ 3309597 h 6260014"/>
                <a:gd name="connsiteX10" fmla="*/ 2384830 w 2438445"/>
                <a:gd name="connsiteY10" fmla="*/ 4898911 h 6260014"/>
                <a:gd name="connsiteX11" fmla="*/ 882601 w 2438445"/>
                <a:gd name="connsiteY11" fmla="*/ 5323454 h 6260014"/>
                <a:gd name="connsiteX12" fmla="*/ 273001 w 2438445"/>
                <a:gd name="connsiteY12" fmla="*/ 6107226 h 6260014"/>
                <a:gd name="connsiteX13" fmla="*/ 305658 w 2438445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33082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33082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37269"/>
                <a:gd name="connsiteY0" fmla="*/ 0 h 6260014"/>
                <a:gd name="connsiteX1" fmla="*/ 206511 w 2437269"/>
                <a:gd name="connsiteY1" fmla="*/ 348683 h 6260014"/>
                <a:gd name="connsiteX2" fmla="*/ 141197 w 2437269"/>
                <a:gd name="connsiteY2" fmla="*/ 457540 h 6260014"/>
                <a:gd name="connsiteX3" fmla="*/ 23 w 2437269"/>
                <a:gd name="connsiteY3" fmla="*/ 529998 h 6260014"/>
                <a:gd name="connsiteX4" fmla="*/ 228282 w 2437269"/>
                <a:gd name="connsiteY4" fmla="*/ 882083 h 6260014"/>
                <a:gd name="connsiteX5" fmla="*/ 467768 w 2437269"/>
                <a:gd name="connsiteY5" fmla="*/ 1578769 h 6260014"/>
                <a:gd name="connsiteX6" fmla="*/ 540226 w 2437269"/>
                <a:gd name="connsiteY6" fmla="*/ 2482283 h 6260014"/>
                <a:gd name="connsiteX7" fmla="*/ 565740 w 2437269"/>
                <a:gd name="connsiteY7" fmla="*/ 2689111 h 6260014"/>
                <a:gd name="connsiteX8" fmla="*/ 587511 w 2437269"/>
                <a:gd name="connsiteY8" fmla="*/ 2917711 h 6260014"/>
                <a:gd name="connsiteX9" fmla="*/ 1959111 w 2437269"/>
                <a:gd name="connsiteY9" fmla="*/ 3309597 h 6260014"/>
                <a:gd name="connsiteX10" fmla="*/ 2383654 w 2437269"/>
                <a:gd name="connsiteY10" fmla="*/ 4898911 h 6260014"/>
                <a:gd name="connsiteX11" fmla="*/ 881425 w 2437269"/>
                <a:gd name="connsiteY11" fmla="*/ 5323454 h 6260014"/>
                <a:gd name="connsiteX12" fmla="*/ 271825 w 2437269"/>
                <a:gd name="connsiteY12" fmla="*/ 6107226 h 6260014"/>
                <a:gd name="connsiteX13" fmla="*/ 304482 w 2437269"/>
                <a:gd name="connsiteY13" fmla="*/ 6259626 h 6260014"/>
                <a:gd name="connsiteX0" fmla="*/ 77243 w 2442792"/>
                <a:gd name="connsiteY0" fmla="*/ 0 h 6260014"/>
                <a:gd name="connsiteX1" fmla="*/ 206511 w 2442792"/>
                <a:gd name="connsiteY1" fmla="*/ 348683 h 6260014"/>
                <a:gd name="connsiteX2" fmla="*/ 141197 w 2442792"/>
                <a:gd name="connsiteY2" fmla="*/ 457540 h 6260014"/>
                <a:gd name="connsiteX3" fmla="*/ 23 w 2442792"/>
                <a:gd name="connsiteY3" fmla="*/ 529998 h 6260014"/>
                <a:gd name="connsiteX4" fmla="*/ 228282 w 2442792"/>
                <a:gd name="connsiteY4" fmla="*/ 882083 h 6260014"/>
                <a:gd name="connsiteX5" fmla="*/ 467768 w 2442792"/>
                <a:gd name="connsiteY5" fmla="*/ 1578769 h 6260014"/>
                <a:gd name="connsiteX6" fmla="*/ 540226 w 2442792"/>
                <a:gd name="connsiteY6" fmla="*/ 2482283 h 6260014"/>
                <a:gd name="connsiteX7" fmla="*/ 565740 w 2442792"/>
                <a:gd name="connsiteY7" fmla="*/ 2689111 h 6260014"/>
                <a:gd name="connsiteX8" fmla="*/ 587511 w 2442792"/>
                <a:gd name="connsiteY8" fmla="*/ 2917711 h 6260014"/>
                <a:gd name="connsiteX9" fmla="*/ 1959111 w 2442792"/>
                <a:gd name="connsiteY9" fmla="*/ 3309597 h 6260014"/>
                <a:gd name="connsiteX10" fmla="*/ 2383654 w 2442792"/>
                <a:gd name="connsiteY10" fmla="*/ 4898911 h 6260014"/>
                <a:gd name="connsiteX11" fmla="*/ 881425 w 2442792"/>
                <a:gd name="connsiteY11" fmla="*/ 5323454 h 6260014"/>
                <a:gd name="connsiteX12" fmla="*/ 271825 w 2442792"/>
                <a:gd name="connsiteY12" fmla="*/ 6107226 h 6260014"/>
                <a:gd name="connsiteX13" fmla="*/ 304482 w 2442792"/>
                <a:gd name="connsiteY13" fmla="*/ 6259626 h 6260014"/>
                <a:gd name="connsiteX0" fmla="*/ 77243 w 2442792"/>
                <a:gd name="connsiteY0" fmla="*/ 0 h 6260014"/>
                <a:gd name="connsiteX1" fmla="*/ 206511 w 2442792"/>
                <a:gd name="connsiteY1" fmla="*/ 348683 h 6260014"/>
                <a:gd name="connsiteX2" fmla="*/ 141197 w 2442792"/>
                <a:gd name="connsiteY2" fmla="*/ 457540 h 6260014"/>
                <a:gd name="connsiteX3" fmla="*/ 23 w 2442792"/>
                <a:gd name="connsiteY3" fmla="*/ 529998 h 6260014"/>
                <a:gd name="connsiteX4" fmla="*/ 228282 w 2442792"/>
                <a:gd name="connsiteY4" fmla="*/ 882083 h 6260014"/>
                <a:gd name="connsiteX5" fmla="*/ 467768 w 2442792"/>
                <a:gd name="connsiteY5" fmla="*/ 1578769 h 6260014"/>
                <a:gd name="connsiteX6" fmla="*/ 540226 w 2442792"/>
                <a:gd name="connsiteY6" fmla="*/ 2482283 h 6260014"/>
                <a:gd name="connsiteX7" fmla="*/ 565740 w 2442792"/>
                <a:gd name="connsiteY7" fmla="*/ 2689111 h 6260014"/>
                <a:gd name="connsiteX8" fmla="*/ 587511 w 2442792"/>
                <a:gd name="connsiteY8" fmla="*/ 2917711 h 6260014"/>
                <a:gd name="connsiteX9" fmla="*/ 1959111 w 2442792"/>
                <a:gd name="connsiteY9" fmla="*/ 3309597 h 6260014"/>
                <a:gd name="connsiteX10" fmla="*/ 2383654 w 2442792"/>
                <a:gd name="connsiteY10" fmla="*/ 4898911 h 6260014"/>
                <a:gd name="connsiteX11" fmla="*/ 881425 w 2442792"/>
                <a:gd name="connsiteY11" fmla="*/ 5323454 h 6260014"/>
                <a:gd name="connsiteX12" fmla="*/ 271825 w 2442792"/>
                <a:gd name="connsiteY12" fmla="*/ 6107226 h 6260014"/>
                <a:gd name="connsiteX13" fmla="*/ 304482 w 2442792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7947"/>
                <a:gd name="connsiteY0" fmla="*/ 0 h 6260014"/>
                <a:gd name="connsiteX1" fmla="*/ 206511 w 2417947"/>
                <a:gd name="connsiteY1" fmla="*/ 348683 h 6260014"/>
                <a:gd name="connsiteX2" fmla="*/ 141197 w 2417947"/>
                <a:gd name="connsiteY2" fmla="*/ 457540 h 6260014"/>
                <a:gd name="connsiteX3" fmla="*/ 23 w 2417947"/>
                <a:gd name="connsiteY3" fmla="*/ 529998 h 6260014"/>
                <a:gd name="connsiteX4" fmla="*/ 228282 w 2417947"/>
                <a:gd name="connsiteY4" fmla="*/ 882083 h 6260014"/>
                <a:gd name="connsiteX5" fmla="*/ 467768 w 2417947"/>
                <a:gd name="connsiteY5" fmla="*/ 1578769 h 6260014"/>
                <a:gd name="connsiteX6" fmla="*/ 540226 w 2417947"/>
                <a:gd name="connsiteY6" fmla="*/ 2482283 h 6260014"/>
                <a:gd name="connsiteX7" fmla="*/ 565740 w 2417947"/>
                <a:gd name="connsiteY7" fmla="*/ 2689111 h 6260014"/>
                <a:gd name="connsiteX8" fmla="*/ 587511 w 2417947"/>
                <a:gd name="connsiteY8" fmla="*/ 2917711 h 6260014"/>
                <a:gd name="connsiteX9" fmla="*/ 1959111 w 2417947"/>
                <a:gd name="connsiteY9" fmla="*/ 3309597 h 6260014"/>
                <a:gd name="connsiteX10" fmla="*/ 2383654 w 2417947"/>
                <a:gd name="connsiteY10" fmla="*/ 4898911 h 6260014"/>
                <a:gd name="connsiteX11" fmla="*/ 881425 w 2417947"/>
                <a:gd name="connsiteY11" fmla="*/ 5323454 h 6260014"/>
                <a:gd name="connsiteX12" fmla="*/ 271825 w 2417947"/>
                <a:gd name="connsiteY12" fmla="*/ 6107226 h 6260014"/>
                <a:gd name="connsiteX13" fmla="*/ 304482 w 2417947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09597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418391"/>
                <a:gd name="connsiteY0" fmla="*/ 0 h 6260014"/>
                <a:gd name="connsiteX1" fmla="*/ 206511 w 2418391"/>
                <a:gd name="connsiteY1" fmla="*/ 348683 h 6260014"/>
                <a:gd name="connsiteX2" fmla="*/ 141197 w 2418391"/>
                <a:gd name="connsiteY2" fmla="*/ 457540 h 6260014"/>
                <a:gd name="connsiteX3" fmla="*/ 23 w 2418391"/>
                <a:gd name="connsiteY3" fmla="*/ 529998 h 6260014"/>
                <a:gd name="connsiteX4" fmla="*/ 228282 w 2418391"/>
                <a:gd name="connsiteY4" fmla="*/ 882083 h 6260014"/>
                <a:gd name="connsiteX5" fmla="*/ 467768 w 2418391"/>
                <a:gd name="connsiteY5" fmla="*/ 1578769 h 6260014"/>
                <a:gd name="connsiteX6" fmla="*/ 540226 w 2418391"/>
                <a:gd name="connsiteY6" fmla="*/ 2482283 h 6260014"/>
                <a:gd name="connsiteX7" fmla="*/ 565740 w 2418391"/>
                <a:gd name="connsiteY7" fmla="*/ 2689111 h 6260014"/>
                <a:gd name="connsiteX8" fmla="*/ 587511 w 2418391"/>
                <a:gd name="connsiteY8" fmla="*/ 2917711 h 6260014"/>
                <a:gd name="connsiteX9" fmla="*/ 1959111 w 2418391"/>
                <a:gd name="connsiteY9" fmla="*/ 3321503 h 6260014"/>
                <a:gd name="connsiteX10" fmla="*/ 2383654 w 2418391"/>
                <a:gd name="connsiteY10" fmla="*/ 4898911 h 6260014"/>
                <a:gd name="connsiteX11" fmla="*/ 881425 w 2418391"/>
                <a:gd name="connsiteY11" fmla="*/ 5323454 h 6260014"/>
                <a:gd name="connsiteX12" fmla="*/ 271825 w 2418391"/>
                <a:gd name="connsiteY12" fmla="*/ 6107226 h 6260014"/>
                <a:gd name="connsiteX13" fmla="*/ 304482 w 2418391"/>
                <a:gd name="connsiteY13" fmla="*/ 6259626 h 6260014"/>
                <a:gd name="connsiteX0" fmla="*/ 77243 w 2385252"/>
                <a:gd name="connsiteY0" fmla="*/ 0 h 6260014"/>
                <a:gd name="connsiteX1" fmla="*/ 206511 w 2385252"/>
                <a:gd name="connsiteY1" fmla="*/ 348683 h 6260014"/>
                <a:gd name="connsiteX2" fmla="*/ 141197 w 2385252"/>
                <a:gd name="connsiteY2" fmla="*/ 457540 h 6260014"/>
                <a:gd name="connsiteX3" fmla="*/ 23 w 2385252"/>
                <a:gd name="connsiteY3" fmla="*/ 529998 h 6260014"/>
                <a:gd name="connsiteX4" fmla="*/ 228282 w 2385252"/>
                <a:gd name="connsiteY4" fmla="*/ 882083 h 6260014"/>
                <a:gd name="connsiteX5" fmla="*/ 467768 w 2385252"/>
                <a:gd name="connsiteY5" fmla="*/ 1578769 h 6260014"/>
                <a:gd name="connsiteX6" fmla="*/ 540226 w 2385252"/>
                <a:gd name="connsiteY6" fmla="*/ 2482283 h 6260014"/>
                <a:gd name="connsiteX7" fmla="*/ 565740 w 2385252"/>
                <a:gd name="connsiteY7" fmla="*/ 2689111 h 6260014"/>
                <a:gd name="connsiteX8" fmla="*/ 587511 w 2385252"/>
                <a:gd name="connsiteY8" fmla="*/ 2917711 h 6260014"/>
                <a:gd name="connsiteX9" fmla="*/ 1959111 w 2385252"/>
                <a:gd name="connsiteY9" fmla="*/ 3321503 h 6260014"/>
                <a:gd name="connsiteX10" fmla="*/ 2383654 w 2385252"/>
                <a:gd name="connsiteY10" fmla="*/ 4898911 h 6260014"/>
                <a:gd name="connsiteX11" fmla="*/ 881425 w 2385252"/>
                <a:gd name="connsiteY11" fmla="*/ 5323454 h 6260014"/>
                <a:gd name="connsiteX12" fmla="*/ 271825 w 2385252"/>
                <a:gd name="connsiteY12" fmla="*/ 6107226 h 6260014"/>
                <a:gd name="connsiteX13" fmla="*/ 304482 w 2385252"/>
                <a:gd name="connsiteY13" fmla="*/ 6259626 h 6260014"/>
                <a:gd name="connsiteX0" fmla="*/ 77243 w 2385252"/>
                <a:gd name="connsiteY0" fmla="*/ 0 h 6260014"/>
                <a:gd name="connsiteX1" fmla="*/ 206511 w 2385252"/>
                <a:gd name="connsiteY1" fmla="*/ 348683 h 6260014"/>
                <a:gd name="connsiteX2" fmla="*/ 141197 w 2385252"/>
                <a:gd name="connsiteY2" fmla="*/ 457540 h 6260014"/>
                <a:gd name="connsiteX3" fmla="*/ 23 w 2385252"/>
                <a:gd name="connsiteY3" fmla="*/ 529998 h 6260014"/>
                <a:gd name="connsiteX4" fmla="*/ 228282 w 2385252"/>
                <a:gd name="connsiteY4" fmla="*/ 882083 h 6260014"/>
                <a:gd name="connsiteX5" fmla="*/ 467768 w 2385252"/>
                <a:gd name="connsiteY5" fmla="*/ 1578769 h 6260014"/>
                <a:gd name="connsiteX6" fmla="*/ 540226 w 2385252"/>
                <a:gd name="connsiteY6" fmla="*/ 2482283 h 6260014"/>
                <a:gd name="connsiteX7" fmla="*/ 565740 w 2385252"/>
                <a:gd name="connsiteY7" fmla="*/ 2689111 h 6260014"/>
                <a:gd name="connsiteX8" fmla="*/ 587511 w 2385252"/>
                <a:gd name="connsiteY8" fmla="*/ 2917711 h 6260014"/>
                <a:gd name="connsiteX9" fmla="*/ 1959111 w 2385252"/>
                <a:gd name="connsiteY9" fmla="*/ 3321503 h 6260014"/>
                <a:gd name="connsiteX10" fmla="*/ 2383654 w 2385252"/>
                <a:gd name="connsiteY10" fmla="*/ 4898911 h 6260014"/>
                <a:gd name="connsiteX11" fmla="*/ 881425 w 2385252"/>
                <a:gd name="connsiteY11" fmla="*/ 5323454 h 6260014"/>
                <a:gd name="connsiteX12" fmla="*/ 271825 w 2385252"/>
                <a:gd name="connsiteY12" fmla="*/ 6107226 h 6260014"/>
                <a:gd name="connsiteX13" fmla="*/ 304482 w 2385252"/>
                <a:gd name="connsiteY13" fmla="*/ 6259626 h 6260014"/>
                <a:gd name="connsiteX0" fmla="*/ 77243 w 2390009"/>
                <a:gd name="connsiteY0" fmla="*/ 0 h 6260014"/>
                <a:gd name="connsiteX1" fmla="*/ 206511 w 2390009"/>
                <a:gd name="connsiteY1" fmla="*/ 348683 h 6260014"/>
                <a:gd name="connsiteX2" fmla="*/ 141197 w 2390009"/>
                <a:gd name="connsiteY2" fmla="*/ 457540 h 6260014"/>
                <a:gd name="connsiteX3" fmla="*/ 23 w 2390009"/>
                <a:gd name="connsiteY3" fmla="*/ 529998 h 6260014"/>
                <a:gd name="connsiteX4" fmla="*/ 228282 w 2390009"/>
                <a:gd name="connsiteY4" fmla="*/ 882083 h 6260014"/>
                <a:gd name="connsiteX5" fmla="*/ 467768 w 2390009"/>
                <a:gd name="connsiteY5" fmla="*/ 1578769 h 6260014"/>
                <a:gd name="connsiteX6" fmla="*/ 540226 w 2390009"/>
                <a:gd name="connsiteY6" fmla="*/ 2482283 h 6260014"/>
                <a:gd name="connsiteX7" fmla="*/ 565740 w 2390009"/>
                <a:gd name="connsiteY7" fmla="*/ 2689111 h 6260014"/>
                <a:gd name="connsiteX8" fmla="*/ 587511 w 2390009"/>
                <a:gd name="connsiteY8" fmla="*/ 2917711 h 6260014"/>
                <a:gd name="connsiteX9" fmla="*/ 1959111 w 2390009"/>
                <a:gd name="connsiteY9" fmla="*/ 3321503 h 6260014"/>
                <a:gd name="connsiteX10" fmla="*/ 2388417 w 2390009"/>
                <a:gd name="connsiteY10" fmla="*/ 4920342 h 6260014"/>
                <a:gd name="connsiteX11" fmla="*/ 881425 w 2390009"/>
                <a:gd name="connsiteY11" fmla="*/ 5323454 h 6260014"/>
                <a:gd name="connsiteX12" fmla="*/ 271825 w 2390009"/>
                <a:gd name="connsiteY12" fmla="*/ 6107226 h 6260014"/>
                <a:gd name="connsiteX13" fmla="*/ 304482 w 2390009"/>
                <a:gd name="connsiteY13" fmla="*/ 6259626 h 6260014"/>
                <a:gd name="connsiteX0" fmla="*/ 77243 w 2390009"/>
                <a:gd name="connsiteY0" fmla="*/ 0 h 6260014"/>
                <a:gd name="connsiteX1" fmla="*/ 206511 w 2390009"/>
                <a:gd name="connsiteY1" fmla="*/ 348683 h 6260014"/>
                <a:gd name="connsiteX2" fmla="*/ 141197 w 2390009"/>
                <a:gd name="connsiteY2" fmla="*/ 457540 h 6260014"/>
                <a:gd name="connsiteX3" fmla="*/ 23 w 2390009"/>
                <a:gd name="connsiteY3" fmla="*/ 529998 h 6260014"/>
                <a:gd name="connsiteX4" fmla="*/ 228282 w 2390009"/>
                <a:gd name="connsiteY4" fmla="*/ 882083 h 6260014"/>
                <a:gd name="connsiteX5" fmla="*/ 467768 w 2390009"/>
                <a:gd name="connsiteY5" fmla="*/ 1578769 h 6260014"/>
                <a:gd name="connsiteX6" fmla="*/ 540226 w 2390009"/>
                <a:gd name="connsiteY6" fmla="*/ 2482283 h 6260014"/>
                <a:gd name="connsiteX7" fmla="*/ 565740 w 2390009"/>
                <a:gd name="connsiteY7" fmla="*/ 2689111 h 6260014"/>
                <a:gd name="connsiteX8" fmla="*/ 587511 w 2390009"/>
                <a:gd name="connsiteY8" fmla="*/ 2917711 h 6260014"/>
                <a:gd name="connsiteX9" fmla="*/ 1959111 w 2390009"/>
                <a:gd name="connsiteY9" fmla="*/ 3321503 h 6260014"/>
                <a:gd name="connsiteX10" fmla="*/ 2388417 w 2390009"/>
                <a:gd name="connsiteY10" fmla="*/ 4920342 h 6260014"/>
                <a:gd name="connsiteX11" fmla="*/ 881425 w 2390009"/>
                <a:gd name="connsiteY11" fmla="*/ 5323454 h 6260014"/>
                <a:gd name="connsiteX12" fmla="*/ 271825 w 2390009"/>
                <a:gd name="connsiteY12" fmla="*/ 6107226 h 6260014"/>
                <a:gd name="connsiteX13" fmla="*/ 304482 w 2390009"/>
                <a:gd name="connsiteY13" fmla="*/ 6259626 h 6260014"/>
                <a:gd name="connsiteX0" fmla="*/ 77243 w 2388417"/>
                <a:gd name="connsiteY0" fmla="*/ 0 h 6260014"/>
                <a:gd name="connsiteX1" fmla="*/ 206511 w 2388417"/>
                <a:gd name="connsiteY1" fmla="*/ 348683 h 6260014"/>
                <a:gd name="connsiteX2" fmla="*/ 141197 w 2388417"/>
                <a:gd name="connsiteY2" fmla="*/ 457540 h 6260014"/>
                <a:gd name="connsiteX3" fmla="*/ 23 w 2388417"/>
                <a:gd name="connsiteY3" fmla="*/ 529998 h 6260014"/>
                <a:gd name="connsiteX4" fmla="*/ 228282 w 2388417"/>
                <a:gd name="connsiteY4" fmla="*/ 882083 h 6260014"/>
                <a:gd name="connsiteX5" fmla="*/ 467768 w 2388417"/>
                <a:gd name="connsiteY5" fmla="*/ 1578769 h 6260014"/>
                <a:gd name="connsiteX6" fmla="*/ 540226 w 2388417"/>
                <a:gd name="connsiteY6" fmla="*/ 2482283 h 6260014"/>
                <a:gd name="connsiteX7" fmla="*/ 565740 w 2388417"/>
                <a:gd name="connsiteY7" fmla="*/ 2689111 h 6260014"/>
                <a:gd name="connsiteX8" fmla="*/ 587511 w 2388417"/>
                <a:gd name="connsiteY8" fmla="*/ 2917711 h 6260014"/>
                <a:gd name="connsiteX9" fmla="*/ 1959111 w 2388417"/>
                <a:gd name="connsiteY9" fmla="*/ 3321503 h 6260014"/>
                <a:gd name="connsiteX10" fmla="*/ 2388417 w 2388417"/>
                <a:gd name="connsiteY10" fmla="*/ 4920342 h 6260014"/>
                <a:gd name="connsiteX11" fmla="*/ 881425 w 2388417"/>
                <a:gd name="connsiteY11" fmla="*/ 5323454 h 6260014"/>
                <a:gd name="connsiteX12" fmla="*/ 271825 w 2388417"/>
                <a:gd name="connsiteY12" fmla="*/ 6107226 h 6260014"/>
                <a:gd name="connsiteX13" fmla="*/ 304482 w 2388417"/>
                <a:gd name="connsiteY13" fmla="*/ 6259626 h 6260014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905"/>
                <a:gd name="connsiteX1" fmla="*/ 206511 w 2388417"/>
                <a:gd name="connsiteY1" fmla="*/ 348683 h 6259905"/>
                <a:gd name="connsiteX2" fmla="*/ 141197 w 2388417"/>
                <a:gd name="connsiteY2" fmla="*/ 457540 h 6259905"/>
                <a:gd name="connsiteX3" fmla="*/ 23 w 2388417"/>
                <a:gd name="connsiteY3" fmla="*/ 529998 h 6259905"/>
                <a:gd name="connsiteX4" fmla="*/ 228282 w 2388417"/>
                <a:gd name="connsiteY4" fmla="*/ 882083 h 6259905"/>
                <a:gd name="connsiteX5" fmla="*/ 467768 w 2388417"/>
                <a:gd name="connsiteY5" fmla="*/ 1578769 h 6259905"/>
                <a:gd name="connsiteX6" fmla="*/ 540226 w 2388417"/>
                <a:gd name="connsiteY6" fmla="*/ 2482283 h 6259905"/>
                <a:gd name="connsiteX7" fmla="*/ 565740 w 2388417"/>
                <a:gd name="connsiteY7" fmla="*/ 2689111 h 6259905"/>
                <a:gd name="connsiteX8" fmla="*/ 587511 w 2388417"/>
                <a:gd name="connsiteY8" fmla="*/ 2917711 h 6259905"/>
                <a:gd name="connsiteX9" fmla="*/ 1959111 w 2388417"/>
                <a:gd name="connsiteY9" fmla="*/ 3321503 h 6259905"/>
                <a:gd name="connsiteX10" fmla="*/ 2388417 w 2388417"/>
                <a:gd name="connsiteY10" fmla="*/ 4920342 h 6259905"/>
                <a:gd name="connsiteX11" fmla="*/ 900475 w 2388417"/>
                <a:gd name="connsiteY11" fmla="*/ 5349648 h 6259905"/>
                <a:gd name="connsiteX12" fmla="*/ 271825 w 2388417"/>
                <a:gd name="connsiteY12" fmla="*/ 6107226 h 6259905"/>
                <a:gd name="connsiteX13" fmla="*/ 304482 w 2388417"/>
                <a:gd name="connsiteY13" fmla="*/ 6259626 h 6259905"/>
                <a:gd name="connsiteX0" fmla="*/ 77243 w 2388417"/>
                <a:gd name="connsiteY0" fmla="*/ 0 h 6259675"/>
                <a:gd name="connsiteX1" fmla="*/ 206511 w 2388417"/>
                <a:gd name="connsiteY1" fmla="*/ 348683 h 6259675"/>
                <a:gd name="connsiteX2" fmla="*/ 141197 w 2388417"/>
                <a:gd name="connsiteY2" fmla="*/ 457540 h 6259675"/>
                <a:gd name="connsiteX3" fmla="*/ 23 w 2388417"/>
                <a:gd name="connsiteY3" fmla="*/ 529998 h 6259675"/>
                <a:gd name="connsiteX4" fmla="*/ 228282 w 2388417"/>
                <a:gd name="connsiteY4" fmla="*/ 882083 h 6259675"/>
                <a:gd name="connsiteX5" fmla="*/ 467768 w 2388417"/>
                <a:gd name="connsiteY5" fmla="*/ 1578769 h 6259675"/>
                <a:gd name="connsiteX6" fmla="*/ 540226 w 2388417"/>
                <a:gd name="connsiteY6" fmla="*/ 2482283 h 6259675"/>
                <a:gd name="connsiteX7" fmla="*/ 565740 w 2388417"/>
                <a:gd name="connsiteY7" fmla="*/ 2689111 h 6259675"/>
                <a:gd name="connsiteX8" fmla="*/ 587511 w 2388417"/>
                <a:gd name="connsiteY8" fmla="*/ 2917711 h 6259675"/>
                <a:gd name="connsiteX9" fmla="*/ 1959111 w 2388417"/>
                <a:gd name="connsiteY9" fmla="*/ 3321503 h 6259675"/>
                <a:gd name="connsiteX10" fmla="*/ 2388417 w 2388417"/>
                <a:gd name="connsiteY10" fmla="*/ 4920342 h 6259675"/>
                <a:gd name="connsiteX11" fmla="*/ 900475 w 2388417"/>
                <a:gd name="connsiteY11" fmla="*/ 5349648 h 6259675"/>
                <a:gd name="connsiteX12" fmla="*/ 271825 w 2388417"/>
                <a:gd name="connsiteY12" fmla="*/ 6107226 h 6259675"/>
                <a:gd name="connsiteX13" fmla="*/ 304482 w 2388417"/>
                <a:gd name="connsiteY13" fmla="*/ 6259626 h 6259675"/>
                <a:gd name="connsiteX0" fmla="*/ 77243 w 2388417"/>
                <a:gd name="connsiteY0" fmla="*/ 0 h 6259675"/>
                <a:gd name="connsiteX1" fmla="*/ 206511 w 2388417"/>
                <a:gd name="connsiteY1" fmla="*/ 348683 h 6259675"/>
                <a:gd name="connsiteX2" fmla="*/ 141197 w 2388417"/>
                <a:gd name="connsiteY2" fmla="*/ 457540 h 6259675"/>
                <a:gd name="connsiteX3" fmla="*/ 23 w 2388417"/>
                <a:gd name="connsiteY3" fmla="*/ 529998 h 6259675"/>
                <a:gd name="connsiteX4" fmla="*/ 228282 w 2388417"/>
                <a:gd name="connsiteY4" fmla="*/ 882083 h 6259675"/>
                <a:gd name="connsiteX5" fmla="*/ 467768 w 2388417"/>
                <a:gd name="connsiteY5" fmla="*/ 1578769 h 6259675"/>
                <a:gd name="connsiteX6" fmla="*/ 540226 w 2388417"/>
                <a:gd name="connsiteY6" fmla="*/ 2482283 h 6259675"/>
                <a:gd name="connsiteX7" fmla="*/ 565740 w 2388417"/>
                <a:gd name="connsiteY7" fmla="*/ 2689111 h 6259675"/>
                <a:gd name="connsiteX8" fmla="*/ 587511 w 2388417"/>
                <a:gd name="connsiteY8" fmla="*/ 2917711 h 6259675"/>
                <a:gd name="connsiteX9" fmla="*/ 1959111 w 2388417"/>
                <a:gd name="connsiteY9" fmla="*/ 3321503 h 6259675"/>
                <a:gd name="connsiteX10" fmla="*/ 2388417 w 2388417"/>
                <a:gd name="connsiteY10" fmla="*/ 4920342 h 6259675"/>
                <a:gd name="connsiteX11" fmla="*/ 900475 w 2388417"/>
                <a:gd name="connsiteY11" fmla="*/ 5349648 h 6259675"/>
                <a:gd name="connsiteX12" fmla="*/ 271825 w 2388417"/>
                <a:gd name="connsiteY12" fmla="*/ 6107226 h 6259675"/>
                <a:gd name="connsiteX13" fmla="*/ 304482 w 2388417"/>
                <a:gd name="connsiteY13" fmla="*/ 6259626 h 6259675"/>
                <a:gd name="connsiteX0" fmla="*/ 77243 w 2388417"/>
                <a:gd name="connsiteY0" fmla="*/ 0 h 6259642"/>
                <a:gd name="connsiteX1" fmla="*/ 206511 w 2388417"/>
                <a:gd name="connsiteY1" fmla="*/ 348683 h 6259642"/>
                <a:gd name="connsiteX2" fmla="*/ 141197 w 2388417"/>
                <a:gd name="connsiteY2" fmla="*/ 457540 h 6259642"/>
                <a:gd name="connsiteX3" fmla="*/ 23 w 2388417"/>
                <a:gd name="connsiteY3" fmla="*/ 529998 h 6259642"/>
                <a:gd name="connsiteX4" fmla="*/ 228282 w 2388417"/>
                <a:gd name="connsiteY4" fmla="*/ 882083 h 6259642"/>
                <a:gd name="connsiteX5" fmla="*/ 467768 w 2388417"/>
                <a:gd name="connsiteY5" fmla="*/ 1578769 h 6259642"/>
                <a:gd name="connsiteX6" fmla="*/ 540226 w 2388417"/>
                <a:gd name="connsiteY6" fmla="*/ 2482283 h 6259642"/>
                <a:gd name="connsiteX7" fmla="*/ 565740 w 2388417"/>
                <a:gd name="connsiteY7" fmla="*/ 2689111 h 6259642"/>
                <a:gd name="connsiteX8" fmla="*/ 587511 w 2388417"/>
                <a:gd name="connsiteY8" fmla="*/ 2917711 h 6259642"/>
                <a:gd name="connsiteX9" fmla="*/ 1959111 w 2388417"/>
                <a:gd name="connsiteY9" fmla="*/ 3321503 h 6259642"/>
                <a:gd name="connsiteX10" fmla="*/ 2388417 w 2388417"/>
                <a:gd name="connsiteY10" fmla="*/ 4920342 h 6259642"/>
                <a:gd name="connsiteX11" fmla="*/ 900475 w 2388417"/>
                <a:gd name="connsiteY11" fmla="*/ 5349648 h 6259642"/>
                <a:gd name="connsiteX12" fmla="*/ 271825 w 2388417"/>
                <a:gd name="connsiteY12" fmla="*/ 6107226 h 6259642"/>
                <a:gd name="connsiteX13" fmla="*/ 304482 w 2388417"/>
                <a:gd name="connsiteY13" fmla="*/ 6259626 h 62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8417" h="6259642">
                  <a:moveTo>
                    <a:pt x="77243" y="0"/>
                  </a:moveTo>
                  <a:cubicBezTo>
                    <a:pt x="132578" y="145142"/>
                    <a:pt x="195852" y="272426"/>
                    <a:pt x="206511" y="348683"/>
                  </a:cubicBezTo>
                  <a:cubicBezTo>
                    <a:pt x="217170" y="424940"/>
                    <a:pt x="175612" y="427321"/>
                    <a:pt x="141197" y="457540"/>
                  </a:cubicBezTo>
                  <a:cubicBezTo>
                    <a:pt x="106782" y="487759"/>
                    <a:pt x="2178" y="509247"/>
                    <a:pt x="23" y="529998"/>
                  </a:cubicBezTo>
                  <a:cubicBezTo>
                    <a:pt x="-2132" y="550749"/>
                    <a:pt x="150325" y="707288"/>
                    <a:pt x="228282" y="882083"/>
                  </a:cubicBezTo>
                  <a:cubicBezTo>
                    <a:pt x="306239" y="1056878"/>
                    <a:pt x="415777" y="1312069"/>
                    <a:pt x="467768" y="1578769"/>
                  </a:cubicBezTo>
                  <a:cubicBezTo>
                    <a:pt x="519759" y="1845469"/>
                    <a:pt x="523897" y="2297226"/>
                    <a:pt x="540226" y="2482283"/>
                  </a:cubicBezTo>
                  <a:cubicBezTo>
                    <a:pt x="556555" y="2667340"/>
                    <a:pt x="557859" y="2616540"/>
                    <a:pt x="565740" y="2689111"/>
                  </a:cubicBezTo>
                  <a:cubicBezTo>
                    <a:pt x="573621" y="2761682"/>
                    <a:pt x="569595" y="2881368"/>
                    <a:pt x="587511" y="2917711"/>
                  </a:cubicBezTo>
                  <a:cubicBezTo>
                    <a:pt x="819740" y="3023110"/>
                    <a:pt x="1629629" y="3216034"/>
                    <a:pt x="1959111" y="3321503"/>
                  </a:cubicBezTo>
                  <a:cubicBezTo>
                    <a:pt x="2191793" y="4096996"/>
                    <a:pt x="2337049" y="4689078"/>
                    <a:pt x="2388417" y="4920342"/>
                  </a:cubicBezTo>
                  <a:cubicBezTo>
                    <a:pt x="2132603" y="5039687"/>
                    <a:pt x="996065" y="5287565"/>
                    <a:pt x="900475" y="5349648"/>
                  </a:cubicBezTo>
                  <a:cubicBezTo>
                    <a:pt x="840604" y="5506981"/>
                    <a:pt x="492601" y="6000807"/>
                    <a:pt x="271825" y="6107226"/>
                  </a:cubicBezTo>
                  <a:cubicBezTo>
                    <a:pt x="274886" y="6108870"/>
                    <a:pt x="240075" y="6261440"/>
                    <a:pt x="304482" y="6259626"/>
                  </a:cubicBezTo>
                </a:path>
              </a:pathLst>
            </a:cu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4" name="Figura a mano libera 103"/>
            <p:cNvSpPr/>
            <p:nvPr/>
          </p:nvSpPr>
          <p:spPr bwMode="auto">
            <a:xfrm>
              <a:off x="4945504" y="533400"/>
              <a:ext cx="840444" cy="6281057"/>
            </a:xfrm>
            <a:custGeom>
              <a:avLst/>
              <a:gdLst>
                <a:gd name="connsiteX0" fmla="*/ 171634 w 814407"/>
                <a:gd name="connsiteY0" fmla="*/ 0 h 6281057"/>
                <a:gd name="connsiteX1" fmla="*/ 8349 w 814407"/>
                <a:gd name="connsiteY1" fmla="*/ 391886 h 6281057"/>
                <a:gd name="connsiteX2" fmla="*/ 51892 w 814407"/>
                <a:gd name="connsiteY2" fmla="*/ 544286 h 6281057"/>
                <a:gd name="connsiteX3" fmla="*/ 291377 w 814407"/>
                <a:gd name="connsiteY3" fmla="*/ 1066800 h 6281057"/>
                <a:gd name="connsiteX4" fmla="*/ 411120 w 814407"/>
                <a:gd name="connsiteY4" fmla="*/ 2166257 h 6281057"/>
                <a:gd name="connsiteX5" fmla="*/ 422006 w 814407"/>
                <a:gd name="connsiteY5" fmla="*/ 2830286 h 6281057"/>
                <a:gd name="connsiteX6" fmla="*/ 258720 w 814407"/>
                <a:gd name="connsiteY6" fmla="*/ 3690257 h 6281057"/>
                <a:gd name="connsiteX7" fmla="*/ 617949 w 814407"/>
                <a:gd name="connsiteY7" fmla="*/ 4419600 h 6281057"/>
                <a:gd name="connsiteX8" fmla="*/ 813892 w 814407"/>
                <a:gd name="connsiteY8" fmla="*/ 5083629 h 6281057"/>
                <a:gd name="connsiteX9" fmla="*/ 563520 w 814407"/>
                <a:gd name="connsiteY9" fmla="*/ 5802086 h 6281057"/>
                <a:gd name="connsiteX10" fmla="*/ 367577 w 814407"/>
                <a:gd name="connsiteY10" fmla="*/ 6193971 h 6281057"/>
                <a:gd name="connsiteX11" fmla="*/ 400234 w 814407"/>
                <a:gd name="connsiteY11" fmla="*/ 6281057 h 6281057"/>
                <a:gd name="connsiteX0" fmla="*/ 120193 w 762966"/>
                <a:gd name="connsiteY0" fmla="*/ 0 h 6281057"/>
                <a:gd name="connsiteX1" fmla="*/ 178364 w 762966"/>
                <a:gd name="connsiteY1" fmla="*/ 420461 h 6281057"/>
                <a:gd name="connsiteX2" fmla="*/ 451 w 762966"/>
                <a:gd name="connsiteY2" fmla="*/ 544286 h 6281057"/>
                <a:gd name="connsiteX3" fmla="*/ 239936 w 762966"/>
                <a:gd name="connsiteY3" fmla="*/ 1066800 h 6281057"/>
                <a:gd name="connsiteX4" fmla="*/ 359679 w 762966"/>
                <a:gd name="connsiteY4" fmla="*/ 2166257 h 6281057"/>
                <a:gd name="connsiteX5" fmla="*/ 370565 w 762966"/>
                <a:gd name="connsiteY5" fmla="*/ 2830286 h 6281057"/>
                <a:gd name="connsiteX6" fmla="*/ 207279 w 762966"/>
                <a:gd name="connsiteY6" fmla="*/ 3690257 h 6281057"/>
                <a:gd name="connsiteX7" fmla="*/ 566508 w 762966"/>
                <a:gd name="connsiteY7" fmla="*/ 4419600 h 6281057"/>
                <a:gd name="connsiteX8" fmla="*/ 762451 w 762966"/>
                <a:gd name="connsiteY8" fmla="*/ 5083629 h 6281057"/>
                <a:gd name="connsiteX9" fmla="*/ 512079 w 762966"/>
                <a:gd name="connsiteY9" fmla="*/ 5802086 h 6281057"/>
                <a:gd name="connsiteX10" fmla="*/ 316136 w 762966"/>
                <a:gd name="connsiteY10" fmla="*/ 6193971 h 6281057"/>
                <a:gd name="connsiteX11" fmla="*/ 348793 w 762966"/>
                <a:gd name="connsiteY11" fmla="*/ 6281057 h 6281057"/>
                <a:gd name="connsiteX0" fmla="*/ 177729 w 820502"/>
                <a:gd name="connsiteY0" fmla="*/ 0 h 6281057"/>
                <a:gd name="connsiteX1" fmla="*/ 7300 w 820502"/>
                <a:gd name="connsiteY1" fmla="*/ 258536 h 6281057"/>
                <a:gd name="connsiteX2" fmla="*/ 57987 w 820502"/>
                <a:gd name="connsiteY2" fmla="*/ 544286 h 6281057"/>
                <a:gd name="connsiteX3" fmla="*/ 297472 w 820502"/>
                <a:gd name="connsiteY3" fmla="*/ 1066800 h 6281057"/>
                <a:gd name="connsiteX4" fmla="*/ 417215 w 820502"/>
                <a:gd name="connsiteY4" fmla="*/ 2166257 h 6281057"/>
                <a:gd name="connsiteX5" fmla="*/ 428101 w 820502"/>
                <a:gd name="connsiteY5" fmla="*/ 2830286 h 6281057"/>
                <a:gd name="connsiteX6" fmla="*/ 264815 w 820502"/>
                <a:gd name="connsiteY6" fmla="*/ 3690257 h 6281057"/>
                <a:gd name="connsiteX7" fmla="*/ 624044 w 820502"/>
                <a:gd name="connsiteY7" fmla="*/ 4419600 h 6281057"/>
                <a:gd name="connsiteX8" fmla="*/ 819987 w 820502"/>
                <a:gd name="connsiteY8" fmla="*/ 5083629 h 6281057"/>
                <a:gd name="connsiteX9" fmla="*/ 569615 w 820502"/>
                <a:gd name="connsiteY9" fmla="*/ 5802086 h 6281057"/>
                <a:gd name="connsiteX10" fmla="*/ 373672 w 820502"/>
                <a:gd name="connsiteY10" fmla="*/ 6193971 h 6281057"/>
                <a:gd name="connsiteX11" fmla="*/ 406329 w 820502"/>
                <a:gd name="connsiteY11" fmla="*/ 6281057 h 6281057"/>
                <a:gd name="connsiteX0" fmla="*/ 177729 w 820502"/>
                <a:gd name="connsiteY0" fmla="*/ 0 h 6281057"/>
                <a:gd name="connsiteX1" fmla="*/ 7300 w 820502"/>
                <a:gd name="connsiteY1" fmla="*/ 258536 h 6281057"/>
                <a:gd name="connsiteX2" fmla="*/ 57987 w 820502"/>
                <a:gd name="connsiteY2" fmla="*/ 544286 h 6281057"/>
                <a:gd name="connsiteX3" fmla="*/ 297472 w 820502"/>
                <a:gd name="connsiteY3" fmla="*/ 1066800 h 6281057"/>
                <a:gd name="connsiteX4" fmla="*/ 417215 w 820502"/>
                <a:gd name="connsiteY4" fmla="*/ 2166257 h 6281057"/>
                <a:gd name="connsiteX5" fmla="*/ 428101 w 820502"/>
                <a:gd name="connsiteY5" fmla="*/ 2830286 h 6281057"/>
                <a:gd name="connsiteX6" fmla="*/ 264815 w 820502"/>
                <a:gd name="connsiteY6" fmla="*/ 3690257 h 6281057"/>
                <a:gd name="connsiteX7" fmla="*/ 624044 w 820502"/>
                <a:gd name="connsiteY7" fmla="*/ 4419600 h 6281057"/>
                <a:gd name="connsiteX8" fmla="*/ 819987 w 820502"/>
                <a:gd name="connsiteY8" fmla="*/ 5083629 h 6281057"/>
                <a:gd name="connsiteX9" fmla="*/ 569615 w 820502"/>
                <a:gd name="connsiteY9" fmla="*/ 5802086 h 6281057"/>
                <a:gd name="connsiteX10" fmla="*/ 373672 w 820502"/>
                <a:gd name="connsiteY10" fmla="*/ 6193971 h 6281057"/>
                <a:gd name="connsiteX11" fmla="*/ 406329 w 820502"/>
                <a:gd name="connsiteY11" fmla="*/ 6281057 h 6281057"/>
                <a:gd name="connsiteX0" fmla="*/ 180180 w 822953"/>
                <a:gd name="connsiteY0" fmla="*/ 0 h 6281057"/>
                <a:gd name="connsiteX1" fmla="*/ 9751 w 822953"/>
                <a:gd name="connsiteY1" fmla="*/ 258536 h 6281057"/>
                <a:gd name="connsiteX2" fmla="*/ 50913 w 822953"/>
                <a:gd name="connsiteY2" fmla="*/ 539523 h 6281057"/>
                <a:gd name="connsiteX3" fmla="*/ 299923 w 822953"/>
                <a:gd name="connsiteY3" fmla="*/ 1066800 h 6281057"/>
                <a:gd name="connsiteX4" fmla="*/ 419666 w 822953"/>
                <a:gd name="connsiteY4" fmla="*/ 2166257 h 6281057"/>
                <a:gd name="connsiteX5" fmla="*/ 430552 w 822953"/>
                <a:gd name="connsiteY5" fmla="*/ 2830286 h 6281057"/>
                <a:gd name="connsiteX6" fmla="*/ 267266 w 822953"/>
                <a:gd name="connsiteY6" fmla="*/ 3690257 h 6281057"/>
                <a:gd name="connsiteX7" fmla="*/ 626495 w 822953"/>
                <a:gd name="connsiteY7" fmla="*/ 4419600 h 6281057"/>
                <a:gd name="connsiteX8" fmla="*/ 822438 w 822953"/>
                <a:gd name="connsiteY8" fmla="*/ 5083629 h 6281057"/>
                <a:gd name="connsiteX9" fmla="*/ 572066 w 822953"/>
                <a:gd name="connsiteY9" fmla="*/ 5802086 h 6281057"/>
                <a:gd name="connsiteX10" fmla="*/ 376123 w 822953"/>
                <a:gd name="connsiteY10" fmla="*/ 6193971 h 6281057"/>
                <a:gd name="connsiteX11" fmla="*/ 408780 w 822953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21154 w 824441"/>
                <a:gd name="connsiteY4" fmla="*/ 2166257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21154 w 824441"/>
                <a:gd name="connsiteY4" fmla="*/ 2166257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09248 w 824441"/>
                <a:gd name="connsiteY4" fmla="*/ 2168638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1"/>
                <a:gd name="connsiteY0" fmla="*/ 0 h 6281057"/>
                <a:gd name="connsiteX1" fmla="*/ 11239 w 824441"/>
                <a:gd name="connsiteY1" fmla="*/ 258536 h 6281057"/>
                <a:gd name="connsiteX2" fmla="*/ 52401 w 824441"/>
                <a:gd name="connsiteY2" fmla="*/ 539523 h 6281057"/>
                <a:gd name="connsiteX3" fmla="*/ 301411 w 824441"/>
                <a:gd name="connsiteY3" fmla="*/ 1066800 h 6281057"/>
                <a:gd name="connsiteX4" fmla="*/ 409248 w 824441"/>
                <a:gd name="connsiteY4" fmla="*/ 2168638 h 6281057"/>
                <a:gd name="connsiteX5" fmla="*/ 432040 w 824441"/>
                <a:gd name="connsiteY5" fmla="*/ 2830286 h 6281057"/>
                <a:gd name="connsiteX6" fmla="*/ 268754 w 824441"/>
                <a:gd name="connsiteY6" fmla="*/ 3690257 h 6281057"/>
                <a:gd name="connsiteX7" fmla="*/ 627983 w 824441"/>
                <a:gd name="connsiteY7" fmla="*/ 4419600 h 6281057"/>
                <a:gd name="connsiteX8" fmla="*/ 823926 w 824441"/>
                <a:gd name="connsiteY8" fmla="*/ 5083629 h 6281057"/>
                <a:gd name="connsiteX9" fmla="*/ 573554 w 824441"/>
                <a:gd name="connsiteY9" fmla="*/ 5802086 h 6281057"/>
                <a:gd name="connsiteX10" fmla="*/ 377611 w 824441"/>
                <a:gd name="connsiteY10" fmla="*/ 6193971 h 6281057"/>
                <a:gd name="connsiteX11" fmla="*/ 410268 w 824441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24449"/>
                <a:gd name="connsiteY0" fmla="*/ 0 h 6281057"/>
                <a:gd name="connsiteX1" fmla="*/ 11239 w 824449"/>
                <a:gd name="connsiteY1" fmla="*/ 258536 h 6281057"/>
                <a:gd name="connsiteX2" fmla="*/ 52401 w 824449"/>
                <a:gd name="connsiteY2" fmla="*/ 539523 h 6281057"/>
                <a:gd name="connsiteX3" fmla="*/ 301411 w 824449"/>
                <a:gd name="connsiteY3" fmla="*/ 1066800 h 6281057"/>
                <a:gd name="connsiteX4" fmla="*/ 409248 w 824449"/>
                <a:gd name="connsiteY4" fmla="*/ 2168638 h 6281057"/>
                <a:gd name="connsiteX5" fmla="*/ 432040 w 824449"/>
                <a:gd name="connsiteY5" fmla="*/ 2830286 h 6281057"/>
                <a:gd name="connsiteX6" fmla="*/ 256848 w 824449"/>
                <a:gd name="connsiteY6" fmla="*/ 3683113 h 6281057"/>
                <a:gd name="connsiteX7" fmla="*/ 627983 w 824449"/>
                <a:gd name="connsiteY7" fmla="*/ 4419600 h 6281057"/>
                <a:gd name="connsiteX8" fmla="*/ 823926 w 824449"/>
                <a:gd name="connsiteY8" fmla="*/ 5083629 h 6281057"/>
                <a:gd name="connsiteX9" fmla="*/ 573554 w 824449"/>
                <a:gd name="connsiteY9" fmla="*/ 5802086 h 6281057"/>
                <a:gd name="connsiteX10" fmla="*/ 377611 w 824449"/>
                <a:gd name="connsiteY10" fmla="*/ 6193971 h 6281057"/>
                <a:gd name="connsiteX11" fmla="*/ 410268 w 824449"/>
                <a:gd name="connsiteY11" fmla="*/ 6281057 h 6281057"/>
                <a:gd name="connsiteX0" fmla="*/ 181668 w 846330"/>
                <a:gd name="connsiteY0" fmla="*/ 0 h 6281057"/>
                <a:gd name="connsiteX1" fmla="*/ 11239 w 846330"/>
                <a:gd name="connsiteY1" fmla="*/ 258536 h 6281057"/>
                <a:gd name="connsiteX2" fmla="*/ 52401 w 846330"/>
                <a:gd name="connsiteY2" fmla="*/ 539523 h 6281057"/>
                <a:gd name="connsiteX3" fmla="*/ 301411 w 846330"/>
                <a:gd name="connsiteY3" fmla="*/ 1066800 h 6281057"/>
                <a:gd name="connsiteX4" fmla="*/ 409248 w 846330"/>
                <a:gd name="connsiteY4" fmla="*/ 2168638 h 6281057"/>
                <a:gd name="connsiteX5" fmla="*/ 432040 w 846330"/>
                <a:gd name="connsiteY5" fmla="*/ 2830286 h 6281057"/>
                <a:gd name="connsiteX6" fmla="*/ 256848 w 846330"/>
                <a:gd name="connsiteY6" fmla="*/ 3683113 h 6281057"/>
                <a:gd name="connsiteX7" fmla="*/ 627983 w 846330"/>
                <a:gd name="connsiteY7" fmla="*/ 4419600 h 6281057"/>
                <a:gd name="connsiteX8" fmla="*/ 823926 w 846330"/>
                <a:gd name="connsiteY8" fmla="*/ 5083629 h 6281057"/>
                <a:gd name="connsiteX9" fmla="*/ 573554 w 846330"/>
                <a:gd name="connsiteY9" fmla="*/ 5802086 h 6281057"/>
                <a:gd name="connsiteX10" fmla="*/ 377611 w 846330"/>
                <a:gd name="connsiteY10" fmla="*/ 6193971 h 6281057"/>
                <a:gd name="connsiteX11" fmla="*/ 410268 w 846330"/>
                <a:gd name="connsiteY11" fmla="*/ 6281057 h 6281057"/>
                <a:gd name="connsiteX0" fmla="*/ 181668 w 846330"/>
                <a:gd name="connsiteY0" fmla="*/ 0 h 6281057"/>
                <a:gd name="connsiteX1" fmla="*/ 11239 w 846330"/>
                <a:gd name="connsiteY1" fmla="*/ 258536 h 6281057"/>
                <a:gd name="connsiteX2" fmla="*/ 52401 w 846330"/>
                <a:gd name="connsiteY2" fmla="*/ 539523 h 6281057"/>
                <a:gd name="connsiteX3" fmla="*/ 301411 w 846330"/>
                <a:gd name="connsiteY3" fmla="*/ 1066800 h 6281057"/>
                <a:gd name="connsiteX4" fmla="*/ 409248 w 846330"/>
                <a:gd name="connsiteY4" fmla="*/ 2168638 h 6281057"/>
                <a:gd name="connsiteX5" fmla="*/ 432040 w 846330"/>
                <a:gd name="connsiteY5" fmla="*/ 2830286 h 6281057"/>
                <a:gd name="connsiteX6" fmla="*/ 256848 w 846330"/>
                <a:gd name="connsiteY6" fmla="*/ 3683113 h 6281057"/>
                <a:gd name="connsiteX7" fmla="*/ 627983 w 846330"/>
                <a:gd name="connsiteY7" fmla="*/ 4419600 h 6281057"/>
                <a:gd name="connsiteX8" fmla="*/ 823926 w 846330"/>
                <a:gd name="connsiteY8" fmla="*/ 5083629 h 6281057"/>
                <a:gd name="connsiteX9" fmla="*/ 573554 w 846330"/>
                <a:gd name="connsiteY9" fmla="*/ 5802086 h 6281057"/>
                <a:gd name="connsiteX10" fmla="*/ 377611 w 846330"/>
                <a:gd name="connsiteY10" fmla="*/ 6193971 h 6281057"/>
                <a:gd name="connsiteX11" fmla="*/ 410268 w 846330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73554 w 840444"/>
                <a:gd name="connsiteY9" fmla="*/ 5802086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77611 w 840444"/>
                <a:gd name="connsiteY10" fmla="*/ 6193971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89517 w 840444"/>
                <a:gd name="connsiteY10" fmla="*/ 6163015 h 6281057"/>
                <a:gd name="connsiteX11" fmla="*/ 410268 w 840444"/>
                <a:gd name="connsiteY11" fmla="*/ 6281057 h 6281057"/>
                <a:gd name="connsiteX0" fmla="*/ 181668 w 840444"/>
                <a:gd name="connsiteY0" fmla="*/ 0 h 6281057"/>
                <a:gd name="connsiteX1" fmla="*/ 11239 w 840444"/>
                <a:gd name="connsiteY1" fmla="*/ 258536 h 6281057"/>
                <a:gd name="connsiteX2" fmla="*/ 52401 w 840444"/>
                <a:gd name="connsiteY2" fmla="*/ 539523 h 6281057"/>
                <a:gd name="connsiteX3" fmla="*/ 301411 w 840444"/>
                <a:gd name="connsiteY3" fmla="*/ 1066800 h 6281057"/>
                <a:gd name="connsiteX4" fmla="*/ 409248 w 840444"/>
                <a:gd name="connsiteY4" fmla="*/ 2168638 h 6281057"/>
                <a:gd name="connsiteX5" fmla="*/ 432040 w 840444"/>
                <a:gd name="connsiteY5" fmla="*/ 2830286 h 6281057"/>
                <a:gd name="connsiteX6" fmla="*/ 256848 w 840444"/>
                <a:gd name="connsiteY6" fmla="*/ 3683113 h 6281057"/>
                <a:gd name="connsiteX7" fmla="*/ 627983 w 840444"/>
                <a:gd name="connsiteY7" fmla="*/ 4419600 h 6281057"/>
                <a:gd name="connsiteX8" fmla="*/ 823926 w 840444"/>
                <a:gd name="connsiteY8" fmla="*/ 5083629 h 6281057"/>
                <a:gd name="connsiteX9" fmla="*/ 556885 w 840444"/>
                <a:gd name="connsiteY9" fmla="*/ 5797324 h 6281057"/>
                <a:gd name="connsiteX10" fmla="*/ 389517 w 840444"/>
                <a:gd name="connsiteY10" fmla="*/ 6163015 h 6281057"/>
                <a:gd name="connsiteX11" fmla="*/ 410268 w 840444"/>
                <a:gd name="connsiteY11" fmla="*/ 6281057 h 628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0444" h="6281057">
                  <a:moveTo>
                    <a:pt x="181668" y="0"/>
                  </a:moveTo>
                  <a:cubicBezTo>
                    <a:pt x="114767" y="45811"/>
                    <a:pt x="32784" y="168615"/>
                    <a:pt x="11239" y="258536"/>
                  </a:cubicBezTo>
                  <a:cubicBezTo>
                    <a:pt x="-10306" y="348457"/>
                    <a:pt x="-3104" y="414337"/>
                    <a:pt x="52401" y="539523"/>
                  </a:cubicBezTo>
                  <a:cubicBezTo>
                    <a:pt x="107906" y="664709"/>
                    <a:pt x="241936" y="795281"/>
                    <a:pt x="301411" y="1066800"/>
                  </a:cubicBezTo>
                  <a:cubicBezTo>
                    <a:pt x="360886" y="1338319"/>
                    <a:pt x="387477" y="1874724"/>
                    <a:pt x="409248" y="2168638"/>
                  </a:cubicBezTo>
                  <a:cubicBezTo>
                    <a:pt x="431019" y="2462552"/>
                    <a:pt x="433627" y="2601687"/>
                    <a:pt x="432040" y="2830286"/>
                  </a:cubicBezTo>
                  <a:cubicBezTo>
                    <a:pt x="430453" y="3058885"/>
                    <a:pt x="314679" y="3480139"/>
                    <a:pt x="256848" y="3683113"/>
                  </a:cubicBezTo>
                  <a:cubicBezTo>
                    <a:pt x="299029" y="3852749"/>
                    <a:pt x="533470" y="4186181"/>
                    <a:pt x="627983" y="4419600"/>
                  </a:cubicBezTo>
                  <a:cubicBezTo>
                    <a:pt x="722496" y="4653019"/>
                    <a:pt x="894373" y="4912987"/>
                    <a:pt x="823926" y="5083629"/>
                  </a:cubicBezTo>
                  <a:cubicBezTo>
                    <a:pt x="738655" y="5292612"/>
                    <a:pt x="629287" y="5617426"/>
                    <a:pt x="556885" y="5797324"/>
                  </a:cubicBezTo>
                  <a:cubicBezTo>
                    <a:pt x="484484" y="5977222"/>
                    <a:pt x="402047" y="6132399"/>
                    <a:pt x="389517" y="6163015"/>
                  </a:cubicBezTo>
                  <a:cubicBezTo>
                    <a:pt x="376987" y="6193631"/>
                    <a:pt x="385094" y="6227421"/>
                    <a:pt x="410268" y="6281057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110" name="Connettore 1 109"/>
            <p:cNvCxnSpPr/>
            <p:nvPr/>
          </p:nvCxnSpPr>
          <p:spPr bwMode="auto">
            <a:xfrm>
              <a:off x="5651500" y="469900"/>
              <a:ext cx="1049338" cy="634285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cxnSp>
        <p:sp>
          <p:nvSpPr>
            <p:cNvPr id="114" name="CasellaDiTesto 113"/>
            <p:cNvSpPr txBox="1"/>
            <p:nvPr/>
          </p:nvSpPr>
          <p:spPr>
            <a:xfrm rot="4800000">
              <a:off x="4945804" y="2197997"/>
              <a:ext cx="24812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1300 °C solid mantle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adiabat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Figura a mano libera 111"/>
            <p:cNvSpPr/>
            <p:nvPr/>
          </p:nvSpPr>
          <p:spPr bwMode="auto">
            <a:xfrm>
              <a:off x="2964179" y="495300"/>
              <a:ext cx="2843717" cy="838970"/>
            </a:xfrm>
            <a:custGeom>
              <a:avLst/>
              <a:gdLst>
                <a:gd name="connsiteX0" fmla="*/ 2895600 w 2954452"/>
                <a:gd name="connsiteY0" fmla="*/ 1188720 h 1188720"/>
                <a:gd name="connsiteX1" fmla="*/ 2880360 w 2954452"/>
                <a:gd name="connsiteY1" fmla="*/ 1082040 h 1188720"/>
                <a:gd name="connsiteX2" fmla="*/ 2164080 w 2954452"/>
                <a:gd name="connsiteY2" fmla="*/ 693420 h 1188720"/>
                <a:gd name="connsiteX3" fmla="*/ 868680 w 2954452"/>
                <a:gd name="connsiteY3" fmla="*/ 259080 h 1188720"/>
                <a:gd name="connsiteX4" fmla="*/ 0 w 2954452"/>
                <a:gd name="connsiteY4" fmla="*/ 0 h 1188720"/>
                <a:gd name="connsiteX0" fmla="*/ 2895600 w 2945271"/>
                <a:gd name="connsiteY0" fmla="*/ 1188720 h 1188720"/>
                <a:gd name="connsiteX1" fmla="*/ 2880360 w 2945271"/>
                <a:gd name="connsiteY1" fmla="*/ 1082040 h 1188720"/>
                <a:gd name="connsiteX2" fmla="*/ 2164080 w 2945271"/>
                <a:gd name="connsiteY2" fmla="*/ 693420 h 1188720"/>
                <a:gd name="connsiteX3" fmla="*/ 868680 w 2945271"/>
                <a:gd name="connsiteY3" fmla="*/ 259080 h 1188720"/>
                <a:gd name="connsiteX4" fmla="*/ 0 w 2945271"/>
                <a:gd name="connsiteY4" fmla="*/ 0 h 1188720"/>
                <a:gd name="connsiteX0" fmla="*/ 2895600 w 2945271"/>
                <a:gd name="connsiteY0" fmla="*/ 1188720 h 1188720"/>
                <a:gd name="connsiteX1" fmla="*/ 2880360 w 2945271"/>
                <a:gd name="connsiteY1" fmla="*/ 1082040 h 1188720"/>
                <a:gd name="connsiteX2" fmla="*/ 2164080 w 2945271"/>
                <a:gd name="connsiteY2" fmla="*/ 693420 h 1188720"/>
                <a:gd name="connsiteX3" fmla="*/ 868680 w 2945271"/>
                <a:gd name="connsiteY3" fmla="*/ 259080 h 1188720"/>
                <a:gd name="connsiteX4" fmla="*/ 0 w 2945271"/>
                <a:gd name="connsiteY4" fmla="*/ 0 h 1188720"/>
                <a:gd name="connsiteX0" fmla="*/ 2895600 w 2912347"/>
                <a:gd name="connsiteY0" fmla="*/ 1188720 h 1188720"/>
                <a:gd name="connsiteX1" fmla="*/ 2880360 w 2912347"/>
                <a:gd name="connsiteY1" fmla="*/ 1082040 h 1188720"/>
                <a:gd name="connsiteX2" fmla="*/ 2164080 w 2912347"/>
                <a:gd name="connsiteY2" fmla="*/ 693420 h 1188720"/>
                <a:gd name="connsiteX3" fmla="*/ 868680 w 2912347"/>
                <a:gd name="connsiteY3" fmla="*/ 259080 h 1188720"/>
                <a:gd name="connsiteX4" fmla="*/ 0 w 2912347"/>
                <a:gd name="connsiteY4" fmla="*/ 0 h 1188720"/>
                <a:gd name="connsiteX0" fmla="*/ 2895600 w 2895600"/>
                <a:gd name="connsiteY0" fmla="*/ 1188720 h 1188720"/>
                <a:gd name="connsiteX1" fmla="*/ 2880360 w 2895600"/>
                <a:gd name="connsiteY1" fmla="*/ 1082040 h 1188720"/>
                <a:gd name="connsiteX2" fmla="*/ 2164080 w 2895600"/>
                <a:gd name="connsiteY2" fmla="*/ 693420 h 1188720"/>
                <a:gd name="connsiteX3" fmla="*/ 868680 w 2895600"/>
                <a:gd name="connsiteY3" fmla="*/ 259080 h 1188720"/>
                <a:gd name="connsiteX4" fmla="*/ 0 w 2895600"/>
                <a:gd name="connsiteY4" fmla="*/ 0 h 1188720"/>
                <a:gd name="connsiteX0" fmla="*/ 2897982 w 2897982"/>
                <a:gd name="connsiteY0" fmla="*/ 1224439 h 1224439"/>
                <a:gd name="connsiteX1" fmla="*/ 2880360 w 2897982"/>
                <a:gd name="connsiteY1" fmla="*/ 1082040 h 1224439"/>
                <a:gd name="connsiteX2" fmla="*/ 2164080 w 2897982"/>
                <a:gd name="connsiteY2" fmla="*/ 693420 h 1224439"/>
                <a:gd name="connsiteX3" fmla="*/ 868680 w 2897982"/>
                <a:gd name="connsiteY3" fmla="*/ 259080 h 1224439"/>
                <a:gd name="connsiteX4" fmla="*/ 0 w 2897982"/>
                <a:gd name="connsiteY4" fmla="*/ 0 h 1224439"/>
                <a:gd name="connsiteX0" fmla="*/ 2880360 w 2880360"/>
                <a:gd name="connsiteY0" fmla="*/ 1082040 h 1082040"/>
                <a:gd name="connsiteX1" fmla="*/ 2164080 w 2880360"/>
                <a:gd name="connsiteY1" fmla="*/ 693420 h 1082040"/>
                <a:gd name="connsiteX2" fmla="*/ 868680 w 2880360"/>
                <a:gd name="connsiteY2" fmla="*/ 259080 h 1082040"/>
                <a:gd name="connsiteX3" fmla="*/ 0 w 2880360"/>
                <a:gd name="connsiteY3" fmla="*/ 0 h 1082040"/>
                <a:gd name="connsiteX0" fmla="*/ 2873216 w 2873216"/>
                <a:gd name="connsiteY0" fmla="*/ 1093946 h 1093946"/>
                <a:gd name="connsiteX1" fmla="*/ 2164080 w 2873216"/>
                <a:gd name="connsiteY1" fmla="*/ 693420 h 1093946"/>
                <a:gd name="connsiteX2" fmla="*/ 868680 w 2873216"/>
                <a:gd name="connsiteY2" fmla="*/ 259080 h 1093946"/>
                <a:gd name="connsiteX3" fmla="*/ 0 w 2873216"/>
                <a:gd name="connsiteY3" fmla="*/ 0 h 1093946"/>
                <a:gd name="connsiteX0" fmla="*/ 2873216 w 2873216"/>
                <a:gd name="connsiteY0" fmla="*/ 1093946 h 1093946"/>
                <a:gd name="connsiteX1" fmla="*/ 2152174 w 2873216"/>
                <a:gd name="connsiteY1" fmla="*/ 664845 h 1093946"/>
                <a:gd name="connsiteX2" fmla="*/ 868680 w 2873216"/>
                <a:gd name="connsiteY2" fmla="*/ 259080 h 1093946"/>
                <a:gd name="connsiteX3" fmla="*/ 0 w 2873216"/>
                <a:gd name="connsiteY3" fmla="*/ 0 h 1093946"/>
                <a:gd name="connsiteX0" fmla="*/ 2873216 w 2873216"/>
                <a:gd name="connsiteY0" fmla="*/ 1093946 h 1093946"/>
                <a:gd name="connsiteX1" fmla="*/ 2152174 w 2873216"/>
                <a:gd name="connsiteY1" fmla="*/ 664845 h 1093946"/>
                <a:gd name="connsiteX2" fmla="*/ 859155 w 2873216"/>
                <a:gd name="connsiteY2" fmla="*/ 242411 h 1093946"/>
                <a:gd name="connsiteX3" fmla="*/ 0 w 2873216"/>
                <a:gd name="connsiteY3" fmla="*/ 0 h 10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3216" h="1093946">
                  <a:moveTo>
                    <a:pt x="2873216" y="1093946"/>
                  </a:moveTo>
                  <a:cubicBezTo>
                    <a:pt x="2774156" y="1041876"/>
                    <a:pt x="2487851" y="806768"/>
                    <a:pt x="2152174" y="664845"/>
                  </a:cubicBezTo>
                  <a:cubicBezTo>
                    <a:pt x="1816497" y="522923"/>
                    <a:pt x="1217851" y="353218"/>
                    <a:pt x="859155" y="242411"/>
                  </a:cubicBezTo>
                  <a:cubicBezTo>
                    <a:pt x="500459" y="131604"/>
                    <a:pt x="254000" y="71755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3" name="Figura a mano libera 112"/>
            <p:cNvSpPr/>
            <p:nvPr/>
          </p:nvSpPr>
          <p:spPr bwMode="auto">
            <a:xfrm>
              <a:off x="2960914" y="489857"/>
              <a:ext cx="2552700" cy="6002564"/>
            </a:xfrm>
            <a:custGeom>
              <a:avLst/>
              <a:gdLst>
                <a:gd name="connsiteX0" fmla="*/ 0 w 2590800"/>
                <a:gd name="connsiteY0" fmla="*/ 0 h 6313714"/>
                <a:gd name="connsiteX1" fmla="*/ 1219200 w 2590800"/>
                <a:gd name="connsiteY1" fmla="*/ 544286 h 6313714"/>
                <a:gd name="connsiteX2" fmla="*/ 1981200 w 2590800"/>
                <a:gd name="connsiteY2" fmla="*/ 2286000 h 6313714"/>
                <a:gd name="connsiteX3" fmla="*/ 2590800 w 2590800"/>
                <a:gd name="connsiteY3" fmla="*/ 6313714 h 6313714"/>
                <a:gd name="connsiteX0" fmla="*/ 0 w 2552700"/>
                <a:gd name="connsiteY0" fmla="*/ 0 h 6002564"/>
                <a:gd name="connsiteX1" fmla="*/ 1219200 w 2552700"/>
                <a:gd name="connsiteY1" fmla="*/ 544286 h 6002564"/>
                <a:gd name="connsiteX2" fmla="*/ 1981200 w 2552700"/>
                <a:gd name="connsiteY2" fmla="*/ 2286000 h 6002564"/>
                <a:gd name="connsiteX3" fmla="*/ 2552700 w 2552700"/>
                <a:gd name="connsiteY3" fmla="*/ 6002564 h 600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700" h="6002564">
                  <a:moveTo>
                    <a:pt x="0" y="0"/>
                  </a:moveTo>
                  <a:cubicBezTo>
                    <a:pt x="444500" y="81643"/>
                    <a:pt x="889000" y="163286"/>
                    <a:pt x="1219200" y="544286"/>
                  </a:cubicBezTo>
                  <a:cubicBezTo>
                    <a:pt x="1549400" y="925286"/>
                    <a:pt x="1758950" y="1376287"/>
                    <a:pt x="1981200" y="2286000"/>
                  </a:cubicBezTo>
                  <a:cubicBezTo>
                    <a:pt x="2203450" y="3195713"/>
                    <a:pt x="2362200" y="4469492"/>
                    <a:pt x="2552700" y="6002564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8" name="Figura a mano libera 117"/>
            <p:cNvSpPr/>
            <p:nvPr/>
          </p:nvSpPr>
          <p:spPr bwMode="auto">
            <a:xfrm>
              <a:off x="2900351" y="429429"/>
              <a:ext cx="2107078" cy="6374142"/>
            </a:xfrm>
            <a:custGeom>
              <a:avLst/>
              <a:gdLst>
                <a:gd name="connsiteX0" fmla="*/ 60563 w 2107078"/>
                <a:gd name="connsiteY0" fmla="*/ 71314 h 6374142"/>
                <a:gd name="connsiteX1" fmla="*/ 114992 w 2107078"/>
                <a:gd name="connsiteY1" fmla="*/ 82200 h 6374142"/>
                <a:gd name="connsiteX2" fmla="*/ 1105592 w 2107078"/>
                <a:gd name="connsiteY2" fmla="*/ 898628 h 6374142"/>
                <a:gd name="connsiteX3" fmla="*/ 1682535 w 2107078"/>
                <a:gd name="connsiteY3" fmla="*/ 3054000 h 6374142"/>
                <a:gd name="connsiteX4" fmla="*/ 2107078 w 2107078"/>
                <a:gd name="connsiteY4" fmla="*/ 6374142 h 637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7078" h="6374142">
                  <a:moveTo>
                    <a:pt x="60563" y="71314"/>
                  </a:moveTo>
                  <a:cubicBezTo>
                    <a:pt x="692" y="7814"/>
                    <a:pt x="-59179" y="-55686"/>
                    <a:pt x="114992" y="82200"/>
                  </a:cubicBezTo>
                  <a:cubicBezTo>
                    <a:pt x="289163" y="220086"/>
                    <a:pt x="844335" y="403328"/>
                    <a:pt x="1105592" y="898628"/>
                  </a:cubicBezTo>
                  <a:cubicBezTo>
                    <a:pt x="1366849" y="1393928"/>
                    <a:pt x="1515621" y="2141414"/>
                    <a:pt x="1682535" y="3054000"/>
                  </a:cubicBezTo>
                  <a:cubicBezTo>
                    <a:pt x="1849449" y="3966586"/>
                    <a:pt x="1978263" y="5170364"/>
                    <a:pt x="2107078" y="6374142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9" name="Figura a mano libera 118"/>
            <p:cNvSpPr/>
            <p:nvPr/>
          </p:nvSpPr>
          <p:spPr bwMode="auto">
            <a:xfrm>
              <a:off x="2971800" y="489857"/>
              <a:ext cx="1175657" cy="6313714"/>
            </a:xfrm>
            <a:custGeom>
              <a:avLst/>
              <a:gdLst>
                <a:gd name="connsiteX0" fmla="*/ 0 w 1175657"/>
                <a:gd name="connsiteY0" fmla="*/ 0 h 6313714"/>
                <a:gd name="connsiteX1" fmla="*/ 707571 w 1175657"/>
                <a:gd name="connsiteY1" fmla="*/ 892629 h 6313714"/>
                <a:gd name="connsiteX2" fmla="*/ 1034143 w 1175657"/>
                <a:gd name="connsiteY2" fmla="*/ 2786743 h 6313714"/>
                <a:gd name="connsiteX3" fmla="*/ 1175657 w 1175657"/>
                <a:gd name="connsiteY3" fmla="*/ 6313714 h 631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5657" h="6313714">
                  <a:moveTo>
                    <a:pt x="0" y="0"/>
                  </a:moveTo>
                  <a:cubicBezTo>
                    <a:pt x="267607" y="214086"/>
                    <a:pt x="535214" y="428172"/>
                    <a:pt x="707571" y="892629"/>
                  </a:cubicBezTo>
                  <a:cubicBezTo>
                    <a:pt x="879928" y="1357086"/>
                    <a:pt x="956129" y="1883229"/>
                    <a:pt x="1034143" y="2786743"/>
                  </a:cubicBezTo>
                  <a:cubicBezTo>
                    <a:pt x="1112157" y="3690257"/>
                    <a:pt x="1143907" y="5001985"/>
                    <a:pt x="1175657" y="6313714"/>
                  </a:cubicBezTo>
                </a:path>
              </a:pathLst>
            </a:custGeom>
            <a:noFill/>
            <a:ln w="285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6" name="CasellaDiTesto 115"/>
            <p:cNvSpPr txBox="1"/>
            <p:nvPr/>
          </p:nvSpPr>
          <p:spPr>
            <a:xfrm rot="749521">
              <a:off x="3004808" y="795007"/>
              <a:ext cx="2200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Hypothetical conductive geotherm</a:t>
              </a:r>
            </a:p>
          </p:txBody>
        </p:sp>
        <p:sp>
          <p:nvSpPr>
            <p:cNvPr id="123" name="CasellaDiTesto 122"/>
            <p:cNvSpPr txBox="1"/>
            <p:nvPr/>
          </p:nvSpPr>
          <p:spPr>
            <a:xfrm>
              <a:off x="4963810" y="6020841"/>
              <a:ext cx="1045264" cy="7591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Hot slab</a:t>
              </a:r>
            </a:p>
          </p:txBody>
        </p:sp>
        <p:sp>
          <p:nvSpPr>
            <p:cNvPr id="124" name="CasellaDiTesto 123"/>
            <p:cNvSpPr txBox="1"/>
            <p:nvPr/>
          </p:nvSpPr>
          <p:spPr>
            <a:xfrm>
              <a:off x="4099320" y="4636929"/>
              <a:ext cx="1351558" cy="7591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Warm slab</a:t>
              </a:r>
            </a:p>
          </p:txBody>
        </p:sp>
        <p:sp>
          <p:nvSpPr>
            <p:cNvPr id="125" name="CasellaDiTesto 124"/>
            <p:cNvSpPr txBox="1"/>
            <p:nvPr/>
          </p:nvSpPr>
          <p:spPr>
            <a:xfrm>
              <a:off x="3277498" y="5701769"/>
              <a:ext cx="1675846" cy="10926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Extremely cold</a:t>
              </a:r>
            </a:p>
            <a:p>
              <a:pPr algn="ctr">
                <a:lnSpc>
                  <a:spcPts val="2600"/>
                </a:lnSpc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slab</a:t>
              </a:r>
            </a:p>
          </p:txBody>
        </p:sp>
        <p:sp>
          <p:nvSpPr>
            <p:cNvPr id="126" name="CasellaDiTesto 125"/>
            <p:cNvSpPr txBox="1"/>
            <p:nvPr/>
          </p:nvSpPr>
          <p:spPr>
            <a:xfrm rot="782208">
              <a:off x="6087650" y="3168778"/>
              <a:ext cx="101834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Wad</a:t>
              </a:r>
            </a:p>
          </p:txBody>
        </p:sp>
        <p:sp>
          <p:nvSpPr>
            <p:cNvPr id="127" name="CasellaDiTesto 126"/>
            <p:cNvSpPr txBox="1"/>
            <p:nvPr/>
          </p:nvSpPr>
          <p:spPr>
            <a:xfrm rot="20696196">
              <a:off x="6378311" y="5073087"/>
              <a:ext cx="101834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Ringw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 + </a:t>
              </a:r>
              <a:r>
                <a:rPr lang="en-GB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</a:t>
              </a:r>
              <a:endPara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F5383C8A-1484-8FEF-AB45-8D9C5408C5E8}"/>
              </a:ext>
            </a:extLst>
          </p:cNvPr>
          <p:cNvGrpSpPr/>
          <p:nvPr/>
        </p:nvGrpSpPr>
        <p:grpSpPr>
          <a:xfrm>
            <a:off x="2965490" y="469899"/>
            <a:ext cx="5419727" cy="6386513"/>
            <a:chOff x="2965490" y="469899"/>
            <a:chExt cx="5419727" cy="6386513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2D9740C-6D05-947B-E198-F9FA18836625}"/>
                </a:ext>
              </a:extLst>
            </p:cNvPr>
            <p:cNvSpPr/>
            <p:nvPr/>
          </p:nvSpPr>
          <p:spPr bwMode="auto">
            <a:xfrm>
              <a:off x="2965490" y="469899"/>
              <a:ext cx="852119" cy="63865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33C7810-F85B-D5D5-50B4-287392FFA4D3}"/>
                </a:ext>
              </a:extLst>
            </p:cNvPr>
            <p:cNvSpPr/>
            <p:nvPr/>
          </p:nvSpPr>
          <p:spPr bwMode="auto">
            <a:xfrm>
              <a:off x="5235255" y="469899"/>
              <a:ext cx="3149962" cy="63865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83A7609F-E9D5-0105-706B-5D2177C951EB}"/>
                </a:ext>
              </a:extLst>
            </p:cNvPr>
            <p:cNvSpPr/>
            <p:nvPr/>
          </p:nvSpPr>
          <p:spPr bwMode="auto">
            <a:xfrm>
              <a:off x="3818253" y="2248918"/>
              <a:ext cx="1418400" cy="460749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105281E-5D65-331E-FB46-A786F8BA0EE6}"/>
              </a:ext>
            </a:extLst>
          </p:cNvPr>
          <p:cNvSpPr/>
          <p:nvPr/>
        </p:nvSpPr>
        <p:spPr bwMode="auto">
          <a:xfrm>
            <a:off x="3809542" y="485426"/>
            <a:ext cx="1424986" cy="17743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1943" name="Gruppo 121942">
            <a:extLst>
              <a:ext uri="{FF2B5EF4-FFF2-40B4-BE49-F238E27FC236}">
                <a16:creationId xmlns:a16="http://schemas.microsoft.com/office/drawing/2014/main" id="{A68A50AE-7AB6-B51F-4B95-A6B00DA1158F}"/>
              </a:ext>
            </a:extLst>
          </p:cNvPr>
          <p:cNvGrpSpPr/>
          <p:nvPr/>
        </p:nvGrpSpPr>
        <p:grpSpPr>
          <a:xfrm>
            <a:off x="-30336" y="-5"/>
            <a:ext cx="3054352" cy="7014398"/>
            <a:chOff x="-30336" y="-5"/>
            <a:chExt cx="3054352" cy="7014398"/>
          </a:xfrm>
        </p:grpSpPr>
        <p:sp>
          <p:nvSpPr>
            <p:cNvPr id="121944" name="CasellaDiTesto 121943">
              <a:extLst>
                <a:ext uri="{FF2B5EF4-FFF2-40B4-BE49-F238E27FC236}">
                  <a16:creationId xmlns:a16="http://schemas.microsoft.com/office/drawing/2014/main" id="{6CCA56E7-91A7-B158-11E9-7BA0DFC03A75}"/>
                </a:ext>
              </a:extLst>
            </p:cNvPr>
            <p:cNvSpPr txBox="1"/>
            <p:nvPr/>
          </p:nvSpPr>
          <p:spPr>
            <a:xfrm>
              <a:off x="-30336" y="-5"/>
              <a:ext cx="2848309" cy="70143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36000" rtlCol="0">
              <a:spAutoFit/>
            </a:bodyPr>
            <a:lstStyle/>
            <a:p>
              <a:endParaRPr lang="it-IT" sz="9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ol±opx±cpx±pl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gt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ol+opx+sp+amph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ol+opx+gt+amph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ol+opx+chl+cpx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ol+talc+chl+amph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ol+serp+chl+amph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ol+serp+chl+cpx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9: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ol+opx+MgS+cpx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ol+serp+gt+cpx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A+serp+gt+cpx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chm+opx+gt+cpx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ol+wd±opx±gt±cpx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15:wd±opx/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st±gt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mj±cpx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E+opx+gt+cpx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E+st+gt+cpx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18: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19: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D+gt+cpx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mj+cps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21: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rg±st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ak±mj±Capv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22: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sB+st+mj+Capv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23: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sB+ak+mj+Capv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24: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sB+br+gt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mj+Capv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26: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br+pe+Capv±Al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27: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pe+Phase</a:t>
              </a:r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D+gt+Capv</a:t>
              </a:r>
              <a:endParaRPr lang="it-I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945" name="CasellaDiTesto 121944">
              <a:extLst>
                <a:ext uri="{FF2B5EF4-FFF2-40B4-BE49-F238E27FC236}">
                  <a16:creationId xmlns:a16="http://schemas.microsoft.com/office/drawing/2014/main" id="{A0121675-EC49-9B4B-807B-3088E0FA6518}"/>
                </a:ext>
              </a:extLst>
            </p:cNvPr>
            <p:cNvSpPr txBox="1"/>
            <p:nvPr/>
          </p:nvSpPr>
          <p:spPr>
            <a:xfrm rot="16200000">
              <a:off x="1450636" y="3441891"/>
              <a:ext cx="2264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Pressure (GPa)</a:t>
              </a:r>
            </a:p>
          </p:txBody>
        </p:sp>
        <p:sp>
          <p:nvSpPr>
            <p:cNvPr id="121946" name="CasellaDiTesto 121945">
              <a:extLst>
                <a:ext uri="{FF2B5EF4-FFF2-40B4-BE49-F238E27FC236}">
                  <a16:creationId xmlns:a16="http://schemas.microsoft.com/office/drawing/2014/main" id="{7C6C7D86-9B1C-EC46-C7E3-240161A12982}"/>
                </a:ext>
              </a:extLst>
            </p:cNvPr>
            <p:cNvSpPr txBox="1"/>
            <p:nvPr/>
          </p:nvSpPr>
          <p:spPr>
            <a:xfrm>
              <a:off x="2525547" y="4810094"/>
              <a:ext cx="498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21947" name="CasellaDiTesto 121946">
              <a:extLst>
                <a:ext uri="{FF2B5EF4-FFF2-40B4-BE49-F238E27FC236}">
                  <a16:creationId xmlns:a16="http://schemas.microsoft.com/office/drawing/2014/main" id="{0697EEB8-7046-C0CA-29E8-1ABDEDCF0FC5}"/>
                </a:ext>
              </a:extLst>
            </p:cNvPr>
            <p:cNvSpPr txBox="1"/>
            <p:nvPr/>
          </p:nvSpPr>
          <p:spPr>
            <a:xfrm>
              <a:off x="2524761" y="3669547"/>
              <a:ext cx="49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21948" name="CasellaDiTesto 121947">
              <a:extLst>
                <a:ext uri="{FF2B5EF4-FFF2-40B4-BE49-F238E27FC236}">
                  <a16:creationId xmlns:a16="http://schemas.microsoft.com/office/drawing/2014/main" id="{9F371052-DB1B-3B57-D009-E75AD8DEE92B}"/>
                </a:ext>
              </a:extLst>
            </p:cNvPr>
            <p:cNvSpPr txBox="1"/>
            <p:nvPr/>
          </p:nvSpPr>
          <p:spPr>
            <a:xfrm>
              <a:off x="2525547" y="2547482"/>
              <a:ext cx="498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21949" name="CasellaDiTesto 121948">
              <a:extLst>
                <a:ext uri="{FF2B5EF4-FFF2-40B4-BE49-F238E27FC236}">
                  <a16:creationId xmlns:a16="http://schemas.microsoft.com/office/drawing/2014/main" id="{D668EED7-D4D4-1A1D-CB58-0D79517416A3}"/>
                </a:ext>
              </a:extLst>
            </p:cNvPr>
            <p:cNvSpPr txBox="1"/>
            <p:nvPr/>
          </p:nvSpPr>
          <p:spPr>
            <a:xfrm>
              <a:off x="2524761" y="5932159"/>
              <a:ext cx="49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</a:p>
          </p:txBody>
        </p:sp>
      </p:grpSp>
      <p:sp>
        <p:nvSpPr>
          <p:cNvPr id="1059840" name="Rettangolo 1059839">
            <a:extLst>
              <a:ext uri="{FF2B5EF4-FFF2-40B4-BE49-F238E27FC236}">
                <a16:creationId xmlns:a16="http://schemas.microsoft.com/office/drawing/2014/main" id="{D61B3334-501D-08A6-467E-331858E6AE05}"/>
              </a:ext>
            </a:extLst>
          </p:cNvPr>
          <p:cNvSpPr/>
          <p:nvPr/>
        </p:nvSpPr>
        <p:spPr bwMode="auto">
          <a:xfrm>
            <a:off x="-39391" y="71691"/>
            <a:ext cx="3001236" cy="677342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59903" name="Gruppo 1059902">
            <a:extLst>
              <a:ext uri="{FF2B5EF4-FFF2-40B4-BE49-F238E27FC236}">
                <a16:creationId xmlns:a16="http://schemas.microsoft.com/office/drawing/2014/main" id="{EB49CC1E-BDB4-EF3C-0E81-5AF1DEFE2C88}"/>
              </a:ext>
            </a:extLst>
          </p:cNvPr>
          <p:cNvGrpSpPr/>
          <p:nvPr/>
        </p:nvGrpSpPr>
        <p:grpSpPr>
          <a:xfrm>
            <a:off x="-44711" y="2363301"/>
            <a:ext cx="3944106" cy="4339008"/>
            <a:chOff x="-43640" y="1515576"/>
            <a:chExt cx="3944106" cy="4339008"/>
          </a:xfrm>
        </p:grpSpPr>
        <p:sp>
          <p:nvSpPr>
            <p:cNvPr id="1059843" name="Rettangolo 1059842">
              <a:extLst>
                <a:ext uri="{FF2B5EF4-FFF2-40B4-BE49-F238E27FC236}">
                  <a16:creationId xmlns:a16="http://schemas.microsoft.com/office/drawing/2014/main" id="{6069A9B1-21C6-A232-E441-3D3B1D32ED08}"/>
                </a:ext>
              </a:extLst>
            </p:cNvPr>
            <p:cNvSpPr/>
            <p:nvPr/>
          </p:nvSpPr>
          <p:spPr bwMode="auto">
            <a:xfrm>
              <a:off x="13510" y="1527263"/>
              <a:ext cx="3855468" cy="432732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1059842" name="Immagine 1059841">
              <a:extLst>
                <a:ext uri="{FF2B5EF4-FFF2-40B4-BE49-F238E27FC236}">
                  <a16:creationId xmlns:a16="http://schemas.microsoft.com/office/drawing/2014/main" id="{311CB39C-4025-6B22-3A11-1798CF141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19" t="1671" r="15181" b="9910"/>
            <a:stretch/>
          </p:blipFill>
          <p:spPr>
            <a:xfrm flipV="1">
              <a:off x="312308" y="1889712"/>
              <a:ext cx="3190412" cy="3429366"/>
            </a:xfrm>
            <a:prstGeom prst="rect">
              <a:avLst/>
            </a:prstGeom>
          </p:spPr>
        </p:pic>
        <p:sp>
          <p:nvSpPr>
            <p:cNvPr id="1059844" name="CasellaDiTesto 1059843">
              <a:extLst>
                <a:ext uri="{FF2B5EF4-FFF2-40B4-BE49-F238E27FC236}">
                  <a16:creationId xmlns:a16="http://schemas.microsoft.com/office/drawing/2014/main" id="{E067B5CB-B4E8-079B-9E0D-E9AD5C023068}"/>
                </a:ext>
              </a:extLst>
            </p:cNvPr>
            <p:cNvSpPr txBox="1"/>
            <p:nvPr/>
          </p:nvSpPr>
          <p:spPr>
            <a:xfrm>
              <a:off x="118723" y="2185092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5" name="CasellaDiTesto 1059844">
              <a:extLst>
                <a:ext uri="{FF2B5EF4-FFF2-40B4-BE49-F238E27FC236}">
                  <a16:creationId xmlns:a16="http://schemas.microsoft.com/office/drawing/2014/main" id="{DFCD239E-5B01-DD73-47BF-1C896B51A093}"/>
                </a:ext>
              </a:extLst>
            </p:cNvPr>
            <p:cNvSpPr txBox="1"/>
            <p:nvPr/>
          </p:nvSpPr>
          <p:spPr>
            <a:xfrm>
              <a:off x="118723" y="2925827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6" name="CasellaDiTesto 1059845">
              <a:extLst>
                <a:ext uri="{FF2B5EF4-FFF2-40B4-BE49-F238E27FC236}">
                  <a16:creationId xmlns:a16="http://schemas.microsoft.com/office/drawing/2014/main" id="{79327D3B-DBD3-D66E-9B58-9A9AA3C164A8}"/>
                </a:ext>
              </a:extLst>
            </p:cNvPr>
            <p:cNvSpPr txBox="1"/>
            <p:nvPr/>
          </p:nvSpPr>
          <p:spPr>
            <a:xfrm>
              <a:off x="118723" y="3669547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47" name="CasellaDiTesto 1059846">
              <a:extLst>
                <a:ext uri="{FF2B5EF4-FFF2-40B4-BE49-F238E27FC236}">
                  <a16:creationId xmlns:a16="http://schemas.microsoft.com/office/drawing/2014/main" id="{E765BC08-0824-2202-E15C-F480E7DD9017}"/>
                </a:ext>
              </a:extLst>
            </p:cNvPr>
            <p:cNvSpPr txBox="1"/>
            <p:nvPr/>
          </p:nvSpPr>
          <p:spPr>
            <a:xfrm>
              <a:off x="118723" y="4411481"/>
              <a:ext cx="230701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54" name="CasellaDiTesto 1059853">
              <a:extLst>
                <a:ext uri="{FF2B5EF4-FFF2-40B4-BE49-F238E27FC236}">
                  <a16:creationId xmlns:a16="http://schemas.microsoft.com/office/drawing/2014/main" id="{4A3E3AED-5C0D-604C-4FC3-8C42F2ADA7D6}"/>
                </a:ext>
              </a:extLst>
            </p:cNvPr>
            <p:cNvSpPr txBox="1"/>
            <p:nvPr/>
          </p:nvSpPr>
          <p:spPr>
            <a:xfrm>
              <a:off x="-28974" y="5144552"/>
              <a:ext cx="378399" cy="261610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1" name="CasellaDiTesto 1059860">
              <a:extLst>
                <a:ext uri="{FF2B5EF4-FFF2-40B4-BE49-F238E27FC236}">
                  <a16:creationId xmlns:a16="http://schemas.microsoft.com/office/drawing/2014/main" id="{09DFD3F9-DB6E-CCF2-EA1C-53C96AB201B2}"/>
                </a:ext>
              </a:extLst>
            </p:cNvPr>
            <p:cNvSpPr txBox="1"/>
            <p:nvPr/>
          </p:nvSpPr>
          <p:spPr>
            <a:xfrm rot="16200000">
              <a:off x="-665728" y="3450840"/>
              <a:ext cx="1595050" cy="307777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Pressure (GPa)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2" name="CasellaDiTesto 1059861">
              <a:extLst>
                <a:ext uri="{FF2B5EF4-FFF2-40B4-BE49-F238E27FC236}">
                  <a16:creationId xmlns:a16="http://schemas.microsoft.com/office/drawing/2014/main" id="{DEE75BDE-AC60-6ADD-353A-C57747E54E06}"/>
                </a:ext>
              </a:extLst>
            </p:cNvPr>
            <p:cNvSpPr txBox="1"/>
            <p:nvPr/>
          </p:nvSpPr>
          <p:spPr>
            <a:xfrm>
              <a:off x="1137119" y="1515576"/>
              <a:ext cx="1545856" cy="307777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Temperature (°C)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6" name="CasellaDiTesto 1059865">
              <a:extLst>
                <a:ext uri="{FF2B5EF4-FFF2-40B4-BE49-F238E27FC236}">
                  <a16:creationId xmlns:a16="http://schemas.microsoft.com/office/drawing/2014/main" id="{84A5D044-4996-0B2A-87BD-D63D98F8E15C}"/>
                </a:ext>
              </a:extLst>
            </p:cNvPr>
            <p:cNvSpPr txBox="1"/>
            <p:nvPr/>
          </p:nvSpPr>
          <p:spPr>
            <a:xfrm>
              <a:off x="159764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7" name="CasellaDiTesto 1059866">
              <a:extLst>
                <a:ext uri="{FF2B5EF4-FFF2-40B4-BE49-F238E27FC236}">
                  <a16:creationId xmlns:a16="http://schemas.microsoft.com/office/drawing/2014/main" id="{FC7DC349-A26B-799B-053D-B870525FD944}"/>
                </a:ext>
              </a:extLst>
            </p:cNvPr>
            <p:cNvSpPr txBox="1"/>
            <p:nvPr/>
          </p:nvSpPr>
          <p:spPr>
            <a:xfrm>
              <a:off x="868873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8" name="CasellaDiTesto 1059867">
              <a:extLst>
                <a:ext uri="{FF2B5EF4-FFF2-40B4-BE49-F238E27FC236}">
                  <a16:creationId xmlns:a16="http://schemas.microsoft.com/office/drawing/2014/main" id="{819621B7-F4CF-DFCE-3C43-448946FED633}"/>
                </a:ext>
              </a:extLst>
            </p:cNvPr>
            <p:cNvSpPr txBox="1"/>
            <p:nvPr/>
          </p:nvSpPr>
          <p:spPr>
            <a:xfrm>
              <a:off x="1639529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69" name="CasellaDiTesto 1059868">
              <a:extLst>
                <a:ext uri="{FF2B5EF4-FFF2-40B4-BE49-F238E27FC236}">
                  <a16:creationId xmlns:a16="http://schemas.microsoft.com/office/drawing/2014/main" id="{F800A191-9A23-B9C2-EF0A-C142DB8CB709}"/>
                </a:ext>
              </a:extLst>
            </p:cNvPr>
            <p:cNvSpPr txBox="1"/>
            <p:nvPr/>
          </p:nvSpPr>
          <p:spPr>
            <a:xfrm>
              <a:off x="2408169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0" name="CasellaDiTesto 1059869">
              <a:extLst>
                <a:ext uri="{FF2B5EF4-FFF2-40B4-BE49-F238E27FC236}">
                  <a16:creationId xmlns:a16="http://schemas.microsoft.com/office/drawing/2014/main" id="{A8309CB6-8228-7BEA-7F57-F99E6E8F3A58}"/>
                </a:ext>
              </a:extLst>
            </p:cNvPr>
            <p:cNvSpPr txBox="1"/>
            <p:nvPr/>
          </p:nvSpPr>
          <p:spPr>
            <a:xfrm>
              <a:off x="3186324" y="1719945"/>
              <a:ext cx="3947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1" name="CasellaDiTesto 1059870">
              <a:extLst>
                <a:ext uri="{FF2B5EF4-FFF2-40B4-BE49-F238E27FC236}">
                  <a16:creationId xmlns:a16="http://schemas.microsoft.com/office/drawing/2014/main" id="{A6203320-BD88-0B5C-00C3-EA74855529E4}"/>
                </a:ext>
              </a:extLst>
            </p:cNvPr>
            <p:cNvSpPr txBox="1"/>
            <p:nvPr/>
          </p:nvSpPr>
          <p:spPr>
            <a:xfrm>
              <a:off x="3476388" y="2033531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6448890A-3715-589A-C2D7-E4D8A3EC7EC0}"/>
                </a:ext>
              </a:extLst>
            </p:cNvPr>
            <p:cNvSpPr txBox="1"/>
            <p:nvPr/>
          </p:nvSpPr>
          <p:spPr>
            <a:xfrm>
              <a:off x="3476388" y="2628271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24831E5F-954F-5094-0C74-256DF966D471}"/>
                </a:ext>
              </a:extLst>
            </p:cNvPr>
            <p:cNvSpPr txBox="1"/>
            <p:nvPr/>
          </p:nvSpPr>
          <p:spPr>
            <a:xfrm>
              <a:off x="3476388" y="323015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C31BD443-DFFD-5B9E-CF29-FE1D0569883C}"/>
                </a:ext>
              </a:extLst>
            </p:cNvPr>
            <p:cNvSpPr txBox="1"/>
            <p:nvPr/>
          </p:nvSpPr>
          <p:spPr>
            <a:xfrm>
              <a:off x="3476388" y="3827968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2" name="CasellaDiTesto 1059871">
              <a:extLst>
                <a:ext uri="{FF2B5EF4-FFF2-40B4-BE49-F238E27FC236}">
                  <a16:creationId xmlns:a16="http://schemas.microsoft.com/office/drawing/2014/main" id="{FB674BAF-9D61-FBFE-D715-B41D1902614D}"/>
                </a:ext>
              </a:extLst>
            </p:cNvPr>
            <p:cNvSpPr txBox="1"/>
            <p:nvPr/>
          </p:nvSpPr>
          <p:spPr>
            <a:xfrm>
              <a:off x="3476388" y="443054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3" name="CasellaDiTesto 1059872">
              <a:extLst>
                <a:ext uri="{FF2B5EF4-FFF2-40B4-BE49-F238E27FC236}">
                  <a16:creationId xmlns:a16="http://schemas.microsoft.com/office/drawing/2014/main" id="{36D9C7FD-6526-6672-2B2D-2038A7C5AB4F}"/>
                </a:ext>
              </a:extLst>
            </p:cNvPr>
            <p:cNvSpPr txBox="1"/>
            <p:nvPr/>
          </p:nvSpPr>
          <p:spPr>
            <a:xfrm>
              <a:off x="3476388" y="5030794"/>
              <a:ext cx="326430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it-IT" sz="1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300</a:t>
              </a:r>
              <a:endParaRPr lang="en-GB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5" name="CasellaDiTesto 1059874">
              <a:extLst>
                <a:ext uri="{FF2B5EF4-FFF2-40B4-BE49-F238E27FC236}">
                  <a16:creationId xmlns:a16="http://schemas.microsoft.com/office/drawing/2014/main" id="{777E899E-3003-770B-264F-14B23D07CAA4}"/>
                </a:ext>
              </a:extLst>
            </p:cNvPr>
            <p:cNvSpPr txBox="1"/>
            <p:nvPr/>
          </p:nvSpPr>
          <p:spPr>
            <a:xfrm rot="16200000">
              <a:off x="3259511" y="3498360"/>
              <a:ext cx="812670" cy="441339"/>
            </a:xfrm>
            <a:prstGeom prst="rect">
              <a:avLst/>
            </a:prstGeom>
            <a:noFill/>
          </p:spPr>
          <p:txBody>
            <a:bodyPr wrap="square" rIns="36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Depth (km)</a:t>
              </a:r>
              <a:endPara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6" name="Rettangolo 1059875">
              <a:extLst>
                <a:ext uri="{FF2B5EF4-FFF2-40B4-BE49-F238E27FC236}">
                  <a16:creationId xmlns:a16="http://schemas.microsoft.com/office/drawing/2014/main" id="{4AB3E586-EAEC-2F87-D756-532BEB38D047}"/>
                </a:ext>
              </a:extLst>
            </p:cNvPr>
            <p:cNvSpPr/>
            <p:nvPr/>
          </p:nvSpPr>
          <p:spPr bwMode="auto">
            <a:xfrm>
              <a:off x="2312194" y="2192066"/>
              <a:ext cx="243952" cy="2042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77" name="Rettangolo 1059876">
              <a:extLst>
                <a:ext uri="{FF2B5EF4-FFF2-40B4-BE49-F238E27FC236}">
                  <a16:creationId xmlns:a16="http://schemas.microsoft.com/office/drawing/2014/main" id="{45B1AA8B-B98E-DBFE-1DF6-05F7C5124295}"/>
                </a:ext>
              </a:extLst>
            </p:cNvPr>
            <p:cNvSpPr/>
            <p:nvPr/>
          </p:nvSpPr>
          <p:spPr bwMode="auto">
            <a:xfrm>
              <a:off x="1691050" y="2532534"/>
              <a:ext cx="243952" cy="32730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78" name="CasellaDiTesto 1059877">
              <a:extLst>
                <a:ext uri="{FF2B5EF4-FFF2-40B4-BE49-F238E27FC236}">
                  <a16:creationId xmlns:a16="http://schemas.microsoft.com/office/drawing/2014/main" id="{8A485298-9D60-A02A-771C-AEEBB0307820}"/>
                </a:ext>
              </a:extLst>
            </p:cNvPr>
            <p:cNvSpPr txBox="1"/>
            <p:nvPr/>
          </p:nvSpPr>
          <p:spPr>
            <a:xfrm>
              <a:off x="2867928" y="2265016"/>
              <a:ext cx="5203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%H</a:t>
              </a:r>
              <a:r>
                <a:rPr lang="it-IT" sz="1000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79" name="CasellaDiTesto 1059878">
              <a:extLst>
                <a:ext uri="{FF2B5EF4-FFF2-40B4-BE49-F238E27FC236}">
                  <a16:creationId xmlns:a16="http://schemas.microsoft.com/office/drawing/2014/main" id="{184E00E4-D3F5-E156-7F25-3D2313A8DABA}"/>
                </a:ext>
              </a:extLst>
            </p:cNvPr>
            <p:cNvSpPr txBox="1"/>
            <p:nvPr/>
          </p:nvSpPr>
          <p:spPr>
            <a:xfrm>
              <a:off x="1611815" y="2491626"/>
              <a:ext cx="3970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Chl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0" name="Rettangolo 1059879">
              <a:extLst>
                <a:ext uri="{FF2B5EF4-FFF2-40B4-BE49-F238E27FC236}">
                  <a16:creationId xmlns:a16="http://schemas.microsoft.com/office/drawing/2014/main" id="{4A219338-EA6C-AE10-3538-C83513CA254D}"/>
                </a:ext>
              </a:extLst>
            </p:cNvPr>
            <p:cNvSpPr/>
            <p:nvPr/>
          </p:nvSpPr>
          <p:spPr bwMode="auto">
            <a:xfrm>
              <a:off x="2552273" y="3122785"/>
              <a:ext cx="833716" cy="2042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2" name="Rettangolo 1059881">
              <a:extLst>
                <a:ext uri="{FF2B5EF4-FFF2-40B4-BE49-F238E27FC236}">
                  <a16:creationId xmlns:a16="http://schemas.microsoft.com/office/drawing/2014/main" id="{E8B2EB8B-7190-C280-568E-6A4DF0C7B28B}"/>
                </a:ext>
              </a:extLst>
            </p:cNvPr>
            <p:cNvSpPr/>
            <p:nvPr/>
          </p:nvSpPr>
          <p:spPr bwMode="auto">
            <a:xfrm>
              <a:off x="923511" y="2166447"/>
              <a:ext cx="243952" cy="48626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3" name="CasellaDiTesto 1059882">
              <a:extLst>
                <a:ext uri="{FF2B5EF4-FFF2-40B4-BE49-F238E27FC236}">
                  <a16:creationId xmlns:a16="http://schemas.microsoft.com/office/drawing/2014/main" id="{6526C667-88CD-FA78-BB05-38E0EAA64124}"/>
                </a:ext>
              </a:extLst>
            </p:cNvPr>
            <p:cNvSpPr txBox="1"/>
            <p:nvPr/>
          </p:nvSpPr>
          <p:spPr>
            <a:xfrm>
              <a:off x="800438" y="2124330"/>
              <a:ext cx="4793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Chl </a:t>
              </a:r>
              <a:r>
                <a:rPr lang="it-IT" sz="105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Brc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4" name="Rettangolo 1059883">
              <a:extLst>
                <a:ext uri="{FF2B5EF4-FFF2-40B4-BE49-F238E27FC236}">
                  <a16:creationId xmlns:a16="http://schemas.microsoft.com/office/drawing/2014/main" id="{0DDFCEF1-1BF6-B501-89C2-47C70FCA73FA}"/>
                </a:ext>
              </a:extLst>
            </p:cNvPr>
            <p:cNvSpPr/>
            <p:nvPr/>
          </p:nvSpPr>
          <p:spPr bwMode="auto">
            <a:xfrm>
              <a:off x="1660291" y="3062648"/>
              <a:ext cx="290365" cy="23300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5" name="CasellaDiTesto 1059884">
              <a:extLst>
                <a:ext uri="{FF2B5EF4-FFF2-40B4-BE49-F238E27FC236}">
                  <a16:creationId xmlns:a16="http://schemas.microsoft.com/office/drawing/2014/main" id="{C376AACA-FA9A-B084-869D-6BF53DF7B07C}"/>
                </a:ext>
              </a:extLst>
            </p:cNvPr>
            <p:cNvSpPr txBox="1"/>
            <p:nvPr/>
          </p:nvSpPr>
          <p:spPr>
            <a:xfrm>
              <a:off x="1539626" y="3022041"/>
              <a:ext cx="526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 + Mg-sur</a:t>
              </a:r>
              <a:endParaRPr lang="en-GB" sz="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6" name="Rettangolo 1059885">
              <a:extLst>
                <a:ext uri="{FF2B5EF4-FFF2-40B4-BE49-F238E27FC236}">
                  <a16:creationId xmlns:a16="http://schemas.microsoft.com/office/drawing/2014/main" id="{7313856E-6FED-8163-FA1F-698EADF92F70}"/>
                </a:ext>
              </a:extLst>
            </p:cNvPr>
            <p:cNvSpPr/>
            <p:nvPr/>
          </p:nvSpPr>
          <p:spPr bwMode="auto">
            <a:xfrm>
              <a:off x="1943682" y="3634332"/>
              <a:ext cx="294392" cy="16389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7" name="CasellaDiTesto 1059886">
              <a:extLst>
                <a:ext uri="{FF2B5EF4-FFF2-40B4-BE49-F238E27FC236}">
                  <a16:creationId xmlns:a16="http://schemas.microsoft.com/office/drawing/2014/main" id="{9ABC30B0-732F-5556-91EB-DA8C4EF35DEE}"/>
                </a:ext>
              </a:extLst>
            </p:cNvPr>
            <p:cNvSpPr txBox="1"/>
            <p:nvPr/>
          </p:nvSpPr>
          <p:spPr>
            <a:xfrm>
              <a:off x="1827954" y="3610828"/>
              <a:ext cx="5260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Mg-sur</a:t>
              </a:r>
              <a:endParaRPr lang="en-GB" sz="7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88" name="Rettangolo 1059887">
              <a:extLst>
                <a:ext uri="{FF2B5EF4-FFF2-40B4-BE49-F238E27FC236}">
                  <a16:creationId xmlns:a16="http://schemas.microsoft.com/office/drawing/2014/main" id="{E43C0D4B-88C6-66D8-768C-E7CF9BC78229}"/>
                </a:ext>
              </a:extLst>
            </p:cNvPr>
            <p:cNvSpPr/>
            <p:nvPr/>
          </p:nvSpPr>
          <p:spPr bwMode="auto">
            <a:xfrm>
              <a:off x="1389159" y="3326817"/>
              <a:ext cx="243952" cy="2641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89" name="CasellaDiTesto 1059888">
              <a:extLst>
                <a:ext uri="{FF2B5EF4-FFF2-40B4-BE49-F238E27FC236}">
                  <a16:creationId xmlns:a16="http://schemas.microsoft.com/office/drawing/2014/main" id="{7BF98139-8AFC-E366-D279-D78F1AE5BA94}"/>
                </a:ext>
              </a:extLst>
            </p:cNvPr>
            <p:cNvSpPr txBox="1"/>
            <p:nvPr/>
          </p:nvSpPr>
          <p:spPr>
            <a:xfrm>
              <a:off x="1246291" y="3275955"/>
              <a:ext cx="52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 A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Chl</a:t>
              </a:r>
            </a:p>
          </p:txBody>
        </p:sp>
        <p:sp>
          <p:nvSpPr>
            <p:cNvPr id="1059890" name="Rettangolo 1059889">
              <a:extLst>
                <a:ext uri="{FF2B5EF4-FFF2-40B4-BE49-F238E27FC236}">
                  <a16:creationId xmlns:a16="http://schemas.microsoft.com/office/drawing/2014/main" id="{48E6274D-8187-4A4D-5A34-E346C53F4084}"/>
                </a:ext>
              </a:extLst>
            </p:cNvPr>
            <p:cNvSpPr/>
            <p:nvPr/>
          </p:nvSpPr>
          <p:spPr bwMode="auto">
            <a:xfrm>
              <a:off x="1085061" y="3763280"/>
              <a:ext cx="304098" cy="280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1" name="CasellaDiTesto 1059890">
              <a:extLst>
                <a:ext uri="{FF2B5EF4-FFF2-40B4-BE49-F238E27FC236}">
                  <a16:creationId xmlns:a16="http://schemas.microsoft.com/office/drawing/2014/main" id="{78693849-431E-3582-E451-F2FA5B9DEE24}"/>
                </a:ext>
              </a:extLst>
            </p:cNvPr>
            <p:cNvSpPr txBox="1"/>
            <p:nvPr/>
          </p:nvSpPr>
          <p:spPr>
            <a:xfrm>
              <a:off x="971894" y="3715484"/>
              <a:ext cx="52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 A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Atg</a:t>
              </a:r>
            </a:p>
            <a:p>
              <a:pPr algn="ctr"/>
              <a:r>
                <a:rPr lang="en-GB" sz="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± Mg-sur</a:t>
              </a:r>
            </a:p>
          </p:txBody>
        </p:sp>
        <p:sp>
          <p:nvSpPr>
            <p:cNvPr id="1059892" name="Rettangolo 1059891">
              <a:extLst>
                <a:ext uri="{FF2B5EF4-FFF2-40B4-BE49-F238E27FC236}">
                  <a16:creationId xmlns:a16="http://schemas.microsoft.com/office/drawing/2014/main" id="{797E5B19-2B56-FB6C-699C-F75D4760B4A7}"/>
                </a:ext>
              </a:extLst>
            </p:cNvPr>
            <p:cNvSpPr/>
            <p:nvPr/>
          </p:nvSpPr>
          <p:spPr bwMode="auto">
            <a:xfrm>
              <a:off x="1477156" y="4553428"/>
              <a:ext cx="546730" cy="32166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3" name="CasellaDiTesto 1059892">
              <a:extLst>
                <a:ext uri="{FF2B5EF4-FFF2-40B4-BE49-F238E27FC236}">
                  <a16:creationId xmlns:a16="http://schemas.microsoft.com/office/drawing/2014/main" id="{4E8FBC41-E2A3-27D8-4604-90A7844D6369}"/>
                </a:ext>
              </a:extLst>
            </p:cNvPr>
            <p:cNvSpPr txBox="1"/>
            <p:nvPr/>
          </p:nvSpPr>
          <p:spPr>
            <a:xfrm>
              <a:off x="1414112" y="4507993"/>
              <a:ext cx="6815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Phase</a:t>
              </a:r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+ Mg-sur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9894" name="Rettangolo 1059893">
              <a:extLst>
                <a:ext uri="{FF2B5EF4-FFF2-40B4-BE49-F238E27FC236}">
                  <a16:creationId xmlns:a16="http://schemas.microsoft.com/office/drawing/2014/main" id="{6AB1E1CC-2F22-7A99-5CA7-95DA80622A8C}"/>
                </a:ext>
              </a:extLst>
            </p:cNvPr>
            <p:cNvSpPr/>
            <p:nvPr/>
          </p:nvSpPr>
          <p:spPr bwMode="auto">
            <a:xfrm>
              <a:off x="2411905" y="3600399"/>
              <a:ext cx="974084" cy="5516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5" name="CasellaDiTesto 1059894">
              <a:extLst>
                <a:ext uri="{FF2B5EF4-FFF2-40B4-BE49-F238E27FC236}">
                  <a16:creationId xmlns:a16="http://schemas.microsoft.com/office/drawing/2014/main" id="{BE2CE42F-F4DE-5669-83A9-80C3C67FAAB9}"/>
                </a:ext>
              </a:extLst>
            </p:cNvPr>
            <p:cNvSpPr txBox="1"/>
            <p:nvPr/>
          </p:nvSpPr>
          <p:spPr>
            <a:xfrm>
              <a:off x="2348741" y="3567650"/>
              <a:ext cx="986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Nominally anhydrous assemblage</a:t>
              </a:r>
            </a:p>
          </p:txBody>
        </p:sp>
        <p:sp>
          <p:nvSpPr>
            <p:cNvPr id="1059896" name="CasellaDiTesto 1059895">
              <a:extLst>
                <a:ext uri="{FF2B5EF4-FFF2-40B4-BE49-F238E27FC236}">
                  <a16:creationId xmlns:a16="http://schemas.microsoft.com/office/drawing/2014/main" id="{32B3CD9D-AEF7-94C4-3D48-7A3DB1D01CBF}"/>
                </a:ext>
              </a:extLst>
            </p:cNvPr>
            <p:cNvSpPr txBox="1"/>
            <p:nvPr/>
          </p:nvSpPr>
          <p:spPr>
            <a:xfrm rot="3232302">
              <a:off x="247936" y="4557175"/>
              <a:ext cx="1230351" cy="20005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7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Very unlikely realized on Earth</a:t>
              </a:r>
            </a:p>
          </p:txBody>
        </p:sp>
        <p:sp>
          <p:nvSpPr>
            <p:cNvPr id="1059897" name="Rettangolo 1059896">
              <a:extLst>
                <a:ext uri="{FF2B5EF4-FFF2-40B4-BE49-F238E27FC236}">
                  <a16:creationId xmlns:a16="http://schemas.microsoft.com/office/drawing/2014/main" id="{C42A0FBC-C514-08E9-AB52-D269BECBF616}"/>
                </a:ext>
              </a:extLst>
            </p:cNvPr>
            <p:cNvSpPr/>
            <p:nvPr/>
          </p:nvSpPr>
          <p:spPr bwMode="auto">
            <a:xfrm rot="2406773">
              <a:off x="460866" y="2834342"/>
              <a:ext cx="716765" cy="124002"/>
            </a:xfrm>
            <a:prstGeom prst="rect">
              <a:avLst/>
            </a:prstGeom>
            <a:solidFill>
              <a:srgbClr val="FF1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898" name="CasellaDiTesto 1059897">
              <a:extLst>
                <a:ext uri="{FF2B5EF4-FFF2-40B4-BE49-F238E27FC236}">
                  <a16:creationId xmlns:a16="http://schemas.microsoft.com/office/drawing/2014/main" id="{93C31295-687C-6664-7F29-701DCBBD26B0}"/>
                </a:ext>
              </a:extLst>
            </p:cNvPr>
            <p:cNvSpPr txBox="1"/>
            <p:nvPr/>
          </p:nvSpPr>
          <p:spPr>
            <a:xfrm rot="2374761">
              <a:off x="286353" y="2837130"/>
              <a:ext cx="1183750" cy="24622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Kamchatka Moho </a:t>
              </a:r>
            </a:p>
          </p:txBody>
        </p:sp>
        <p:sp>
          <p:nvSpPr>
            <p:cNvPr id="1059899" name="Rettangolo 1059898">
              <a:extLst>
                <a:ext uri="{FF2B5EF4-FFF2-40B4-BE49-F238E27FC236}">
                  <a16:creationId xmlns:a16="http://schemas.microsoft.com/office/drawing/2014/main" id="{B6EA1BFA-1947-7EE5-D627-7543F8ECD3D3}"/>
                </a:ext>
              </a:extLst>
            </p:cNvPr>
            <p:cNvSpPr/>
            <p:nvPr/>
          </p:nvSpPr>
          <p:spPr bwMode="auto">
            <a:xfrm rot="2428529">
              <a:off x="1432440" y="2154848"/>
              <a:ext cx="601535" cy="105675"/>
            </a:xfrm>
            <a:prstGeom prst="rect">
              <a:avLst/>
            </a:prstGeom>
            <a:solidFill>
              <a:srgbClr val="AFFF4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9900" name="CasellaDiTesto 1059899">
              <a:extLst>
                <a:ext uri="{FF2B5EF4-FFF2-40B4-BE49-F238E27FC236}">
                  <a16:creationId xmlns:a16="http://schemas.microsoft.com/office/drawing/2014/main" id="{3F821808-A70C-66CC-52FF-31960FD9B145}"/>
                </a:ext>
              </a:extLst>
            </p:cNvPr>
            <p:cNvSpPr txBox="1"/>
            <p:nvPr/>
          </p:nvSpPr>
          <p:spPr>
            <a:xfrm rot="2374761">
              <a:off x="1307946" y="2142679"/>
              <a:ext cx="872795" cy="24622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Cascadia Moho </a:t>
              </a:r>
            </a:p>
          </p:txBody>
        </p:sp>
        <p:sp>
          <p:nvSpPr>
            <p:cNvPr id="1059901" name="CasellaDiTesto 1059900">
              <a:extLst>
                <a:ext uri="{FF2B5EF4-FFF2-40B4-BE49-F238E27FC236}">
                  <a16:creationId xmlns:a16="http://schemas.microsoft.com/office/drawing/2014/main" id="{BF0B714F-8F93-0DF5-83CA-669A93E78D3A}"/>
                </a:ext>
              </a:extLst>
            </p:cNvPr>
            <p:cNvSpPr txBox="1"/>
            <p:nvPr/>
          </p:nvSpPr>
          <p:spPr>
            <a:xfrm>
              <a:off x="2450474" y="3085500"/>
              <a:ext cx="11002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“Choke point”</a:t>
              </a:r>
            </a:p>
          </p:txBody>
        </p:sp>
        <p:sp>
          <p:nvSpPr>
            <p:cNvPr id="1059902" name="Text Box 319">
              <a:extLst>
                <a:ext uri="{FF2B5EF4-FFF2-40B4-BE49-F238E27FC236}">
                  <a16:creationId xmlns:a16="http://schemas.microsoft.com/office/drawing/2014/main" id="{746264D6-E902-175F-DA08-95E26E4A9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51" y="5597155"/>
              <a:ext cx="3776215" cy="246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Gies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et al., 2024 (Geochem.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Geophys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GB" sz="1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Geosyst</a:t>
              </a:r>
              <a:r>
                <a:rPr lang="en-GB" sz="1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GB" sz="1000" b="0" i="1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  <a:r>
                <a:rPr lang="en-GB" sz="1000" b="0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e2024GC011507</a:t>
              </a:r>
              <a:endPara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Text Box 319">
              <a:extLst>
                <a:ext uri="{FF2B5EF4-FFF2-40B4-BE49-F238E27FC236}">
                  <a16:creationId xmlns:a16="http://schemas.microsoft.com/office/drawing/2014/main" id="{8D30FBC3-BE2E-0896-FFD4-00DC15EF5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3640" y="5315215"/>
              <a:ext cx="3935737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Mg-Sur = Mg-</a:t>
              </a:r>
              <a:r>
                <a:rPr lang="en-GB" sz="1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Sursassite</a:t>
              </a:r>
              <a:r>
                <a:rPr lang="en-GB" sz="1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en-GB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Al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(SiO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)(Si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it-IT" sz="1400" b="1" i="0" u="none" strike="noStrike" baseline="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)(OH)</a:t>
              </a:r>
              <a:r>
                <a:rPr lang="it-IT" sz="1400" b="1" i="0" u="none" strike="noStrike" baseline="-25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GB" sz="1400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Rettangolo 114">
              <a:extLst>
                <a:ext uri="{FF2B5EF4-FFF2-40B4-BE49-F238E27FC236}">
                  <a16:creationId xmlns:a16="http://schemas.microsoft.com/office/drawing/2014/main" id="{71B3ADFD-04B4-5B0C-ACC1-8D1228FB2645}"/>
                </a:ext>
              </a:extLst>
            </p:cNvPr>
            <p:cNvSpPr/>
            <p:nvPr/>
          </p:nvSpPr>
          <p:spPr bwMode="auto">
            <a:xfrm>
              <a:off x="2868017" y="2012116"/>
              <a:ext cx="537953" cy="1301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A56E07BE-F21A-F8BF-2459-8A60D3E41F10}"/>
                </a:ext>
              </a:extLst>
            </p:cNvPr>
            <p:cNvSpPr txBox="1"/>
            <p:nvPr/>
          </p:nvSpPr>
          <p:spPr>
            <a:xfrm>
              <a:off x="2740287" y="2251880"/>
              <a:ext cx="3172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en-GB" sz="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2D639B9C-D955-0ADB-0C07-809F8865C190}"/>
                </a:ext>
              </a:extLst>
            </p:cNvPr>
            <p:cNvSpPr txBox="1"/>
            <p:nvPr/>
          </p:nvSpPr>
          <p:spPr>
            <a:xfrm>
              <a:off x="3197165" y="2251880"/>
              <a:ext cx="3172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en-GB" sz="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CCF9648D-842D-122E-0963-16AAEF11B137}"/>
                </a:ext>
              </a:extLst>
            </p:cNvPr>
            <p:cNvSpPr txBox="1"/>
            <p:nvPr/>
          </p:nvSpPr>
          <p:spPr>
            <a:xfrm>
              <a:off x="2225189" y="2170065"/>
              <a:ext cx="3970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Chl</a:t>
              </a:r>
              <a:endParaRPr lang="en-GB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856" name="Gruppo 121855">
            <a:extLst>
              <a:ext uri="{FF2B5EF4-FFF2-40B4-BE49-F238E27FC236}">
                <a16:creationId xmlns:a16="http://schemas.microsoft.com/office/drawing/2014/main" id="{059CE005-1EA2-F970-F29C-71B4020BC5FE}"/>
              </a:ext>
            </a:extLst>
          </p:cNvPr>
          <p:cNvGrpSpPr/>
          <p:nvPr/>
        </p:nvGrpSpPr>
        <p:grpSpPr>
          <a:xfrm>
            <a:off x="3912741" y="2373421"/>
            <a:ext cx="4506105" cy="4327320"/>
            <a:chOff x="7776" y="2373421"/>
            <a:chExt cx="4506105" cy="4327320"/>
          </a:xfrm>
        </p:grpSpPr>
        <p:sp>
          <p:nvSpPr>
            <p:cNvPr id="121857" name="Rettangolo 121856">
              <a:extLst>
                <a:ext uri="{FF2B5EF4-FFF2-40B4-BE49-F238E27FC236}">
                  <a16:creationId xmlns:a16="http://schemas.microsoft.com/office/drawing/2014/main" id="{560D9085-2256-A3B4-43AF-DA7E53D71F07}"/>
                </a:ext>
              </a:extLst>
            </p:cNvPr>
            <p:cNvSpPr/>
            <p:nvPr/>
          </p:nvSpPr>
          <p:spPr bwMode="auto">
            <a:xfrm>
              <a:off x="7776" y="2373421"/>
              <a:ext cx="4506105" cy="43273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121858" name="Immagine 121857">
              <a:extLst>
                <a:ext uri="{FF2B5EF4-FFF2-40B4-BE49-F238E27FC236}">
                  <a16:creationId xmlns:a16="http://schemas.microsoft.com/office/drawing/2014/main" id="{B8135F00-E797-7729-8AC6-DD85A34E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16" y="2418484"/>
              <a:ext cx="4391863" cy="4056467"/>
            </a:xfrm>
            <a:prstGeom prst="rect">
              <a:avLst/>
            </a:prstGeom>
          </p:spPr>
        </p:pic>
      </p:grpSp>
      <p:grpSp>
        <p:nvGrpSpPr>
          <p:cNvPr id="121883" name="Gruppo 121882">
            <a:extLst>
              <a:ext uri="{FF2B5EF4-FFF2-40B4-BE49-F238E27FC236}">
                <a16:creationId xmlns:a16="http://schemas.microsoft.com/office/drawing/2014/main" id="{9E0D5016-A627-46A0-5CD7-4F099656FD1B}"/>
              </a:ext>
            </a:extLst>
          </p:cNvPr>
          <p:cNvGrpSpPr/>
          <p:nvPr/>
        </p:nvGrpSpPr>
        <p:grpSpPr>
          <a:xfrm>
            <a:off x="4354811" y="2652714"/>
            <a:ext cx="3518858" cy="3185983"/>
            <a:chOff x="4354811" y="2652714"/>
            <a:chExt cx="3518858" cy="3185983"/>
          </a:xfrm>
        </p:grpSpPr>
        <p:sp>
          <p:nvSpPr>
            <p:cNvPr id="121871" name="Text Box 319">
              <a:extLst>
                <a:ext uri="{FF2B5EF4-FFF2-40B4-BE49-F238E27FC236}">
                  <a16:creationId xmlns:a16="http://schemas.microsoft.com/office/drawing/2014/main" id="{FF886227-485E-50C5-2E66-88D8EB739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4811" y="4638368"/>
              <a:ext cx="2553990" cy="1200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 slab is too hot to allow surviving of any hydrous mineral behind the chlorite-out limit</a:t>
              </a:r>
              <a:endParaRPr lang="en-GB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1876" name="Connettore diritto 121875">
              <a:extLst>
                <a:ext uri="{FF2B5EF4-FFF2-40B4-BE49-F238E27FC236}">
                  <a16:creationId xmlns:a16="http://schemas.microsoft.com/office/drawing/2014/main" id="{D63DE9C6-C93B-7C29-ED68-4C89144BC6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41299" y="3910806"/>
              <a:ext cx="1422759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21877" name="Rettangolo con angoli arrotondati 121876">
              <a:extLst>
                <a:ext uri="{FF2B5EF4-FFF2-40B4-BE49-F238E27FC236}">
                  <a16:creationId xmlns:a16="http://schemas.microsoft.com/office/drawing/2014/main" id="{529597CD-7A54-8EB2-A378-2487B4EFEF9D}"/>
                </a:ext>
              </a:extLst>
            </p:cNvPr>
            <p:cNvSpPr/>
            <p:nvPr/>
          </p:nvSpPr>
          <p:spPr bwMode="auto">
            <a:xfrm>
              <a:off x="5884225" y="3810967"/>
              <a:ext cx="620037" cy="166262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1881" name="Text Box 319">
              <a:extLst>
                <a:ext uri="{FF2B5EF4-FFF2-40B4-BE49-F238E27FC236}">
                  <a16:creationId xmlns:a16="http://schemas.microsoft.com/office/drawing/2014/main" id="{E46FFCC6-EEAB-ABF2-E182-8B0425484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0366" y="2671637"/>
              <a:ext cx="2098723" cy="954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 temperature at this depth is higher of chlorite stability limit (&lt;800 °C)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(~1050 K = 777 °C)</a:t>
              </a:r>
              <a:endParaRPr lang="en-GB" sz="14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882" name="Rettangolo con angoli arrotondati 121881">
              <a:extLst>
                <a:ext uri="{FF2B5EF4-FFF2-40B4-BE49-F238E27FC236}">
                  <a16:creationId xmlns:a16="http://schemas.microsoft.com/office/drawing/2014/main" id="{0F9EE874-1E39-9503-8ABD-E1540773E679}"/>
                </a:ext>
              </a:extLst>
            </p:cNvPr>
            <p:cNvSpPr/>
            <p:nvPr/>
          </p:nvSpPr>
          <p:spPr bwMode="auto">
            <a:xfrm>
              <a:off x="7731919" y="2652714"/>
              <a:ext cx="141750" cy="1351444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21860" name="Rettangolo 121859">
            <a:extLst>
              <a:ext uri="{FF2B5EF4-FFF2-40B4-BE49-F238E27FC236}">
                <a16:creationId xmlns:a16="http://schemas.microsoft.com/office/drawing/2014/main" id="{1BBA008D-C783-36A2-A4F4-CC7848F2B382}"/>
              </a:ext>
            </a:extLst>
          </p:cNvPr>
          <p:cNvSpPr/>
          <p:nvPr/>
        </p:nvSpPr>
        <p:spPr bwMode="auto">
          <a:xfrm>
            <a:off x="3912741" y="2373421"/>
            <a:ext cx="4506105" cy="4327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1886" name="Gruppo 121885">
            <a:extLst>
              <a:ext uri="{FF2B5EF4-FFF2-40B4-BE49-F238E27FC236}">
                <a16:creationId xmlns:a16="http://schemas.microsoft.com/office/drawing/2014/main" id="{0DA8CA18-3414-3B3C-42C7-DCAA1A2C4490}"/>
              </a:ext>
            </a:extLst>
          </p:cNvPr>
          <p:cNvGrpSpPr/>
          <p:nvPr/>
        </p:nvGrpSpPr>
        <p:grpSpPr>
          <a:xfrm>
            <a:off x="3988282" y="2384515"/>
            <a:ext cx="4391862" cy="3746139"/>
            <a:chOff x="3988282" y="2384515"/>
            <a:chExt cx="4391862" cy="3746139"/>
          </a:xfrm>
        </p:grpSpPr>
        <p:pic>
          <p:nvPicPr>
            <p:cNvPr id="121870" name="Immagine 121869">
              <a:extLst>
                <a:ext uri="{FF2B5EF4-FFF2-40B4-BE49-F238E27FC236}">
                  <a16:creationId xmlns:a16="http://schemas.microsoft.com/office/drawing/2014/main" id="{B2A5A208-AFE8-76C4-D4E7-E6CB8980D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798" r="18764" b="7994"/>
            <a:stretch/>
          </p:blipFill>
          <p:spPr>
            <a:xfrm>
              <a:off x="4432176" y="2384515"/>
              <a:ext cx="3285636" cy="3746139"/>
            </a:xfrm>
            <a:prstGeom prst="rect">
              <a:avLst/>
            </a:prstGeom>
          </p:spPr>
        </p:pic>
        <p:pic>
          <p:nvPicPr>
            <p:cNvPr id="121884" name="Immagine 121883">
              <a:extLst>
                <a:ext uri="{FF2B5EF4-FFF2-40B4-BE49-F238E27FC236}">
                  <a16:creationId xmlns:a16="http://schemas.microsoft.com/office/drawing/2014/main" id="{A5B9A27A-D1DA-D869-9212-CF34975B3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275" t="4435" b="13211"/>
            <a:stretch/>
          </p:blipFill>
          <p:spPr>
            <a:xfrm>
              <a:off x="7733439" y="2598374"/>
              <a:ext cx="646705" cy="3340699"/>
            </a:xfrm>
            <a:prstGeom prst="rect">
              <a:avLst/>
            </a:prstGeom>
          </p:spPr>
        </p:pic>
        <p:pic>
          <p:nvPicPr>
            <p:cNvPr id="121885" name="Immagine 121884">
              <a:extLst>
                <a:ext uri="{FF2B5EF4-FFF2-40B4-BE49-F238E27FC236}">
                  <a16:creationId xmlns:a16="http://schemas.microsoft.com/office/drawing/2014/main" id="{E3B0CCF7-5C83-F238-1061-9EAB50A99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435" r="89239" b="12102"/>
            <a:stretch/>
          </p:blipFill>
          <p:spPr>
            <a:xfrm>
              <a:off x="3988282" y="2598374"/>
              <a:ext cx="472602" cy="3385665"/>
            </a:xfrm>
            <a:prstGeom prst="rect">
              <a:avLst/>
            </a:prstGeom>
          </p:spPr>
        </p:pic>
      </p:grpSp>
      <p:sp>
        <p:nvSpPr>
          <p:cNvPr id="121887" name="Text Box 319">
            <a:extLst>
              <a:ext uri="{FF2B5EF4-FFF2-40B4-BE49-F238E27FC236}">
                <a16:creationId xmlns:a16="http://schemas.microsoft.com/office/drawing/2014/main" id="{C4678B00-C8DB-64E6-B2D5-52EC5637C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921" y="4610787"/>
            <a:ext cx="306606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slab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sufficiently                           cold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allow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surviving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 Phase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Mg-</a:t>
            </a:r>
            <a:r>
              <a:rPr lang="en-GB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sursassite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the deep mantle</a:t>
            </a:r>
            <a:endParaRPr lang="en-GB" b="1" baseline="-25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1920" name="Connettore diritto 121919">
            <a:extLst>
              <a:ext uri="{FF2B5EF4-FFF2-40B4-BE49-F238E27FC236}">
                <a16:creationId xmlns:a16="http://schemas.microsoft.com/office/drawing/2014/main" id="{129C41DB-601B-3C66-736A-685AA5DF931B}"/>
              </a:ext>
            </a:extLst>
          </p:cNvPr>
          <p:cNvCxnSpPr>
            <a:cxnSpLocks/>
          </p:cNvCxnSpPr>
          <p:nvPr/>
        </p:nvCxnSpPr>
        <p:spPr bwMode="auto">
          <a:xfrm>
            <a:off x="4492099" y="5771216"/>
            <a:ext cx="3059889" cy="807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921" name="Connettore diritto 121920">
            <a:extLst>
              <a:ext uri="{FF2B5EF4-FFF2-40B4-BE49-F238E27FC236}">
                <a16:creationId xmlns:a16="http://schemas.microsoft.com/office/drawing/2014/main" id="{CE5BE511-4C93-9643-1081-24A6D2C0A0B2}"/>
              </a:ext>
            </a:extLst>
          </p:cNvPr>
          <p:cNvCxnSpPr>
            <a:cxnSpLocks/>
          </p:cNvCxnSpPr>
          <p:nvPr/>
        </p:nvCxnSpPr>
        <p:spPr bwMode="auto">
          <a:xfrm flipV="1">
            <a:off x="2179557" y="2773238"/>
            <a:ext cx="0" cy="237541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922" name="Connettore diritto 121921">
            <a:extLst>
              <a:ext uri="{FF2B5EF4-FFF2-40B4-BE49-F238E27FC236}">
                <a16:creationId xmlns:a16="http://schemas.microsoft.com/office/drawing/2014/main" id="{716CCA9D-8A37-675E-830E-4E5196A2D480}"/>
              </a:ext>
            </a:extLst>
          </p:cNvPr>
          <p:cNvCxnSpPr>
            <a:cxnSpLocks/>
          </p:cNvCxnSpPr>
          <p:nvPr/>
        </p:nvCxnSpPr>
        <p:spPr bwMode="auto">
          <a:xfrm flipH="1">
            <a:off x="2192257" y="5148648"/>
            <a:ext cx="1270898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1923" name="Rettangolo con angoli arrotondati 121922">
            <a:extLst>
              <a:ext uri="{FF2B5EF4-FFF2-40B4-BE49-F238E27FC236}">
                <a16:creationId xmlns:a16="http://schemas.microsoft.com/office/drawing/2014/main" id="{B4D2D49A-96C3-01AB-C868-7CBB9B069FEE}"/>
              </a:ext>
            </a:extLst>
          </p:cNvPr>
          <p:cNvSpPr/>
          <p:nvPr/>
        </p:nvSpPr>
        <p:spPr bwMode="auto">
          <a:xfrm>
            <a:off x="7522719" y="5520816"/>
            <a:ext cx="201513" cy="323703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924" name="Text Box 319">
            <a:extLst>
              <a:ext uri="{FF2B5EF4-FFF2-40B4-BE49-F238E27FC236}">
                <a16:creationId xmlns:a16="http://schemas.microsoft.com/office/drawing/2014/main" id="{9FAA3DC7-50EB-7761-E01F-3A4967050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912" y="2662112"/>
            <a:ext cx="207007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temperature at this depth is lower of Phase A stability limit (~700 °C)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(&lt;900 K ~630 °C)</a:t>
            </a:r>
            <a:endParaRPr lang="en-GB" sz="1400" baseline="-25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925" name="Rettangolo con angoli arrotondati 121924">
            <a:extLst>
              <a:ext uri="{FF2B5EF4-FFF2-40B4-BE49-F238E27FC236}">
                <a16:creationId xmlns:a16="http://schemas.microsoft.com/office/drawing/2014/main" id="{EC8C2900-6F7D-70E5-CC29-D923DB5D648B}"/>
              </a:ext>
            </a:extLst>
          </p:cNvPr>
          <p:cNvSpPr/>
          <p:nvPr/>
        </p:nvSpPr>
        <p:spPr bwMode="auto">
          <a:xfrm>
            <a:off x="7731919" y="4407693"/>
            <a:ext cx="141750" cy="586727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932" name="Text Box 319">
            <a:extLst>
              <a:ext uri="{FF2B5EF4-FFF2-40B4-BE49-F238E27FC236}">
                <a16:creationId xmlns:a16="http://schemas.microsoft.com/office/drawing/2014/main" id="{E5FFA8C5-8410-0CB0-E402-5ECC94029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464" y="6435323"/>
            <a:ext cx="377621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Gies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2024 (Geochem. </a:t>
            </a: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Geosyst</a:t>
            </a:r>
            <a:r>
              <a:rPr lang="en-GB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000" b="0" i="1" u="none" strike="noStrike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GB" sz="1000" b="0" i="0" u="none" strike="noStrike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e2024GC011507</a:t>
            </a:r>
            <a:endParaRPr lang="en-GB" sz="1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1934" name="Immagine 121933">
            <a:extLst>
              <a:ext uri="{FF2B5EF4-FFF2-40B4-BE49-F238E27FC236}">
                <a16:creationId xmlns:a16="http://schemas.microsoft.com/office/drawing/2014/main" id="{47E7690D-4430-B36A-67EE-C89933F5F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93" t="91201" r="10585" b="2215"/>
          <a:stretch/>
        </p:blipFill>
        <p:spPr>
          <a:xfrm>
            <a:off x="4510602" y="6118005"/>
            <a:ext cx="3404674" cy="2670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3F2AF7-348F-5C4A-1D6B-0D606A9A51ED}"/>
              </a:ext>
            </a:extLst>
          </p:cNvPr>
          <p:cNvSpPr txBox="1"/>
          <p:nvPr/>
        </p:nvSpPr>
        <p:spPr>
          <a:xfrm>
            <a:off x="8118300" y="28458"/>
            <a:ext cx="1114600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it-IT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600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(mass%)</a:t>
            </a:r>
          </a:p>
        </p:txBody>
      </p:sp>
    </p:spTree>
    <p:extLst>
      <p:ext uri="{BB962C8B-B14F-4D97-AF65-F5344CB8AC3E}">
        <p14:creationId xmlns:p14="http://schemas.microsoft.com/office/powerpoint/2010/main" val="4093937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 animBg="1"/>
      <p:bldP spid="121887" grpId="0"/>
      <p:bldP spid="121923" grpId="0" animBg="1"/>
      <p:bldP spid="121924" grpId="0"/>
      <p:bldP spid="1219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Connettore 2 105"/>
          <p:cNvCxnSpPr/>
          <p:nvPr/>
        </p:nvCxnSpPr>
        <p:spPr bwMode="auto">
          <a:xfrm>
            <a:off x="2222500" y="6699250"/>
            <a:ext cx="369959" cy="3175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1" name="Connettore 2 130"/>
          <p:cNvCxnSpPr/>
          <p:nvPr/>
        </p:nvCxnSpPr>
        <p:spPr bwMode="auto">
          <a:xfrm>
            <a:off x="2482850" y="6527800"/>
            <a:ext cx="369959" cy="3175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2" name="Connettore 2 131"/>
          <p:cNvCxnSpPr/>
          <p:nvPr/>
        </p:nvCxnSpPr>
        <p:spPr bwMode="auto">
          <a:xfrm>
            <a:off x="2755900" y="6343650"/>
            <a:ext cx="369959" cy="3175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3" name="Connettore 2 132"/>
          <p:cNvCxnSpPr/>
          <p:nvPr/>
        </p:nvCxnSpPr>
        <p:spPr bwMode="auto">
          <a:xfrm>
            <a:off x="2876550" y="6273800"/>
            <a:ext cx="369959" cy="3175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410199" cy="358774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 bwMode="auto">
          <a:xfrm>
            <a:off x="2857500" y="2838510"/>
            <a:ext cx="3060700" cy="1206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5" name="Rettangolo 114"/>
          <p:cNvSpPr/>
          <p:nvPr/>
        </p:nvSpPr>
        <p:spPr bwMode="auto">
          <a:xfrm>
            <a:off x="4175212" y="2184431"/>
            <a:ext cx="1536700" cy="1206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652659" y="1952043"/>
            <a:ext cx="93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7" name="CasellaDiTesto 116"/>
          <p:cNvSpPr txBox="1"/>
          <p:nvPr/>
        </p:nvSpPr>
        <p:spPr>
          <a:xfrm>
            <a:off x="3029856" y="119147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MEDIUM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0" name="CasellaDiTesto 119"/>
          <p:cNvSpPr txBox="1"/>
          <p:nvPr/>
        </p:nvSpPr>
        <p:spPr>
          <a:xfrm>
            <a:off x="4334611" y="570874"/>
            <a:ext cx="93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(hot)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720" y="2618433"/>
            <a:ext cx="2809962" cy="4169199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 rotWithShape="1">
          <a:blip r:embed="rId5" cstate="print"/>
          <a:srcRect r="3885"/>
          <a:stretch/>
        </p:blipFill>
        <p:spPr>
          <a:xfrm>
            <a:off x="3073400" y="2780658"/>
            <a:ext cx="2768600" cy="4039241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 rotWithShape="1">
          <a:blip r:embed="rId6" cstate="print"/>
          <a:srcRect r="9986"/>
          <a:stretch/>
        </p:blipFill>
        <p:spPr>
          <a:xfrm>
            <a:off x="6108700" y="2700592"/>
            <a:ext cx="2933700" cy="4192424"/>
          </a:xfrm>
          <a:prstGeom prst="rect">
            <a:avLst/>
          </a:prstGeom>
        </p:spPr>
      </p:pic>
      <p:sp>
        <p:nvSpPr>
          <p:cNvPr id="122" name="CasellaDiTesto 121"/>
          <p:cNvSpPr txBox="1"/>
          <p:nvPr/>
        </p:nvSpPr>
        <p:spPr>
          <a:xfrm>
            <a:off x="253843" y="5129275"/>
            <a:ext cx="93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endParaRPr lang="it-IT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CasellaDiTesto 127"/>
          <p:cNvSpPr txBox="1"/>
          <p:nvPr/>
        </p:nvSpPr>
        <p:spPr>
          <a:xfrm>
            <a:off x="2929162" y="5129275"/>
            <a:ext cx="1191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endParaRPr lang="it-IT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CasellaDiTesto 128"/>
          <p:cNvSpPr txBox="1"/>
          <p:nvPr/>
        </p:nvSpPr>
        <p:spPr>
          <a:xfrm>
            <a:off x="6270168" y="5129275"/>
            <a:ext cx="87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</a:p>
        </p:txBody>
      </p:sp>
      <p:grpSp>
        <p:nvGrpSpPr>
          <p:cNvPr id="69" name="Gruppo 68"/>
          <p:cNvGrpSpPr/>
          <p:nvPr/>
        </p:nvGrpSpPr>
        <p:grpSpPr>
          <a:xfrm>
            <a:off x="5410200" y="0"/>
            <a:ext cx="3733800" cy="2184400"/>
            <a:chOff x="5410200" y="0"/>
            <a:chExt cx="3733800" cy="2184400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0200" y="565094"/>
              <a:ext cx="3733800" cy="1619306"/>
            </a:xfrm>
            <a:prstGeom prst="rect">
              <a:avLst/>
            </a:prstGeom>
          </p:spPr>
        </p:pic>
        <p:sp>
          <p:nvSpPr>
            <p:cNvPr id="67" name="Rettangolo 66"/>
            <p:cNvSpPr/>
            <p:nvPr/>
          </p:nvSpPr>
          <p:spPr bwMode="auto">
            <a:xfrm>
              <a:off x="5410200" y="0"/>
              <a:ext cx="3733800" cy="57060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30" name="Rettangolo 129"/>
            <p:cNvSpPr/>
            <p:nvPr/>
          </p:nvSpPr>
          <p:spPr bwMode="auto">
            <a:xfrm>
              <a:off x="5524217" y="2050017"/>
              <a:ext cx="942975" cy="1343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34" name="CasellaDiTesto 133"/>
          <p:cNvSpPr txBox="1"/>
          <p:nvPr/>
        </p:nvSpPr>
        <p:spPr>
          <a:xfrm>
            <a:off x="2529945" y="6569242"/>
            <a:ext cx="10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Peridotite</a:t>
            </a:r>
          </a:p>
        </p:txBody>
      </p:sp>
      <p:sp>
        <p:nvSpPr>
          <p:cNvPr id="135" name="CasellaDiTesto 134"/>
          <p:cNvSpPr txBox="1"/>
          <p:nvPr/>
        </p:nvSpPr>
        <p:spPr>
          <a:xfrm>
            <a:off x="2814037" y="6385092"/>
            <a:ext cx="10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Gabbro</a:t>
            </a:r>
          </a:p>
        </p:txBody>
      </p:sp>
      <p:sp>
        <p:nvSpPr>
          <p:cNvPr id="136" name="CasellaDiTesto 135"/>
          <p:cNvSpPr txBox="1"/>
          <p:nvPr/>
        </p:nvSpPr>
        <p:spPr>
          <a:xfrm>
            <a:off x="3087087" y="6232692"/>
            <a:ext cx="10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Basalt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CasellaDiTesto 136"/>
          <p:cNvSpPr txBox="1"/>
          <p:nvPr/>
        </p:nvSpPr>
        <p:spPr>
          <a:xfrm>
            <a:off x="3207737" y="6099342"/>
            <a:ext cx="114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Sediments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CasellaDiTesto 137"/>
          <p:cNvSpPr txBox="1"/>
          <p:nvPr/>
        </p:nvSpPr>
        <p:spPr>
          <a:xfrm>
            <a:off x="5430210" y="6289842"/>
            <a:ext cx="273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Keken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2011                      (J. </a:t>
            </a:r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Res., 116, B1401) </a:t>
            </a:r>
          </a:p>
        </p:txBody>
      </p:sp>
      <p:sp>
        <p:nvSpPr>
          <p:cNvPr id="139" name="CasellaDiTesto 138"/>
          <p:cNvSpPr txBox="1"/>
          <p:nvPr/>
        </p:nvSpPr>
        <p:spPr>
          <a:xfrm>
            <a:off x="1760641" y="4496101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140" name="CasellaDiTesto 139"/>
          <p:cNvSpPr txBox="1"/>
          <p:nvPr/>
        </p:nvSpPr>
        <p:spPr>
          <a:xfrm>
            <a:off x="1907032" y="4695185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</p:txBody>
      </p:sp>
      <p:sp>
        <p:nvSpPr>
          <p:cNvPr id="141" name="CasellaDiTesto 140"/>
          <p:cNvSpPr txBox="1"/>
          <p:nvPr/>
        </p:nvSpPr>
        <p:spPr>
          <a:xfrm>
            <a:off x="2221091" y="5146838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142" name="CasellaDiTesto 141"/>
          <p:cNvSpPr txBox="1"/>
          <p:nvPr/>
        </p:nvSpPr>
        <p:spPr>
          <a:xfrm>
            <a:off x="4572000" y="4496101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143" name="CasellaDiTesto 142"/>
          <p:cNvSpPr txBox="1"/>
          <p:nvPr/>
        </p:nvSpPr>
        <p:spPr>
          <a:xfrm>
            <a:off x="4718391" y="4695185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</p:txBody>
      </p:sp>
      <p:sp>
        <p:nvSpPr>
          <p:cNvPr id="144" name="CasellaDiTesto 143"/>
          <p:cNvSpPr txBox="1"/>
          <p:nvPr/>
        </p:nvSpPr>
        <p:spPr>
          <a:xfrm>
            <a:off x="5032450" y="5146838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145" name="CasellaDiTesto 144"/>
          <p:cNvSpPr txBox="1"/>
          <p:nvPr/>
        </p:nvSpPr>
        <p:spPr>
          <a:xfrm>
            <a:off x="7683856" y="4496101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146" name="CasellaDiTesto 145"/>
          <p:cNvSpPr txBox="1"/>
          <p:nvPr/>
        </p:nvSpPr>
        <p:spPr>
          <a:xfrm>
            <a:off x="7830247" y="4695185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</p:txBody>
      </p:sp>
      <p:sp>
        <p:nvSpPr>
          <p:cNvPr id="147" name="CasellaDiTesto 146"/>
          <p:cNvSpPr txBox="1"/>
          <p:nvPr/>
        </p:nvSpPr>
        <p:spPr>
          <a:xfrm>
            <a:off x="8144306" y="5146838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-82192" y="5621770"/>
            <a:ext cx="161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 Ma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seafloor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subducted ~8 cm/yr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2778200" y="5621770"/>
            <a:ext cx="161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Ma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seafloor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subducted ~7 cm/yr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5931069" y="5621770"/>
            <a:ext cx="161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Ma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seafloor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subducted ~3 cm/yr</a:t>
            </a:r>
          </a:p>
        </p:txBody>
      </p:sp>
    </p:spTree>
    <p:extLst>
      <p:ext uri="{BB962C8B-B14F-4D97-AF65-F5344CB8AC3E}">
        <p14:creationId xmlns:p14="http://schemas.microsoft.com/office/powerpoint/2010/main" val="2576485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7" grpId="0"/>
      <p:bldP spid="120" grpId="0"/>
      <p:bldP spid="122" grpId="0"/>
      <p:bldP spid="128" grpId="0"/>
      <p:bldP spid="129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36" grpId="0"/>
      <p:bldP spid="37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410199" cy="3587749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1652659" y="1952043"/>
            <a:ext cx="93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3029856" y="119147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MEDIUM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4334611" y="570874"/>
            <a:ext cx="93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(hot)</a:t>
            </a:r>
          </a:p>
        </p:txBody>
      </p:sp>
      <p:cxnSp>
        <p:nvCxnSpPr>
          <p:cNvPr id="106" name="Connettore 2 105"/>
          <p:cNvCxnSpPr/>
          <p:nvPr/>
        </p:nvCxnSpPr>
        <p:spPr bwMode="auto">
          <a:xfrm>
            <a:off x="2222500" y="6699250"/>
            <a:ext cx="369959" cy="3175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1" name="Connettore 2 130"/>
          <p:cNvCxnSpPr/>
          <p:nvPr/>
        </p:nvCxnSpPr>
        <p:spPr bwMode="auto">
          <a:xfrm>
            <a:off x="2482850" y="6527800"/>
            <a:ext cx="369959" cy="3175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2" name="Connettore 2 131"/>
          <p:cNvCxnSpPr/>
          <p:nvPr/>
        </p:nvCxnSpPr>
        <p:spPr bwMode="auto">
          <a:xfrm>
            <a:off x="2755900" y="6343650"/>
            <a:ext cx="369959" cy="3175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3" name="Connettore 2 132"/>
          <p:cNvCxnSpPr/>
          <p:nvPr/>
        </p:nvCxnSpPr>
        <p:spPr bwMode="auto">
          <a:xfrm>
            <a:off x="2876550" y="6273800"/>
            <a:ext cx="369959" cy="3175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ttangolo 5"/>
          <p:cNvSpPr/>
          <p:nvPr/>
        </p:nvSpPr>
        <p:spPr bwMode="auto">
          <a:xfrm>
            <a:off x="2857500" y="2838510"/>
            <a:ext cx="3060700" cy="1206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5" name="Rettangolo 114"/>
          <p:cNvSpPr/>
          <p:nvPr/>
        </p:nvSpPr>
        <p:spPr bwMode="auto">
          <a:xfrm>
            <a:off x="4175212" y="2184431"/>
            <a:ext cx="1536700" cy="1206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720" y="2618433"/>
            <a:ext cx="2809962" cy="4169199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 rotWithShape="1">
          <a:blip r:embed="rId5" cstate="print"/>
          <a:srcRect r="3885"/>
          <a:stretch/>
        </p:blipFill>
        <p:spPr>
          <a:xfrm>
            <a:off x="3073400" y="2780658"/>
            <a:ext cx="2768600" cy="4039241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 rotWithShape="1">
          <a:blip r:embed="rId6" cstate="print"/>
          <a:srcRect r="9986"/>
          <a:stretch/>
        </p:blipFill>
        <p:spPr>
          <a:xfrm>
            <a:off x="6108700" y="2700592"/>
            <a:ext cx="2933700" cy="4192424"/>
          </a:xfrm>
          <a:prstGeom prst="rect">
            <a:avLst/>
          </a:prstGeom>
        </p:spPr>
      </p:pic>
      <p:grpSp>
        <p:nvGrpSpPr>
          <p:cNvPr id="69" name="Gruppo 68"/>
          <p:cNvGrpSpPr/>
          <p:nvPr/>
        </p:nvGrpSpPr>
        <p:grpSpPr>
          <a:xfrm>
            <a:off x="5410200" y="0"/>
            <a:ext cx="3733800" cy="2184400"/>
            <a:chOff x="5410200" y="0"/>
            <a:chExt cx="3733800" cy="2184400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0200" y="565094"/>
              <a:ext cx="3733800" cy="1619306"/>
            </a:xfrm>
            <a:prstGeom prst="rect">
              <a:avLst/>
            </a:prstGeom>
          </p:spPr>
        </p:pic>
        <p:sp>
          <p:nvSpPr>
            <p:cNvPr id="67" name="Rettangolo 66"/>
            <p:cNvSpPr/>
            <p:nvPr/>
          </p:nvSpPr>
          <p:spPr bwMode="auto">
            <a:xfrm>
              <a:off x="5410200" y="0"/>
              <a:ext cx="3733800" cy="57060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30" name="Rettangolo 129"/>
            <p:cNvSpPr/>
            <p:nvPr/>
          </p:nvSpPr>
          <p:spPr bwMode="auto">
            <a:xfrm>
              <a:off x="5524217" y="2050017"/>
              <a:ext cx="942975" cy="1343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34" name="CasellaDiTesto 133"/>
          <p:cNvSpPr txBox="1"/>
          <p:nvPr/>
        </p:nvSpPr>
        <p:spPr>
          <a:xfrm>
            <a:off x="2529945" y="6569242"/>
            <a:ext cx="10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Peridotite</a:t>
            </a:r>
          </a:p>
        </p:txBody>
      </p:sp>
      <p:sp>
        <p:nvSpPr>
          <p:cNvPr id="135" name="CasellaDiTesto 134"/>
          <p:cNvSpPr txBox="1"/>
          <p:nvPr/>
        </p:nvSpPr>
        <p:spPr>
          <a:xfrm>
            <a:off x="2814037" y="6385092"/>
            <a:ext cx="10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Gabbro</a:t>
            </a:r>
          </a:p>
        </p:txBody>
      </p:sp>
      <p:sp>
        <p:nvSpPr>
          <p:cNvPr id="136" name="CasellaDiTesto 135"/>
          <p:cNvSpPr txBox="1"/>
          <p:nvPr/>
        </p:nvSpPr>
        <p:spPr>
          <a:xfrm>
            <a:off x="3087087" y="6232692"/>
            <a:ext cx="10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Basalt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CasellaDiTesto 136"/>
          <p:cNvSpPr txBox="1"/>
          <p:nvPr/>
        </p:nvSpPr>
        <p:spPr>
          <a:xfrm>
            <a:off x="3207737" y="6099342"/>
            <a:ext cx="1148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Sediments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384800" y="92716"/>
            <a:ext cx="3733800" cy="2066283"/>
            <a:chOff x="5384800" y="92716"/>
            <a:chExt cx="3733800" cy="2066283"/>
          </a:xfrm>
        </p:grpSpPr>
        <p:sp>
          <p:nvSpPr>
            <p:cNvPr id="26" name="Rettangolo 25"/>
            <p:cNvSpPr/>
            <p:nvPr/>
          </p:nvSpPr>
          <p:spPr bwMode="auto">
            <a:xfrm>
              <a:off x="5384800" y="92716"/>
              <a:ext cx="3733800" cy="20662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8800" y="216021"/>
              <a:ext cx="3200400" cy="1838408"/>
            </a:xfrm>
            <a:prstGeom prst="rect">
              <a:avLst/>
            </a:prstGeom>
          </p:spPr>
        </p:pic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7579" y="3606830"/>
            <a:ext cx="2898558" cy="32327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-60000">
            <a:off x="3139022" y="3539013"/>
            <a:ext cx="2711191" cy="320769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96987" y="3476335"/>
            <a:ext cx="2920014" cy="3512799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5430210" y="6289842"/>
            <a:ext cx="273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Keken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2011                      (J. </a:t>
            </a:r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Geophys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Res., 116, B1401) 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1760641" y="4496101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1907032" y="4695185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2221091" y="5146838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4572000" y="4496101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718391" y="4695185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5032450" y="5146838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7683856" y="4496101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7830247" y="4695185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8144306" y="5146838"/>
            <a:ext cx="55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253843" y="5129275"/>
            <a:ext cx="93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endParaRPr lang="it-IT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2929162" y="5129275"/>
            <a:ext cx="1191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endParaRPr lang="it-IT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6270168" y="5129275"/>
            <a:ext cx="87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-82192" y="5621770"/>
            <a:ext cx="161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 Ma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seafloor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subducted ~8 cm/yr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2778200" y="5621770"/>
            <a:ext cx="161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Ma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seafloor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subducted ~7 cm/yr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5931069" y="5621770"/>
            <a:ext cx="161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Ma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seafloor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subducted ~3 cm/yr</a:t>
            </a:r>
          </a:p>
        </p:txBody>
      </p:sp>
    </p:spTree>
    <p:extLst>
      <p:ext uri="{BB962C8B-B14F-4D97-AF65-F5344CB8AC3E}">
        <p14:creationId xmlns:p14="http://schemas.microsoft.com/office/powerpoint/2010/main" val="357271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39" name="Text Box 3"/>
          <p:cNvSpPr txBox="1">
            <a:spLocks noChangeArrowheads="1"/>
          </p:cNvSpPr>
          <p:nvPr/>
        </p:nvSpPr>
        <p:spPr bwMode="auto">
          <a:xfrm>
            <a:off x="342900" y="1030288"/>
            <a:ext cx="8458200" cy="4676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variation of T is a fundamental parameter to estimate the stability field of H</a:t>
            </a:r>
            <a:r>
              <a:rPr lang="en-GB" sz="24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O-CO</a:t>
            </a:r>
            <a:r>
              <a:rPr lang="en-GB" sz="24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-bearing phases.</a:t>
            </a:r>
          </a:p>
          <a:p>
            <a:pPr marL="342900" indent="-342900">
              <a:lnSpc>
                <a:spcPct val="110000"/>
              </a:lnSpc>
              <a:defRPr/>
            </a:pPr>
            <a:endParaRPr lang="en-GB" sz="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marL="342900" indent="-342900">
              <a:lnSpc>
                <a:spcPct val="110000"/>
              </a:lnSpc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factors controlling the temperature distribution are: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Rate of subduction;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Age (and thus thickness) of the descending slab;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Frictional heating of the upper and lower surfaces of the slab;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Conduction of heat into the slab from the asthenosphere;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Adiabatic heating associated with compression of the slab;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Heat derived from radioactive decay. This is generally low due to the low content of radioactive minerals in oceanic plates;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Latent enthalpy of fusion associated with phase transitions.</a:t>
            </a:r>
          </a:p>
        </p:txBody>
      </p:sp>
      <p:sp>
        <p:nvSpPr>
          <p:cNvPr id="1166341" name="Text Box 5"/>
          <p:cNvSpPr txBox="1">
            <a:spLocks noChangeArrowheads="1"/>
          </p:cNvSpPr>
          <p:nvPr/>
        </p:nvSpPr>
        <p:spPr bwMode="auto">
          <a:xfrm>
            <a:off x="342900" y="0"/>
            <a:ext cx="84582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Stability of volatile-bearing phases in subduction zones</a:t>
            </a:r>
          </a:p>
        </p:txBody>
      </p:sp>
      <p:sp>
        <p:nvSpPr>
          <p:cNvPr id="5" name="Text Box 71"/>
          <p:cNvSpPr txBox="1">
            <a:spLocks noChangeArrowheads="1"/>
          </p:cNvSpPr>
          <p:nvPr/>
        </p:nvSpPr>
        <p:spPr bwMode="auto">
          <a:xfrm>
            <a:off x="407194" y="6334780"/>
            <a:ext cx="26019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Litasov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Ohtani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(2003) Phys. Chem. Mineral., 30, 147-156.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6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6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6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6339" grpId="0" build="p"/>
      <p:bldP spid="11663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342900" y="1358900"/>
            <a:ext cx="8458200" cy="48013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Water in subducting oceanic crust:</a:t>
            </a:r>
          </a:p>
          <a:p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Blueschists of basaltic origin representing shallow portions of subduction zones (10-20 km) have typically 5-6 mass %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bound in hydrous phases.</a:t>
            </a:r>
          </a:p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With a 7 km-thick mafic oceanic crust, composed by equal parts of basalt and gabbro,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0.5-0.6 * 10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9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g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O/m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are bound in the basaltic layer 2 at shallow depth.</a:t>
            </a:r>
          </a:p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Oceanic gabbros are only partially hydrated; with 20–30% hydration by volume ~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0.11-0.18*10</a:t>
            </a:r>
            <a:r>
              <a:rPr lang="en-GB" sz="24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9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g H</a:t>
            </a:r>
            <a:r>
              <a:rPr lang="en-GB" sz="24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O/m</a:t>
            </a:r>
            <a:r>
              <a:rPr lang="en-GB" sz="24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are estimated for the gabbroic layer.</a:t>
            </a:r>
          </a:p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 additional amount of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0.01-0.02*10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9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g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O/m</a:t>
            </a:r>
            <a:r>
              <a:rPr lang="en-GB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will be subducted in the sedimentary layer (200–400 m thick). </a:t>
            </a:r>
          </a:p>
        </p:txBody>
      </p:sp>
      <p:sp>
        <p:nvSpPr>
          <p:cNvPr id="1063941" name="Text Box 5"/>
          <p:cNvSpPr txBox="1">
            <a:spLocks noChangeArrowheads="1"/>
          </p:cNvSpPr>
          <p:nvPr/>
        </p:nvSpPr>
        <p:spPr bwMode="auto">
          <a:xfrm>
            <a:off x="342900" y="0"/>
            <a:ext cx="84582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fate of water released from the subducting lithosphere</a:t>
            </a:r>
          </a:p>
        </p:txBody>
      </p:sp>
      <p:sp>
        <p:nvSpPr>
          <p:cNvPr id="1063998" name="Text Box 62"/>
          <p:cNvSpPr txBox="1">
            <a:spLocks noChangeArrowheads="1"/>
          </p:cNvSpPr>
          <p:nvPr/>
        </p:nvSpPr>
        <p:spPr bwMode="auto">
          <a:xfrm>
            <a:off x="381000" y="6224428"/>
            <a:ext cx="29337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939" grpId="0" build="p"/>
      <p:bldP spid="1063941" grpId="0"/>
      <p:bldP spid="106399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5" name="Text Box 3"/>
          <p:cNvSpPr txBox="1">
            <a:spLocks noChangeArrowheads="1"/>
          </p:cNvSpPr>
          <p:nvPr/>
        </p:nvSpPr>
        <p:spPr bwMode="auto">
          <a:xfrm>
            <a:off x="342900" y="1358900"/>
            <a:ext cx="8458200" cy="4021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Water in subducting oceanic crust:</a:t>
            </a:r>
          </a:p>
          <a:p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 a vertical section of 1 m</a:t>
            </a:r>
            <a:r>
              <a:rPr lang="en-GB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</a:t>
            </a:r>
            <a:r>
              <a:rPr lang="en-GB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typical dehydration rates</a:t>
            </a:r>
            <a:r>
              <a:rPr lang="en-GB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between 20 and 70 km depth amount to</a:t>
            </a:r>
            <a:r>
              <a:rPr lang="en-GB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0.8 ± 0.2*10</a:t>
            </a:r>
            <a:r>
              <a:rPr lang="en-GB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7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g H</a:t>
            </a:r>
            <a:r>
              <a:rPr lang="en-GB" sz="28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(~10 Ton) per km of depth.</a:t>
            </a:r>
          </a:p>
          <a:p>
            <a:pPr>
              <a:lnSpc>
                <a:spcPct val="110000"/>
              </a:lnSpc>
            </a:pPr>
            <a:endParaRPr lang="en-GB" sz="28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When the oceanic crust reaches depths of 70-80 km the resulting metamorphic assemblage retains 0.5-1 mass % H</a:t>
            </a:r>
            <a:r>
              <a:rPr lang="en-GB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O, i.e. 0.1-0.2 * 10</a:t>
            </a:r>
            <a:r>
              <a:rPr lang="en-GB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9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g H</a:t>
            </a:r>
            <a:r>
              <a:rPr lang="en-GB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O/m</a:t>
            </a:r>
            <a:r>
              <a:rPr lang="en-GB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1068036" name="Text Box 4"/>
          <p:cNvSpPr txBox="1">
            <a:spLocks noChangeArrowheads="1"/>
          </p:cNvSpPr>
          <p:nvPr/>
        </p:nvSpPr>
        <p:spPr bwMode="auto">
          <a:xfrm>
            <a:off x="342900" y="0"/>
            <a:ext cx="84582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fate of water released from the subducting lithosphere</a:t>
            </a:r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381000" y="6224428"/>
            <a:ext cx="29337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8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03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7" name="Text Box 3"/>
          <p:cNvSpPr txBox="1">
            <a:spLocks noChangeArrowheads="1"/>
          </p:cNvSpPr>
          <p:nvPr/>
        </p:nvSpPr>
        <p:spPr bwMode="auto">
          <a:xfrm>
            <a:off x="342900" y="1444625"/>
            <a:ext cx="8458200" cy="3108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Only a portion of the H</a:t>
            </a:r>
            <a:r>
              <a:rPr lang="en-GB" sz="28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initially contained in the subducting lithosphere will escape from the slab in the depth range suitable for arc magma formation.</a:t>
            </a:r>
          </a:p>
          <a:p>
            <a:pPr algn="ctr">
              <a:defRPr/>
            </a:pP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 large portion of H</a:t>
            </a:r>
            <a:r>
              <a:rPr lang="en-GB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will be dehydrated at relatively shallow levels and a small portion will fade into the deeper mantle. </a:t>
            </a:r>
          </a:p>
        </p:txBody>
      </p:sp>
      <p:sp>
        <p:nvSpPr>
          <p:cNvPr id="1065988" name="Text Box 4"/>
          <p:cNvSpPr txBox="1">
            <a:spLocks noChangeArrowheads="1"/>
          </p:cNvSpPr>
          <p:nvPr/>
        </p:nvSpPr>
        <p:spPr bwMode="auto">
          <a:xfrm>
            <a:off x="342900" y="0"/>
            <a:ext cx="84582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fate of water released from the subducting lithosphere</a:t>
            </a:r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381000" y="6224428"/>
            <a:ext cx="29337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98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8" name="Text Box 4"/>
          <p:cNvSpPr txBox="1">
            <a:spLocks noChangeArrowheads="1"/>
          </p:cNvSpPr>
          <p:nvPr/>
        </p:nvSpPr>
        <p:spPr bwMode="auto">
          <a:xfrm>
            <a:off x="342900" y="0"/>
            <a:ext cx="84582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fate of water released from the subducting lithosphere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9136" y="1165225"/>
            <a:ext cx="6826328" cy="54133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59500" y="1589444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~46%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56300" y="1190625"/>
            <a:ext cx="315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Hacker, 2008 (G3, 9, 3, Q03001)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442200" y="3316585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~19%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115300" y="6085185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~35%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195454" y="1114246"/>
            <a:ext cx="192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Water input:</a:t>
            </a:r>
          </a:p>
          <a:p>
            <a:pPr algn="ctr"/>
            <a:r>
              <a:rPr lang="it-IT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2,4*10</a:t>
            </a:r>
            <a:r>
              <a:rPr lang="it-IT" sz="22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Ton/yr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-57228" y="1120229"/>
            <a:ext cx="2422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Hydrosphere mass:</a:t>
            </a:r>
          </a:p>
          <a:p>
            <a:pPr algn="ctr"/>
            <a:r>
              <a:rPr lang="en-GB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~1.4*10</a:t>
            </a:r>
            <a:r>
              <a:rPr lang="en-GB" sz="22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GB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Ton</a:t>
            </a:r>
          </a:p>
        </p:txBody>
      </p:sp>
      <p:sp>
        <p:nvSpPr>
          <p:cNvPr id="4" name="Freccia in giù 3"/>
          <p:cNvSpPr/>
          <p:nvPr/>
        </p:nvSpPr>
        <p:spPr bwMode="auto">
          <a:xfrm>
            <a:off x="723900" y="1955055"/>
            <a:ext cx="828000" cy="684000"/>
          </a:xfrm>
          <a:prstGeom prst="down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-57228" y="2694081"/>
            <a:ext cx="2422564" cy="1375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Cycle time for Hydrosphere   </a:t>
            </a:r>
            <a:r>
              <a:rPr lang="en-GB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(only post-arc slab flux)</a:t>
            </a: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ts val="25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~1.6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Gyr</a:t>
            </a:r>
            <a:endParaRPr lang="en-GB" sz="2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ccia in giù 13"/>
          <p:cNvSpPr/>
          <p:nvPr/>
        </p:nvSpPr>
        <p:spPr bwMode="auto">
          <a:xfrm>
            <a:off x="723900" y="4117176"/>
            <a:ext cx="828000" cy="684000"/>
          </a:xfrm>
          <a:prstGeom prst="down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-57228" y="4897387"/>
            <a:ext cx="24225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average, all hydrosphere has passed through an arc volcano more than one time.</a:t>
            </a:r>
          </a:p>
        </p:txBody>
      </p:sp>
    </p:spTree>
    <p:extLst>
      <p:ext uri="{BB962C8B-B14F-4D97-AF65-F5344CB8AC3E}">
        <p14:creationId xmlns:p14="http://schemas.microsoft.com/office/powerpoint/2010/main" val="203637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4" grpId="0" animBg="1"/>
      <p:bldP spid="13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67" name="Text Box 47"/>
          <p:cNvSpPr txBox="1">
            <a:spLocks noChangeArrowheads="1"/>
          </p:cNvSpPr>
          <p:nvPr/>
        </p:nvSpPr>
        <p:spPr bwMode="auto">
          <a:xfrm>
            <a:off x="101600" y="850900"/>
            <a:ext cx="8775700" cy="42165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1.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Has a large effect on the mantle solidus;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2.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Is also responsible for the broadening of the melting zone under mid-ocean ridges;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3.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Is responsible for the initiation of melting in subduction zones;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4.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Drastically changes the liquid line of descent of basaltic magmas (it is responsible for the calcalkaline versus tholeiitic differentiation trend).</a:t>
            </a:r>
          </a:p>
        </p:txBody>
      </p:sp>
      <p:sp>
        <p:nvSpPr>
          <p:cNvPr id="721968" name="Text Box 48"/>
          <p:cNvSpPr txBox="1">
            <a:spLocks noChangeArrowheads="1"/>
          </p:cNvSpPr>
          <p:nvPr/>
        </p:nvSpPr>
        <p:spPr bwMode="auto">
          <a:xfrm>
            <a:off x="1400175" y="85725"/>
            <a:ext cx="63166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presence of water: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1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1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1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1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1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67" grpId="0" build="p"/>
      <p:bldP spid="72196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1" name="Text Box 3"/>
          <p:cNvSpPr txBox="1">
            <a:spLocks noChangeArrowheads="1"/>
          </p:cNvSpPr>
          <p:nvPr/>
        </p:nvSpPr>
        <p:spPr bwMode="auto">
          <a:xfrm>
            <a:off x="342900" y="0"/>
            <a:ext cx="8458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072135" name="Text Box 7"/>
          <p:cNvSpPr txBox="1">
            <a:spLocks noChangeArrowheads="1"/>
          </p:cNvSpPr>
          <p:nvPr/>
        </p:nvSpPr>
        <p:spPr bwMode="auto">
          <a:xfrm>
            <a:off x="342900" y="596900"/>
            <a:ext cx="8458200" cy="10895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Dehydration from peridotite and oceanic crust occurs at almost any depth down to ~150–200 km, thus water will be generally available above the subducting lithosphere.</a:t>
            </a:r>
          </a:p>
        </p:txBody>
      </p:sp>
      <p:sp>
        <p:nvSpPr>
          <p:cNvPr id="1072130" name="Rectangle 2"/>
          <p:cNvSpPr>
            <a:spLocks noChangeArrowheads="1"/>
          </p:cNvSpPr>
          <p:nvPr/>
        </p:nvSpPr>
        <p:spPr bwMode="auto">
          <a:xfrm>
            <a:off x="-12700" y="6316663"/>
            <a:ext cx="9156700" cy="54133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pic>
        <p:nvPicPr>
          <p:cNvPr id="13619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1751013"/>
            <a:ext cx="8813800" cy="512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72133" name="Text Box 5"/>
          <p:cNvSpPr txBox="1">
            <a:spLocks noChangeArrowheads="1"/>
          </p:cNvSpPr>
          <p:nvPr/>
        </p:nvSpPr>
        <p:spPr bwMode="auto">
          <a:xfrm>
            <a:off x="5091113" y="6354763"/>
            <a:ext cx="3044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, 1998 (Earth Planet. Sci. Lett., 163, 361-379)</a:t>
            </a: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6203950" y="2767013"/>
            <a:ext cx="177800" cy="277812"/>
          </a:xfrm>
          <a:prstGeom prst="upArrow">
            <a:avLst>
              <a:gd name="adj1" fmla="val 52083"/>
              <a:gd name="adj2" fmla="val 6483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>
            <a:off x="5946775" y="3065463"/>
            <a:ext cx="120650" cy="209550"/>
          </a:xfrm>
          <a:prstGeom prst="upArrow">
            <a:avLst>
              <a:gd name="adj1" fmla="val 52083"/>
              <a:gd name="adj2" fmla="val 7207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2" name="AutoShape 8"/>
          <p:cNvSpPr>
            <a:spLocks noChangeArrowheads="1"/>
          </p:cNvSpPr>
          <p:nvPr/>
        </p:nvSpPr>
        <p:spPr bwMode="auto">
          <a:xfrm>
            <a:off x="5813425" y="3262313"/>
            <a:ext cx="95250" cy="166687"/>
          </a:xfrm>
          <a:prstGeom prst="upArrow">
            <a:avLst>
              <a:gd name="adj1" fmla="val 52083"/>
              <a:gd name="adj2" fmla="val 7261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>
            <a:off x="5513388" y="3502025"/>
            <a:ext cx="90487" cy="166688"/>
          </a:xfrm>
          <a:prstGeom prst="upArrow">
            <a:avLst>
              <a:gd name="adj1" fmla="val 52083"/>
              <a:gd name="adj2" fmla="val 7643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>
            <a:off x="5270500" y="3757613"/>
            <a:ext cx="79375" cy="138112"/>
          </a:xfrm>
          <a:prstGeom prst="upArrow">
            <a:avLst>
              <a:gd name="adj1" fmla="val 52083"/>
              <a:gd name="adj2" fmla="val 7220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4983163" y="4021138"/>
            <a:ext cx="79375" cy="133350"/>
          </a:xfrm>
          <a:prstGeom prst="upArrow">
            <a:avLst>
              <a:gd name="adj1" fmla="val 52083"/>
              <a:gd name="adj2" fmla="val 6971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4665663" y="4305300"/>
            <a:ext cx="68262" cy="127000"/>
          </a:xfrm>
          <a:prstGeom prst="upArrow">
            <a:avLst>
              <a:gd name="adj1" fmla="val 52083"/>
              <a:gd name="adj2" fmla="val 7720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5062538" y="4286250"/>
            <a:ext cx="77787" cy="133350"/>
          </a:xfrm>
          <a:prstGeom prst="upArrow">
            <a:avLst>
              <a:gd name="adj1" fmla="val 52083"/>
              <a:gd name="adj2" fmla="val 7113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8" name="AutoShape 14"/>
          <p:cNvSpPr>
            <a:spLocks noChangeArrowheads="1"/>
          </p:cNvSpPr>
          <p:nvPr/>
        </p:nvSpPr>
        <p:spPr bwMode="auto">
          <a:xfrm>
            <a:off x="4440238" y="4837113"/>
            <a:ext cx="79375" cy="133350"/>
          </a:xfrm>
          <a:prstGeom prst="upArrow">
            <a:avLst>
              <a:gd name="adj1" fmla="val 52083"/>
              <a:gd name="adj2" fmla="val 6971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9" name="AutoShape 15"/>
          <p:cNvSpPr>
            <a:spLocks noChangeArrowheads="1"/>
          </p:cNvSpPr>
          <p:nvPr/>
        </p:nvSpPr>
        <p:spPr bwMode="auto">
          <a:xfrm>
            <a:off x="3756025" y="4719638"/>
            <a:ext cx="79375" cy="133350"/>
          </a:xfrm>
          <a:prstGeom prst="upArrow">
            <a:avLst>
              <a:gd name="adj1" fmla="val 52083"/>
              <a:gd name="adj2" fmla="val 6971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0" name="AutoShape 16"/>
          <p:cNvSpPr>
            <a:spLocks noChangeArrowheads="1"/>
          </p:cNvSpPr>
          <p:nvPr/>
        </p:nvSpPr>
        <p:spPr bwMode="auto">
          <a:xfrm>
            <a:off x="2544763" y="6110288"/>
            <a:ext cx="98425" cy="133350"/>
          </a:xfrm>
          <a:prstGeom prst="upArrow">
            <a:avLst>
              <a:gd name="adj1" fmla="val 52083"/>
              <a:gd name="adj2" fmla="val 5622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1" name="AutoShape 18"/>
          <p:cNvSpPr>
            <a:spLocks noChangeArrowheads="1"/>
          </p:cNvSpPr>
          <p:nvPr/>
        </p:nvSpPr>
        <p:spPr bwMode="auto">
          <a:xfrm>
            <a:off x="5214938" y="2667000"/>
            <a:ext cx="182562" cy="274638"/>
          </a:xfrm>
          <a:prstGeom prst="upArrow">
            <a:avLst>
              <a:gd name="adj1" fmla="val 33917"/>
              <a:gd name="adj2" fmla="val 9565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2" name="AutoShape 19"/>
          <p:cNvSpPr>
            <a:spLocks noChangeArrowheads="1"/>
          </p:cNvSpPr>
          <p:nvPr/>
        </p:nvSpPr>
        <p:spPr bwMode="auto">
          <a:xfrm>
            <a:off x="4929188" y="2778125"/>
            <a:ext cx="131762" cy="192088"/>
          </a:xfrm>
          <a:prstGeom prst="upArrow">
            <a:avLst>
              <a:gd name="adj1" fmla="val 26954"/>
              <a:gd name="adj2" fmla="val 9269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4500563" y="3051175"/>
            <a:ext cx="100012" cy="128588"/>
          </a:xfrm>
          <a:prstGeom prst="upArrow">
            <a:avLst>
              <a:gd name="adj1" fmla="val 26954"/>
              <a:gd name="adj2" fmla="val 8175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4" name="AutoShape 21"/>
          <p:cNvSpPr>
            <a:spLocks noChangeArrowheads="1"/>
          </p:cNvSpPr>
          <p:nvPr/>
        </p:nvSpPr>
        <p:spPr bwMode="auto">
          <a:xfrm>
            <a:off x="4522788" y="3514725"/>
            <a:ext cx="100012" cy="128588"/>
          </a:xfrm>
          <a:prstGeom prst="upArrow">
            <a:avLst>
              <a:gd name="adj1" fmla="val 26954"/>
              <a:gd name="adj2" fmla="val 8175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5" name="AutoShape 23"/>
          <p:cNvSpPr>
            <a:spLocks noChangeArrowheads="1"/>
          </p:cNvSpPr>
          <p:nvPr/>
        </p:nvSpPr>
        <p:spPr bwMode="auto">
          <a:xfrm>
            <a:off x="5218113" y="2981325"/>
            <a:ext cx="182562" cy="274638"/>
          </a:xfrm>
          <a:prstGeom prst="upArrow">
            <a:avLst>
              <a:gd name="adj1" fmla="val 26954"/>
              <a:gd name="adj2" fmla="val 9565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5299075" y="5465763"/>
            <a:ext cx="222250" cy="374650"/>
          </a:xfrm>
          <a:prstGeom prst="upArrow">
            <a:avLst>
              <a:gd name="adj1" fmla="val 52083"/>
              <a:gd name="adj2" fmla="val 6994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5495925" y="4994275"/>
            <a:ext cx="137569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Rise of fluids</a:t>
            </a: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5495925" y="5502275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Rise of melts</a:t>
            </a:r>
          </a:p>
        </p:txBody>
      </p:sp>
      <p:sp>
        <p:nvSpPr>
          <p:cNvPr id="49" name="AutoShape 27"/>
          <p:cNvSpPr>
            <a:spLocks noChangeArrowheads="1"/>
          </p:cNvSpPr>
          <p:nvPr/>
        </p:nvSpPr>
        <p:spPr bwMode="auto">
          <a:xfrm>
            <a:off x="5299075" y="4970463"/>
            <a:ext cx="222250" cy="374650"/>
          </a:xfrm>
          <a:prstGeom prst="upArrow">
            <a:avLst>
              <a:gd name="adj1" fmla="val 52083"/>
              <a:gd name="adj2" fmla="val 6994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5156200" y="4889500"/>
            <a:ext cx="2005013" cy="10541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51" name="AutoShape 29"/>
          <p:cNvSpPr>
            <a:spLocks noChangeArrowheads="1"/>
          </p:cNvSpPr>
          <p:nvPr/>
        </p:nvSpPr>
        <p:spPr bwMode="auto">
          <a:xfrm rot="13591058">
            <a:off x="4820444" y="2237581"/>
            <a:ext cx="736600" cy="3500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>
                  <a:alpha val="81000"/>
                </a:srgbClr>
              </a:gs>
              <a:gs pos="100000">
                <a:srgbClr val="FFFF00">
                  <a:gamma/>
                  <a:tint val="0"/>
                  <a:invGamma/>
                  <a:alpha val="30000"/>
                </a:srgb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52" name="Freeform 22"/>
          <p:cNvSpPr>
            <a:spLocks/>
          </p:cNvSpPr>
          <p:nvPr/>
        </p:nvSpPr>
        <p:spPr bwMode="auto">
          <a:xfrm>
            <a:off x="4440238" y="3225800"/>
            <a:ext cx="936625" cy="906463"/>
          </a:xfrm>
          <a:custGeom>
            <a:avLst/>
            <a:gdLst/>
            <a:ahLst/>
            <a:cxnLst>
              <a:cxn ang="0">
                <a:pos x="193" y="270"/>
              </a:cxn>
              <a:cxn ang="0">
                <a:pos x="91" y="330"/>
              </a:cxn>
              <a:cxn ang="0">
                <a:pos x="23" y="394"/>
              </a:cxn>
              <a:cxn ang="0">
                <a:pos x="3" y="460"/>
              </a:cxn>
              <a:cxn ang="0">
                <a:pos x="19" y="494"/>
              </a:cxn>
              <a:cxn ang="0">
                <a:pos x="119" y="546"/>
              </a:cxn>
              <a:cxn ang="0">
                <a:pos x="201" y="568"/>
              </a:cxn>
              <a:cxn ang="0">
                <a:pos x="277" y="530"/>
              </a:cxn>
              <a:cxn ang="0">
                <a:pos x="405" y="434"/>
              </a:cxn>
              <a:cxn ang="0">
                <a:pos x="541" y="272"/>
              </a:cxn>
              <a:cxn ang="0">
                <a:pos x="583" y="144"/>
              </a:cxn>
              <a:cxn ang="0">
                <a:pos x="585" y="48"/>
              </a:cxn>
              <a:cxn ang="0">
                <a:pos x="573" y="20"/>
              </a:cxn>
              <a:cxn ang="0">
                <a:pos x="559" y="6"/>
              </a:cxn>
              <a:cxn ang="0">
                <a:pos x="529" y="6"/>
              </a:cxn>
              <a:cxn ang="0">
                <a:pos x="493" y="44"/>
              </a:cxn>
              <a:cxn ang="0">
                <a:pos x="427" y="90"/>
              </a:cxn>
              <a:cxn ang="0">
                <a:pos x="341" y="150"/>
              </a:cxn>
              <a:cxn ang="0">
                <a:pos x="255" y="216"/>
              </a:cxn>
              <a:cxn ang="0">
                <a:pos x="219" y="246"/>
              </a:cxn>
              <a:cxn ang="0">
                <a:pos x="193" y="270"/>
              </a:cxn>
            </a:cxnLst>
            <a:rect l="0" t="0" r="r" b="b"/>
            <a:pathLst>
              <a:path w="590" h="571">
                <a:moveTo>
                  <a:pt x="193" y="270"/>
                </a:moveTo>
                <a:cubicBezTo>
                  <a:pt x="172" y="284"/>
                  <a:pt x="119" y="309"/>
                  <a:pt x="91" y="330"/>
                </a:cubicBezTo>
                <a:cubicBezTo>
                  <a:pt x="63" y="351"/>
                  <a:pt x="38" y="372"/>
                  <a:pt x="23" y="394"/>
                </a:cubicBezTo>
                <a:cubicBezTo>
                  <a:pt x="8" y="416"/>
                  <a:pt x="4" y="443"/>
                  <a:pt x="3" y="460"/>
                </a:cubicBezTo>
                <a:cubicBezTo>
                  <a:pt x="2" y="477"/>
                  <a:pt x="0" y="480"/>
                  <a:pt x="19" y="494"/>
                </a:cubicBezTo>
                <a:cubicBezTo>
                  <a:pt x="38" y="508"/>
                  <a:pt x="89" y="534"/>
                  <a:pt x="119" y="546"/>
                </a:cubicBezTo>
                <a:cubicBezTo>
                  <a:pt x="149" y="558"/>
                  <a:pt x="175" y="571"/>
                  <a:pt x="201" y="568"/>
                </a:cubicBezTo>
                <a:cubicBezTo>
                  <a:pt x="227" y="565"/>
                  <a:pt x="243" y="552"/>
                  <a:pt x="277" y="530"/>
                </a:cubicBezTo>
                <a:cubicBezTo>
                  <a:pt x="311" y="508"/>
                  <a:pt x="361" y="477"/>
                  <a:pt x="405" y="434"/>
                </a:cubicBezTo>
                <a:cubicBezTo>
                  <a:pt x="449" y="391"/>
                  <a:pt x="511" y="320"/>
                  <a:pt x="541" y="272"/>
                </a:cubicBezTo>
                <a:cubicBezTo>
                  <a:pt x="571" y="224"/>
                  <a:pt x="576" y="181"/>
                  <a:pt x="583" y="144"/>
                </a:cubicBezTo>
                <a:cubicBezTo>
                  <a:pt x="590" y="107"/>
                  <a:pt x="587" y="69"/>
                  <a:pt x="585" y="48"/>
                </a:cubicBezTo>
                <a:cubicBezTo>
                  <a:pt x="583" y="27"/>
                  <a:pt x="577" y="27"/>
                  <a:pt x="573" y="20"/>
                </a:cubicBezTo>
                <a:cubicBezTo>
                  <a:pt x="569" y="13"/>
                  <a:pt x="566" y="8"/>
                  <a:pt x="559" y="6"/>
                </a:cubicBezTo>
                <a:cubicBezTo>
                  <a:pt x="552" y="4"/>
                  <a:pt x="540" y="0"/>
                  <a:pt x="529" y="6"/>
                </a:cubicBezTo>
                <a:cubicBezTo>
                  <a:pt x="518" y="12"/>
                  <a:pt x="510" y="30"/>
                  <a:pt x="493" y="44"/>
                </a:cubicBezTo>
                <a:cubicBezTo>
                  <a:pt x="476" y="58"/>
                  <a:pt x="452" y="72"/>
                  <a:pt x="427" y="90"/>
                </a:cubicBezTo>
                <a:cubicBezTo>
                  <a:pt x="402" y="108"/>
                  <a:pt x="370" y="129"/>
                  <a:pt x="341" y="150"/>
                </a:cubicBezTo>
                <a:cubicBezTo>
                  <a:pt x="312" y="171"/>
                  <a:pt x="275" y="200"/>
                  <a:pt x="255" y="216"/>
                </a:cubicBezTo>
                <a:cubicBezTo>
                  <a:pt x="235" y="232"/>
                  <a:pt x="229" y="237"/>
                  <a:pt x="219" y="246"/>
                </a:cubicBezTo>
                <a:cubicBezTo>
                  <a:pt x="209" y="255"/>
                  <a:pt x="214" y="256"/>
                  <a:pt x="193" y="270"/>
                </a:cubicBez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2131" grpId="0"/>
      <p:bldP spid="107213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 animBg="1"/>
      <p:bldP spid="51" grpId="0" animBg="1"/>
      <p:bldP spid="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ChangeArrowheads="1"/>
          </p:cNvSpPr>
          <p:nvPr/>
        </p:nvSpPr>
        <p:spPr bwMode="auto">
          <a:xfrm>
            <a:off x="0" y="6316663"/>
            <a:ext cx="9144000" cy="54133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79" name="Text Box 3"/>
          <p:cNvSpPr txBox="1">
            <a:spLocks noChangeArrowheads="1"/>
          </p:cNvSpPr>
          <p:nvPr/>
        </p:nvSpPr>
        <p:spPr bwMode="auto">
          <a:xfrm>
            <a:off x="342900" y="0"/>
            <a:ext cx="8458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pic>
        <p:nvPicPr>
          <p:cNvPr id="137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1751013"/>
            <a:ext cx="8813800" cy="512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74182" name="AutoShape 6"/>
          <p:cNvSpPr>
            <a:spLocks noChangeArrowheads="1"/>
          </p:cNvSpPr>
          <p:nvPr/>
        </p:nvSpPr>
        <p:spPr bwMode="auto">
          <a:xfrm>
            <a:off x="6203950" y="2767013"/>
            <a:ext cx="177800" cy="277812"/>
          </a:xfrm>
          <a:prstGeom prst="upArrow">
            <a:avLst>
              <a:gd name="adj1" fmla="val 52083"/>
              <a:gd name="adj2" fmla="val 6483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83" name="AutoShape 7"/>
          <p:cNvSpPr>
            <a:spLocks noChangeArrowheads="1"/>
          </p:cNvSpPr>
          <p:nvPr/>
        </p:nvSpPr>
        <p:spPr bwMode="auto">
          <a:xfrm>
            <a:off x="5946775" y="3065463"/>
            <a:ext cx="120650" cy="209550"/>
          </a:xfrm>
          <a:prstGeom prst="upArrow">
            <a:avLst>
              <a:gd name="adj1" fmla="val 52083"/>
              <a:gd name="adj2" fmla="val 7207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84" name="AutoShape 8"/>
          <p:cNvSpPr>
            <a:spLocks noChangeArrowheads="1"/>
          </p:cNvSpPr>
          <p:nvPr/>
        </p:nvSpPr>
        <p:spPr bwMode="auto">
          <a:xfrm>
            <a:off x="5813425" y="3262313"/>
            <a:ext cx="95250" cy="166687"/>
          </a:xfrm>
          <a:prstGeom prst="upArrow">
            <a:avLst>
              <a:gd name="adj1" fmla="val 52083"/>
              <a:gd name="adj2" fmla="val 7261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85" name="AutoShape 9"/>
          <p:cNvSpPr>
            <a:spLocks noChangeArrowheads="1"/>
          </p:cNvSpPr>
          <p:nvPr/>
        </p:nvSpPr>
        <p:spPr bwMode="auto">
          <a:xfrm>
            <a:off x="5513388" y="3502025"/>
            <a:ext cx="90487" cy="166688"/>
          </a:xfrm>
          <a:prstGeom prst="upArrow">
            <a:avLst>
              <a:gd name="adj1" fmla="val 52083"/>
              <a:gd name="adj2" fmla="val 7643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86" name="AutoShape 10"/>
          <p:cNvSpPr>
            <a:spLocks noChangeArrowheads="1"/>
          </p:cNvSpPr>
          <p:nvPr/>
        </p:nvSpPr>
        <p:spPr bwMode="auto">
          <a:xfrm>
            <a:off x="5270500" y="3757613"/>
            <a:ext cx="79375" cy="138112"/>
          </a:xfrm>
          <a:prstGeom prst="upArrow">
            <a:avLst>
              <a:gd name="adj1" fmla="val 52083"/>
              <a:gd name="adj2" fmla="val 7220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87" name="AutoShape 11"/>
          <p:cNvSpPr>
            <a:spLocks noChangeArrowheads="1"/>
          </p:cNvSpPr>
          <p:nvPr/>
        </p:nvSpPr>
        <p:spPr bwMode="auto">
          <a:xfrm>
            <a:off x="4983163" y="4021138"/>
            <a:ext cx="79375" cy="133350"/>
          </a:xfrm>
          <a:prstGeom prst="upArrow">
            <a:avLst>
              <a:gd name="adj1" fmla="val 52083"/>
              <a:gd name="adj2" fmla="val 6971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88" name="AutoShape 12"/>
          <p:cNvSpPr>
            <a:spLocks noChangeArrowheads="1"/>
          </p:cNvSpPr>
          <p:nvPr/>
        </p:nvSpPr>
        <p:spPr bwMode="auto">
          <a:xfrm>
            <a:off x="4665663" y="4305300"/>
            <a:ext cx="68262" cy="127000"/>
          </a:xfrm>
          <a:prstGeom prst="upArrow">
            <a:avLst>
              <a:gd name="adj1" fmla="val 52083"/>
              <a:gd name="adj2" fmla="val 7720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89" name="AutoShape 13"/>
          <p:cNvSpPr>
            <a:spLocks noChangeArrowheads="1"/>
          </p:cNvSpPr>
          <p:nvPr/>
        </p:nvSpPr>
        <p:spPr bwMode="auto">
          <a:xfrm>
            <a:off x="5062538" y="4286250"/>
            <a:ext cx="77787" cy="133350"/>
          </a:xfrm>
          <a:prstGeom prst="upArrow">
            <a:avLst>
              <a:gd name="adj1" fmla="val 52083"/>
              <a:gd name="adj2" fmla="val 7113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90" name="AutoShape 14"/>
          <p:cNvSpPr>
            <a:spLocks noChangeArrowheads="1"/>
          </p:cNvSpPr>
          <p:nvPr/>
        </p:nvSpPr>
        <p:spPr bwMode="auto">
          <a:xfrm>
            <a:off x="4440238" y="4837113"/>
            <a:ext cx="79375" cy="133350"/>
          </a:xfrm>
          <a:prstGeom prst="upArrow">
            <a:avLst>
              <a:gd name="adj1" fmla="val 52083"/>
              <a:gd name="adj2" fmla="val 6971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91" name="AutoShape 15"/>
          <p:cNvSpPr>
            <a:spLocks noChangeArrowheads="1"/>
          </p:cNvSpPr>
          <p:nvPr/>
        </p:nvSpPr>
        <p:spPr bwMode="auto">
          <a:xfrm>
            <a:off x="3756025" y="4719638"/>
            <a:ext cx="79375" cy="133350"/>
          </a:xfrm>
          <a:prstGeom prst="upArrow">
            <a:avLst>
              <a:gd name="adj1" fmla="val 52083"/>
              <a:gd name="adj2" fmla="val 6971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92" name="AutoShape 16"/>
          <p:cNvSpPr>
            <a:spLocks noChangeArrowheads="1"/>
          </p:cNvSpPr>
          <p:nvPr/>
        </p:nvSpPr>
        <p:spPr bwMode="auto">
          <a:xfrm>
            <a:off x="2544763" y="6110288"/>
            <a:ext cx="98425" cy="133350"/>
          </a:xfrm>
          <a:prstGeom prst="upArrow">
            <a:avLst>
              <a:gd name="adj1" fmla="val 52083"/>
              <a:gd name="adj2" fmla="val 5622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94" name="AutoShape 18"/>
          <p:cNvSpPr>
            <a:spLocks noChangeArrowheads="1"/>
          </p:cNvSpPr>
          <p:nvPr/>
        </p:nvSpPr>
        <p:spPr bwMode="auto">
          <a:xfrm>
            <a:off x="5214938" y="2667000"/>
            <a:ext cx="182562" cy="274638"/>
          </a:xfrm>
          <a:prstGeom prst="upArrow">
            <a:avLst>
              <a:gd name="adj1" fmla="val 33917"/>
              <a:gd name="adj2" fmla="val 9565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95" name="AutoShape 19"/>
          <p:cNvSpPr>
            <a:spLocks noChangeArrowheads="1"/>
          </p:cNvSpPr>
          <p:nvPr/>
        </p:nvSpPr>
        <p:spPr bwMode="auto">
          <a:xfrm>
            <a:off x="4929188" y="2778125"/>
            <a:ext cx="131762" cy="192088"/>
          </a:xfrm>
          <a:prstGeom prst="upArrow">
            <a:avLst>
              <a:gd name="adj1" fmla="val 26954"/>
              <a:gd name="adj2" fmla="val 9269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96" name="AutoShape 20"/>
          <p:cNvSpPr>
            <a:spLocks noChangeArrowheads="1"/>
          </p:cNvSpPr>
          <p:nvPr/>
        </p:nvSpPr>
        <p:spPr bwMode="auto">
          <a:xfrm>
            <a:off x="4500563" y="3051175"/>
            <a:ext cx="100012" cy="128588"/>
          </a:xfrm>
          <a:prstGeom prst="upArrow">
            <a:avLst>
              <a:gd name="adj1" fmla="val 26954"/>
              <a:gd name="adj2" fmla="val 8175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97" name="AutoShape 21"/>
          <p:cNvSpPr>
            <a:spLocks noChangeArrowheads="1"/>
          </p:cNvSpPr>
          <p:nvPr/>
        </p:nvSpPr>
        <p:spPr bwMode="auto">
          <a:xfrm>
            <a:off x="4522788" y="3514725"/>
            <a:ext cx="100012" cy="128588"/>
          </a:xfrm>
          <a:prstGeom prst="upArrow">
            <a:avLst>
              <a:gd name="adj1" fmla="val 26954"/>
              <a:gd name="adj2" fmla="val 8175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99" name="AutoShape 23"/>
          <p:cNvSpPr>
            <a:spLocks noChangeArrowheads="1"/>
          </p:cNvSpPr>
          <p:nvPr/>
        </p:nvSpPr>
        <p:spPr bwMode="auto">
          <a:xfrm>
            <a:off x="5218113" y="2981325"/>
            <a:ext cx="182562" cy="274638"/>
          </a:xfrm>
          <a:prstGeom prst="upArrow">
            <a:avLst>
              <a:gd name="adj1" fmla="val 26954"/>
              <a:gd name="adj2" fmla="val 9565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200" name="AutoShape 24"/>
          <p:cNvSpPr>
            <a:spLocks noChangeArrowheads="1"/>
          </p:cNvSpPr>
          <p:nvPr/>
        </p:nvSpPr>
        <p:spPr bwMode="auto">
          <a:xfrm>
            <a:off x="5299075" y="5465763"/>
            <a:ext cx="222250" cy="374650"/>
          </a:xfrm>
          <a:prstGeom prst="upArrow">
            <a:avLst>
              <a:gd name="adj1" fmla="val 52083"/>
              <a:gd name="adj2" fmla="val 6994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201" name="Text Box 25"/>
          <p:cNvSpPr txBox="1">
            <a:spLocks noChangeArrowheads="1"/>
          </p:cNvSpPr>
          <p:nvPr/>
        </p:nvSpPr>
        <p:spPr bwMode="auto">
          <a:xfrm>
            <a:off x="5495925" y="4994275"/>
            <a:ext cx="137569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Rise of fluids</a:t>
            </a:r>
          </a:p>
        </p:txBody>
      </p:sp>
      <p:sp>
        <p:nvSpPr>
          <p:cNvPr id="1074202" name="Text Box 26"/>
          <p:cNvSpPr txBox="1">
            <a:spLocks noChangeArrowheads="1"/>
          </p:cNvSpPr>
          <p:nvPr/>
        </p:nvSpPr>
        <p:spPr bwMode="auto">
          <a:xfrm>
            <a:off x="5495925" y="5502275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Rise of melts</a:t>
            </a:r>
          </a:p>
        </p:txBody>
      </p:sp>
      <p:sp>
        <p:nvSpPr>
          <p:cNvPr id="1074203" name="AutoShape 27"/>
          <p:cNvSpPr>
            <a:spLocks noChangeArrowheads="1"/>
          </p:cNvSpPr>
          <p:nvPr/>
        </p:nvSpPr>
        <p:spPr bwMode="auto">
          <a:xfrm>
            <a:off x="5299075" y="4970463"/>
            <a:ext cx="222250" cy="374650"/>
          </a:xfrm>
          <a:prstGeom prst="upArrow">
            <a:avLst>
              <a:gd name="adj1" fmla="val 52083"/>
              <a:gd name="adj2" fmla="val 6994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204" name="Rectangle 28"/>
          <p:cNvSpPr>
            <a:spLocks noChangeArrowheads="1"/>
          </p:cNvSpPr>
          <p:nvPr/>
        </p:nvSpPr>
        <p:spPr bwMode="auto">
          <a:xfrm>
            <a:off x="5156200" y="4889500"/>
            <a:ext cx="2005013" cy="10541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205" name="AutoShape 29"/>
          <p:cNvSpPr>
            <a:spLocks noChangeArrowheads="1"/>
          </p:cNvSpPr>
          <p:nvPr/>
        </p:nvSpPr>
        <p:spPr bwMode="auto">
          <a:xfrm rot="13591058">
            <a:off x="4820444" y="2237581"/>
            <a:ext cx="736600" cy="3500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>
                  <a:alpha val="81000"/>
                </a:srgbClr>
              </a:gs>
              <a:gs pos="100000">
                <a:srgbClr val="FFFF00">
                  <a:gamma/>
                  <a:tint val="0"/>
                  <a:invGamma/>
                  <a:alpha val="30000"/>
                </a:srgb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28688" y="679450"/>
            <a:ext cx="4319587" cy="1096963"/>
            <a:chOff x="441" y="428"/>
            <a:chExt cx="2721" cy="691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4208" name="Freeform 32"/>
            <p:cNvSpPr>
              <a:spLocks/>
            </p:cNvSpPr>
            <p:nvPr/>
          </p:nvSpPr>
          <p:spPr bwMode="auto">
            <a:xfrm>
              <a:off x="441" y="428"/>
              <a:ext cx="1119" cy="226"/>
            </a:xfrm>
            <a:custGeom>
              <a:avLst/>
              <a:gdLst/>
              <a:ahLst/>
              <a:cxnLst>
                <a:cxn ang="0">
                  <a:pos x="1260" y="224"/>
                </a:cxn>
                <a:cxn ang="0">
                  <a:pos x="1308" y="134"/>
                </a:cxn>
                <a:cxn ang="0">
                  <a:pos x="1321" y="115"/>
                </a:cxn>
                <a:cxn ang="0">
                  <a:pos x="1321" y="0"/>
                </a:cxn>
                <a:cxn ang="0">
                  <a:pos x="0" y="2"/>
                </a:cxn>
                <a:cxn ang="0">
                  <a:pos x="0" y="226"/>
                </a:cxn>
                <a:cxn ang="0">
                  <a:pos x="1260" y="224"/>
                </a:cxn>
              </a:cxnLst>
              <a:rect l="0" t="0" r="r" b="b"/>
              <a:pathLst>
                <a:path w="1321" h="226">
                  <a:moveTo>
                    <a:pt x="1260" y="224"/>
                  </a:moveTo>
                  <a:lnTo>
                    <a:pt x="1308" y="134"/>
                  </a:lnTo>
                  <a:lnTo>
                    <a:pt x="1321" y="115"/>
                  </a:lnTo>
                  <a:lnTo>
                    <a:pt x="1321" y="0"/>
                  </a:lnTo>
                  <a:lnTo>
                    <a:pt x="0" y="2"/>
                  </a:lnTo>
                  <a:lnTo>
                    <a:pt x="0" y="226"/>
                  </a:lnTo>
                  <a:lnTo>
                    <a:pt x="1260" y="22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74206" name="AutoShape 30"/>
            <p:cNvSpPr>
              <a:spLocks noChangeArrowheads="1"/>
            </p:cNvSpPr>
            <p:nvPr/>
          </p:nvSpPr>
          <p:spPr bwMode="auto">
            <a:xfrm rot="1705501">
              <a:off x="1424" y="904"/>
              <a:ext cx="1738" cy="215"/>
            </a:xfrm>
            <a:prstGeom prst="rightArrow">
              <a:avLst>
                <a:gd name="adj1" fmla="val 50000"/>
                <a:gd name="adj2" fmla="val 103014"/>
              </a:avLst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74198" name="Freeform 22"/>
          <p:cNvSpPr>
            <a:spLocks/>
          </p:cNvSpPr>
          <p:nvPr/>
        </p:nvSpPr>
        <p:spPr bwMode="auto">
          <a:xfrm>
            <a:off x="4440238" y="3225800"/>
            <a:ext cx="936625" cy="906463"/>
          </a:xfrm>
          <a:custGeom>
            <a:avLst/>
            <a:gdLst/>
            <a:ahLst/>
            <a:cxnLst>
              <a:cxn ang="0">
                <a:pos x="193" y="270"/>
              </a:cxn>
              <a:cxn ang="0">
                <a:pos x="91" y="330"/>
              </a:cxn>
              <a:cxn ang="0">
                <a:pos x="23" y="394"/>
              </a:cxn>
              <a:cxn ang="0">
                <a:pos x="3" y="460"/>
              </a:cxn>
              <a:cxn ang="0">
                <a:pos x="19" y="494"/>
              </a:cxn>
              <a:cxn ang="0">
                <a:pos x="119" y="546"/>
              </a:cxn>
              <a:cxn ang="0">
                <a:pos x="201" y="568"/>
              </a:cxn>
              <a:cxn ang="0">
                <a:pos x="277" y="530"/>
              </a:cxn>
              <a:cxn ang="0">
                <a:pos x="405" y="434"/>
              </a:cxn>
              <a:cxn ang="0">
                <a:pos x="541" y="272"/>
              </a:cxn>
              <a:cxn ang="0">
                <a:pos x="583" y="144"/>
              </a:cxn>
              <a:cxn ang="0">
                <a:pos x="585" y="48"/>
              </a:cxn>
              <a:cxn ang="0">
                <a:pos x="573" y="20"/>
              </a:cxn>
              <a:cxn ang="0">
                <a:pos x="559" y="6"/>
              </a:cxn>
              <a:cxn ang="0">
                <a:pos x="529" y="6"/>
              </a:cxn>
              <a:cxn ang="0">
                <a:pos x="493" y="44"/>
              </a:cxn>
              <a:cxn ang="0">
                <a:pos x="427" y="90"/>
              </a:cxn>
              <a:cxn ang="0">
                <a:pos x="341" y="150"/>
              </a:cxn>
              <a:cxn ang="0">
                <a:pos x="255" y="216"/>
              </a:cxn>
              <a:cxn ang="0">
                <a:pos x="219" y="246"/>
              </a:cxn>
              <a:cxn ang="0">
                <a:pos x="193" y="270"/>
              </a:cxn>
            </a:cxnLst>
            <a:rect l="0" t="0" r="r" b="b"/>
            <a:pathLst>
              <a:path w="590" h="571">
                <a:moveTo>
                  <a:pt x="193" y="270"/>
                </a:moveTo>
                <a:cubicBezTo>
                  <a:pt x="172" y="284"/>
                  <a:pt x="119" y="309"/>
                  <a:pt x="91" y="330"/>
                </a:cubicBezTo>
                <a:cubicBezTo>
                  <a:pt x="63" y="351"/>
                  <a:pt x="38" y="372"/>
                  <a:pt x="23" y="394"/>
                </a:cubicBezTo>
                <a:cubicBezTo>
                  <a:pt x="8" y="416"/>
                  <a:pt x="4" y="443"/>
                  <a:pt x="3" y="460"/>
                </a:cubicBezTo>
                <a:cubicBezTo>
                  <a:pt x="2" y="477"/>
                  <a:pt x="0" y="480"/>
                  <a:pt x="19" y="494"/>
                </a:cubicBezTo>
                <a:cubicBezTo>
                  <a:pt x="38" y="508"/>
                  <a:pt x="89" y="534"/>
                  <a:pt x="119" y="546"/>
                </a:cubicBezTo>
                <a:cubicBezTo>
                  <a:pt x="149" y="558"/>
                  <a:pt x="175" y="571"/>
                  <a:pt x="201" y="568"/>
                </a:cubicBezTo>
                <a:cubicBezTo>
                  <a:pt x="227" y="565"/>
                  <a:pt x="243" y="552"/>
                  <a:pt x="277" y="530"/>
                </a:cubicBezTo>
                <a:cubicBezTo>
                  <a:pt x="311" y="508"/>
                  <a:pt x="361" y="477"/>
                  <a:pt x="405" y="434"/>
                </a:cubicBezTo>
                <a:cubicBezTo>
                  <a:pt x="449" y="391"/>
                  <a:pt x="511" y="320"/>
                  <a:pt x="541" y="272"/>
                </a:cubicBezTo>
                <a:cubicBezTo>
                  <a:pt x="571" y="224"/>
                  <a:pt x="576" y="181"/>
                  <a:pt x="583" y="144"/>
                </a:cubicBezTo>
                <a:cubicBezTo>
                  <a:pt x="590" y="107"/>
                  <a:pt x="587" y="69"/>
                  <a:pt x="585" y="48"/>
                </a:cubicBezTo>
                <a:cubicBezTo>
                  <a:pt x="583" y="27"/>
                  <a:pt x="577" y="27"/>
                  <a:pt x="573" y="20"/>
                </a:cubicBezTo>
                <a:cubicBezTo>
                  <a:pt x="569" y="13"/>
                  <a:pt x="566" y="8"/>
                  <a:pt x="559" y="6"/>
                </a:cubicBezTo>
                <a:cubicBezTo>
                  <a:pt x="552" y="4"/>
                  <a:pt x="540" y="0"/>
                  <a:pt x="529" y="6"/>
                </a:cubicBezTo>
                <a:cubicBezTo>
                  <a:pt x="518" y="12"/>
                  <a:pt x="510" y="30"/>
                  <a:pt x="493" y="44"/>
                </a:cubicBezTo>
                <a:cubicBezTo>
                  <a:pt x="476" y="58"/>
                  <a:pt x="452" y="72"/>
                  <a:pt x="427" y="90"/>
                </a:cubicBezTo>
                <a:cubicBezTo>
                  <a:pt x="402" y="108"/>
                  <a:pt x="370" y="129"/>
                  <a:pt x="341" y="150"/>
                </a:cubicBezTo>
                <a:cubicBezTo>
                  <a:pt x="312" y="171"/>
                  <a:pt x="275" y="200"/>
                  <a:pt x="255" y="216"/>
                </a:cubicBezTo>
                <a:cubicBezTo>
                  <a:pt x="235" y="232"/>
                  <a:pt x="229" y="237"/>
                  <a:pt x="219" y="246"/>
                </a:cubicBezTo>
                <a:cubicBezTo>
                  <a:pt x="209" y="255"/>
                  <a:pt x="214" y="256"/>
                  <a:pt x="193" y="270"/>
                </a:cubicBez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74180" name="Text Box 4"/>
          <p:cNvSpPr txBox="1">
            <a:spLocks noChangeArrowheads="1"/>
          </p:cNvSpPr>
          <p:nvPr/>
        </p:nvSpPr>
        <p:spPr bwMode="auto">
          <a:xfrm>
            <a:off x="342900" y="596900"/>
            <a:ext cx="8458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volcanic front forms where the amount of melt is sufficient to mechanically extract and give rise to arc magmatism.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091113" y="6354763"/>
            <a:ext cx="3044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, 1998 (Earth Planet. Sci. Lett., 163, 361-379)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0" y="660400"/>
            <a:ext cx="9144000" cy="57246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Typical models involve a multistage process: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Dehydration of the slab at a variable and relatively shallow depths;</a:t>
            </a:r>
            <a:endParaRPr lang="en-GB" sz="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Intermediate storage of 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(and trace elements deriving from the subducted slab) in different hydrous phases, stable in specific T-P conditions;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Subsequently the down-dragged mantle wedge experiences increase of T and P, with the reduction of the number of hydrous phases;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Reaching the pressure stability field of the hydrous phase stable in the hottest conditions (usually amphibole);</a:t>
            </a:r>
            <a:endParaRPr lang="en-GB" sz="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</a:t>
            </a:r>
            <a:r>
              <a:rPr lang="en-GB" sz="24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release after amphibole breakdown, but no melting occurring (because of too low temperature at the contact with the slab top);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Melting of the mantle wedge on the wet solidus of peridotite, after prolonged amphibole dehydration, moving away from the mantle wedge sole-slab top contact.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6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6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6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6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6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6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6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2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655" t="4814" r="9960" b="46852"/>
          <a:stretch/>
        </p:blipFill>
        <p:spPr bwMode="auto">
          <a:xfrm>
            <a:off x="4253937" y="3287484"/>
            <a:ext cx="4846520" cy="349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0" y="4233"/>
            <a:ext cx="425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Rpl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=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Radius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of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a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plastic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plate</a:t>
            </a:r>
            <a:endParaRPr lang="it-IT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5599" y="6503769"/>
            <a:ext cx="3898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Calibri" pitchFamily="34" charset="0"/>
              </a:rPr>
              <a:t>Faccenda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, 2014 (Tectonophysics, 614, 1-30)</a:t>
            </a:r>
            <a:endParaRPr lang="it-IT" sz="1600" dirty="0"/>
          </a:p>
        </p:txBody>
      </p:sp>
      <p:grpSp>
        <p:nvGrpSpPr>
          <p:cNvPr id="3" name="Gruppo 2"/>
          <p:cNvGrpSpPr/>
          <p:nvPr/>
        </p:nvGrpSpPr>
        <p:grpSpPr>
          <a:xfrm>
            <a:off x="4253937" y="47776"/>
            <a:ext cx="4846520" cy="3168784"/>
            <a:chOff x="4253937" y="47776"/>
            <a:chExt cx="4846520" cy="31687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8964" t="56666" r="5197" b="927"/>
            <a:stretch/>
          </p:blipFill>
          <p:spPr bwMode="auto">
            <a:xfrm>
              <a:off x="4253937" y="47776"/>
              <a:ext cx="4846520" cy="3168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ttangolo 1"/>
            <p:cNvSpPr/>
            <p:nvPr/>
          </p:nvSpPr>
          <p:spPr bwMode="auto">
            <a:xfrm>
              <a:off x="4253937" y="152400"/>
              <a:ext cx="535777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0" y="546308"/>
            <a:ext cx="4253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Rpl calculated from the earthquake hypocentres across different segments of subduction zones.</a:t>
            </a:r>
          </a:p>
        </p:txBody>
      </p:sp>
      <p:sp>
        <p:nvSpPr>
          <p:cNvPr id="4" name="Ovale 3"/>
          <p:cNvSpPr/>
          <p:nvPr/>
        </p:nvSpPr>
        <p:spPr bwMode="auto">
          <a:xfrm>
            <a:off x="5312229" y="2073729"/>
            <a:ext cx="424542" cy="4463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7869691" y="1959429"/>
            <a:ext cx="424542" cy="446314"/>
          </a:xfrm>
          <a:prstGeom prst="ellipse">
            <a:avLst/>
          </a:prstGeom>
          <a:noFill/>
          <a:ln w="28575" cap="flat" cmpd="sng" algn="ctr">
            <a:solidFill>
              <a:srgbClr val="3351A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2113839"/>
            <a:ext cx="425393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High Rpl</a:t>
            </a:r>
            <a:r>
              <a:rPr lang="en-GB" sz="28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Calibri" pitchFamily="34" charset="0"/>
              </a:rPr>
              <a:t>=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Calibri" pitchFamily="34" charset="0"/>
              </a:rPr>
              <a:t>low bending =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Calibri" pitchFamily="34" charset="0"/>
              </a:rPr>
              <a:t>low hydration</a:t>
            </a:r>
          </a:p>
          <a:p>
            <a:pPr algn="ctr">
              <a:spcBef>
                <a:spcPts val="1200"/>
              </a:spcBef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Low Rpl</a:t>
            </a:r>
            <a:r>
              <a:rPr lang="en-GB" sz="2800" dirty="0">
                <a:solidFill>
                  <a:schemeClr val="bg1"/>
                </a:solidFill>
                <a:latin typeface="Calibri" pitchFamily="34" charset="0"/>
              </a:rPr>
              <a:t> =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Calibri" pitchFamily="34" charset="0"/>
              </a:rPr>
              <a:t>high bending =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Calibri" pitchFamily="34" charset="0"/>
              </a:rPr>
              <a:t>high hydration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0" y="5080159"/>
            <a:ext cx="42539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>
                <a:solidFill>
                  <a:schemeClr val="bg1"/>
                </a:solidFill>
                <a:latin typeface="Calibri" pitchFamily="34" charset="0"/>
              </a:rPr>
              <a:t>Average Rpl = ~190 km</a:t>
            </a:r>
          </a:p>
        </p:txBody>
      </p:sp>
      <p:sp>
        <p:nvSpPr>
          <p:cNvPr id="7" name="Rettangolo 6"/>
          <p:cNvSpPr/>
          <p:nvPr/>
        </p:nvSpPr>
        <p:spPr bwMode="auto">
          <a:xfrm>
            <a:off x="4279899" y="5219700"/>
            <a:ext cx="1016001" cy="9207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Ovale 13"/>
          <p:cNvSpPr/>
          <p:nvPr/>
        </p:nvSpPr>
        <p:spPr bwMode="auto">
          <a:xfrm>
            <a:off x="5077098" y="73517"/>
            <a:ext cx="1152000" cy="1152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7553324" y="61689"/>
            <a:ext cx="1152000" cy="1152000"/>
          </a:xfrm>
          <a:prstGeom prst="ellipse">
            <a:avLst/>
          </a:prstGeom>
          <a:noFill/>
          <a:ln w="57150" cap="flat" cmpd="sng" algn="ctr">
            <a:solidFill>
              <a:srgbClr val="3351A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4" grpId="0" animBg="1"/>
      <p:bldP spid="10" grpId="0" animBg="1"/>
      <p:bldP spid="11" grpId="0"/>
      <p:bldP spid="13" grpId="0"/>
      <p:bldP spid="7" grpId="0" animBg="1"/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/>
          <p:nvPr/>
        </p:nvSpPr>
        <p:spPr bwMode="auto">
          <a:xfrm>
            <a:off x="-88900" y="558800"/>
            <a:ext cx="4318000" cy="972820"/>
          </a:xfrm>
          <a:custGeom>
            <a:avLst/>
            <a:gdLst>
              <a:gd name="connsiteX0" fmla="*/ 0 w 4635500"/>
              <a:gd name="connsiteY0" fmla="*/ 38100 h 952500"/>
              <a:gd name="connsiteX1" fmla="*/ 0 w 4635500"/>
              <a:gd name="connsiteY1" fmla="*/ 927100 h 952500"/>
              <a:gd name="connsiteX2" fmla="*/ 2921000 w 4635500"/>
              <a:gd name="connsiteY2" fmla="*/ 952500 h 952500"/>
              <a:gd name="connsiteX3" fmla="*/ 2895600 w 4635500"/>
              <a:gd name="connsiteY3" fmla="*/ 622300 h 952500"/>
              <a:gd name="connsiteX4" fmla="*/ 4635500 w 4635500"/>
              <a:gd name="connsiteY4" fmla="*/ 635000 h 952500"/>
              <a:gd name="connsiteX5" fmla="*/ 4610100 w 4635500"/>
              <a:gd name="connsiteY5" fmla="*/ 0 h 952500"/>
              <a:gd name="connsiteX6" fmla="*/ 0 w 4635500"/>
              <a:gd name="connsiteY6" fmla="*/ 38100 h 952500"/>
              <a:gd name="connsiteX0" fmla="*/ 0 w 4635500"/>
              <a:gd name="connsiteY0" fmla="*/ 38100 h 965200"/>
              <a:gd name="connsiteX1" fmla="*/ 274320 w 4635500"/>
              <a:gd name="connsiteY1" fmla="*/ 965200 h 965200"/>
              <a:gd name="connsiteX2" fmla="*/ 2921000 w 4635500"/>
              <a:gd name="connsiteY2" fmla="*/ 952500 h 965200"/>
              <a:gd name="connsiteX3" fmla="*/ 2895600 w 4635500"/>
              <a:gd name="connsiteY3" fmla="*/ 622300 h 965200"/>
              <a:gd name="connsiteX4" fmla="*/ 4635500 w 4635500"/>
              <a:gd name="connsiteY4" fmla="*/ 635000 h 965200"/>
              <a:gd name="connsiteX5" fmla="*/ 4610100 w 4635500"/>
              <a:gd name="connsiteY5" fmla="*/ 0 h 965200"/>
              <a:gd name="connsiteX6" fmla="*/ 0 w 4635500"/>
              <a:gd name="connsiteY6" fmla="*/ 38100 h 965200"/>
              <a:gd name="connsiteX0" fmla="*/ 0 w 4635500"/>
              <a:gd name="connsiteY0" fmla="*/ 38100 h 965200"/>
              <a:gd name="connsiteX1" fmla="*/ 274320 w 4635500"/>
              <a:gd name="connsiteY1" fmla="*/ 965200 h 965200"/>
              <a:gd name="connsiteX2" fmla="*/ 2844800 w 4635500"/>
              <a:gd name="connsiteY2" fmla="*/ 944880 h 965200"/>
              <a:gd name="connsiteX3" fmla="*/ 2895600 w 4635500"/>
              <a:gd name="connsiteY3" fmla="*/ 622300 h 965200"/>
              <a:gd name="connsiteX4" fmla="*/ 4635500 w 4635500"/>
              <a:gd name="connsiteY4" fmla="*/ 635000 h 965200"/>
              <a:gd name="connsiteX5" fmla="*/ 4610100 w 4635500"/>
              <a:gd name="connsiteY5" fmla="*/ 0 h 965200"/>
              <a:gd name="connsiteX6" fmla="*/ 0 w 4635500"/>
              <a:gd name="connsiteY6" fmla="*/ 38100 h 965200"/>
              <a:gd name="connsiteX0" fmla="*/ 0 w 4391660"/>
              <a:gd name="connsiteY0" fmla="*/ 30480 h 965200"/>
              <a:gd name="connsiteX1" fmla="*/ 30480 w 4391660"/>
              <a:gd name="connsiteY1" fmla="*/ 965200 h 965200"/>
              <a:gd name="connsiteX2" fmla="*/ 2600960 w 4391660"/>
              <a:gd name="connsiteY2" fmla="*/ 944880 h 965200"/>
              <a:gd name="connsiteX3" fmla="*/ 2651760 w 4391660"/>
              <a:gd name="connsiteY3" fmla="*/ 622300 h 965200"/>
              <a:gd name="connsiteX4" fmla="*/ 4391660 w 4391660"/>
              <a:gd name="connsiteY4" fmla="*/ 635000 h 965200"/>
              <a:gd name="connsiteX5" fmla="*/ 4366260 w 4391660"/>
              <a:gd name="connsiteY5" fmla="*/ 0 h 965200"/>
              <a:gd name="connsiteX6" fmla="*/ 0 w 4391660"/>
              <a:gd name="connsiteY6" fmla="*/ 30480 h 965200"/>
              <a:gd name="connsiteX0" fmla="*/ 15240 w 4406900"/>
              <a:gd name="connsiteY0" fmla="*/ 30480 h 972820"/>
              <a:gd name="connsiteX1" fmla="*/ 0 w 4406900"/>
              <a:gd name="connsiteY1" fmla="*/ 972820 h 972820"/>
              <a:gd name="connsiteX2" fmla="*/ 2616200 w 4406900"/>
              <a:gd name="connsiteY2" fmla="*/ 944880 h 972820"/>
              <a:gd name="connsiteX3" fmla="*/ 2667000 w 4406900"/>
              <a:gd name="connsiteY3" fmla="*/ 622300 h 972820"/>
              <a:gd name="connsiteX4" fmla="*/ 4406900 w 4406900"/>
              <a:gd name="connsiteY4" fmla="*/ 635000 h 972820"/>
              <a:gd name="connsiteX5" fmla="*/ 4381500 w 4406900"/>
              <a:gd name="connsiteY5" fmla="*/ 0 h 972820"/>
              <a:gd name="connsiteX6" fmla="*/ 15240 w 4406900"/>
              <a:gd name="connsiteY6" fmla="*/ 30480 h 972820"/>
              <a:gd name="connsiteX0" fmla="*/ 15240 w 4381500"/>
              <a:gd name="connsiteY0" fmla="*/ 30480 h 972820"/>
              <a:gd name="connsiteX1" fmla="*/ 0 w 4381500"/>
              <a:gd name="connsiteY1" fmla="*/ 972820 h 972820"/>
              <a:gd name="connsiteX2" fmla="*/ 2616200 w 4381500"/>
              <a:gd name="connsiteY2" fmla="*/ 944880 h 972820"/>
              <a:gd name="connsiteX3" fmla="*/ 2667000 w 4381500"/>
              <a:gd name="connsiteY3" fmla="*/ 622300 h 972820"/>
              <a:gd name="connsiteX4" fmla="*/ 4323080 w 4381500"/>
              <a:gd name="connsiteY4" fmla="*/ 627380 h 972820"/>
              <a:gd name="connsiteX5" fmla="*/ 4381500 w 4381500"/>
              <a:gd name="connsiteY5" fmla="*/ 0 h 972820"/>
              <a:gd name="connsiteX6" fmla="*/ 15240 w 4381500"/>
              <a:gd name="connsiteY6" fmla="*/ 30480 h 972820"/>
              <a:gd name="connsiteX0" fmla="*/ 15240 w 4323080"/>
              <a:gd name="connsiteY0" fmla="*/ 30480 h 972820"/>
              <a:gd name="connsiteX1" fmla="*/ 0 w 4323080"/>
              <a:gd name="connsiteY1" fmla="*/ 972820 h 972820"/>
              <a:gd name="connsiteX2" fmla="*/ 2616200 w 4323080"/>
              <a:gd name="connsiteY2" fmla="*/ 944880 h 972820"/>
              <a:gd name="connsiteX3" fmla="*/ 2667000 w 4323080"/>
              <a:gd name="connsiteY3" fmla="*/ 622300 h 972820"/>
              <a:gd name="connsiteX4" fmla="*/ 4323080 w 4323080"/>
              <a:gd name="connsiteY4" fmla="*/ 627380 h 972820"/>
              <a:gd name="connsiteX5" fmla="*/ 4274820 w 4323080"/>
              <a:gd name="connsiteY5" fmla="*/ 0 h 972820"/>
              <a:gd name="connsiteX6" fmla="*/ 15240 w 4323080"/>
              <a:gd name="connsiteY6" fmla="*/ 30480 h 972820"/>
              <a:gd name="connsiteX0" fmla="*/ 15240 w 4284980"/>
              <a:gd name="connsiteY0" fmla="*/ 30480 h 972820"/>
              <a:gd name="connsiteX1" fmla="*/ 0 w 4284980"/>
              <a:gd name="connsiteY1" fmla="*/ 972820 h 972820"/>
              <a:gd name="connsiteX2" fmla="*/ 2616200 w 4284980"/>
              <a:gd name="connsiteY2" fmla="*/ 944880 h 972820"/>
              <a:gd name="connsiteX3" fmla="*/ 2667000 w 4284980"/>
              <a:gd name="connsiteY3" fmla="*/ 622300 h 972820"/>
              <a:gd name="connsiteX4" fmla="*/ 4284980 w 4284980"/>
              <a:gd name="connsiteY4" fmla="*/ 627380 h 972820"/>
              <a:gd name="connsiteX5" fmla="*/ 4274820 w 4284980"/>
              <a:gd name="connsiteY5" fmla="*/ 0 h 972820"/>
              <a:gd name="connsiteX6" fmla="*/ 15240 w 4284980"/>
              <a:gd name="connsiteY6" fmla="*/ 30480 h 972820"/>
              <a:gd name="connsiteX0" fmla="*/ 15240 w 4277360"/>
              <a:gd name="connsiteY0" fmla="*/ 30480 h 972820"/>
              <a:gd name="connsiteX1" fmla="*/ 0 w 4277360"/>
              <a:gd name="connsiteY1" fmla="*/ 972820 h 972820"/>
              <a:gd name="connsiteX2" fmla="*/ 2616200 w 4277360"/>
              <a:gd name="connsiteY2" fmla="*/ 944880 h 972820"/>
              <a:gd name="connsiteX3" fmla="*/ 2667000 w 4277360"/>
              <a:gd name="connsiteY3" fmla="*/ 622300 h 972820"/>
              <a:gd name="connsiteX4" fmla="*/ 4277360 w 4277360"/>
              <a:gd name="connsiteY4" fmla="*/ 627380 h 972820"/>
              <a:gd name="connsiteX5" fmla="*/ 4274820 w 4277360"/>
              <a:gd name="connsiteY5" fmla="*/ 0 h 972820"/>
              <a:gd name="connsiteX6" fmla="*/ 15240 w 4277360"/>
              <a:gd name="connsiteY6" fmla="*/ 30480 h 972820"/>
              <a:gd name="connsiteX0" fmla="*/ 15240 w 4277360"/>
              <a:gd name="connsiteY0" fmla="*/ 30480 h 972820"/>
              <a:gd name="connsiteX1" fmla="*/ 0 w 4277360"/>
              <a:gd name="connsiteY1" fmla="*/ 972820 h 972820"/>
              <a:gd name="connsiteX2" fmla="*/ 2616200 w 4277360"/>
              <a:gd name="connsiteY2" fmla="*/ 944880 h 972820"/>
              <a:gd name="connsiteX3" fmla="*/ 2606040 w 4277360"/>
              <a:gd name="connsiteY3" fmla="*/ 599440 h 972820"/>
              <a:gd name="connsiteX4" fmla="*/ 4277360 w 4277360"/>
              <a:gd name="connsiteY4" fmla="*/ 627380 h 972820"/>
              <a:gd name="connsiteX5" fmla="*/ 4274820 w 4277360"/>
              <a:gd name="connsiteY5" fmla="*/ 0 h 972820"/>
              <a:gd name="connsiteX6" fmla="*/ 15240 w 4277360"/>
              <a:gd name="connsiteY6" fmla="*/ 30480 h 972820"/>
              <a:gd name="connsiteX0" fmla="*/ 15240 w 4277360"/>
              <a:gd name="connsiteY0" fmla="*/ 30480 h 972820"/>
              <a:gd name="connsiteX1" fmla="*/ 0 w 4277360"/>
              <a:gd name="connsiteY1" fmla="*/ 972820 h 972820"/>
              <a:gd name="connsiteX2" fmla="*/ 2616200 w 4277360"/>
              <a:gd name="connsiteY2" fmla="*/ 944880 h 972820"/>
              <a:gd name="connsiteX3" fmla="*/ 2606040 w 4277360"/>
              <a:gd name="connsiteY3" fmla="*/ 629920 h 972820"/>
              <a:gd name="connsiteX4" fmla="*/ 4277360 w 4277360"/>
              <a:gd name="connsiteY4" fmla="*/ 627380 h 972820"/>
              <a:gd name="connsiteX5" fmla="*/ 4274820 w 4277360"/>
              <a:gd name="connsiteY5" fmla="*/ 0 h 972820"/>
              <a:gd name="connsiteX6" fmla="*/ 15240 w 4277360"/>
              <a:gd name="connsiteY6" fmla="*/ 30480 h 97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7360" h="972820">
                <a:moveTo>
                  <a:pt x="15240" y="30480"/>
                </a:moveTo>
                <a:lnTo>
                  <a:pt x="0" y="972820"/>
                </a:lnTo>
                <a:lnTo>
                  <a:pt x="2616200" y="944880"/>
                </a:lnTo>
                <a:lnTo>
                  <a:pt x="2606040" y="629920"/>
                </a:lnTo>
                <a:lnTo>
                  <a:pt x="4277360" y="627380"/>
                </a:lnTo>
                <a:cubicBezTo>
                  <a:pt x="4276513" y="418253"/>
                  <a:pt x="4275667" y="209127"/>
                  <a:pt x="4274820" y="0"/>
                </a:cubicBezTo>
                <a:lnTo>
                  <a:pt x="15240" y="30480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-56806" y="0"/>
            <a:ext cx="44256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Calibri" pitchFamily="34" charset="0"/>
              </a:rPr>
              <a:t>Average water content is ~3 mass% in basalt, 1 mass% in gabbros and up to ~4 mass% (~30% serpentinization) in the hydrated mantle depending on the amount of bending.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655" t="4814" r="9960" b="46852"/>
          <a:stretch/>
        </p:blipFill>
        <p:spPr bwMode="auto">
          <a:xfrm>
            <a:off x="4253937" y="3287484"/>
            <a:ext cx="4846520" cy="349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o 10"/>
          <p:cNvGrpSpPr/>
          <p:nvPr/>
        </p:nvGrpSpPr>
        <p:grpSpPr>
          <a:xfrm>
            <a:off x="4253937" y="47776"/>
            <a:ext cx="4846520" cy="3168784"/>
            <a:chOff x="4253937" y="47776"/>
            <a:chExt cx="4846520" cy="316878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8964" t="56666" r="5197" b="927"/>
            <a:stretch/>
          </p:blipFill>
          <p:spPr bwMode="auto">
            <a:xfrm>
              <a:off x="4253937" y="47776"/>
              <a:ext cx="4846520" cy="3168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ttangolo 12"/>
            <p:cNvSpPr/>
            <p:nvPr/>
          </p:nvSpPr>
          <p:spPr bwMode="auto">
            <a:xfrm>
              <a:off x="4253937" y="152400"/>
              <a:ext cx="535777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4" name="Ovale 13"/>
          <p:cNvSpPr/>
          <p:nvPr/>
        </p:nvSpPr>
        <p:spPr bwMode="auto">
          <a:xfrm>
            <a:off x="5312229" y="2073729"/>
            <a:ext cx="424542" cy="4463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7869691" y="1959429"/>
            <a:ext cx="424542" cy="446314"/>
          </a:xfrm>
          <a:prstGeom prst="ellipse">
            <a:avLst/>
          </a:prstGeom>
          <a:noFill/>
          <a:ln w="28575" cap="flat" cmpd="sng" algn="ctr">
            <a:solidFill>
              <a:srgbClr val="3351A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4279899" y="5219700"/>
            <a:ext cx="1016001" cy="9207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559" t="58418" r="73203" b="27002"/>
          <a:stretch/>
        </p:blipFill>
        <p:spPr bwMode="auto">
          <a:xfrm>
            <a:off x="628289" y="2711708"/>
            <a:ext cx="3222573" cy="22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-3004" y="4982669"/>
            <a:ext cx="4253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Vigorous hydrothermal convection and pervasive hydration is promoted in steeply dipping slabs.</a:t>
            </a:r>
          </a:p>
        </p:txBody>
      </p:sp>
      <p:sp>
        <p:nvSpPr>
          <p:cNvPr id="20" name="Ovale 19"/>
          <p:cNvSpPr/>
          <p:nvPr/>
        </p:nvSpPr>
        <p:spPr bwMode="auto">
          <a:xfrm>
            <a:off x="5077098" y="73517"/>
            <a:ext cx="1152000" cy="1152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Ovale 20"/>
          <p:cNvSpPr/>
          <p:nvPr/>
        </p:nvSpPr>
        <p:spPr bwMode="auto">
          <a:xfrm>
            <a:off x="7553324" y="61689"/>
            <a:ext cx="1152000" cy="1152000"/>
          </a:xfrm>
          <a:prstGeom prst="ellipse">
            <a:avLst/>
          </a:prstGeom>
          <a:noFill/>
          <a:ln w="57150" cap="flat" cmpd="sng" algn="ctr">
            <a:solidFill>
              <a:srgbClr val="3351A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-56807" y="1752130"/>
            <a:ext cx="430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Serpentine: ~13% H</a:t>
            </a:r>
            <a:r>
              <a:rPr lang="en-GB" sz="2400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-56806" y="2182586"/>
            <a:ext cx="4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30%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itchFamily="34" charset="0"/>
              </a:rPr>
              <a:t>Serp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.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=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~13%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en-GB" sz="2400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O*0.3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=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~4%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55599" y="6503769"/>
            <a:ext cx="3898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Calibri" pitchFamily="34" charset="0"/>
              </a:rPr>
              <a:t>Faccenda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, 2014 (Tectonophysics, 614, 1-30)</a:t>
            </a:r>
            <a:endParaRPr lang="it-IT" sz="16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193799" y="4385734"/>
            <a:ext cx="135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/>
                <a:latin typeface="Calibri" pitchFamily="34" charset="0"/>
              </a:rPr>
              <a:t>High </a:t>
            </a:r>
            <a:r>
              <a:rPr lang="it-IT" sz="2400" b="1" dirty="0" err="1">
                <a:solidFill>
                  <a:srgbClr val="FF0000"/>
                </a:solidFill>
                <a:effectLst/>
                <a:latin typeface="Calibri" pitchFamily="34" charset="0"/>
              </a:rPr>
              <a:t>Rpl</a:t>
            </a:r>
            <a:endParaRPr lang="it-IT" sz="2400" b="1" dirty="0"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2319865" y="3883967"/>
            <a:ext cx="135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/>
                <a:latin typeface="Calibri" pitchFamily="34" charset="0"/>
              </a:rPr>
              <a:t>Low </a:t>
            </a:r>
            <a:r>
              <a:rPr lang="it-IT" sz="2400" b="1" dirty="0" err="1">
                <a:solidFill>
                  <a:srgbClr val="0000FF"/>
                </a:solidFill>
                <a:effectLst/>
                <a:latin typeface="Calibri" pitchFamily="34" charset="0"/>
              </a:rPr>
              <a:t>Rpl</a:t>
            </a:r>
            <a:endParaRPr lang="it-IT" sz="2400" b="1" dirty="0">
              <a:solidFill>
                <a:srgbClr val="0000FF"/>
              </a:solidFill>
              <a:effectLst/>
              <a:latin typeface="Calibri" pitchFamily="34" charset="0"/>
            </a:endParaRPr>
          </a:p>
        </p:txBody>
      </p:sp>
      <p:cxnSp>
        <p:nvCxnSpPr>
          <p:cNvPr id="27" name="Connettore 1 26"/>
          <p:cNvCxnSpPr/>
          <p:nvPr/>
        </p:nvCxnSpPr>
        <p:spPr bwMode="auto">
          <a:xfrm flipH="1" flipV="1">
            <a:off x="1388533" y="3784600"/>
            <a:ext cx="287867" cy="67733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Connettore 1 27"/>
          <p:cNvCxnSpPr/>
          <p:nvPr/>
        </p:nvCxnSpPr>
        <p:spPr bwMode="auto">
          <a:xfrm flipH="1" flipV="1">
            <a:off x="2125133" y="3725333"/>
            <a:ext cx="702735" cy="27093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37306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9" grpId="0"/>
      <p:bldP spid="22" grpId="0"/>
      <p:bldP spid="23" grpId="0"/>
      <p:bldP spid="18" grpId="0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914" y="378402"/>
            <a:ext cx="7794172" cy="6101196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355599" y="6503769"/>
            <a:ext cx="4216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Calibri" pitchFamily="34" charset="0"/>
              </a:rPr>
              <a:t>Riguzzi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et al., 2010 (Tectonophysics, 484, 60-73)</a:t>
            </a:r>
            <a:endParaRPr lang="it-IT" sz="1600" dirty="0"/>
          </a:p>
        </p:txBody>
      </p:sp>
      <p:sp>
        <p:nvSpPr>
          <p:cNvPr id="5" name="Rettangolo 4"/>
          <p:cNvSpPr/>
          <p:nvPr/>
        </p:nvSpPr>
        <p:spPr bwMode="auto">
          <a:xfrm>
            <a:off x="4376057" y="3559629"/>
            <a:ext cx="3744686" cy="273231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562602" y="3216179"/>
            <a:ext cx="1371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  <a:effectLst/>
                <a:latin typeface="Calibri" pitchFamily="34" charset="0"/>
              </a:rPr>
              <a:t>Next slide</a:t>
            </a:r>
            <a:endParaRPr lang="it-IT" sz="20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493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 animBg="1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9893" y="109978"/>
            <a:ext cx="5565251" cy="40419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826" y="111815"/>
            <a:ext cx="3099203" cy="25893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1655" t="4814" r="9960" b="46852"/>
          <a:stretch/>
        </p:blipFill>
        <p:spPr bwMode="auto">
          <a:xfrm>
            <a:off x="0" y="3363686"/>
            <a:ext cx="4846520" cy="349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680200" y="4195151"/>
            <a:ext cx="257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Calibri" pitchFamily="34" charset="0"/>
              </a:rPr>
              <a:t>Riguzzi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et al., 2010 (Tectonophysics, 484, 60-73)</a:t>
            </a:r>
            <a:endParaRPr lang="it-IT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904575" y="6460226"/>
            <a:ext cx="3898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Calibri" pitchFamily="34" charset="0"/>
              </a:rPr>
              <a:t>Faccenda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, 2014 (Tectonophysics, 614, 1-30)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944494" y="4798236"/>
            <a:ext cx="4108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Is there a real dichotomy between the Rpl (or slab dips) of the western and eastern Pacific Ocean subductions?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01555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9893" y="109978"/>
            <a:ext cx="5565251" cy="404193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73746"/>
            <a:ext cx="6738257" cy="37842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1826" y="111815"/>
            <a:ext cx="3099203" cy="25893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asellaDiTesto 14"/>
          <p:cNvSpPr txBox="1"/>
          <p:nvPr/>
        </p:nvSpPr>
        <p:spPr>
          <a:xfrm>
            <a:off x="6732588" y="6022521"/>
            <a:ext cx="241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Goes et al., 2017 (Geosphere, 13, 3 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doi:10.1130/GES01476.1)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680200" y="4195151"/>
            <a:ext cx="257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Calibri" pitchFamily="34" charset="0"/>
              </a:rPr>
              <a:t>Riguzzi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et al., 2010 (Tectonophysics, 484, 60-73)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915053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9893" y="109978"/>
            <a:ext cx="5565251" cy="404193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826" y="111815"/>
            <a:ext cx="3099203" cy="25893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asellaDiTesto 14"/>
          <p:cNvSpPr txBox="1"/>
          <p:nvPr/>
        </p:nvSpPr>
        <p:spPr>
          <a:xfrm>
            <a:off x="6143625" y="6022521"/>
            <a:ext cx="300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Gianni and </a:t>
            </a:r>
            <a:r>
              <a:rPr lang="en-GB" sz="1600" dirty="0" err="1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Pérez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Lujian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, 2021 (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Earth-Sci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. Rev., 218, 103676)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680200" y="4195151"/>
            <a:ext cx="257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Calibri" pitchFamily="34" charset="0"/>
              </a:rPr>
              <a:t>Riguzzi</a:t>
            </a:r>
            <a:r>
              <a:rPr lang="en-GB" sz="1600" dirty="0">
                <a:solidFill>
                  <a:schemeClr val="bg1"/>
                </a:solidFill>
                <a:latin typeface="Calibri" pitchFamily="34" charset="0"/>
              </a:rPr>
              <a:t> et al., 2010 (Tectonophysics, 484, 60-73)</a:t>
            </a:r>
            <a:endParaRPr lang="it-IT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69414"/>
            <a:ext cx="6096000" cy="4388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053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445000" cy="415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52001"/>
            <a:ext cx="9144000" cy="270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ttore 1 10"/>
          <p:cNvCxnSpPr/>
          <p:nvPr/>
        </p:nvCxnSpPr>
        <p:spPr bwMode="auto">
          <a:xfrm flipH="1" flipV="1">
            <a:off x="1681163" y="1566863"/>
            <a:ext cx="657225" cy="137636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2" name="Parentesi graffa chiusa 11"/>
          <p:cNvSpPr/>
          <p:nvPr/>
        </p:nvSpPr>
        <p:spPr bwMode="auto">
          <a:xfrm rot="16200000">
            <a:off x="4511040" y="3070860"/>
            <a:ext cx="140970" cy="3013710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Parentesi graffa chiusa 12"/>
          <p:cNvSpPr/>
          <p:nvPr/>
        </p:nvSpPr>
        <p:spPr bwMode="auto">
          <a:xfrm rot="16200000">
            <a:off x="7344410" y="3293110"/>
            <a:ext cx="140970" cy="2569210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28440" y="4164671"/>
            <a:ext cx="1145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  <a:effectLst/>
                <a:latin typeface="Calibri" pitchFamily="34" charset="0"/>
              </a:rPr>
              <a:t>Flat slab</a:t>
            </a:r>
            <a:endParaRPr lang="it-IT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02120" y="4164671"/>
            <a:ext cx="1236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  <a:effectLst/>
                <a:latin typeface="Calibri" pitchFamily="34" charset="0"/>
              </a:rPr>
              <a:t>Deep slab</a:t>
            </a:r>
            <a:endParaRPr lang="it-IT" sz="2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400551" y="3842087"/>
            <a:ext cx="47434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Petersen et al., 2021 (G3 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22, e2021GC00973)</a:t>
            </a:r>
            <a:endParaRPr lang="en-GB" sz="1400" dirty="0">
              <a:solidFill>
                <a:schemeClr val="bg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649787" y="133350"/>
            <a:ext cx="431165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Alaskan slab inclination increases with increasing distance from the trench.</a:t>
            </a:r>
          </a:p>
        </p:txBody>
      </p:sp>
      <p:sp>
        <p:nvSpPr>
          <p:cNvPr id="20" name="Freccia a destra 19"/>
          <p:cNvSpPr/>
          <p:nvPr/>
        </p:nvSpPr>
        <p:spPr bwMode="auto">
          <a:xfrm rot="436686">
            <a:off x="3587751" y="5204552"/>
            <a:ext cx="2165350" cy="371475"/>
          </a:xfrm>
          <a:prstGeom prst="rightArrow">
            <a:avLst>
              <a:gd name="adj1" fmla="val 50000"/>
              <a:gd name="adj2" fmla="val 1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Freccia a destra 20"/>
          <p:cNvSpPr/>
          <p:nvPr/>
        </p:nvSpPr>
        <p:spPr bwMode="auto">
          <a:xfrm rot="1465393">
            <a:off x="6072165" y="5774038"/>
            <a:ext cx="1846352" cy="371475"/>
          </a:xfrm>
          <a:prstGeom prst="rightArrow">
            <a:avLst>
              <a:gd name="adj1" fmla="val 50000"/>
              <a:gd name="adj2" fmla="val 1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53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  <p:bldP spid="17" grpId="0"/>
      <p:bldP spid="18" grpId="0" build="p"/>
      <p:bldP spid="19" grpId="0" build="p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67" name="Text Box 47"/>
          <p:cNvSpPr txBox="1">
            <a:spLocks noChangeArrowheads="1"/>
          </p:cNvSpPr>
          <p:nvPr/>
        </p:nvSpPr>
        <p:spPr bwMode="auto">
          <a:xfrm>
            <a:off x="101600" y="1739900"/>
            <a:ext cx="9144000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1.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 zone dynamics;</a:t>
            </a: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2.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Earthquake intensity and frequency;</a:t>
            </a: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3.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Melt production in the mantle wedge;</a:t>
            </a: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4.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Formation of continental crust;</a:t>
            </a: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5.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Recycling of volatiles into the atmosphere and hydrosphere.</a:t>
            </a:r>
          </a:p>
        </p:txBody>
      </p:sp>
      <p:sp>
        <p:nvSpPr>
          <p:cNvPr id="721968" name="Text Box 48"/>
          <p:cNvSpPr txBox="1">
            <a:spLocks noChangeArrowheads="1"/>
          </p:cNvSpPr>
          <p:nvPr/>
        </p:nvSpPr>
        <p:spPr bwMode="auto">
          <a:xfrm>
            <a:off x="-1" y="85725"/>
            <a:ext cx="9144001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Implications of water-bearing lithology subduction:</a:t>
            </a:r>
          </a:p>
        </p:txBody>
      </p:sp>
      <p:sp>
        <p:nvSpPr>
          <p:cNvPr id="2" name="Text Box 48">
            <a:extLst>
              <a:ext uri="{FF2B5EF4-FFF2-40B4-BE49-F238E27FC236}">
                <a16:creationId xmlns:a16="http://schemas.microsoft.com/office/drawing/2014/main" id="{8081A026-47C4-E59F-8C6B-B25E3825A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222554"/>
            <a:ext cx="363220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Shallow cycle: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EE2F72D6-CBD8-4FF7-47A7-ECE9E2201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4599096"/>
            <a:ext cx="9144000" cy="1723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>
              <a:spcAft>
                <a:spcPts val="6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1.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Hydrous minerals stable within the slab at high P can transport water into the deeper mantle;</a:t>
            </a: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2.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Influence on mantle rheology;</a:t>
            </a: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3.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Influence on plate tectonic speed.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F79C60F8-9CC5-A1EA-6F13-2785BF94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081750"/>
            <a:ext cx="363220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Deep cycle:</a:t>
            </a:r>
          </a:p>
        </p:txBody>
      </p:sp>
    </p:spTree>
    <p:extLst>
      <p:ext uri="{BB962C8B-B14F-4D97-AF65-F5344CB8AC3E}">
        <p14:creationId xmlns:p14="http://schemas.microsoft.com/office/powerpoint/2010/main" val="162144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1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1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1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1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1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1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67" grpId="0" build="p"/>
      <p:bldP spid="721968" grpId="0"/>
      <p:bldP spid="2" grpId="0"/>
      <p:bldP spid="3" grpId="0" build="p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524"/>
          <a:stretch>
            <a:fillRect/>
          </a:stretch>
        </p:blipFill>
        <p:spPr bwMode="auto">
          <a:xfrm>
            <a:off x="2373010" y="0"/>
            <a:ext cx="6735494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894" y="2886075"/>
            <a:ext cx="440600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t="9897"/>
          <a:stretch>
            <a:fillRect/>
          </a:stretch>
        </p:blipFill>
        <p:spPr bwMode="auto">
          <a:xfrm>
            <a:off x="-1" y="4857750"/>
            <a:ext cx="473322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 bwMode="auto">
          <a:xfrm>
            <a:off x="7323667" y="3190875"/>
            <a:ext cx="770466" cy="2687638"/>
          </a:xfrm>
          <a:prstGeom prst="rect">
            <a:avLst/>
          </a:prstGeom>
          <a:solidFill>
            <a:srgbClr val="00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0" y="3190875"/>
            <a:ext cx="4715933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 ~600-700 km (~450-550 km from the trench):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Chlorite goes out of its stability field;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Garnet appears.</a:t>
            </a:r>
          </a:p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 Strong increase in the density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638549" y="-42335"/>
            <a:ext cx="88053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b="1" i="1" dirty="0">
                <a:solidFill>
                  <a:schemeClr val="tx1"/>
                </a:solidFill>
                <a:effectLst/>
                <a:latin typeface="Calibri" pitchFamily="34" charset="0"/>
              </a:rPr>
              <a:t>Trench</a:t>
            </a:r>
          </a:p>
        </p:txBody>
      </p:sp>
      <p:cxnSp>
        <p:nvCxnSpPr>
          <p:cNvPr id="20" name="Connettore 1 19"/>
          <p:cNvCxnSpPr/>
          <p:nvPr/>
        </p:nvCxnSpPr>
        <p:spPr bwMode="auto">
          <a:xfrm>
            <a:off x="4075641" y="186066"/>
            <a:ext cx="0" cy="2160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Rettangolo 20"/>
          <p:cNvSpPr/>
          <p:nvPr/>
        </p:nvSpPr>
        <p:spPr bwMode="auto">
          <a:xfrm>
            <a:off x="2345267" y="4834467"/>
            <a:ext cx="770466" cy="1044046"/>
          </a:xfrm>
          <a:prstGeom prst="rect">
            <a:avLst/>
          </a:prstGeom>
          <a:solidFill>
            <a:srgbClr val="00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37188" y="1828221"/>
            <a:ext cx="274531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b="1" dirty="0">
                <a:solidFill>
                  <a:schemeClr val="tx1"/>
                </a:solidFill>
                <a:effectLst/>
                <a:latin typeface="Calibri" pitchFamily="34" charset="0"/>
              </a:rPr>
              <a:t>Consequentially, the  slab inclination steepens</a:t>
            </a:r>
          </a:p>
        </p:txBody>
      </p:sp>
      <p:sp>
        <p:nvSpPr>
          <p:cNvPr id="23" name="Rettangolo arrotondato 22"/>
          <p:cNvSpPr/>
          <p:nvPr/>
        </p:nvSpPr>
        <p:spPr bwMode="auto">
          <a:xfrm>
            <a:off x="6669881" y="47625"/>
            <a:ext cx="511969" cy="219075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05494" y="6305194"/>
            <a:ext cx="47434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Petersen et al., 2021 (G3 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22, e2021GC00973)</a:t>
            </a:r>
            <a:endParaRPr lang="en-GB" sz="1400" dirty="0">
              <a:solidFill>
                <a:schemeClr val="bg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53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  <p:bldP spid="18" grpId="0"/>
      <p:bldP spid="21" grpId="0" animBg="1"/>
      <p:bldP spid="22" grpId="0"/>
      <p:bldP spid="23" grpId="0" animBg="1"/>
      <p:bldP spid="12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-1" y="0"/>
            <a:ext cx="9108505" cy="6305550"/>
            <a:chOff x="-1" y="0"/>
            <a:chExt cx="9108505" cy="630555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524"/>
            <a:stretch>
              <a:fillRect/>
            </a:stretch>
          </p:blipFill>
          <p:spPr bwMode="auto">
            <a:xfrm>
              <a:off x="2373010" y="0"/>
              <a:ext cx="6735494" cy="292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99894" y="2886075"/>
              <a:ext cx="4406005" cy="3419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9897"/>
            <a:stretch>
              <a:fillRect/>
            </a:stretch>
          </p:blipFill>
          <p:spPr bwMode="auto">
            <a:xfrm>
              <a:off x="-1" y="4857750"/>
              <a:ext cx="4733223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894" y="2886075"/>
            <a:ext cx="440600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t="9897"/>
          <a:stretch>
            <a:fillRect/>
          </a:stretch>
        </p:blipFill>
        <p:spPr bwMode="auto">
          <a:xfrm>
            <a:off x="-1" y="4857750"/>
            <a:ext cx="473322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 bwMode="auto">
          <a:xfrm>
            <a:off x="7323667" y="3190875"/>
            <a:ext cx="770466" cy="2687638"/>
          </a:xfrm>
          <a:prstGeom prst="rect">
            <a:avLst/>
          </a:prstGeom>
          <a:solidFill>
            <a:srgbClr val="00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773120" y="2819399"/>
            <a:ext cx="4331111" cy="3488268"/>
            <a:chOff x="4773120" y="2819399"/>
            <a:chExt cx="4331111" cy="3488268"/>
          </a:xfrm>
        </p:grpSpPr>
        <p:sp>
          <p:nvSpPr>
            <p:cNvPr id="11" name="Rettangolo 10"/>
            <p:cNvSpPr/>
            <p:nvPr/>
          </p:nvSpPr>
          <p:spPr bwMode="auto">
            <a:xfrm>
              <a:off x="4775202" y="2827867"/>
              <a:ext cx="4329029" cy="3479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r="3945"/>
            <a:stretch>
              <a:fillRect/>
            </a:stretch>
          </p:blipFill>
          <p:spPr bwMode="auto">
            <a:xfrm>
              <a:off x="4773120" y="2819399"/>
              <a:ext cx="4263376" cy="3251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0" y="3190875"/>
            <a:ext cx="4715933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At ~600-700 km (~450-550 km from the trench):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Chlorite goes out of its stability field;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Garnet appears.</a:t>
            </a:r>
          </a:p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 Strong increase in the density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" name="Rettangolo 19"/>
          <p:cNvSpPr/>
          <p:nvPr/>
        </p:nvSpPr>
        <p:spPr bwMode="auto">
          <a:xfrm>
            <a:off x="7476067" y="3182402"/>
            <a:ext cx="770466" cy="2405598"/>
          </a:xfrm>
          <a:prstGeom prst="rect">
            <a:avLst/>
          </a:prstGeom>
          <a:solidFill>
            <a:srgbClr val="00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631" y="3607144"/>
            <a:ext cx="4687902" cy="1200329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Antigorite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chlorite out of stability field;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Garnet appears.</a:t>
            </a:r>
          </a:p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 Strong increase in the density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4123267" y="4883676"/>
            <a:ext cx="626533" cy="1220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 l="6208" t="6638" b="2769"/>
          <a:stretch>
            <a:fillRect/>
          </a:stretch>
        </p:blipFill>
        <p:spPr bwMode="auto">
          <a:xfrm>
            <a:off x="0" y="4869160"/>
            <a:ext cx="4368800" cy="142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21"/>
          <p:cNvSpPr/>
          <p:nvPr/>
        </p:nvSpPr>
        <p:spPr bwMode="auto">
          <a:xfrm>
            <a:off x="2345267" y="4834467"/>
            <a:ext cx="770466" cy="1044046"/>
          </a:xfrm>
          <a:prstGeom prst="rect">
            <a:avLst/>
          </a:prstGeom>
          <a:solidFill>
            <a:srgbClr val="00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Rettangolo arrotondato 23"/>
          <p:cNvSpPr/>
          <p:nvPr/>
        </p:nvSpPr>
        <p:spPr bwMode="auto">
          <a:xfrm>
            <a:off x="6669881" y="47625"/>
            <a:ext cx="511969" cy="219075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437188" y="1828221"/>
            <a:ext cx="274531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b="1" dirty="0">
                <a:solidFill>
                  <a:schemeClr val="tx1"/>
                </a:solidFill>
                <a:effectLst/>
                <a:latin typeface="Calibri" pitchFamily="34" charset="0"/>
              </a:rPr>
              <a:t>Consequentially, the  slab inclination steepens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l="1390" t="2410" r="793" b="3965"/>
          <a:stretch>
            <a:fillRect/>
          </a:stretch>
        </p:blipFill>
        <p:spPr bwMode="auto">
          <a:xfrm>
            <a:off x="2388870" y="0"/>
            <a:ext cx="6727254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638549" y="-42335"/>
            <a:ext cx="88053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b="1" i="1" dirty="0">
                <a:solidFill>
                  <a:schemeClr val="tx1"/>
                </a:solidFill>
                <a:effectLst/>
                <a:latin typeface="Calibri" pitchFamily="34" charset="0"/>
              </a:rPr>
              <a:t>Trench</a:t>
            </a:r>
          </a:p>
        </p:txBody>
      </p:sp>
      <p:cxnSp>
        <p:nvCxnSpPr>
          <p:cNvPr id="16" name="Connettore 1 15"/>
          <p:cNvCxnSpPr/>
          <p:nvPr/>
        </p:nvCxnSpPr>
        <p:spPr bwMode="auto">
          <a:xfrm>
            <a:off x="4075641" y="186066"/>
            <a:ext cx="0" cy="2160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Rettangolo arrotondato 25"/>
          <p:cNvSpPr/>
          <p:nvPr/>
        </p:nvSpPr>
        <p:spPr bwMode="auto">
          <a:xfrm>
            <a:off x="6352119" y="21429"/>
            <a:ext cx="734481" cy="219075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442768" y="5005388"/>
            <a:ext cx="201394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(Antigorite = Serpentine)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" y="400050"/>
            <a:ext cx="2428874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presence (and absence) of hydrous phases (in both the crustal and mantle section)  influence the slab inclination.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05494" y="6305194"/>
            <a:ext cx="47434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Petersen et al., 2021 (G3 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22, e2021GC00973)</a:t>
            </a:r>
            <a:endParaRPr lang="en-GB" sz="1400" dirty="0">
              <a:solidFill>
                <a:schemeClr val="bg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53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uiExpand="1" build="p" animBg="1"/>
      <p:bldP spid="26" grpId="0" animBg="1"/>
      <p:bldP spid="27" grpId="0" build="p"/>
      <p:bldP spid="2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084420" name="Text Box 4"/>
          <p:cNvSpPr txBox="1">
            <a:spLocks noChangeArrowheads="1"/>
          </p:cNvSpPr>
          <p:nvPr/>
        </p:nvSpPr>
        <p:spPr bwMode="auto">
          <a:xfrm>
            <a:off x="342900" y="746125"/>
            <a:ext cx="8458200" cy="5078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key aspect for generating partial melts in the mantle wedge is the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CORNER FLOW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below volcanic fronts.</a:t>
            </a:r>
          </a:p>
          <a:p>
            <a:pPr>
              <a:spcAft>
                <a:spcPts val="18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Without this corner flow, mantle wedge temperatures would rapidly reduce and arc magmatism would cease.</a:t>
            </a:r>
          </a:p>
          <a:p>
            <a:pPr>
              <a:spcAft>
                <a:spcPts val="18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sole of the mantle wedge is dragged down, being mechanically coupled with the slab top.</a:t>
            </a:r>
          </a:p>
          <a:p>
            <a:pPr>
              <a:spcAft>
                <a:spcPts val="18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This movement provokes passive upwelling of asthenospheric mantle, to replace the mantle volume dragged down.</a:t>
            </a:r>
          </a:p>
          <a:p>
            <a:pPr>
              <a:spcAft>
                <a:spcPts val="1800"/>
              </a:spcAft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ultimate effect of the corner flow is to increase the isotherms moving towards the slab top in the shallow portion of the mantle wedge.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18200" y="6067425"/>
            <a:ext cx="3044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Schmidt and </a:t>
            </a:r>
            <a:r>
              <a:rPr lang="en-GB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Poli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1998 (Earth Planet. Sci. Lett., 163, 361-379)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8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419" grpId="0"/>
      <p:bldP spid="108442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130"/>
          <p:cNvGrpSpPr>
            <a:grpSpLocks/>
          </p:cNvGrpSpPr>
          <p:nvPr/>
        </p:nvGrpSpPr>
        <p:grpSpPr bwMode="auto">
          <a:xfrm>
            <a:off x="177800" y="1281113"/>
            <a:ext cx="8813800" cy="5121275"/>
            <a:chOff x="112" y="1103"/>
            <a:chExt cx="5552" cy="3226"/>
          </a:xfrm>
        </p:grpSpPr>
        <p:pic>
          <p:nvPicPr>
            <p:cNvPr id="142387" name="Picture 13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" y="1103"/>
              <a:ext cx="5552" cy="32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86597" name="AutoShape 133"/>
            <p:cNvSpPr>
              <a:spLocks noChangeArrowheads="1"/>
            </p:cNvSpPr>
            <p:nvPr/>
          </p:nvSpPr>
          <p:spPr bwMode="auto">
            <a:xfrm>
              <a:off x="3908" y="1743"/>
              <a:ext cx="112" cy="175"/>
            </a:xfrm>
            <a:prstGeom prst="upArrow">
              <a:avLst>
                <a:gd name="adj1" fmla="val 52083"/>
                <a:gd name="adj2" fmla="val 6483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98" name="AutoShape 134"/>
            <p:cNvSpPr>
              <a:spLocks noChangeArrowheads="1"/>
            </p:cNvSpPr>
            <p:nvPr/>
          </p:nvSpPr>
          <p:spPr bwMode="auto">
            <a:xfrm>
              <a:off x="3746" y="1931"/>
              <a:ext cx="76" cy="132"/>
            </a:xfrm>
            <a:prstGeom prst="upArrow">
              <a:avLst>
                <a:gd name="adj1" fmla="val 52083"/>
                <a:gd name="adj2" fmla="val 72071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99" name="AutoShape 135"/>
            <p:cNvSpPr>
              <a:spLocks noChangeArrowheads="1"/>
            </p:cNvSpPr>
            <p:nvPr/>
          </p:nvSpPr>
          <p:spPr bwMode="auto">
            <a:xfrm>
              <a:off x="3662" y="2055"/>
              <a:ext cx="60" cy="105"/>
            </a:xfrm>
            <a:prstGeom prst="upArrow">
              <a:avLst>
                <a:gd name="adj1" fmla="val 52083"/>
                <a:gd name="adj2" fmla="val 7261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0" name="AutoShape 136"/>
            <p:cNvSpPr>
              <a:spLocks noChangeArrowheads="1"/>
            </p:cNvSpPr>
            <p:nvPr/>
          </p:nvSpPr>
          <p:spPr bwMode="auto">
            <a:xfrm>
              <a:off x="3473" y="2206"/>
              <a:ext cx="57" cy="105"/>
            </a:xfrm>
            <a:prstGeom prst="upArrow">
              <a:avLst>
                <a:gd name="adj1" fmla="val 52083"/>
                <a:gd name="adj2" fmla="val 76439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1" name="AutoShape 137"/>
            <p:cNvSpPr>
              <a:spLocks noChangeArrowheads="1"/>
            </p:cNvSpPr>
            <p:nvPr/>
          </p:nvSpPr>
          <p:spPr bwMode="auto">
            <a:xfrm>
              <a:off x="3320" y="2367"/>
              <a:ext cx="50" cy="87"/>
            </a:xfrm>
            <a:prstGeom prst="upArrow">
              <a:avLst>
                <a:gd name="adj1" fmla="val 52083"/>
                <a:gd name="adj2" fmla="val 7220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2" name="AutoShape 138"/>
            <p:cNvSpPr>
              <a:spLocks noChangeArrowheads="1"/>
            </p:cNvSpPr>
            <p:nvPr/>
          </p:nvSpPr>
          <p:spPr bwMode="auto">
            <a:xfrm>
              <a:off x="3139" y="2533"/>
              <a:ext cx="50" cy="84"/>
            </a:xfrm>
            <a:prstGeom prst="upArrow">
              <a:avLst>
                <a:gd name="adj1" fmla="val 52083"/>
                <a:gd name="adj2" fmla="val 6971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3" name="AutoShape 139"/>
            <p:cNvSpPr>
              <a:spLocks noChangeArrowheads="1"/>
            </p:cNvSpPr>
            <p:nvPr/>
          </p:nvSpPr>
          <p:spPr bwMode="auto">
            <a:xfrm>
              <a:off x="2939" y="2712"/>
              <a:ext cx="43" cy="80"/>
            </a:xfrm>
            <a:prstGeom prst="upArrow">
              <a:avLst>
                <a:gd name="adj1" fmla="val 52083"/>
                <a:gd name="adj2" fmla="val 77201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4" name="AutoShape 140"/>
            <p:cNvSpPr>
              <a:spLocks noChangeArrowheads="1"/>
            </p:cNvSpPr>
            <p:nvPr/>
          </p:nvSpPr>
          <p:spPr bwMode="auto">
            <a:xfrm>
              <a:off x="3189" y="2700"/>
              <a:ext cx="49" cy="84"/>
            </a:xfrm>
            <a:prstGeom prst="upArrow">
              <a:avLst>
                <a:gd name="adj1" fmla="val 52083"/>
                <a:gd name="adj2" fmla="val 71135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5" name="AutoShape 141"/>
            <p:cNvSpPr>
              <a:spLocks noChangeArrowheads="1"/>
            </p:cNvSpPr>
            <p:nvPr/>
          </p:nvSpPr>
          <p:spPr bwMode="auto">
            <a:xfrm>
              <a:off x="2797" y="3047"/>
              <a:ext cx="50" cy="84"/>
            </a:xfrm>
            <a:prstGeom prst="upArrow">
              <a:avLst>
                <a:gd name="adj1" fmla="val 52083"/>
                <a:gd name="adj2" fmla="val 6971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6" name="AutoShape 142"/>
            <p:cNvSpPr>
              <a:spLocks noChangeArrowheads="1"/>
            </p:cNvSpPr>
            <p:nvPr/>
          </p:nvSpPr>
          <p:spPr bwMode="auto">
            <a:xfrm>
              <a:off x="2366" y="2973"/>
              <a:ext cx="50" cy="84"/>
            </a:xfrm>
            <a:prstGeom prst="upArrow">
              <a:avLst>
                <a:gd name="adj1" fmla="val 52083"/>
                <a:gd name="adj2" fmla="val 6971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7" name="AutoShape 143"/>
            <p:cNvSpPr>
              <a:spLocks noChangeArrowheads="1"/>
            </p:cNvSpPr>
            <p:nvPr/>
          </p:nvSpPr>
          <p:spPr bwMode="auto">
            <a:xfrm>
              <a:off x="1603" y="3849"/>
              <a:ext cx="62" cy="84"/>
            </a:xfrm>
            <a:prstGeom prst="upArrow">
              <a:avLst>
                <a:gd name="adj1" fmla="val 52083"/>
                <a:gd name="adj2" fmla="val 5622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08" name="Text Box 144"/>
            <p:cNvSpPr txBox="1">
              <a:spLocks noChangeArrowheads="1"/>
            </p:cNvSpPr>
            <p:nvPr/>
          </p:nvSpPr>
          <p:spPr bwMode="auto">
            <a:xfrm>
              <a:off x="3207" y="4003"/>
              <a:ext cx="191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Schmidt and Poli,1998, (Earth Planet. Sci. Lett., 163, 361-379)</a:t>
              </a:r>
            </a:p>
          </p:txBody>
        </p:sp>
        <p:sp>
          <p:nvSpPr>
            <p:cNvPr id="1086609" name="AutoShape 145"/>
            <p:cNvSpPr>
              <a:spLocks noChangeArrowheads="1"/>
            </p:cNvSpPr>
            <p:nvPr/>
          </p:nvSpPr>
          <p:spPr bwMode="auto">
            <a:xfrm>
              <a:off x="3285" y="1680"/>
              <a:ext cx="115" cy="173"/>
            </a:xfrm>
            <a:prstGeom prst="upArrow">
              <a:avLst>
                <a:gd name="adj1" fmla="val 33917"/>
                <a:gd name="adj2" fmla="val 95651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10" name="AutoShape 146"/>
            <p:cNvSpPr>
              <a:spLocks noChangeArrowheads="1"/>
            </p:cNvSpPr>
            <p:nvPr/>
          </p:nvSpPr>
          <p:spPr bwMode="auto">
            <a:xfrm>
              <a:off x="3105" y="1750"/>
              <a:ext cx="83" cy="121"/>
            </a:xfrm>
            <a:prstGeom prst="upArrow">
              <a:avLst>
                <a:gd name="adj1" fmla="val 26954"/>
                <a:gd name="adj2" fmla="val 92694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11" name="AutoShape 147"/>
            <p:cNvSpPr>
              <a:spLocks noChangeArrowheads="1"/>
            </p:cNvSpPr>
            <p:nvPr/>
          </p:nvSpPr>
          <p:spPr bwMode="auto">
            <a:xfrm>
              <a:off x="2835" y="1922"/>
              <a:ext cx="63" cy="81"/>
            </a:xfrm>
            <a:prstGeom prst="upArrow">
              <a:avLst>
                <a:gd name="adj1" fmla="val 26954"/>
                <a:gd name="adj2" fmla="val 8175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12" name="AutoShape 148"/>
            <p:cNvSpPr>
              <a:spLocks noChangeArrowheads="1"/>
            </p:cNvSpPr>
            <p:nvPr/>
          </p:nvSpPr>
          <p:spPr bwMode="auto">
            <a:xfrm>
              <a:off x="2849" y="2214"/>
              <a:ext cx="63" cy="81"/>
            </a:xfrm>
            <a:prstGeom prst="upArrow">
              <a:avLst>
                <a:gd name="adj1" fmla="val 26954"/>
                <a:gd name="adj2" fmla="val 8175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13" name="AutoShape 149"/>
            <p:cNvSpPr>
              <a:spLocks noChangeArrowheads="1"/>
            </p:cNvSpPr>
            <p:nvPr/>
          </p:nvSpPr>
          <p:spPr bwMode="auto">
            <a:xfrm>
              <a:off x="3287" y="1878"/>
              <a:ext cx="115" cy="173"/>
            </a:xfrm>
            <a:prstGeom prst="upArrow">
              <a:avLst>
                <a:gd name="adj1" fmla="val 26954"/>
                <a:gd name="adj2" fmla="val 95651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14" name="AutoShape 150"/>
            <p:cNvSpPr>
              <a:spLocks noChangeArrowheads="1"/>
            </p:cNvSpPr>
            <p:nvPr/>
          </p:nvSpPr>
          <p:spPr bwMode="auto">
            <a:xfrm>
              <a:off x="3338" y="3443"/>
              <a:ext cx="140" cy="236"/>
            </a:xfrm>
            <a:prstGeom prst="upArrow">
              <a:avLst>
                <a:gd name="adj1" fmla="val 52083"/>
                <a:gd name="adj2" fmla="val 69949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15" name="Text Box 151"/>
            <p:cNvSpPr txBox="1">
              <a:spLocks noChangeArrowheads="1"/>
            </p:cNvSpPr>
            <p:nvPr/>
          </p:nvSpPr>
          <p:spPr bwMode="auto">
            <a:xfrm>
              <a:off x="3462" y="3146"/>
              <a:ext cx="867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Rise of fluids</a:t>
              </a:r>
            </a:p>
          </p:txBody>
        </p:sp>
        <p:sp>
          <p:nvSpPr>
            <p:cNvPr id="1086616" name="Text Box 152"/>
            <p:cNvSpPr txBox="1">
              <a:spLocks noChangeArrowheads="1"/>
            </p:cNvSpPr>
            <p:nvPr/>
          </p:nvSpPr>
          <p:spPr bwMode="auto">
            <a:xfrm>
              <a:off x="3462" y="3466"/>
              <a:ext cx="87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Rise of melts</a:t>
              </a:r>
            </a:p>
          </p:txBody>
        </p:sp>
        <p:sp>
          <p:nvSpPr>
            <p:cNvPr id="1086617" name="AutoShape 153"/>
            <p:cNvSpPr>
              <a:spLocks noChangeArrowheads="1"/>
            </p:cNvSpPr>
            <p:nvPr/>
          </p:nvSpPr>
          <p:spPr bwMode="auto">
            <a:xfrm>
              <a:off x="3338" y="3131"/>
              <a:ext cx="140" cy="236"/>
            </a:xfrm>
            <a:prstGeom prst="upArrow">
              <a:avLst>
                <a:gd name="adj1" fmla="val 52083"/>
                <a:gd name="adj2" fmla="val 69949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618" name="Rectangle 154"/>
            <p:cNvSpPr>
              <a:spLocks noChangeArrowheads="1"/>
            </p:cNvSpPr>
            <p:nvPr/>
          </p:nvSpPr>
          <p:spPr bwMode="auto">
            <a:xfrm>
              <a:off x="3248" y="3080"/>
              <a:ext cx="1263" cy="66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42339" name="Group 129"/>
          <p:cNvGrpSpPr>
            <a:grpSpLocks/>
          </p:cNvGrpSpPr>
          <p:nvPr/>
        </p:nvGrpSpPr>
        <p:grpSpPr bwMode="auto">
          <a:xfrm>
            <a:off x="1716088" y="2762250"/>
            <a:ext cx="3665537" cy="3214688"/>
            <a:chOff x="1081" y="2036"/>
            <a:chExt cx="2309" cy="2025"/>
          </a:xfrm>
        </p:grpSpPr>
        <p:sp>
          <p:nvSpPr>
            <p:cNvPr id="1086580" name="Freeform 116"/>
            <p:cNvSpPr>
              <a:spLocks/>
            </p:cNvSpPr>
            <p:nvPr/>
          </p:nvSpPr>
          <p:spPr bwMode="auto">
            <a:xfrm>
              <a:off x="1549" y="2232"/>
              <a:ext cx="1466" cy="723"/>
            </a:xfrm>
            <a:custGeom>
              <a:avLst/>
              <a:gdLst/>
              <a:ahLst/>
              <a:cxnLst>
                <a:cxn ang="0">
                  <a:pos x="80" y="387"/>
                </a:cxn>
                <a:cxn ang="0">
                  <a:pos x="47" y="471"/>
                </a:cxn>
                <a:cxn ang="0">
                  <a:pos x="41" y="495"/>
                </a:cxn>
                <a:cxn ang="0">
                  <a:pos x="29" y="513"/>
                </a:cxn>
                <a:cxn ang="0">
                  <a:pos x="5" y="636"/>
                </a:cxn>
                <a:cxn ang="0">
                  <a:pos x="44" y="723"/>
                </a:cxn>
                <a:cxn ang="0">
                  <a:pos x="143" y="711"/>
                </a:cxn>
                <a:cxn ang="0">
                  <a:pos x="170" y="699"/>
                </a:cxn>
                <a:cxn ang="0">
                  <a:pos x="281" y="660"/>
                </a:cxn>
                <a:cxn ang="0">
                  <a:pos x="311" y="651"/>
                </a:cxn>
                <a:cxn ang="0">
                  <a:pos x="326" y="648"/>
                </a:cxn>
                <a:cxn ang="0">
                  <a:pos x="1073" y="270"/>
                </a:cxn>
                <a:cxn ang="0">
                  <a:pos x="1466" y="30"/>
                </a:cxn>
                <a:cxn ang="0">
                  <a:pos x="1439" y="0"/>
                </a:cxn>
                <a:cxn ang="0">
                  <a:pos x="1352" y="54"/>
                </a:cxn>
                <a:cxn ang="0">
                  <a:pos x="1310" y="72"/>
                </a:cxn>
                <a:cxn ang="0">
                  <a:pos x="836" y="126"/>
                </a:cxn>
                <a:cxn ang="0">
                  <a:pos x="113" y="357"/>
                </a:cxn>
                <a:cxn ang="0">
                  <a:pos x="80" y="387"/>
                </a:cxn>
              </a:cxnLst>
              <a:rect l="0" t="0" r="r" b="b"/>
              <a:pathLst>
                <a:path w="1466" h="723">
                  <a:moveTo>
                    <a:pt x="80" y="387"/>
                  </a:moveTo>
                  <a:cubicBezTo>
                    <a:pt x="69" y="415"/>
                    <a:pt x="58" y="443"/>
                    <a:pt x="47" y="471"/>
                  </a:cubicBezTo>
                  <a:cubicBezTo>
                    <a:pt x="44" y="479"/>
                    <a:pt x="43" y="487"/>
                    <a:pt x="41" y="495"/>
                  </a:cubicBezTo>
                  <a:cubicBezTo>
                    <a:pt x="39" y="502"/>
                    <a:pt x="29" y="513"/>
                    <a:pt x="29" y="513"/>
                  </a:cubicBezTo>
                  <a:cubicBezTo>
                    <a:pt x="19" y="554"/>
                    <a:pt x="13" y="594"/>
                    <a:pt x="5" y="636"/>
                  </a:cubicBezTo>
                  <a:cubicBezTo>
                    <a:pt x="8" y="679"/>
                    <a:pt x="0" y="708"/>
                    <a:pt x="44" y="723"/>
                  </a:cubicBezTo>
                  <a:cubicBezTo>
                    <a:pt x="77" y="720"/>
                    <a:pt x="109" y="714"/>
                    <a:pt x="143" y="711"/>
                  </a:cubicBezTo>
                  <a:cubicBezTo>
                    <a:pt x="153" y="708"/>
                    <a:pt x="160" y="702"/>
                    <a:pt x="170" y="699"/>
                  </a:cubicBezTo>
                  <a:cubicBezTo>
                    <a:pt x="202" y="667"/>
                    <a:pt x="241" y="673"/>
                    <a:pt x="281" y="660"/>
                  </a:cubicBezTo>
                  <a:cubicBezTo>
                    <a:pt x="291" y="657"/>
                    <a:pt x="301" y="654"/>
                    <a:pt x="311" y="651"/>
                  </a:cubicBezTo>
                  <a:cubicBezTo>
                    <a:pt x="316" y="650"/>
                    <a:pt x="326" y="648"/>
                    <a:pt x="326" y="648"/>
                  </a:cubicBezTo>
                  <a:lnTo>
                    <a:pt x="1073" y="270"/>
                  </a:lnTo>
                  <a:lnTo>
                    <a:pt x="1466" y="30"/>
                  </a:lnTo>
                  <a:lnTo>
                    <a:pt x="1439" y="0"/>
                  </a:lnTo>
                  <a:lnTo>
                    <a:pt x="1352" y="54"/>
                  </a:lnTo>
                  <a:lnTo>
                    <a:pt x="1310" y="72"/>
                  </a:lnTo>
                  <a:lnTo>
                    <a:pt x="836" y="126"/>
                  </a:lnTo>
                  <a:lnTo>
                    <a:pt x="113" y="357"/>
                  </a:lnTo>
                  <a:lnTo>
                    <a:pt x="80" y="387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1" name="Rectangle 117"/>
            <p:cNvSpPr>
              <a:spLocks noChangeArrowheads="1"/>
            </p:cNvSpPr>
            <p:nvPr/>
          </p:nvSpPr>
          <p:spPr bwMode="auto">
            <a:xfrm rot="-45810927">
              <a:off x="1081" y="3808"/>
              <a:ext cx="985" cy="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2" name="Rectangle 118"/>
            <p:cNvSpPr>
              <a:spLocks noChangeArrowheads="1"/>
            </p:cNvSpPr>
            <p:nvPr/>
          </p:nvSpPr>
          <p:spPr bwMode="auto">
            <a:xfrm rot="-45810927">
              <a:off x="1918" y="3284"/>
              <a:ext cx="474" cy="4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3" name="Rectangle 119"/>
            <p:cNvSpPr>
              <a:spLocks noChangeArrowheads="1"/>
            </p:cNvSpPr>
            <p:nvPr/>
          </p:nvSpPr>
          <p:spPr bwMode="auto">
            <a:xfrm rot="-45810927">
              <a:off x="2386" y="2912"/>
              <a:ext cx="369" cy="4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4" name="Rectangle 120"/>
            <p:cNvSpPr>
              <a:spLocks noChangeArrowheads="1"/>
            </p:cNvSpPr>
            <p:nvPr/>
          </p:nvSpPr>
          <p:spPr bwMode="auto">
            <a:xfrm rot="-45810927">
              <a:off x="2097" y="3261"/>
              <a:ext cx="371" cy="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5" name="Rectangle 121"/>
            <p:cNvSpPr>
              <a:spLocks noChangeArrowheads="1"/>
            </p:cNvSpPr>
            <p:nvPr/>
          </p:nvSpPr>
          <p:spPr bwMode="auto">
            <a:xfrm rot="-45810927">
              <a:off x="1695" y="3643"/>
              <a:ext cx="371" cy="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6" name="Rectangle 122"/>
            <p:cNvSpPr>
              <a:spLocks noChangeArrowheads="1"/>
            </p:cNvSpPr>
            <p:nvPr/>
          </p:nvSpPr>
          <p:spPr bwMode="auto">
            <a:xfrm rot="-45810927">
              <a:off x="1326" y="4034"/>
              <a:ext cx="274" cy="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7" name="Rectangle 123"/>
            <p:cNvSpPr>
              <a:spLocks noChangeArrowheads="1"/>
            </p:cNvSpPr>
            <p:nvPr/>
          </p:nvSpPr>
          <p:spPr bwMode="auto">
            <a:xfrm rot="-45810927">
              <a:off x="2502" y="2935"/>
              <a:ext cx="271" cy="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8" name="Rectangle 124"/>
            <p:cNvSpPr>
              <a:spLocks noChangeArrowheads="1"/>
            </p:cNvSpPr>
            <p:nvPr/>
          </p:nvSpPr>
          <p:spPr bwMode="auto">
            <a:xfrm rot="-45810927">
              <a:off x="2742" y="2649"/>
              <a:ext cx="271" cy="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89" name="Rectangle 125"/>
            <p:cNvSpPr>
              <a:spLocks noChangeArrowheads="1"/>
            </p:cNvSpPr>
            <p:nvPr/>
          </p:nvSpPr>
          <p:spPr bwMode="auto">
            <a:xfrm rot="-44394485">
              <a:off x="2918" y="2088"/>
              <a:ext cx="255" cy="3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90" name="Freeform 126"/>
            <p:cNvSpPr>
              <a:spLocks/>
            </p:cNvSpPr>
            <p:nvPr/>
          </p:nvSpPr>
          <p:spPr bwMode="auto">
            <a:xfrm>
              <a:off x="2957" y="2036"/>
              <a:ext cx="433" cy="633"/>
            </a:xfrm>
            <a:custGeom>
              <a:avLst/>
              <a:gdLst/>
              <a:ahLst/>
              <a:cxnLst>
                <a:cxn ang="0">
                  <a:pos x="274" y="6"/>
                </a:cxn>
                <a:cxn ang="0">
                  <a:pos x="288" y="34"/>
                </a:cxn>
                <a:cxn ang="0">
                  <a:pos x="343" y="61"/>
                </a:cxn>
                <a:cxn ang="0">
                  <a:pos x="375" y="108"/>
                </a:cxn>
                <a:cxn ang="0">
                  <a:pos x="379" y="157"/>
                </a:cxn>
                <a:cxn ang="0">
                  <a:pos x="370" y="226"/>
                </a:cxn>
                <a:cxn ang="0">
                  <a:pos x="268" y="364"/>
                </a:cxn>
                <a:cxn ang="0">
                  <a:pos x="10" y="592"/>
                </a:cxn>
                <a:cxn ang="0">
                  <a:pos x="0" y="633"/>
                </a:cxn>
                <a:cxn ang="0">
                  <a:pos x="21" y="624"/>
                </a:cxn>
                <a:cxn ang="0">
                  <a:pos x="216" y="445"/>
                </a:cxn>
                <a:cxn ang="0">
                  <a:pos x="310" y="361"/>
                </a:cxn>
                <a:cxn ang="0">
                  <a:pos x="387" y="259"/>
                </a:cxn>
                <a:cxn ang="0">
                  <a:pos x="433" y="99"/>
                </a:cxn>
                <a:cxn ang="0">
                  <a:pos x="384" y="48"/>
                </a:cxn>
                <a:cxn ang="0">
                  <a:pos x="334" y="3"/>
                </a:cxn>
                <a:cxn ang="0">
                  <a:pos x="297" y="0"/>
                </a:cxn>
                <a:cxn ang="0">
                  <a:pos x="274" y="6"/>
                </a:cxn>
              </a:cxnLst>
              <a:rect l="0" t="0" r="r" b="b"/>
              <a:pathLst>
                <a:path w="433" h="633">
                  <a:moveTo>
                    <a:pt x="274" y="6"/>
                  </a:moveTo>
                  <a:lnTo>
                    <a:pt x="288" y="34"/>
                  </a:lnTo>
                  <a:lnTo>
                    <a:pt x="343" y="61"/>
                  </a:lnTo>
                  <a:lnTo>
                    <a:pt x="375" y="108"/>
                  </a:lnTo>
                  <a:lnTo>
                    <a:pt x="379" y="157"/>
                  </a:lnTo>
                  <a:lnTo>
                    <a:pt x="370" y="226"/>
                  </a:lnTo>
                  <a:lnTo>
                    <a:pt x="268" y="364"/>
                  </a:lnTo>
                  <a:lnTo>
                    <a:pt x="10" y="592"/>
                  </a:lnTo>
                  <a:lnTo>
                    <a:pt x="0" y="633"/>
                  </a:lnTo>
                  <a:lnTo>
                    <a:pt x="21" y="624"/>
                  </a:lnTo>
                  <a:lnTo>
                    <a:pt x="216" y="445"/>
                  </a:lnTo>
                  <a:lnTo>
                    <a:pt x="310" y="361"/>
                  </a:lnTo>
                  <a:lnTo>
                    <a:pt x="387" y="259"/>
                  </a:lnTo>
                  <a:lnTo>
                    <a:pt x="433" y="99"/>
                  </a:lnTo>
                  <a:lnTo>
                    <a:pt x="384" y="48"/>
                  </a:lnTo>
                  <a:lnTo>
                    <a:pt x="334" y="3"/>
                  </a:lnTo>
                  <a:lnTo>
                    <a:pt x="297" y="0"/>
                  </a:lnTo>
                  <a:lnTo>
                    <a:pt x="274" y="6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91" name="Freeform 127"/>
            <p:cNvSpPr>
              <a:spLocks/>
            </p:cNvSpPr>
            <p:nvPr/>
          </p:nvSpPr>
          <p:spPr bwMode="auto">
            <a:xfrm>
              <a:off x="3044" y="2177"/>
              <a:ext cx="226" cy="310"/>
            </a:xfrm>
            <a:custGeom>
              <a:avLst/>
              <a:gdLst/>
              <a:ahLst/>
              <a:cxnLst>
                <a:cxn ang="0">
                  <a:pos x="27" y="300"/>
                </a:cxn>
                <a:cxn ang="0">
                  <a:pos x="138" y="157"/>
                </a:cxn>
                <a:cxn ang="0">
                  <a:pos x="174" y="76"/>
                </a:cxn>
                <a:cxn ang="0">
                  <a:pos x="114" y="48"/>
                </a:cxn>
                <a:cxn ang="0">
                  <a:pos x="13" y="55"/>
                </a:cxn>
                <a:cxn ang="0">
                  <a:pos x="0" y="34"/>
                </a:cxn>
                <a:cxn ang="0">
                  <a:pos x="31" y="3"/>
                </a:cxn>
                <a:cxn ang="0">
                  <a:pos x="166" y="0"/>
                </a:cxn>
                <a:cxn ang="0">
                  <a:pos x="207" y="51"/>
                </a:cxn>
                <a:cxn ang="0">
                  <a:pos x="226" y="96"/>
                </a:cxn>
                <a:cxn ang="0">
                  <a:pos x="187" y="163"/>
                </a:cxn>
                <a:cxn ang="0">
                  <a:pos x="124" y="235"/>
                </a:cxn>
                <a:cxn ang="0">
                  <a:pos x="82" y="279"/>
                </a:cxn>
                <a:cxn ang="0">
                  <a:pos x="36" y="310"/>
                </a:cxn>
                <a:cxn ang="0">
                  <a:pos x="27" y="300"/>
                </a:cxn>
              </a:cxnLst>
              <a:rect l="0" t="0" r="r" b="b"/>
              <a:pathLst>
                <a:path w="226" h="310">
                  <a:moveTo>
                    <a:pt x="27" y="300"/>
                  </a:moveTo>
                  <a:lnTo>
                    <a:pt x="138" y="157"/>
                  </a:lnTo>
                  <a:lnTo>
                    <a:pt x="174" y="76"/>
                  </a:lnTo>
                  <a:lnTo>
                    <a:pt x="114" y="48"/>
                  </a:lnTo>
                  <a:lnTo>
                    <a:pt x="13" y="55"/>
                  </a:lnTo>
                  <a:lnTo>
                    <a:pt x="0" y="34"/>
                  </a:lnTo>
                  <a:lnTo>
                    <a:pt x="31" y="3"/>
                  </a:lnTo>
                  <a:lnTo>
                    <a:pt x="166" y="0"/>
                  </a:lnTo>
                  <a:lnTo>
                    <a:pt x="207" y="51"/>
                  </a:lnTo>
                  <a:lnTo>
                    <a:pt x="226" y="96"/>
                  </a:lnTo>
                  <a:lnTo>
                    <a:pt x="187" y="163"/>
                  </a:lnTo>
                  <a:lnTo>
                    <a:pt x="124" y="235"/>
                  </a:lnTo>
                  <a:lnTo>
                    <a:pt x="82" y="279"/>
                  </a:lnTo>
                  <a:lnTo>
                    <a:pt x="36" y="310"/>
                  </a:lnTo>
                  <a:lnTo>
                    <a:pt x="27" y="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92" name="Rectangle 128"/>
            <p:cNvSpPr>
              <a:spLocks noChangeArrowheads="1"/>
            </p:cNvSpPr>
            <p:nvPr/>
          </p:nvSpPr>
          <p:spPr bwMode="auto">
            <a:xfrm rot="-1162937">
              <a:off x="2602" y="2226"/>
              <a:ext cx="183" cy="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86619" name="Freeform 155"/>
          <p:cNvSpPr>
            <a:spLocks/>
          </p:cNvSpPr>
          <p:nvPr/>
        </p:nvSpPr>
        <p:spPr bwMode="auto">
          <a:xfrm>
            <a:off x="4440238" y="2755900"/>
            <a:ext cx="936625" cy="906463"/>
          </a:xfrm>
          <a:custGeom>
            <a:avLst/>
            <a:gdLst/>
            <a:ahLst/>
            <a:cxnLst>
              <a:cxn ang="0">
                <a:pos x="193" y="270"/>
              </a:cxn>
              <a:cxn ang="0">
                <a:pos x="91" y="330"/>
              </a:cxn>
              <a:cxn ang="0">
                <a:pos x="23" y="394"/>
              </a:cxn>
              <a:cxn ang="0">
                <a:pos x="3" y="460"/>
              </a:cxn>
              <a:cxn ang="0">
                <a:pos x="19" y="494"/>
              </a:cxn>
              <a:cxn ang="0">
                <a:pos x="119" y="546"/>
              </a:cxn>
              <a:cxn ang="0">
                <a:pos x="201" y="568"/>
              </a:cxn>
              <a:cxn ang="0">
                <a:pos x="277" y="530"/>
              </a:cxn>
              <a:cxn ang="0">
                <a:pos x="405" y="434"/>
              </a:cxn>
              <a:cxn ang="0">
                <a:pos x="541" y="272"/>
              </a:cxn>
              <a:cxn ang="0">
                <a:pos x="583" y="144"/>
              </a:cxn>
              <a:cxn ang="0">
                <a:pos x="585" y="48"/>
              </a:cxn>
              <a:cxn ang="0">
                <a:pos x="573" y="20"/>
              </a:cxn>
              <a:cxn ang="0">
                <a:pos x="559" y="6"/>
              </a:cxn>
              <a:cxn ang="0">
                <a:pos x="529" y="6"/>
              </a:cxn>
              <a:cxn ang="0">
                <a:pos x="493" y="44"/>
              </a:cxn>
              <a:cxn ang="0">
                <a:pos x="427" y="90"/>
              </a:cxn>
              <a:cxn ang="0">
                <a:pos x="341" y="150"/>
              </a:cxn>
              <a:cxn ang="0">
                <a:pos x="255" y="216"/>
              </a:cxn>
              <a:cxn ang="0">
                <a:pos x="219" y="246"/>
              </a:cxn>
              <a:cxn ang="0">
                <a:pos x="193" y="270"/>
              </a:cxn>
            </a:cxnLst>
            <a:rect l="0" t="0" r="r" b="b"/>
            <a:pathLst>
              <a:path w="590" h="571">
                <a:moveTo>
                  <a:pt x="193" y="270"/>
                </a:moveTo>
                <a:cubicBezTo>
                  <a:pt x="172" y="284"/>
                  <a:pt x="119" y="309"/>
                  <a:pt x="91" y="330"/>
                </a:cubicBezTo>
                <a:cubicBezTo>
                  <a:pt x="63" y="351"/>
                  <a:pt x="38" y="372"/>
                  <a:pt x="23" y="394"/>
                </a:cubicBezTo>
                <a:cubicBezTo>
                  <a:pt x="8" y="416"/>
                  <a:pt x="4" y="443"/>
                  <a:pt x="3" y="460"/>
                </a:cubicBezTo>
                <a:cubicBezTo>
                  <a:pt x="2" y="477"/>
                  <a:pt x="0" y="480"/>
                  <a:pt x="19" y="494"/>
                </a:cubicBezTo>
                <a:cubicBezTo>
                  <a:pt x="38" y="508"/>
                  <a:pt x="89" y="534"/>
                  <a:pt x="119" y="546"/>
                </a:cubicBezTo>
                <a:cubicBezTo>
                  <a:pt x="149" y="558"/>
                  <a:pt x="175" y="571"/>
                  <a:pt x="201" y="568"/>
                </a:cubicBezTo>
                <a:cubicBezTo>
                  <a:pt x="227" y="565"/>
                  <a:pt x="243" y="552"/>
                  <a:pt x="277" y="530"/>
                </a:cubicBezTo>
                <a:cubicBezTo>
                  <a:pt x="311" y="508"/>
                  <a:pt x="361" y="477"/>
                  <a:pt x="405" y="434"/>
                </a:cubicBezTo>
                <a:cubicBezTo>
                  <a:pt x="449" y="391"/>
                  <a:pt x="511" y="320"/>
                  <a:pt x="541" y="272"/>
                </a:cubicBezTo>
                <a:cubicBezTo>
                  <a:pt x="571" y="224"/>
                  <a:pt x="576" y="181"/>
                  <a:pt x="583" y="144"/>
                </a:cubicBezTo>
                <a:cubicBezTo>
                  <a:pt x="590" y="107"/>
                  <a:pt x="587" y="69"/>
                  <a:pt x="585" y="48"/>
                </a:cubicBezTo>
                <a:cubicBezTo>
                  <a:pt x="583" y="27"/>
                  <a:pt x="577" y="27"/>
                  <a:pt x="573" y="20"/>
                </a:cubicBezTo>
                <a:cubicBezTo>
                  <a:pt x="569" y="13"/>
                  <a:pt x="566" y="8"/>
                  <a:pt x="559" y="6"/>
                </a:cubicBezTo>
                <a:cubicBezTo>
                  <a:pt x="552" y="4"/>
                  <a:pt x="540" y="0"/>
                  <a:pt x="529" y="6"/>
                </a:cubicBezTo>
                <a:cubicBezTo>
                  <a:pt x="518" y="12"/>
                  <a:pt x="510" y="30"/>
                  <a:pt x="493" y="44"/>
                </a:cubicBezTo>
                <a:cubicBezTo>
                  <a:pt x="476" y="58"/>
                  <a:pt x="452" y="72"/>
                  <a:pt x="427" y="90"/>
                </a:cubicBezTo>
                <a:cubicBezTo>
                  <a:pt x="402" y="108"/>
                  <a:pt x="370" y="129"/>
                  <a:pt x="341" y="150"/>
                </a:cubicBezTo>
                <a:cubicBezTo>
                  <a:pt x="312" y="171"/>
                  <a:pt x="275" y="200"/>
                  <a:pt x="255" y="216"/>
                </a:cubicBezTo>
                <a:cubicBezTo>
                  <a:pt x="235" y="232"/>
                  <a:pt x="229" y="237"/>
                  <a:pt x="219" y="246"/>
                </a:cubicBezTo>
                <a:cubicBezTo>
                  <a:pt x="209" y="255"/>
                  <a:pt x="214" y="256"/>
                  <a:pt x="193" y="27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46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086519" name="Line 55"/>
          <p:cNvSpPr>
            <a:spLocks noChangeShapeType="1"/>
          </p:cNvSpPr>
          <p:nvPr/>
        </p:nvSpPr>
        <p:spPr bwMode="auto">
          <a:xfrm flipV="1">
            <a:off x="2536825" y="3959225"/>
            <a:ext cx="488950" cy="2016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20" name="Line 56"/>
          <p:cNvSpPr>
            <a:spLocks noChangeShapeType="1"/>
          </p:cNvSpPr>
          <p:nvPr/>
        </p:nvSpPr>
        <p:spPr bwMode="auto">
          <a:xfrm flipV="1">
            <a:off x="3248025" y="3692525"/>
            <a:ext cx="406400" cy="179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21" name="Line 57"/>
          <p:cNvSpPr>
            <a:spLocks noChangeShapeType="1"/>
          </p:cNvSpPr>
          <p:nvPr/>
        </p:nvSpPr>
        <p:spPr bwMode="auto">
          <a:xfrm flipV="1">
            <a:off x="3940175" y="3330575"/>
            <a:ext cx="400050" cy="2016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22" name="Line 58"/>
          <p:cNvSpPr>
            <a:spLocks noChangeShapeType="1"/>
          </p:cNvSpPr>
          <p:nvPr/>
        </p:nvSpPr>
        <p:spPr bwMode="auto">
          <a:xfrm flipV="1">
            <a:off x="4448175" y="3098800"/>
            <a:ext cx="330200" cy="176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23" name="Line 59"/>
          <p:cNvSpPr>
            <a:spLocks noChangeShapeType="1"/>
          </p:cNvSpPr>
          <p:nvPr/>
        </p:nvSpPr>
        <p:spPr bwMode="auto">
          <a:xfrm flipH="1">
            <a:off x="4413250" y="3640138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24" name="Line 60"/>
          <p:cNvSpPr>
            <a:spLocks noChangeShapeType="1"/>
          </p:cNvSpPr>
          <p:nvPr/>
        </p:nvSpPr>
        <p:spPr bwMode="auto">
          <a:xfrm flipH="1">
            <a:off x="3895725" y="4103688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25" name="Line 61"/>
          <p:cNvSpPr>
            <a:spLocks noChangeShapeType="1"/>
          </p:cNvSpPr>
          <p:nvPr/>
        </p:nvSpPr>
        <p:spPr bwMode="auto">
          <a:xfrm flipH="1">
            <a:off x="4029075" y="4094163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53" name="Line 89"/>
          <p:cNvSpPr>
            <a:spLocks noChangeShapeType="1"/>
          </p:cNvSpPr>
          <p:nvPr/>
        </p:nvSpPr>
        <p:spPr bwMode="auto">
          <a:xfrm flipH="1">
            <a:off x="4699000" y="3487738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54" name="Line 90"/>
          <p:cNvSpPr>
            <a:spLocks noChangeShapeType="1"/>
          </p:cNvSpPr>
          <p:nvPr/>
        </p:nvSpPr>
        <p:spPr bwMode="auto">
          <a:xfrm flipH="1">
            <a:off x="3409950" y="4538663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55" name="Line 91"/>
          <p:cNvSpPr>
            <a:spLocks noChangeShapeType="1"/>
          </p:cNvSpPr>
          <p:nvPr/>
        </p:nvSpPr>
        <p:spPr bwMode="auto">
          <a:xfrm flipH="1">
            <a:off x="3403600" y="4668838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56" name="Line 92"/>
          <p:cNvSpPr>
            <a:spLocks noChangeShapeType="1"/>
          </p:cNvSpPr>
          <p:nvPr/>
        </p:nvSpPr>
        <p:spPr bwMode="auto">
          <a:xfrm flipH="1">
            <a:off x="2816225" y="5205413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57" name="Line 93"/>
          <p:cNvSpPr>
            <a:spLocks noChangeShapeType="1"/>
          </p:cNvSpPr>
          <p:nvPr/>
        </p:nvSpPr>
        <p:spPr bwMode="auto">
          <a:xfrm flipH="1">
            <a:off x="2774950" y="5122863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58" name="Line 94"/>
          <p:cNvSpPr>
            <a:spLocks noChangeShapeType="1"/>
          </p:cNvSpPr>
          <p:nvPr/>
        </p:nvSpPr>
        <p:spPr bwMode="auto">
          <a:xfrm flipV="1">
            <a:off x="2727325" y="3505200"/>
            <a:ext cx="476250" cy="160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59" name="Line 95"/>
          <p:cNvSpPr>
            <a:spLocks noChangeShapeType="1"/>
          </p:cNvSpPr>
          <p:nvPr/>
        </p:nvSpPr>
        <p:spPr bwMode="auto">
          <a:xfrm flipV="1">
            <a:off x="3454400" y="3298825"/>
            <a:ext cx="358775" cy="1158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60" name="Line 96"/>
          <p:cNvSpPr>
            <a:spLocks noChangeShapeType="1"/>
          </p:cNvSpPr>
          <p:nvPr/>
        </p:nvSpPr>
        <p:spPr bwMode="auto">
          <a:xfrm flipV="1">
            <a:off x="4054475" y="3063875"/>
            <a:ext cx="327025" cy="141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61" name="Line 97"/>
          <p:cNvSpPr>
            <a:spLocks noChangeShapeType="1"/>
          </p:cNvSpPr>
          <p:nvPr/>
        </p:nvSpPr>
        <p:spPr bwMode="auto">
          <a:xfrm flipV="1">
            <a:off x="4610100" y="2819400"/>
            <a:ext cx="390525" cy="1476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62" name="Freeform 98"/>
          <p:cNvSpPr>
            <a:spLocks/>
          </p:cNvSpPr>
          <p:nvPr/>
        </p:nvSpPr>
        <p:spPr bwMode="auto">
          <a:xfrm>
            <a:off x="4870450" y="3008313"/>
            <a:ext cx="261938" cy="39687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54" y="2"/>
              </a:cxn>
              <a:cxn ang="0">
                <a:pos x="142" y="10"/>
              </a:cxn>
              <a:cxn ang="0">
                <a:pos x="165" y="25"/>
              </a:cxn>
            </a:cxnLst>
            <a:rect l="0" t="0" r="r" b="b"/>
            <a:pathLst>
              <a:path w="165" h="25">
                <a:moveTo>
                  <a:pt x="0" y="20"/>
                </a:moveTo>
                <a:cubicBezTo>
                  <a:pt x="15" y="12"/>
                  <a:pt x="30" y="4"/>
                  <a:pt x="54" y="2"/>
                </a:cubicBezTo>
                <a:cubicBezTo>
                  <a:pt x="78" y="0"/>
                  <a:pt x="124" y="6"/>
                  <a:pt x="142" y="10"/>
                </a:cubicBezTo>
                <a:cubicBezTo>
                  <a:pt x="160" y="14"/>
                  <a:pt x="162" y="19"/>
                  <a:pt x="165" y="25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5106988" y="3038475"/>
            <a:ext cx="66675" cy="152400"/>
            <a:chOff x="3217" y="2210"/>
            <a:chExt cx="42" cy="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6568" name="Freeform 104"/>
            <p:cNvSpPr>
              <a:spLocks/>
            </p:cNvSpPr>
            <p:nvPr/>
          </p:nvSpPr>
          <p:spPr bwMode="auto">
            <a:xfrm>
              <a:off x="3231" y="2210"/>
              <a:ext cx="14" cy="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18"/>
                </a:cxn>
                <a:cxn ang="0">
                  <a:pos x="14" y="39"/>
                </a:cxn>
                <a:cxn ang="0">
                  <a:pos x="9" y="63"/>
                </a:cxn>
              </a:cxnLst>
              <a:rect l="0" t="0" r="r" b="b"/>
              <a:pathLst>
                <a:path w="14" h="63">
                  <a:moveTo>
                    <a:pt x="0" y="0"/>
                  </a:moveTo>
                  <a:cubicBezTo>
                    <a:pt x="4" y="6"/>
                    <a:pt x="9" y="12"/>
                    <a:pt x="11" y="18"/>
                  </a:cubicBezTo>
                  <a:cubicBezTo>
                    <a:pt x="13" y="24"/>
                    <a:pt x="14" y="32"/>
                    <a:pt x="14" y="39"/>
                  </a:cubicBezTo>
                  <a:cubicBezTo>
                    <a:pt x="14" y="46"/>
                    <a:pt x="11" y="54"/>
                    <a:pt x="9" y="63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70" name="AutoShape 106"/>
            <p:cNvSpPr>
              <a:spLocks noChangeArrowheads="1"/>
            </p:cNvSpPr>
            <p:nvPr/>
          </p:nvSpPr>
          <p:spPr bwMode="auto">
            <a:xfrm rot="11642174">
              <a:off x="3217" y="2260"/>
              <a:ext cx="42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5" name="Group 110"/>
          <p:cNvGrpSpPr>
            <a:grpSpLocks/>
          </p:cNvGrpSpPr>
          <p:nvPr/>
        </p:nvGrpSpPr>
        <p:grpSpPr bwMode="auto">
          <a:xfrm>
            <a:off x="5157788" y="2798763"/>
            <a:ext cx="201612" cy="206375"/>
            <a:chOff x="3249" y="2059"/>
            <a:chExt cx="127" cy="1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6566" name="Freeform 102"/>
            <p:cNvSpPr>
              <a:spLocks/>
            </p:cNvSpPr>
            <p:nvPr/>
          </p:nvSpPr>
          <p:spPr bwMode="auto">
            <a:xfrm>
              <a:off x="3249" y="2059"/>
              <a:ext cx="104" cy="9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8" y="2"/>
                </a:cxn>
                <a:cxn ang="0">
                  <a:pos x="47" y="11"/>
                </a:cxn>
                <a:cxn ang="0">
                  <a:pos x="75" y="32"/>
                </a:cxn>
                <a:cxn ang="0">
                  <a:pos x="99" y="65"/>
                </a:cxn>
                <a:cxn ang="0">
                  <a:pos x="104" y="95"/>
                </a:cxn>
              </a:cxnLst>
              <a:rect l="0" t="0" r="r" b="b"/>
              <a:pathLst>
                <a:path w="104" h="95">
                  <a:moveTo>
                    <a:pt x="0" y="1"/>
                  </a:moveTo>
                  <a:cubicBezTo>
                    <a:pt x="5" y="0"/>
                    <a:pt x="10" y="0"/>
                    <a:pt x="18" y="2"/>
                  </a:cubicBezTo>
                  <a:cubicBezTo>
                    <a:pt x="26" y="4"/>
                    <a:pt x="38" y="6"/>
                    <a:pt x="47" y="11"/>
                  </a:cubicBezTo>
                  <a:cubicBezTo>
                    <a:pt x="56" y="16"/>
                    <a:pt x="66" y="23"/>
                    <a:pt x="75" y="32"/>
                  </a:cubicBezTo>
                  <a:cubicBezTo>
                    <a:pt x="84" y="41"/>
                    <a:pt x="94" y="55"/>
                    <a:pt x="99" y="65"/>
                  </a:cubicBezTo>
                  <a:cubicBezTo>
                    <a:pt x="104" y="75"/>
                    <a:pt x="104" y="85"/>
                    <a:pt x="104" y="95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71" name="AutoShape 107"/>
            <p:cNvSpPr>
              <a:spLocks noChangeArrowheads="1"/>
            </p:cNvSpPr>
            <p:nvPr/>
          </p:nvSpPr>
          <p:spPr bwMode="auto">
            <a:xfrm rot="10536077">
              <a:off x="3334" y="2143"/>
              <a:ext cx="42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" name="Group 111"/>
          <p:cNvGrpSpPr>
            <a:grpSpLocks/>
          </p:cNvGrpSpPr>
          <p:nvPr/>
        </p:nvGrpSpPr>
        <p:grpSpPr bwMode="auto">
          <a:xfrm>
            <a:off x="5114925" y="3143250"/>
            <a:ext cx="179388" cy="252413"/>
            <a:chOff x="3222" y="2276"/>
            <a:chExt cx="113" cy="1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6567" name="Freeform 103"/>
            <p:cNvSpPr>
              <a:spLocks/>
            </p:cNvSpPr>
            <p:nvPr/>
          </p:nvSpPr>
          <p:spPr bwMode="auto">
            <a:xfrm>
              <a:off x="3249" y="2276"/>
              <a:ext cx="86" cy="129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53" y="67"/>
                </a:cxn>
                <a:cxn ang="0">
                  <a:pos x="0" y="129"/>
                </a:cxn>
              </a:cxnLst>
              <a:rect l="0" t="0" r="r" b="b"/>
              <a:pathLst>
                <a:path w="86" h="129">
                  <a:moveTo>
                    <a:pt x="86" y="0"/>
                  </a:moveTo>
                  <a:cubicBezTo>
                    <a:pt x="76" y="23"/>
                    <a:pt x="67" y="46"/>
                    <a:pt x="53" y="67"/>
                  </a:cubicBezTo>
                  <a:cubicBezTo>
                    <a:pt x="39" y="88"/>
                    <a:pt x="19" y="108"/>
                    <a:pt x="0" y="129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72" name="AutoShape 108"/>
            <p:cNvSpPr>
              <a:spLocks noChangeArrowheads="1"/>
            </p:cNvSpPr>
            <p:nvPr/>
          </p:nvSpPr>
          <p:spPr bwMode="auto">
            <a:xfrm rot="13450658">
              <a:off x="3222" y="2389"/>
              <a:ext cx="42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" name="Group 112"/>
          <p:cNvGrpSpPr>
            <a:grpSpLocks/>
          </p:cNvGrpSpPr>
          <p:nvPr/>
        </p:nvGrpSpPr>
        <p:grpSpPr bwMode="auto">
          <a:xfrm>
            <a:off x="4921250" y="3200400"/>
            <a:ext cx="201613" cy="255588"/>
            <a:chOff x="3100" y="2312"/>
            <a:chExt cx="127" cy="1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6569" name="Freeform 105"/>
            <p:cNvSpPr>
              <a:spLocks/>
            </p:cNvSpPr>
            <p:nvPr/>
          </p:nvSpPr>
          <p:spPr bwMode="auto">
            <a:xfrm>
              <a:off x="3132" y="2312"/>
              <a:ext cx="95" cy="127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68" y="49"/>
                </a:cxn>
                <a:cxn ang="0">
                  <a:pos x="0" y="127"/>
                </a:cxn>
              </a:cxnLst>
              <a:rect l="0" t="0" r="r" b="b"/>
              <a:pathLst>
                <a:path w="95" h="127">
                  <a:moveTo>
                    <a:pt x="95" y="0"/>
                  </a:moveTo>
                  <a:cubicBezTo>
                    <a:pt x="89" y="14"/>
                    <a:pt x="84" y="28"/>
                    <a:pt x="68" y="49"/>
                  </a:cubicBezTo>
                  <a:cubicBezTo>
                    <a:pt x="52" y="70"/>
                    <a:pt x="26" y="98"/>
                    <a:pt x="0" y="127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86573" name="AutoShape 109"/>
            <p:cNvSpPr>
              <a:spLocks noChangeArrowheads="1"/>
            </p:cNvSpPr>
            <p:nvPr/>
          </p:nvSpPr>
          <p:spPr bwMode="auto">
            <a:xfrm rot="13450658">
              <a:off x="3100" y="2427"/>
              <a:ext cx="42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86578" name="Line 114"/>
          <p:cNvSpPr>
            <a:spLocks noChangeShapeType="1"/>
          </p:cNvSpPr>
          <p:nvPr/>
        </p:nvSpPr>
        <p:spPr bwMode="auto">
          <a:xfrm flipH="1">
            <a:off x="2139950" y="5810250"/>
            <a:ext cx="298450" cy="2841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086579" name="Line 115"/>
          <p:cNvSpPr>
            <a:spLocks noChangeShapeType="1"/>
          </p:cNvSpPr>
          <p:nvPr/>
        </p:nvSpPr>
        <p:spPr bwMode="auto">
          <a:xfrm flipH="1">
            <a:off x="1957388" y="5865813"/>
            <a:ext cx="298450" cy="284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2667000" y="571500"/>
            <a:ext cx="3810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CORNER FLOW</a:t>
            </a:r>
          </a:p>
        </p:txBody>
      </p:sp>
      <p:cxnSp>
        <p:nvCxnSpPr>
          <p:cNvPr id="75" name="Connettore 1 74"/>
          <p:cNvCxnSpPr/>
          <p:nvPr/>
        </p:nvCxnSpPr>
        <p:spPr bwMode="auto">
          <a:xfrm flipV="1">
            <a:off x="1181100" y="3114675"/>
            <a:ext cx="4257675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 Box 151"/>
          <p:cNvSpPr txBox="1">
            <a:spLocks noChangeArrowheads="1"/>
          </p:cNvSpPr>
          <p:nvPr/>
        </p:nvSpPr>
        <p:spPr bwMode="auto">
          <a:xfrm>
            <a:off x="1047750" y="2466976"/>
            <a:ext cx="187642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T increase due to the corner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8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8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86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8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8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8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8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8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08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08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08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08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08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108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08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108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108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108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108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6562" grpId="0" animBg="1"/>
      <p:bldP spid="73" grpId="0" build="p"/>
      <p:bldP spid="7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9767" y="1320800"/>
            <a:ext cx="6224466" cy="5458246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667000" y="571500"/>
            <a:ext cx="3810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CORNER FLOW</a:t>
            </a:r>
          </a:p>
        </p:txBody>
      </p:sp>
      <p:sp>
        <p:nvSpPr>
          <p:cNvPr id="75" name="Text Box 144"/>
          <p:cNvSpPr txBox="1">
            <a:spLocks noChangeArrowheads="1"/>
          </p:cNvSpPr>
          <p:nvPr/>
        </p:nvSpPr>
        <p:spPr bwMode="auto">
          <a:xfrm>
            <a:off x="1535113" y="1439863"/>
            <a:ext cx="17795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Chapman et al., 2021        (Lithos,398-399, 106307)</a:t>
            </a:r>
          </a:p>
        </p:txBody>
      </p:sp>
    </p:spTree>
    <p:extLst>
      <p:ext uri="{BB962C8B-B14F-4D97-AF65-F5344CB8AC3E}">
        <p14:creationId xmlns:p14="http://schemas.microsoft.com/office/powerpoint/2010/main" val="27389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42" name="Text Box 4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152074" name="Text Box 74"/>
          <p:cNvSpPr txBox="1">
            <a:spLocks noChangeArrowheads="1"/>
          </p:cNvSpPr>
          <p:nvPr/>
        </p:nvSpPr>
        <p:spPr bwMode="auto">
          <a:xfrm>
            <a:off x="0" y="673100"/>
            <a:ext cx="9144000" cy="54476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 zones on Earth form a ~55,000 km-long zone where sediments, oceanic crust and mantle lithosphere return to (and re-equilibrate with) Earth’s mantle.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 zones are the most important location for exchanging mass between the crust and mantle.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Without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life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could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not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be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sustained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Earth. Why?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Without subduction the mantle would become continuously more depleted in incompatible elements (concentrated at upper crustal levels).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Subduction causes continuous increasing of chemical heterogeneity of the upper mantle.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2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2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07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42" name="Text Box 4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152074" name="Text Box 74"/>
          <p:cNvSpPr txBox="1">
            <a:spLocks noChangeArrowheads="1"/>
          </p:cNvSpPr>
          <p:nvPr/>
        </p:nvSpPr>
        <p:spPr bwMode="auto">
          <a:xfrm>
            <a:off x="0" y="673100"/>
            <a:ext cx="9144000" cy="587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Asthenospheric mantle is sucked toward the trench by the sinking slab 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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corner flow effect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 and interacts with water and incompatible elements released from the sinking plate.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coupled effect of temperature-pressure increase causes dehydration metamorphic reactions and mantle melting.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composition of the partial melts is strongly different from those generated along mid oceanic ridges.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composition of the subduction-related melts reflects the variable (but always important) contribution of the subducted lithology chemical budget.</a:t>
            </a: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These melts are more reactive with the peridotitic matrix than the melts produced along mid oceanic ridges.</a:t>
            </a:r>
          </a:p>
        </p:txBody>
      </p:sp>
    </p:spTree>
    <p:extLst>
      <p:ext uri="{BB962C8B-B14F-4D97-AF65-F5344CB8AC3E}">
        <p14:creationId xmlns:p14="http://schemas.microsoft.com/office/powerpoint/2010/main" val="35697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2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2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2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074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156099" name="Text Box 3"/>
          <p:cNvSpPr txBox="1">
            <a:spLocks noChangeArrowheads="1"/>
          </p:cNvSpPr>
          <p:nvPr/>
        </p:nvSpPr>
        <p:spPr bwMode="auto">
          <a:xfrm>
            <a:off x="0" y="674688"/>
            <a:ext cx="9144000" cy="4431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Not everything is released by metamorphic reactions in the upper few hundred kilometres of a subduction zone.</a:t>
            </a:r>
          </a:p>
          <a:p>
            <a:pPr>
              <a:defRPr/>
            </a:pP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 large volume of subducting plate sinks down to the mantle.</a:t>
            </a:r>
          </a:p>
          <a:p>
            <a:pPr>
              <a:defRPr/>
            </a:pPr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residuum of the subducting plate possibly accumulates to the 670 km discontinuity or it can founder down to the core-mantle boundary layer at ~2900 km.</a:t>
            </a:r>
          </a:p>
          <a:p>
            <a:pPr>
              <a:defRPr/>
            </a:pP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Why should the subducted plate accumulate at the 670 km discontinuity?</a:t>
            </a:r>
          </a:p>
        </p:txBody>
      </p:sp>
      <p:sp>
        <p:nvSpPr>
          <p:cNvPr id="1156100" name="Text Box 4"/>
          <p:cNvSpPr txBox="1">
            <a:spLocks noChangeArrowheads="1"/>
          </p:cNvSpPr>
          <p:nvPr/>
        </p:nvSpPr>
        <p:spPr bwMode="auto">
          <a:xfrm>
            <a:off x="0" y="5043488"/>
            <a:ext cx="914400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…remember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ringwoodite → bridgmanite + Fe periclase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transition…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475286"/>
            <a:ext cx="914400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And remember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also the density contrast between slab and lower mantle.</a:t>
            </a:r>
          </a:p>
        </p:txBody>
      </p:sp>
      <p:cxnSp>
        <p:nvCxnSpPr>
          <p:cNvPr id="9" name="Connettore 2 8"/>
          <p:cNvCxnSpPr/>
          <p:nvPr/>
        </p:nvCxnSpPr>
        <p:spPr bwMode="auto">
          <a:xfrm flipH="1">
            <a:off x="7726680" y="5869874"/>
            <a:ext cx="190500" cy="27946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85940" y="6100126"/>
            <a:ext cx="172720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&gt;3.8 g/cm</a:t>
            </a:r>
            <a:r>
              <a:rPr lang="en-GB" sz="23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</a:p>
        </p:txBody>
      </p:sp>
      <p:cxnSp>
        <p:nvCxnSpPr>
          <p:cNvPr id="14" name="Connettore 2 13"/>
          <p:cNvCxnSpPr/>
          <p:nvPr/>
        </p:nvCxnSpPr>
        <p:spPr bwMode="auto">
          <a:xfrm flipH="1">
            <a:off x="5859780" y="5869874"/>
            <a:ext cx="510540" cy="27946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019040" y="6100126"/>
            <a:ext cx="172720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&lt;3.8 g/cm</a:t>
            </a:r>
            <a:r>
              <a:rPr lang="en-GB" sz="23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6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6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6099" grpId="0" build="p"/>
      <p:bldP spid="1156100" grpId="0"/>
      <p:bldP spid="5" grpId="0"/>
      <p:bldP spid="11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965962" y="0"/>
            <a:ext cx="7151051" cy="6858000"/>
            <a:chOff x="1965962" y="0"/>
            <a:chExt cx="7151051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375"/>
            <a:stretch>
              <a:fillRect/>
            </a:stretch>
          </p:blipFill>
          <p:spPr bwMode="auto">
            <a:xfrm rot="5400000">
              <a:off x="2112488" y="-146526"/>
              <a:ext cx="6858000" cy="715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CasellaDiTesto 14"/>
            <p:cNvSpPr txBox="1"/>
            <p:nvPr/>
          </p:nvSpPr>
          <p:spPr>
            <a:xfrm>
              <a:off x="2208213" y="5275199"/>
              <a:ext cx="7350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660 km</a:t>
              </a:r>
              <a:endParaRPr lang="it-IT" sz="1400" b="1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2057400" y="3571875"/>
              <a:ext cx="90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410 km</a:t>
              </a:r>
              <a:endParaRPr lang="it-IT" sz="1400" b="1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2057400" y="4396613"/>
              <a:ext cx="90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560 km</a:t>
              </a:r>
              <a:endParaRPr lang="it-IT" sz="1400" b="1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-1" y="5438775"/>
            <a:ext cx="1965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effectLst/>
                <a:latin typeface="Calibri" pitchFamily="34" charset="0"/>
              </a:rPr>
              <a:t>Stixrude</a:t>
            </a:r>
            <a:r>
              <a:rPr lang="en-US" sz="1500" dirty="0">
                <a:solidFill>
                  <a:schemeClr val="bg1"/>
                </a:solidFill>
                <a:effectLst/>
                <a:latin typeface="Calibri" pitchFamily="34" charset="0"/>
              </a:rPr>
              <a:t> and Lithgow-</a:t>
            </a:r>
            <a:r>
              <a:rPr lang="en-US" sz="1500" dirty="0" err="1">
                <a:solidFill>
                  <a:schemeClr val="bg1"/>
                </a:solidFill>
                <a:effectLst/>
                <a:latin typeface="Calibri" pitchFamily="34" charset="0"/>
              </a:rPr>
              <a:t>Bertelloni</a:t>
            </a:r>
            <a:r>
              <a:rPr lang="en-US" sz="1500" dirty="0">
                <a:solidFill>
                  <a:schemeClr val="bg1"/>
                </a:solidFill>
                <a:effectLst/>
                <a:latin typeface="Calibri" pitchFamily="34" charset="0"/>
              </a:rPr>
              <a:t>, 2011 (</a:t>
            </a:r>
            <a:r>
              <a:rPr lang="en-US" sz="15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US" sz="1500" dirty="0">
                <a:solidFill>
                  <a:schemeClr val="bg1"/>
                </a:solidFill>
                <a:effectLst/>
                <a:latin typeface="Calibri" pitchFamily="34" charset="0"/>
              </a:rPr>
              <a:t>. J. Int., 184, 1180-1213)</a:t>
            </a:r>
            <a:endParaRPr lang="it-IT" sz="1500" dirty="0"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" name="Figura a mano libera 2"/>
          <p:cNvSpPr/>
          <p:nvPr/>
        </p:nvSpPr>
        <p:spPr bwMode="auto">
          <a:xfrm>
            <a:off x="2867025" y="1314450"/>
            <a:ext cx="5305425" cy="4524375"/>
          </a:xfrm>
          <a:custGeom>
            <a:avLst/>
            <a:gdLst>
              <a:gd name="connsiteX0" fmla="*/ 0 w 5305425"/>
              <a:gd name="connsiteY0" fmla="*/ 4086225 h 4524375"/>
              <a:gd name="connsiteX1" fmla="*/ 1181100 w 5305425"/>
              <a:gd name="connsiteY1" fmla="*/ 4276725 h 4524375"/>
              <a:gd name="connsiteX2" fmla="*/ 1895475 w 5305425"/>
              <a:gd name="connsiteY2" fmla="*/ 4191000 h 4524375"/>
              <a:gd name="connsiteX3" fmla="*/ 2952750 w 5305425"/>
              <a:gd name="connsiteY3" fmla="*/ 4133850 h 4524375"/>
              <a:gd name="connsiteX4" fmla="*/ 3228975 w 5305425"/>
              <a:gd name="connsiteY4" fmla="*/ 4133850 h 4524375"/>
              <a:gd name="connsiteX5" fmla="*/ 3533775 w 5305425"/>
              <a:gd name="connsiteY5" fmla="*/ 4095750 h 4524375"/>
              <a:gd name="connsiteX6" fmla="*/ 4124325 w 5305425"/>
              <a:gd name="connsiteY6" fmla="*/ 4210050 h 4524375"/>
              <a:gd name="connsiteX7" fmla="*/ 5305425 w 5305425"/>
              <a:gd name="connsiteY7" fmla="*/ 4524375 h 4524375"/>
              <a:gd name="connsiteX8" fmla="*/ 5305425 w 5305425"/>
              <a:gd name="connsiteY8" fmla="*/ 0 h 4524375"/>
              <a:gd name="connsiteX9" fmla="*/ 9525 w 5305425"/>
              <a:gd name="connsiteY9" fmla="*/ 9525 h 4524375"/>
              <a:gd name="connsiteX10" fmla="*/ 0 w 5305425"/>
              <a:gd name="connsiteY10" fmla="*/ 4086225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05425" h="4524375">
                <a:moveTo>
                  <a:pt x="0" y="4086225"/>
                </a:moveTo>
                <a:lnTo>
                  <a:pt x="1181100" y="4276725"/>
                </a:lnTo>
                <a:lnTo>
                  <a:pt x="1895475" y="4191000"/>
                </a:lnTo>
                <a:lnTo>
                  <a:pt x="2952750" y="4133850"/>
                </a:lnTo>
                <a:lnTo>
                  <a:pt x="3228975" y="4133850"/>
                </a:lnTo>
                <a:lnTo>
                  <a:pt x="3533775" y="4095750"/>
                </a:lnTo>
                <a:lnTo>
                  <a:pt x="4124325" y="4210050"/>
                </a:lnTo>
                <a:lnTo>
                  <a:pt x="5305425" y="4524375"/>
                </a:lnTo>
                <a:lnTo>
                  <a:pt x="5305425" y="0"/>
                </a:lnTo>
                <a:lnTo>
                  <a:pt x="9525" y="9525"/>
                </a:lnTo>
                <a:lnTo>
                  <a:pt x="0" y="408622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7024" y="1752481"/>
            <a:ext cx="5305425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Calibri" pitchFamily="34" charset="0"/>
              </a:rPr>
              <a:t>All minerals in the slab lithologies (sediments, basalt/gabbro crust and peridotite) have densities &lt;3.8g/cm</a:t>
            </a:r>
            <a:r>
              <a:rPr lang="en-GB" sz="2800" b="1" baseline="30000" dirty="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  <a:r>
              <a:rPr lang="en-GB" sz="2800" b="1" dirty="0">
                <a:solidFill>
                  <a:schemeClr val="tx1"/>
                </a:solidFill>
                <a:effectLst/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2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90588" y="569913"/>
            <a:ext cx="7432675" cy="6288087"/>
            <a:chOff x="222" y="359"/>
            <a:chExt cx="4682" cy="3961"/>
          </a:xfrm>
        </p:grpSpPr>
        <p:pic>
          <p:nvPicPr>
            <p:cNvPr id="14645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" y="359"/>
              <a:ext cx="4230" cy="39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58159" name="Rectangle 15"/>
            <p:cNvSpPr>
              <a:spLocks noChangeArrowheads="1"/>
            </p:cNvSpPr>
            <p:nvPr/>
          </p:nvSpPr>
          <p:spPr bwMode="auto">
            <a:xfrm>
              <a:off x="4416" y="360"/>
              <a:ext cx="488" cy="396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158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158151" name="Freeform 7"/>
          <p:cNvSpPr>
            <a:spLocks/>
          </p:cNvSpPr>
          <p:nvPr/>
        </p:nvSpPr>
        <p:spPr bwMode="auto">
          <a:xfrm>
            <a:off x="2330450" y="1303338"/>
            <a:ext cx="1265238" cy="1038225"/>
          </a:xfrm>
          <a:custGeom>
            <a:avLst/>
            <a:gdLst/>
            <a:ahLst/>
            <a:cxnLst>
              <a:cxn ang="0">
                <a:pos x="763" y="3"/>
              </a:cxn>
              <a:cxn ang="0">
                <a:pos x="545" y="49"/>
              </a:cxn>
              <a:cxn ang="0">
                <a:pos x="453" y="109"/>
              </a:cxn>
              <a:cxn ang="0">
                <a:pos x="387" y="211"/>
              </a:cxn>
              <a:cxn ang="0">
                <a:pos x="359" y="339"/>
              </a:cxn>
              <a:cxn ang="0">
                <a:pos x="325" y="417"/>
              </a:cxn>
              <a:cxn ang="0">
                <a:pos x="279" y="459"/>
              </a:cxn>
              <a:cxn ang="0">
                <a:pos x="137" y="543"/>
              </a:cxn>
              <a:cxn ang="0">
                <a:pos x="17" y="579"/>
              </a:cxn>
              <a:cxn ang="0">
                <a:pos x="33" y="643"/>
              </a:cxn>
              <a:cxn ang="0">
                <a:pos x="45" y="647"/>
              </a:cxn>
              <a:cxn ang="0">
                <a:pos x="167" y="599"/>
              </a:cxn>
              <a:cxn ang="0">
                <a:pos x="313" y="513"/>
              </a:cxn>
              <a:cxn ang="0">
                <a:pos x="383" y="427"/>
              </a:cxn>
              <a:cxn ang="0">
                <a:pos x="415" y="339"/>
              </a:cxn>
              <a:cxn ang="0">
                <a:pos x="445" y="247"/>
              </a:cxn>
              <a:cxn ang="0">
                <a:pos x="497" y="157"/>
              </a:cxn>
              <a:cxn ang="0">
                <a:pos x="589" y="83"/>
              </a:cxn>
              <a:cxn ang="0">
                <a:pos x="709" y="55"/>
              </a:cxn>
              <a:cxn ang="0">
                <a:pos x="749" y="33"/>
              </a:cxn>
              <a:cxn ang="0">
                <a:pos x="763" y="3"/>
              </a:cxn>
            </a:cxnLst>
            <a:rect l="0" t="0" r="r" b="b"/>
            <a:pathLst>
              <a:path w="797" h="654">
                <a:moveTo>
                  <a:pt x="763" y="3"/>
                </a:moveTo>
                <a:cubicBezTo>
                  <a:pt x="729" y="6"/>
                  <a:pt x="597" y="31"/>
                  <a:pt x="545" y="49"/>
                </a:cubicBezTo>
                <a:cubicBezTo>
                  <a:pt x="493" y="67"/>
                  <a:pt x="479" y="82"/>
                  <a:pt x="453" y="109"/>
                </a:cubicBezTo>
                <a:cubicBezTo>
                  <a:pt x="427" y="136"/>
                  <a:pt x="403" y="173"/>
                  <a:pt x="387" y="211"/>
                </a:cubicBezTo>
                <a:cubicBezTo>
                  <a:pt x="371" y="249"/>
                  <a:pt x="369" y="305"/>
                  <a:pt x="359" y="339"/>
                </a:cubicBezTo>
                <a:cubicBezTo>
                  <a:pt x="349" y="373"/>
                  <a:pt x="338" y="397"/>
                  <a:pt x="325" y="417"/>
                </a:cubicBezTo>
                <a:cubicBezTo>
                  <a:pt x="312" y="437"/>
                  <a:pt x="310" y="438"/>
                  <a:pt x="279" y="459"/>
                </a:cubicBezTo>
                <a:cubicBezTo>
                  <a:pt x="248" y="480"/>
                  <a:pt x="181" y="523"/>
                  <a:pt x="137" y="543"/>
                </a:cubicBezTo>
                <a:cubicBezTo>
                  <a:pt x="93" y="563"/>
                  <a:pt x="34" y="562"/>
                  <a:pt x="17" y="579"/>
                </a:cubicBezTo>
                <a:cubicBezTo>
                  <a:pt x="0" y="596"/>
                  <a:pt x="28" y="632"/>
                  <a:pt x="33" y="643"/>
                </a:cubicBezTo>
                <a:cubicBezTo>
                  <a:pt x="38" y="654"/>
                  <a:pt x="23" y="654"/>
                  <a:pt x="45" y="647"/>
                </a:cubicBezTo>
                <a:cubicBezTo>
                  <a:pt x="67" y="640"/>
                  <a:pt x="122" y="621"/>
                  <a:pt x="167" y="599"/>
                </a:cubicBezTo>
                <a:cubicBezTo>
                  <a:pt x="212" y="577"/>
                  <a:pt x="277" y="542"/>
                  <a:pt x="313" y="513"/>
                </a:cubicBezTo>
                <a:cubicBezTo>
                  <a:pt x="349" y="484"/>
                  <a:pt x="366" y="456"/>
                  <a:pt x="383" y="427"/>
                </a:cubicBezTo>
                <a:cubicBezTo>
                  <a:pt x="400" y="398"/>
                  <a:pt x="405" y="369"/>
                  <a:pt x="415" y="339"/>
                </a:cubicBezTo>
                <a:cubicBezTo>
                  <a:pt x="425" y="309"/>
                  <a:pt x="431" y="277"/>
                  <a:pt x="445" y="247"/>
                </a:cubicBezTo>
                <a:cubicBezTo>
                  <a:pt x="459" y="217"/>
                  <a:pt x="473" y="184"/>
                  <a:pt x="497" y="157"/>
                </a:cubicBezTo>
                <a:cubicBezTo>
                  <a:pt x="521" y="130"/>
                  <a:pt x="554" y="100"/>
                  <a:pt x="589" y="83"/>
                </a:cubicBezTo>
                <a:cubicBezTo>
                  <a:pt x="624" y="66"/>
                  <a:pt x="682" y="63"/>
                  <a:pt x="709" y="55"/>
                </a:cubicBezTo>
                <a:cubicBezTo>
                  <a:pt x="736" y="47"/>
                  <a:pt x="739" y="42"/>
                  <a:pt x="749" y="33"/>
                </a:cubicBezTo>
                <a:cubicBezTo>
                  <a:pt x="759" y="24"/>
                  <a:pt x="797" y="0"/>
                  <a:pt x="763" y="3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54" name="Freeform 10"/>
          <p:cNvSpPr>
            <a:spLocks/>
          </p:cNvSpPr>
          <p:nvPr/>
        </p:nvSpPr>
        <p:spPr bwMode="auto">
          <a:xfrm>
            <a:off x="5162550" y="1538288"/>
            <a:ext cx="569913" cy="2413000"/>
          </a:xfrm>
          <a:custGeom>
            <a:avLst/>
            <a:gdLst/>
            <a:ahLst/>
            <a:cxnLst>
              <a:cxn ang="0">
                <a:pos x="202" y="23"/>
              </a:cxn>
              <a:cxn ang="0">
                <a:pos x="258" y="151"/>
              </a:cxn>
              <a:cxn ang="0">
                <a:pos x="282" y="499"/>
              </a:cxn>
              <a:cxn ang="0">
                <a:pos x="254" y="783"/>
              </a:cxn>
              <a:cxn ang="0">
                <a:pos x="198" y="1083"/>
              </a:cxn>
              <a:cxn ang="0">
                <a:pos x="186" y="1251"/>
              </a:cxn>
              <a:cxn ang="0">
                <a:pos x="230" y="1323"/>
              </a:cxn>
              <a:cxn ang="0">
                <a:pos x="262" y="1391"/>
              </a:cxn>
              <a:cxn ang="0">
                <a:pos x="246" y="1431"/>
              </a:cxn>
              <a:cxn ang="0">
                <a:pos x="158" y="1419"/>
              </a:cxn>
              <a:cxn ang="0">
                <a:pos x="78" y="1379"/>
              </a:cxn>
              <a:cxn ang="0">
                <a:pos x="54" y="1367"/>
              </a:cxn>
              <a:cxn ang="0">
                <a:pos x="14" y="1439"/>
              </a:cxn>
              <a:cxn ang="0">
                <a:pos x="138" y="1479"/>
              </a:cxn>
              <a:cxn ang="0">
                <a:pos x="274" y="1519"/>
              </a:cxn>
              <a:cxn ang="0">
                <a:pos x="346" y="1471"/>
              </a:cxn>
              <a:cxn ang="0">
                <a:pos x="354" y="1395"/>
              </a:cxn>
              <a:cxn ang="0">
                <a:pos x="314" y="1303"/>
              </a:cxn>
              <a:cxn ang="0">
                <a:pos x="262" y="1243"/>
              </a:cxn>
              <a:cxn ang="0">
                <a:pos x="262" y="1139"/>
              </a:cxn>
              <a:cxn ang="0">
                <a:pos x="306" y="915"/>
              </a:cxn>
              <a:cxn ang="0">
                <a:pos x="342" y="651"/>
              </a:cxn>
              <a:cxn ang="0">
                <a:pos x="354" y="371"/>
              </a:cxn>
              <a:cxn ang="0">
                <a:pos x="342" y="211"/>
              </a:cxn>
              <a:cxn ang="0">
                <a:pos x="318" y="51"/>
              </a:cxn>
              <a:cxn ang="0">
                <a:pos x="298" y="15"/>
              </a:cxn>
              <a:cxn ang="0">
                <a:pos x="202" y="23"/>
              </a:cxn>
            </a:cxnLst>
            <a:rect l="0" t="0" r="r" b="b"/>
            <a:pathLst>
              <a:path w="359" h="1520">
                <a:moveTo>
                  <a:pt x="202" y="23"/>
                </a:moveTo>
                <a:cubicBezTo>
                  <a:pt x="195" y="46"/>
                  <a:pt x="245" y="72"/>
                  <a:pt x="258" y="151"/>
                </a:cubicBezTo>
                <a:cubicBezTo>
                  <a:pt x="271" y="230"/>
                  <a:pt x="283" y="394"/>
                  <a:pt x="282" y="499"/>
                </a:cubicBezTo>
                <a:cubicBezTo>
                  <a:pt x="281" y="604"/>
                  <a:pt x="268" y="686"/>
                  <a:pt x="254" y="783"/>
                </a:cubicBezTo>
                <a:cubicBezTo>
                  <a:pt x="240" y="880"/>
                  <a:pt x="209" y="1005"/>
                  <a:pt x="198" y="1083"/>
                </a:cubicBezTo>
                <a:cubicBezTo>
                  <a:pt x="187" y="1161"/>
                  <a:pt x="181" y="1211"/>
                  <a:pt x="186" y="1251"/>
                </a:cubicBezTo>
                <a:cubicBezTo>
                  <a:pt x="191" y="1291"/>
                  <a:pt x="217" y="1300"/>
                  <a:pt x="230" y="1323"/>
                </a:cubicBezTo>
                <a:cubicBezTo>
                  <a:pt x="243" y="1346"/>
                  <a:pt x="259" y="1373"/>
                  <a:pt x="262" y="1391"/>
                </a:cubicBezTo>
                <a:cubicBezTo>
                  <a:pt x="265" y="1409"/>
                  <a:pt x="263" y="1426"/>
                  <a:pt x="246" y="1431"/>
                </a:cubicBezTo>
                <a:cubicBezTo>
                  <a:pt x="229" y="1436"/>
                  <a:pt x="186" y="1428"/>
                  <a:pt x="158" y="1419"/>
                </a:cubicBezTo>
                <a:cubicBezTo>
                  <a:pt x="130" y="1410"/>
                  <a:pt x="95" y="1388"/>
                  <a:pt x="78" y="1379"/>
                </a:cubicBezTo>
                <a:cubicBezTo>
                  <a:pt x="61" y="1370"/>
                  <a:pt x="65" y="1357"/>
                  <a:pt x="54" y="1367"/>
                </a:cubicBezTo>
                <a:cubicBezTo>
                  <a:pt x="43" y="1377"/>
                  <a:pt x="0" y="1420"/>
                  <a:pt x="14" y="1439"/>
                </a:cubicBezTo>
                <a:cubicBezTo>
                  <a:pt x="28" y="1458"/>
                  <a:pt x="95" y="1466"/>
                  <a:pt x="138" y="1479"/>
                </a:cubicBezTo>
                <a:cubicBezTo>
                  <a:pt x="181" y="1492"/>
                  <a:pt x="239" y="1520"/>
                  <a:pt x="274" y="1519"/>
                </a:cubicBezTo>
                <a:cubicBezTo>
                  <a:pt x="309" y="1518"/>
                  <a:pt x="333" y="1492"/>
                  <a:pt x="346" y="1471"/>
                </a:cubicBezTo>
                <a:cubicBezTo>
                  <a:pt x="359" y="1450"/>
                  <a:pt x="359" y="1423"/>
                  <a:pt x="354" y="1395"/>
                </a:cubicBezTo>
                <a:cubicBezTo>
                  <a:pt x="349" y="1367"/>
                  <a:pt x="329" y="1328"/>
                  <a:pt x="314" y="1303"/>
                </a:cubicBezTo>
                <a:cubicBezTo>
                  <a:pt x="299" y="1278"/>
                  <a:pt x="271" y="1270"/>
                  <a:pt x="262" y="1243"/>
                </a:cubicBezTo>
                <a:cubicBezTo>
                  <a:pt x="253" y="1216"/>
                  <a:pt x="255" y="1194"/>
                  <a:pt x="262" y="1139"/>
                </a:cubicBezTo>
                <a:cubicBezTo>
                  <a:pt x="269" y="1084"/>
                  <a:pt x="293" y="996"/>
                  <a:pt x="306" y="915"/>
                </a:cubicBezTo>
                <a:cubicBezTo>
                  <a:pt x="319" y="834"/>
                  <a:pt x="334" y="742"/>
                  <a:pt x="342" y="651"/>
                </a:cubicBezTo>
                <a:cubicBezTo>
                  <a:pt x="350" y="560"/>
                  <a:pt x="354" y="444"/>
                  <a:pt x="354" y="371"/>
                </a:cubicBezTo>
                <a:cubicBezTo>
                  <a:pt x="354" y="298"/>
                  <a:pt x="348" y="264"/>
                  <a:pt x="342" y="211"/>
                </a:cubicBezTo>
                <a:cubicBezTo>
                  <a:pt x="336" y="158"/>
                  <a:pt x="325" y="84"/>
                  <a:pt x="318" y="51"/>
                </a:cubicBezTo>
                <a:cubicBezTo>
                  <a:pt x="311" y="18"/>
                  <a:pt x="319" y="20"/>
                  <a:pt x="298" y="15"/>
                </a:cubicBezTo>
                <a:cubicBezTo>
                  <a:pt x="277" y="10"/>
                  <a:pt x="209" y="0"/>
                  <a:pt x="202" y="23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55" name="Freeform 11"/>
          <p:cNvSpPr>
            <a:spLocks/>
          </p:cNvSpPr>
          <p:nvPr/>
        </p:nvSpPr>
        <p:spPr bwMode="auto">
          <a:xfrm>
            <a:off x="1960563" y="1882775"/>
            <a:ext cx="4864100" cy="688975"/>
          </a:xfrm>
          <a:custGeom>
            <a:avLst/>
            <a:gdLst/>
            <a:ahLst/>
            <a:cxnLst>
              <a:cxn ang="0">
                <a:pos x="0" y="434"/>
              </a:cxn>
              <a:cxn ang="0">
                <a:pos x="484" y="210"/>
              </a:cxn>
              <a:cxn ang="0">
                <a:pos x="1164" y="34"/>
              </a:cxn>
              <a:cxn ang="0">
                <a:pos x="1860" y="30"/>
              </a:cxn>
              <a:cxn ang="0">
                <a:pos x="2624" y="214"/>
              </a:cxn>
              <a:cxn ang="0">
                <a:pos x="3064" y="422"/>
              </a:cxn>
            </a:cxnLst>
            <a:rect l="0" t="0" r="r" b="b"/>
            <a:pathLst>
              <a:path w="3064" h="434">
                <a:moveTo>
                  <a:pt x="0" y="434"/>
                </a:moveTo>
                <a:cubicBezTo>
                  <a:pt x="145" y="355"/>
                  <a:pt x="290" y="277"/>
                  <a:pt x="484" y="210"/>
                </a:cubicBezTo>
                <a:cubicBezTo>
                  <a:pt x="678" y="143"/>
                  <a:pt x="935" y="64"/>
                  <a:pt x="1164" y="34"/>
                </a:cubicBezTo>
                <a:cubicBezTo>
                  <a:pt x="1393" y="4"/>
                  <a:pt x="1617" y="0"/>
                  <a:pt x="1860" y="30"/>
                </a:cubicBezTo>
                <a:cubicBezTo>
                  <a:pt x="2103" y="60"/>
                  <a:pt x="2423" y="149"/>
                  <a:pt x="2624" y="214"/>
                </a:cubicBezTo>
                <a:cubicBezTo>
                  <a:pt x="2825" y="279"/>
                  <a:pt x="2944" y="350"/>
                  <a:pt x="3064" y="422"/>
                </a:cubicBezTo>
              </a:path>
            </a:pathLst>
          </a:custGeom>
          <a:noFill/>
          <a:ln w="76200" cap="flat" cmpd="sng">
            <a:solidFill>
              <a:srgbClr val="00CCFF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57" name="Freeform 13"/>
          <p:cNvSpPr>
            <a:spLocks/>
          </p:cNvSpPr>
          <p:nvPr/>
        </p:nvSpPr>
        <p:spPr bwMode="auto">
          <a:xfrm>
            <a:off x="1985963" y="1946275"/>
            <a:ext cx="4806950" cy="688975"/>
          </a:xfrm>
          <a:custGeom>
            <a:avLst/>
            <a:gdLst/>
            <a:ahLst/>
            <a:cxnLst>
              <a:cxn ang="0">
                <a:pos x="0" y="434"/>
              </a:cxn>
              <a:cxn ang="0">
                <a:pos x="484" y="210"/>
              </a:cxn>
              <a:cxn ang="0">
                <a:pos x="1164" y="34"/>
              </a:cxn>
              <a:cxn ang="0">
                <a:pos x="1860" y="30"/>
              </a:cxn>
              <a:cxn ang="0">
                <a:pos x="2624" y="214"/>
              </a:cxn>
              <a:cxn ang="0">
                <a:pos x="3064" y="422"/>
              </a:cxn>
            </a:cxnLst>
            <a:rect l="0" t="0" r="r" b="b"/>
            <a:pathLst>
              <a:path w="3064" h="434">
                <a:moveTo>
                  <a:pt x="0" y="434"/>
                </a:moveTo>
                <a:cubicBezTo>
                  <a:pt x="145" y="355"/>
                  <a:pt x="290" y="277"/>
                  <a:pt x="484" y="210"/>
                </a:cubicBezTo>
                <a:cubicBezTo>
                  <a:pt x="678" y="143"/>
                  <a:pt x="935" y="64"/>
                  <a:pt x="1164" y="34"/>
                </a:cubicBezTo>
                <a:cubicBezTo>
                  <a:pt x="1393" y="4"/>
                  <a:pt x="1617" y="0"/>
                  <a:pt x="1860" y="30"/>
                </a:cubicBezTo>
                <a:cubicBezTo>
                  <a:pt x="2103" y="60"/>
                  <a:pt x="2423" y="149"/>
                  <a:pt x="2624" y="214"/>
                </a:cubicBezTo>
                <a:cubicBezTo>
                  <a:pt x="2825" y="279"/>
                  <a:pt x="2944" y="350"/>
                  <a:pt x="3064" y="422"/>
                </a:cubicBezTo>
              </a:path>
            </a:pathLst>
          </a:custGeom>
          <a:noFill/>
          <a:ln w="76200" cap="flat" cmpd="sng">
            <a:solidFill>
              <a:srgbClr val="FF33CC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60" name="Text Box 16"/>
          <p:cNvSpPr txBox="1">
            <a:spLocks noChangeArrowheads="1"/>
          </p:cNvSpPr>
          <p:nvPr/>
        </p:nvSpPr>
        <p:spPr bwMode="auto">
          <a:xfrm rot="1738933">
            <a:off x="6675438" y="2663825"/>
            <a:ext cx="1803400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100" dirty="0">
                <a:solidFill>
                  <a:schemeClr val="hlink"/>
                </a:solidFill>
                <a:effectLst/>
                <a:latin typeface="Calibri" pitchFamily="34" charset="0"/>
              </a:rPr>
              <a:t>Ringwoodite</a:t>
            </a:r>
          </a:p>
        </p:txBody>
      </p:sp>
      <p:sp>
        <p:nvSpPr>
          <p:cNvPr id="1158161" name="Text Box 17"/>
          <p:cNvSpPr txBox="1">
            <a:spLocks noChangeArrowheads="1"/>
          </p:cNvSpPr>
          <p:nvPr/>
        </p:nvSpPr>
        <p:spPr bwMode="auto">
          <a:xfrm rot="1823110">
            <a:off x="6470505" y="2912713"/>
            <a:ext cx="1944196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100" dirty="0">
                <a:solidFill>
                  <a:srgbClr val="FF33CC"/>
                </a:solidFill>
                <a:effectLst/>
                <a:latin typeface="Calibri" pitchFamily="34" charset="0"/>
              </a:rPr>
              <a:t>Bridgmanite+ Fe Periclase</a:t>
            </a:r>
          </a:p>
        </p:txBody>
      </p:sp>
      <p:sp>
        <p:nvSpPr>
          <p:cNvPr id="1158162" name="Text Box 18"/>
          <p:cNvSpPr txBox="1">
            <a:spLocks noChangeArrowheads="1"/>
          </p:cNvSpPr>
          <p:nvPr/>
        </p:nvSpPr>
        <p:spPr bwMode="auto">
          <a:xfrm rot="1897336">
            <a:off x="5600700" y="4270375"/>
            <a:ext cx="2320925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100">
                <a:solidFill>
                  <a:schemeClr val="hlink"/>
                </a:solidFill>
                <a:effectLst/>
                <a:latin typeface="Calibri" pitchFamily="34" charset="0"/>
              </a:rPr>
              <a:t>Lower Mantle</a:t>
            </a:r>
          </a:p>
        </p:txBody>
      </p:sp>
      <p:sp>
        <p:nvSpPr>
          <p:cNvPr id="1158163" name="Text Box 19"/>
          <p:cNvSpPr txBox="1">
            <a:spLocks noChangeArrowheads="1"/>
          </p:cNvSpPr>
          <p:nvPr/>
        </p:nvSpPr>
        <p:spPr bwMode="auto">
          <a:xfrm rot="1976709">
            <a:off x="5791200" y="4524375"/>
            <a:ext cx="1598613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100">
                <a:solidFill>
                  <a:srgbClr val="00CC00"/>
                </a:solidFill>
                <a:effectLst/>
                <a:latin typeface="Calibri" pitchFamily="34" charset="0"/>
              </a:rPr>
              <a:t>Liquid Core</a:t>
            </a:r>
          </a:p>
        </p:txBody>
      </p:sp>
      <p:sp>
        <p:nvSpPr>
          <p:cNvPr id="1158164" name="Freeform 20"/>
          <p:cNvSpPr>
            <a:spLocks/>
          </p:cNvSpPr>
          <p:nvPr/>
        </p:nvSpPr>
        <p:spPr bwMode="auto">
          <a:xfrm>
            <a:off x="4197350" y="1179513"/>
            <a:ext cx="989013" cy="2711450"/>
          </a:xfrm>
          <a:custGeom>
            <a:avLst/>
            <a:gdLst/>
            <a:ahLst/>
            <a:cxnLst>
              <a:cxn ang="0">
                <a:pos x="47" y="1649"/>
              </a:cxn>
              <a:cxn ang="0">
                <a:pos x="43" y="1577"/>
              </a:cxn>
              <a:cxn ang="0">
                <a:pos x="107" y="1557"/>
              </a:cxn>
              <a:cxn ang="0">
                <a:pos x="215" y="1533"/>
              </a:cxn>
              <a:cxn ang="0">
                <a:pos x="283" y="1497"/>
              </a:cxn>
              <a:cxn ang="0">
                <a:pos x="323" y="1337"/>
              </a:cxn>
              <a:cxn ang="0">
                <a:pos x="367" y="1029"/>
              </a:cxn>
              <a:cxn ang="0">
                <a:pos x="471" y="157"/>
              </a:cxn>
              <a:cxn ang="0">
                <a:pos x="475" y="85"/>
              </a:cxn>
              <a:cxn ang="0">
                <a:pos x="511" y="77"/>
              </a:cxn>
              <a:cxn ang="0">
                <a:pos x="491" y="265"/>
              </a:cxn>
              <a:cxn ang="0">
                <a:pos x="419" y="933"/>
              </a:cxn>
              <a:cxn ang="0">
                <a:pos x="383" y="1317"/>
              </a:cxn>
              <a:cxn ang="0">
                <a:pos x="379" y="1485"/>
              </a:cxn>
              <a:cxn ang="0">
                <a:pos x="383" y="1525"/>
              </a:cxn>
              <a:cxn ang="0">
                <a:pos x="451" y="1553"/>
              </a:cxn>
              <a:cxn ang="0">
                <a:pos x="515" y="1565"/>
              </a:cxn>
              <a:cxn ang="0">
                <a:pos x="563" y="1617"/>
              </a:cxn>
              <a:cxn ang="0">
                <a:pos x="555" y="1701"/>
              </a:cxn>
              <a:cxn ang="0">
                <a:pos x="323" y="1657"/>
              </a:cxn>
              <a:cxn ang="0">
                <a:pos x="47" y="1649"/>
              </a:cxn>
            </a:cxnLst>
            <a:rect l="0" t="0" r="r" b="b"/>
            <a:pathLst>
              <a:path w="595" h="1708">
                <a:moveTo>
                  <a:pt x="47" y="1649"/>
                </a:moveTo>
                <a:cubicBezTo>
                  <a:pt x="0" y="1636"/>
                  <a:pt x="33" y="1592"/>
                  <a:pt x="43" y="1577"/>
                </a:cubicBezTo>
                <a:cubicBezTo>
                  <a:pt x="53" y="1562"/>
                  <a:pt x="78" y="1564"/>
                  <a:pt x="107" y="1557"/>
                </a:cubicBezTo>
                <a:cubicBezTo>
                  <a:pt x="136" y="1550"/>
                  <a:pt x="186" y="1543"/>
                  <a:pt x="215" y="1533"/>
                </a:cubicBezTo>
                <a:cubicBezTo>
                  <a:pt x="244" y="1523"/>
                  <a:pt x="265" y="1530"/>
                  <a:pt x="283" y="1497"/>
                </a:cubicBezTo>
                <a:cubicBezTo>
                  <a:pt x="301" y="1464"/>
                  <a:pt x="309" y="1415"/>
                  <a:pt x="323" y="1337"/>
                </a:cubicBezTo>
                <a:cubicBezTo>
                  <a:pt x="337" y="1259"/>
                  <a:pt x="342" y="1226"/>
                  <a:pt x="367" y="1029"/>
                </a:cubicBezTo>
                <a:cubicBezTo>
                  <a:pt x="392" y="832"/>
                  <a:pt x="453" y="314"/>
                  <a:pt x="471" y="157"/>
                </a:cubicBezTo>
                <a:cubicBezTo>
                  <a:pt x="489" y="0"/>
                  <a:pt x="468" y="98"/>
                  <a:pt x="475" y="85"/>
                </a:cubicBezTo>
                <a:cubicBezTo>
                  <a:pt x="482" y="72"/>
                  <a:pt x="508" y="47"/>
                  <a:pt x="511" y="77"/>
                </a:cubicBezTo>
                <a:cubicBezTo>
                  <a:pt x="514" y="107"/>
                  <a:pt x="506" y="122"/>
                  <a:pt x="491" y="265"/>
                </a:cubicBezTo>
                <a:cubicBezTo>
                  <a:pt x="476" y="408"/>
                  <a:pt x="437" y="758"/>
                  <a:pt x="419" y="933"/>
                </a:cubicBezTo>
                <a:cubicBezTo>
                  <a:pt x="401" y="1108"/>
                  <a:pt x="390" y="1225"/>
                  <a:pt x="383" y="1317"/>
                </a:cubicBezTo>
                <a:cubicBezTo>
                  <a:pt x="376" y="1409"/>
                  <a:pt x="379" y="1450"/>
                  <a:pt x="379" y="1485"/>
                </a:cubicBezTo>
                <a:cubicBezTo>
                  <a:pt x="379" y="1520"/>
                  <a:pt x="371" y="1514"/>
                  <a:pt x="383" y="1525"/>
                </a:cubicBezTo>
                <a:cubicBezTo>
                  <a:pt x="395" y="1536"/>
                  <a:pt x="429" y="1546"/>
                  <a:pt x="451" y="1553"/>
                </a:cubicBezTo>
                <a:cubicBezTo>
                  <a:pt x="473" y="1560"/>
                  <a:pt x="496" y="1554"/>
                  <a:pt x="515" y="1565"/>
                </a:cubicBezTo>
                <a:cubicBezTo>
                  <a:pt x="534" y="1576"/>
                  <a:pt x="556" y="1594"/>
                  <a:pt x="563" y="1617"/>
                </a:cubicBezTo>
                <a:cubicBezTo>
                  <a:pt x="570" y="1640"/>
                  <a:pt x="595" y="1694"/>
                  <a:pt x="555" y="1701"/>
                </a:cubicBezTo>
                <a:cubicBezTo>
                  <a:pt x="515" y="1708"/>
                  <a:pt x="406" y="1666"/>
                  <a:pt x="323" y="1657"/>
                </a:cubicBezTo>
                <a:cubicBezTo>
                  <a:pt x="240" y="1648"/>
                  <a:pt x="94" y="1662"/>
                  <a:pt x="47" y="1649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56" name="Freeform 12"/>
          <p:cNvSpPr>
            <a:spLocks/>
          </p:cNvSpPr>
          <p:nvPr/>
        </p:nvSpPr>
        <p:spPr bwMode="auto">
          <a:xfrm>
            <a:off x="2894013" y="3736975"/>
            <a:ext cx="2997200" cy="403225"/>
          </a:xfrm>
          <a:custGeom>
            <a:avLst/>
            <a:gdLst/>
            <a:ahLst/>
            <a:cxnLst>
              <a:cxn ang="0">
                <a:pos x="0" y="434"/>
              </a:cxn>
              <a:cxn ang="0">
                <a:pos x="484" y="210"/>
              </a:cxn>
              <a:cxn ang="0">
                <a:pos x="1164" y="34"/>
              </a:cxn>
              <a:cxn ang="0">
                <a:pos x="1860" y="30"/>
              </a:cxn>
              <a:cxn ang="0">
                <a:pos x="2624" y="214"/>
              </a:cxn>
              <a:cxn ang="0">
                <a:pos x="3064" y="422"/>
              </a:cxn>
            </a:cxnLst>
            <a:rect l="0" t="0" r="r" b="b"/>
            <a:pathLst>
              <a:path w="3064" h="434">
                <a:moveTo>
                  <a:pt x="0" y="434"/>
                </a:moveTo>
                <a:cubicBezTo>
                  <a:pt x="145" y="355"/>
                  <a:pt x="290" y="277"/>
                  <a:pt x="484" y="210"/>
                </a:cubicBezTo>
                <a:cubicBezTo>
                  <a:pt x="678" y="143"/>
                  <a:pt x="935" y="64"/>
                  <a:pt x="1164" y="34"/>
                </a:cubicBezTo>
                <a:cubicBezTo>
                  <a:pt x="1393" y="4"/>
                  <a:pt x="1617" y="0"/>
                  <a:pt x="1860" y="30"/>
                </a:cubicBezTo>
                <a:cubicBezTo>
                  <a:pt x="2103" y="60"/>
                  <a:pt x="2423" y="149"/>
                  <a:pt x="2624" y="214"/>
                </a:cubicBezTo>
                <a:cubicBezTo>
                  <a:pt x="2825" y="279"/>
                  <a:pt x="2944" y="350"/>
                  <a:pt x="3064" y="422"/>
                </a:cubicBezTo>
              </a:path>
            </a:pathLst>
          </a:custGeom>
          <a:noFill/>
          <a:ln w="76200" cap="flat" cmpd="sng">
            <a:solidFill>
              <a:srgbClr val="00CCFF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58" name="Freeform 14"/>
          <p:cNvSpPr>
            <a:spLocks/>
          </p:cNvSpPr>
          <p:nvPr/>
        </p:nvSpPr>
        <p:spPr bwMode="auto">
          <a:xfrm>
            <a:off x="2925763" y="3806825"/>
            <a:ext cx="2927350" cy="403225"/>
          </a:xfrm>
          <a:custGeom>
            <a:avLst/>
            <a:gdLst/>
            <a:ahLst/>
            <a:cxnLst>
              <a:cxn ang="0">
                <a:pos x="0" y="434"/>
              </a:cxn>
              <a:cxn ang="0">
                <a:pos x="484" y="210"/>
              </a:cxn>
              <a:cxn ang="0">
                <a:pos x="1164" y="34"/>
              </a:cxn>
              <a:cxn ang="0">
                <a:pos x="1860" y="30"/>
              </a:cxn>
              <a:cxn ang="0">
                <a:pos x="2624" y="214"/>
              </a:cxn>
              <a:cxn ang="0">
                <a:pos x="3064" y="422"/>
              </a:cxn>
            </a:cxnLst>
            <a:rect l="0" t="0" r="r" b="b"/>
            <a:pathLst>
              <a:path w="3064" h="434">
                <a:moveTo>
                  <a:pt x="0" y="434"/>
                </a:moveTo>
                <a:cubicBezTo>
                  <a:pt x="145" y="355"/>
                  <a:pt x="290" y="277"/>
                  <a:pt x="484" y="210"/>
                </a:cubicBezTo>
                <a:cubicBezTo>
                  <a:pt x="678" y="143"/>
                  <a:pt x="935" y="64"/>
                  <a:pt x="1164" y="34"/>
                </a:cubicBezTo>
                <a:cubicBezTo>
                  <a:pt x="1393" y="4"/>
                  <a:pt x="1617" y="0"/>
                  <a:pt x="1860" y="30"/>
                </a:cubicBezTo>
                <a:cubicBezTo>
                  <a:pt x="2103" y="60"/>
                  <a:pt x="2423" y="149"/>
                  <a:pt x="2624" y="214"/>
                </a:cubicBezTo>
                <a:cubicBezTo>
                  <a:pt x="2825" y="279"/>
                  <a:pt x="2944" y="350"/>
                  <a:pt x="3064" y="422"/>
                </a:cubicBezTo>
              </a:path>
            </a:pathLst>
          </a:custGeom>
          <a:noFill/>
          <a:ln w="76200" cap="flat" cmpd="sng">
            <a:solidFill>
              <a:srgbClr val="66FF33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52" name="Freeform 8"/>
          <p:cNvSpPr>
            <a:spLocks/>
          </p:cNvSpPr>
          <p:nvPr/>
        </p:nvSpPr>
        <p:spPr bwMode="auto">
          <a:xfrm>
            <a:off x="3609975" y="1241425"/>
            <a:ext cx="2062163" cy="403225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56" y="74"/>
              </a:cxn>
              <a:cxn ang="0">
                <a:pos x="264" y="70"/>
              </a:cxn>
              <a:cxn ang="0">
                <a:pos x="652" y="82"/>
              </a:cxn>
              <a:cxn ang="0">
                <a:pos x="996" y="126"/>
              </a:cxn>
              <a:cxn ang="0">
                <a:pos x="1160" y="194"/>
              </a:cxn>
              <a:cxn ang="0">
                <a:pos x="1196" y="238"/>
              </a:cxn>
              <a:cxn ang="0">
                <a:pos x="1288" y="242"/>
              </a:cxn>
              <a:cxn ang="0">
                <a:pos x="1260" y="166"/>
              </a:cxn>
              <a:cxn ang="0">
                <a:pos x="1184" y="86"/>
              </a:cxn>
              <a:cxn ang="0">
                <a:pos x="988" y="38"/>
              </a:cxn>
              <a:cxn ang="0">
                <a:pos x="660" y="6"/>
              </a:cxn>
              <a:cxn ang="0">
                <a:pos x="416" y="2"/>
              </a:cxn>
              <a:cxn ang="0">
                <a:pos x="204" y="14"/>
              </a:cxn>
              <a:cxn ang="0">
                <a:pos x="56" y="26"/>
              </a:cxn>
              <a:cxn ang="0">
                <a:pos x="0" y="42"/>
              </a:cxn>
            </a:cxnLst>
            <a:rect l="0" t="0" r="r" b="b"/>
            <a:pathLst>
              <a:path w="1299" h="254">
                <a:moveTo>
                  <a:pt x="0" y="42"/>
                </a:moveTo>
                <a:cubicBezTo>
                  <a:pt x="0" y="50"/>
                  <a:pt x="12" y="69"/>
                  <a:pt x="56" y="74"/>
                </a:cubicBezTo>
                <a:cubicBezTo>
                  <a:pt x="100" y="79"/>
                  <a:pt x="165" y="69"/>
                  <a:pt x="264" y="70"/>
                </a:cubicBezTo>
                <a:cubicBezTo>
                  <a:pt x="363" y="71"/>
                  <a:pt x="530" y="73"/>
                  <a:pt x="652" y="82"/>
                </a:cubicBezTo>
                <a:cubicBezTo>
                  <a:pt x="774" y="91"/>
                  <a:pt x="911" y="107"/>
                  <a:pt x="996" y="126"/>
                </a:cubicBezTo>
                <a:cubicBezTo>
                  <a:pt x="1081" y="145"/>
                  <a:pt x="1127" y="175"/>
                  <a:pt x="1160" y="194"/>
                </a:cubicBezTo>
                <a:cubicBezTo>
                  <a:pt x="1193" y="213"/>
                  <a:pt x="1175" y="230"/>
                  <a:pt x="1196" y="238"/>
                </a:cubicBezTo>
                <a:cubicBezTo>
                  <a:pt x="1217" y="246"/>
                  <a:pt x="1277" y="254"/>
                  <a:pt x="1288" y="242"/>
                </a:cubicBezTo>
                <a:cubicBezTo>
                  <a:pt x="1299" y="230"/>
                  <a:pt x="1277" y="192"/>
                  <a:pt x="1260" y="166"/>
                </a:cubicBezTo>
                <a:cubicBezTo>
                  <a:pt x="1243" y="140"/>
                  <a:pt x="1229" y="107"/>
                  <a:pt x="1184" y="86"/>
                </a:cubicBezTo>
                <a:cubicBezTo>
                  <a:pt x="1139" y="65"/>
                  <a:pt x="1075" y="51"/>
                  <a:pt x="988" y="38"/>
                </a:cubicBezTo>
                <a:cubicBezTo>
                  <a:pt x="901" y="25"/>
                  <a:pt x="755" y="12"/>
                  <a:pt x="660" y="6"/>
                </a:cubicBezTo>
                <a:cubicBezTo>
                  <a:pt x="565" y="0"/>
                  <a:pt x="492" y="1"/>
                  <a:pt x="416" y="2"/>
                </a:cubicBezTo>
                <a:cubicBezTo>
                  <a:pt x="340" y="3"/>
                  <a:pt x="264" y="10"/>
                  <a:pt x="204" y="14"/>
                </a:cubicBezTo>
                <a:cubicBezTo>
                  <a:pt x="144" y="18"/>
                  <a:pt x="91" y="23"/>
                  <a:pt x="56" y="26"/>
                </a:cubicBezTo>
                <a:cubicBezTo>
                  <a:pt x="21" y="29"/>
                  <a:pt x="0" y="34"/>
                  <a:pt x="0" y="42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66" name="Text Box 22"/>
          <p:cNvSpPr txBox="1">
            <a:spLocks noChangeArrowheads="1"/>
          </p:cNvSpPr>
          <p:nvPr/>
        </p:nvSpPr>
        <p:spPr bwMode="auto">
          <a:xfrm>
            <a:off x="4583113" y="1808163"/>
            <a:ext cx="577402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?</a:t>
            </a:r>
          </a:p>
        </p:txBody>
      </p:sp>
      <p:sp>
        <p:nvSpPr>
          <p:cNvPr id="1158168" name="Text Box 24"/>
          <p:cNvSpPr txBox="1">
            <a:spLocks noChangeArrowheads="1"/>
          </p:cNvSpPr>
          <p:nvPr/>
        </p:nvSpPr>
        <p:spPr bwMode="auto">
          <a:xfrm>
            <a:off x="857251" y="6382405"/>
            <a:ext cx="21717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Stern, 2002 (Rev. </a:t>
            </a:r>
            <a:r>
              <a:rPr lang="en-GB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Geophys</a:t>
            </a:r>
            <a:r>
              <a:rPr lang="en-GB" sz="12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., 40, doi:10.1029/2001RG000108)</a:t>
            </a:r>
          </a:p>
        </p:txBody>
      </p:sp>
      <p:sp>
        <p:nvSpPr>
          <p:cNvPr id="1158169" name="AutoShape 25"/>
          <p:cNvSpPr>
            <a:spLocks noChangeArrowheads="1"/>
          </p:cNvSpPr>
          <p:nvPr/>
        </p:nvSpPr>
        <p:spPr bwMode="auto">
          <a:xfrm rot="841663">
            <a:off x="4554538" y="3319463"/>
            <a:ext cx="1130300" cy="8334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FFFF00">
                  <a:alpha val="38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58167" name="Text Box 23"/>
          <p:cNvSpPr txBox="1">
            <a:spLocks noChangeArrowheads="1"/>
          </p:cNvSpPr>
          <p:nvPr/>
        </p:nvSpPr>
        <p:spPr bwMode="auto">
          <a:xfrm>
            <a:off x="4384675" y="3265488"/>
            <a:ext cx="543739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X</a:t>
            </a:r>
          </a:p>
        </p:txBody>
      </p:sp>
      <p:sp>
        <p:nvSpPr>
          <p:cNvPr id="1158170" name="Text Box 26"/>
          <p:cNvSpPr txBox="1">
            <a:spLocks noChangeArrowheads="1"/>
          </p:cNvSpPr>
          <p:nvPr/>
        </p:nvSpPr>
        <p:spPr bwMode="auto">
          <a:xfrm>
            <a:off x="3022600" y="4010025"/>
            <a:ext cx="273050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We will discuss in more detail the possibility of involvement of  recycled slabs stored at CMB       layer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904874" y="2662238"/>
            <a:ext cx="2600325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solidFill>
                  <a:srgbClr val="FF0000"/>
                </a:solidFill>
                <a:effectLst/>
                <a:latin typeface="Calibri" pitchFamily="34" charset="0"/>
              </a:rPr>
              <a:t>First hypothesis: subducted slabs stagnate at 660 km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248275" y="5081588"/>
            <a:ext cx="29718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solidFill>
                  <a:srgbClr val="0000FF"/>
                </a:solidFill>
                <a:effectLst/>
                <a:latin typeface="Calibri" pitchFamily="34" charset="0"/>
              </a:rPr>
              <a:t>Second hypothesis: subducted slabs pierce the 660 km discontinuity and stagnate at D”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829175" y="6027003"/>
            <a:ext cx="4314824" cy="83099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solidFill>
                  <a:srgbClr val="0000FF"/>
                </a:solidFill>
                <a:effectLst/>
                <a:latin typeface="Calibri" pitchFamily="34" charset="0"/>
              </a:rPr>
              <a:t>Here the subducted slabs would be heated from the outer core, becoming buoyant and upwelling, in a solid state, up to shallow mantle.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819150" y="5169753"/>
            <a:ext cx="2419350" cy="9130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ct val="50000"/>
              </a:spcBef>
              <a:defRPr/>
            </a:pPr>
            <a:r>
              <a:rPr lang="en-GB" sz="1500" b="1" dirty="0">
                <a:solidFill>
                  <a:srgbClr val="0000FF"/>
                </a:solidFill>
                <a:effectLst/>
                <a:latin typeface="Calibri" pitchFamily="34" charset="0"/>
              </a:rPr>
              <a:t>Lower mantle + deeply recycled slab components would be the key ingredient of plume-related melts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5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15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5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15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5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5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000"/>
                                        <p:tgtEl>
                                          <p:spTgt spid="115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15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115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5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3000"/>
                                        <p:tgtEl>
                                          <p:spTgt spid="115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5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C -0.00225 0.04259 0.00382 0.08263 0.01754 0.10995 C 0.01719 0.11111 0.03889 0.14838 0.03907 0.14699 C 0.05104 0.16782 0.05729 0.1949 0.05521 0.22291 C 0.05122 0.27546 0.01632 0.31828 -0.02291 0.31435 C -0.06232 0.3081 -0.09045 0.25949 -0.08646 0.20439 C -0.08437 0.17708 -0.07448 0.15162 -0.05972 0.13426 C -0.05972 0.13564 -0.03298 0.10416 -0.03298 0.10301 C -0.0158 0.08009 -0.00416 0.04236 -3.05556E-6 4.07407E-6 Z " pathEditMode="relative" rAng="335568" ptsTypes="fffffffff">
                                      <p:cBhvr>
                                        <p:cTn id="93" dur="2000" fill="hold"/>
                                        <p:tgtEl>
                                          <p:spTgt spid="1158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5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5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151" grpId="0" animBg="1"/>
      <p:bldP spid="1158154" grpId="0" animBg="1"/>
      <p:bldP spid="1158155" grpId="0" animBg="1"/>
      <p:bldP spid="1158157" grpId="0" animBg="1"/>
      <p:bldP spid="1158160" grpId="0"/>
      <p:bldP spid="1158161" grpId="0"/>
      <p:bldP spid="1158162" grpId="0"/>
      <p:bldP spid="1158164" grpId="0" animBg="1"/>
      <p:bldP spid="1158156" grpId="0" animBg="1"/>
      <p:bldP spid="1158158" grpId="0" animBg="1"/>
      <p:bldP spid="1158152" grpId="0" animBg="1"/>
      <p:bldP spid="1158166" grpId="0"/>
      <p:bldP spid="1158166" grpId="1"/>
      <p:bldP spid="1158168" grpId="0"/>
      <p:bldP spid="1158169" grpId="0" animBg="1"/>
      <p:bldP spid="1158167" grpId="0"/>
      <p:bldP spid="1158170" grpId="0"/>
      <p:bldP spid="23" grpId="0" animBg="1"/>
      <p:bldP spid="24" grpId="0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68" name="Text Box 48"/>
          <p:cNvSpPr txBox="1">
            <a:spLocks noChangeArrowheads="1"/>
          </p:cNvSpPr>
          <p:nvPr/>
        </p:nvSpPr>
        <p:spPr bwMode="auto">
          <a:xfrm>
            <a:off x="-1" y="85725"/>
            <a:ext cx="914400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Three main parameters to be considered:</a:t>
            </a:r>
          </a:p>
        </p:txBody>
      </p:sp>
      <p:sp>
        <p:nvSpPr>
          <p:cNvPr id="2" name="Text Box 48">
            <a:extLst>
              <a:ext uri="{FF2B5EF4-FFF2-40B4-BE49-F238E27FC236}">
                <a16:creationId xmlns:a16="http://schemas.microsoft.com/office/drawing/2014/main" id="{8081A026-47C4-E59F-8C6B-B25E3825A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2554"/>
            <a:ext cx="812482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1.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Hydration state of the incoming oceanic plate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F79C60F8-9CC5-A1EA-6F13-2785BF94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865850"/>
            <a:ext cx="8001000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lithospheric mantle portion of the slab plays a major role in transferring water into the deep mantle, because the temperature of mantle rocks stays sufficiently low during subduction and hydrous minerals can survive to greater depths. </a:t>
            </a:r>
          </a:p>
        </p:txBody>
      </p:sp>
      <p:sp>
        <p:nvSpPr>
          <p:cNvPr id="5" name="Text Box 48">
            <a:extLst>
              <a:ext uri="{FF2B5EF4-FFF2-40B4-BE49-F238E27FC236}">
                <a16:creationId xmlns:a16="http://schemas.microsoft.com/office/drawing/2014/main" id="{25A43B33-4807-E893-78DB-B1EEECF8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6217"/>
            <a:ext cx="707707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2.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Thermal structure of subduction zones</a:t>
            </a:r>
          </a:p>
        </p:txBody>
      </p:sp>
      <p:sp>
        <p:nvSpPr>
          <p:cNvPr id="6" name="Text Box 48">
            <a:extLst>
              <a:ext uri="{FF2B5EF4-FFF2-40B4-BE49-F238E27FC236}">
                <a16:creationId xmlns:a16="http://schemas.microsoft.com/office/drawing/2014/main" id="{4CB59698-1835-C917-7947-6AC3079D3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2776250"/>
            <a:ext cx="690562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3.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Stabilities of hydrous phases at high P</a:t>
            </a:r>
          </a:p>
        </p:txBody>
      </p:sp>
    </p:spTree>
    <p:extLst>
      <p:ext uri="{BB962C8B-B14F-4D97-AF65-F5344CB8AC3E}">
        <p14:creationId xmlns:p14="http://schemas.microsoft.com/office/powerpoint/2010/main" val="250720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1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68" grpId="0"/>
      <p:bldP spid="2" grpId="0"/>
      <p:bldP spid="4" grpId="0"/>
      <p:bldP spid="5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/>
          <a:srcRect l="1548" r="1905"/>
          <a:stretch/>
        </p:blipFill>
        <p:spPr>
          <a:xfrm>
            <a:off x="0" y="487131"/>
            <a:ext cx="9157970" cy="4770951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587683" y="6175720"/>
            <a:ext cx="3570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Niu</a:t>
            </a:r>
            <a:r>
              <a:rPr lang="en-GB" sz="1400" dirty="0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, 2020 (J. Asian Earth Sci., </a:t>
            </a: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194, 104367)</a:t>
            </a:r>
            <a:endParaRPr lang="en-GB" sz="1400" dirty="0">
              <a:solidFill>
                <a:schemeClr val="bg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279570"/>
            <a:ext cx="915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State-of-the-art conceptual understanding of plate tectonics theory, including subduction dynamics and mantle plume hypothesis.</a:t>
            </a:r>
          </a:p>
        </p:txBody>
      </p:sp>
    </p:spTree>
    <p:extLst>
      <p:ext uri="{BB962C8B-B14F-4D97-AF65-F5344CB8AC3E}">
        <p14:creationId xmlns:p14="http://schemas.microsoft.com/office/powerpoint/2010/main" val="24105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931229" y="6166195"/>
            <a:ext cx="422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Mitchell et al., 2020 (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Geosci</a:t>
            </a:r>
            <a:r>
              <a:rPr lang="it-IT" sz="1400" dirty="0">
                <a:solidFill>
                  <a:schemeClr val="bg1"/>
                </a:solidFill>
                <a:effectLst/>
                <a:latin typeface="Calibri" pitchFamily="34" charset="0"/>
                <a:cs typeface="Calibri" panose="020F0502020204030204" pitchFamily="34" charset="0"/>
              </a:rPr>
              <a:t>. Front., 11, 1253-1256</a:t>
            </a: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400" dirty="0">
              <a:solidFill>
                <a:schemeClr val="bg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393371" y="567287"/>
            <a:ext cx="5785757" cy="5982535"/>
            <a:chOff x="1393371" y="567287"/>
            <a:chExt cx="5785757" cy="598253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 cstate="print"/>
            <a:srcRect l="9348" r="20139"/>
            <a:stretch/>
          </p:blipFill>
          <p:spPr>
            <a:xfrm>
              <a:off x="1986643" y="567287"/>
              <a:ext cx="5192485" cy="5982535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1393371" y="1926771"/>
              <a:ext cx="936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410 km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621971" y="2416628"/>
              <a:ext cx="936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660 km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427514" y="4123996"/>
              <a:ext cx="103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2900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14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162243" name="Text Box 3"/>
          <p:cNvSpPr txBox="1">
            <a:spLocks noChangeArrowheads="1"/>
          </p:cNvSpPr>
          <p:nvPr/>
        </p:nvSpPr>
        <p:spPr bwMode="auto">
          <a:xfrm>
            <a:off x="87086" y="960438"/>
            <a:ext cx="8969828" cy="3693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Whatever is the correct model (i.e., slabs folding and accumulating at 670 or 2900 km discontinuities), ~10</a:t>
            </a:r>
            <a:r>
              <a:rPr lang="en-GB" sz="2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ton H</a:t>
            </a:r>
            <a:r>
              <a:rPr lang="en-GB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 each m</a:t>
            </a:r>
            <a:r>
              <a:rPr lang="en-GB" sz="2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of oceanic lithosphere is carried to greater than 20 km depth, corresponding to the base of the overlying crust.</a:t>
            </a:r>
          </a:p>
          <a:p>
            <a:pPr>
              <a:defRPr/>
            </a:pPr>
            <a:endParaRPr lang="en-GB" sz="2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30-70% of the subducted water is released below the forearc, where it will likely </a:t>
            </a:r>
            <a:r>
              <a:rPr lang="en-GB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serpentinize</a:t>
            </a:r>
            <a:r>
              <a:rPr lang="en-GB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the overlying mantle, and another 18-37% of the subducted water will persist to depths where it might help generate arc magmas.</a:t>
            </a: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4572000" y="6164005"/>
            <a:ext cx="45720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/>
                <a:latin typeface="Calibri" pitchFamily="34" charset="0"/>
              </a:rPr>
              <a:t>Stern, 2002 (Rev.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itchFamily="34" charset="0"/>
              </a:rPr>
              <a:t>Geophys</a:t>
            </a:r>
            <a:r>
              <a:rPr lang="en-GB" sz="1400" dirty="0">
                <a:solidFill>
                  <a:schemeClr val="bg1"/>
                </a:solidFill>
                <a:effectLst/>
                <a:latin typeface="Calibri" pitchFamily="34" charset="0"/>
              </a:rPr>
              <a:t>., 40, doi:10.1029/2001RG000108)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43" grpId="0" build="p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pic>
        <p:nvPicPr>
          <p:cNvPr id="1160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250" y="590550"/>
            <a:ext cx="6889750" cy="626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60199" name="Text Box 7"/>
          <p:cNvSpPr txBox="1">
            <a:spLocks noChangeArrowheads="1"/>
          </p:cNvSpPr>
          <p:nvPr/>
        </p:nvSpPr>
        <p:spPr bwMode="auto">
          <a:xfrm>
            <a:off x="6310312" y="6458631"/>
            <a:ext cx="28336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Stern, 2002 (Rev.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itchFamily="34" charset="0"/>
              </a:rPr>
              <a:t>Geophys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., 40, doi:10.1029/2001RG000108)</a:t>
            </a:r>
          </a:p>
        </p:txBody>
      </p:sp>
      <p:sp>
        <p:nvSpPr>
          <p:cNvPr id="1160200" name="Text Box 8"/>
          <p:cNvSpPr txBox="1">
            <a:spLocks noChangeArrowheads="1"/>
          </p:cNvSpPr>
          <p:nvPr/>
        </p:nvSpPr>
        <p:spPr bwMode="auto">
          <a:xfrm>
            <a:off x="0" y="612775"/>
            <a:ext cx="235108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Material movement (arrows) and temperature structure (dashed lines) of a simplified convergent margin.</a:t>
            </a:r>
          </a:p>
        </p:txBody>
      </p:sp>
      <p:sp>
        <p:nvSpPr>
          <p:cNvPr id="1160201" name="Rectangle 9"/>
          <p:cNvSpPr>
            <a:spLocks noChangeArrowheads="1"/>
          </p:cNvSpPr>
          <p:nvPr/>
        </p:nvSpPr>
        <p:spPr bwMode="auto">
          <a:xfrm>
            <a:off x="5821363" y="1363663"/>
            <a:ext cx="174625" cy="2860675"/>
          </a:xfrm>
          <a:prstGeom prst="rect">
            <a:avLst/>
          </a:prstGeom>
          <a:solidFill>
            <a:srgbClr val="FF5050">
              <a:alpha val="8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0204" name="Freeform 12"/>
          <p:cNvSpPr>
            <a:spLocks/>
          </p:cNvSpPr>
          <p:nvPr/>
        </p:nvSpPr>
        <p:spPr bwMode="auto">
          <a:xfrm>
            <a:off x="3938588" y="5829300"/>
            <a:ext cx="914400" cy="476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53"/>
              </a:cxn>
              <a:cxn ang="0">
                <a:pos x="576" y="300"/>
              </a:cxn>
            </a:cxnLst>
            <a:rect l="0" t="0" r="r" b="b"/>
            <a:pathLst>
              <a:path w="576" h="300">
                <a:moveTo>
                  <a:pt x="0" y="0"/>
                </a:moveTo>
                <a:lnTo>
                  <a:pt x="192" y="153"/>
                </a:lnTo>
                <a:lnTo>
                  <a:pt x="576" y="300"/>
                </a:ln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0206" name="Freeform 14"/>
          <p:cNvSpPr>
            <a:spLocks/>
          </p:cNvSpPr>
          <p:nvPr/>
        </p:nvSpPr>
        <p:spPr bwMode="auto">
          <a:xfrm>
            <a:off x="5946775" y="4367213"/>
            <a:ext cx="363538" cy="1957387"/>
          </a:xfrm>
          <a:custGeom>
            <a:avLst/>
            <a:gdLst/>
            <a:ahLst/>
            <a:cxnLst>
              <a:cxn ang="0">
                <a:pos x="229" y="0"/>
              </a:cxn>
              <a:cxn ang="0">
                <a:pos x="91" y="108"/>
              </a:cxn>
              <a:cxn ang="0">
                <a:pos x="10" y="261"/>
              </a:cxn>
              <a:cxn ang="0">
                <a:pos x="31" y="489"/>
              </a:cxn>
              <a:cxn ang="0">
                <a:pos x="157" y="1233"/>
              </a:cxn>
            </a:cxnLst>
            <a:rect l="0" t="0" r="r" b="b"/>
            <a:pathLst>
              <a:path w="229" h="1233">
                <a:moveTo>
                  <a:pt x="229" y="0"/>
                </a:moveTo>
                <a:cubicBezTo>
                  <a:pt x="178" y="32"/>
                  <a:pt x="128" y="65"/>
                  <a:pt x="91" y="108"/>
                </a:cubicBezTo>
                <a:cubicBezTo>
                  <a:pt x="54" y="151"/>
                  <a:pt x="20" y="198"/>
                  <a:pt x="10" y="261"/>
                </a:cubicBezTo>
                <a:cubicBezTo>
                  <a:pt x="0" y="324"/>
                  <a:pt x="7" y="327"/>
                  <a:pt x="31" y="489"/>
                </a:cubicBezTo>
                <a:cubicBezTo>
                  <a:pt x="55" y="651"/>
                  <a:pt x="106" y="942"/>
                  <a:pt x="157" y="123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0205" name="Freeform 13"/>
          <p:cNvSpPr>
            <a:spLocks/>
          </p:cNvSpPr>
          <p:nvPr/>
        </p:nvSpPr>
        <p:spPr bwMode="auto">
          <a:xfrm>
            <a:off x="6010275" y="5067300"/>
            <a:ext cx="309563" cy="295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" y="186"/>
              </a:cxn>
              <a:cxn ang="0">
                <a:pos x="111" y="174"/>
              </a:cxn>
              <a:cxn ang="0">
                <a:pos x="207" y="96"/>
              </a:cxn>
              <a:cxn ang="0">
                <a:pos x="0" y="0"/>
              </a:cxn>
            </a:cxnLst>
            <a:rect l="0" t="0" r="r" b="b"/>
            <a:pathLst>
              <a:path w="207" h="186">
                <a:moveTo>
                  <a:pt x="0" y="0"/>
                </a:moveTo>
                <a:lnTo>
                  <a:pt x="30" y="186"/>
                </a:lnTo>
                <a:lnTo>
                  <a:pt x="111" y="174"/>
                </a:lnTo>
                <a:lnTo>
                  <a:pt x="207" y="96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0202" name="Freeform 10"/>
          <p:cNvSpPr>
            <a:spLocks/>
          </p:cNvSpPr>
          <p:nvPr/>
        </p:nvSpPr>
        <p:spPr bwMode="auto">
          <a:xfrm>
            <a:off x="2995613" y="4348163"/>
            <a:ext cx="3357562" cy="881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1" y="157"/>
              </a:cxn>
              <a:cxn ang="0">
                <a:pos x="1895" y="462"/>
              </a:cxn>
              <a:cxn ang="0">
                <a:pos x="2115" y="555"/>
              </a:cxn>
            </a:cxnLst>
            <a:rect l="0" t="0" r="r" b="b"/>
            <a:pathLst>
              <a:path w="2115" h="555">
                <a:moveTo>
                  <a:pt x="0" y="0"/>
                </a:moveTo>
                <a:lnTo>
                  <a:pt x="481" y="157"/>
                </a:lnTo>
                <a:lnTo>
                  <a:pt x="1895" y="462"/>
                </a:lnTo>
                <a:lnTo>
                  <a:pt x="2115" y="555"/>
                </a:ln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0203" name="Freeform 11"/>
          <p:cNvSpPr>
            <a:spLocks/>
          </p:cNvSpPr>
          <p:nvPr/>
        </p:nvSpPr>
        <p:spPr bwMode="auto">
          <a:xfrm>
            <a:off x="3919538" y="5224463"/>
            <a:ext cx="2419350" cy="609600"/>
          </a:xfrm>
          <a:custGeom>
            <a:avLst/>
            <a:gdLst/>
            <a:ahLst/>
            <a:cxnLst>
              <a:cxn ang="0">
                <a:pos x="1524" y="0"/>
              </a:cxn>
              <a:cxn ang="0">
                <a:pos x="1419" y="73"/>
              </a:cxn>
              <a:cxn ang="0">
                <a:pos x="611" y="219"/>
              </a:cxn>
              <a:cxn ang="0">
                <a:pos x="0" y="384"/>
              </a:cxn>
            </a:cxnLst>
            <a:rect l="0" t="0" r="r" b="b"/>
            <a:pathLst>
              <a:path w="1524" h="384">
                <a:moveTo>
                  <a:pt x="1524" y="0"/>
                </a:moveTo>
                <a:lnTo>
                  <a:pt x="1419" y="73"/>
                </a:lnTo>
                <a:lnTo>
                  <a:pt x="611" y="219"/>
                </a:lnTo>
                <a:lnTo>
                  <a:pt x="0" y="384"/>
                </a:ln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0207" name="AutoShape 15"/>
          <p:cNvSpPr>
            <a:spLocks noChangeArrowheads="1"/>
          </p:cNvSpPr>
          <p:nvPr/>
        </p:nvSpPr>
        <p:spPr bwMode="auto">
          <a:xfrm>
            <a:off x="5210175" y="1233488"/>
            <a:ext cx="566738" cy="246062"/>
          </a:xfrm>
          <a:prstGeom prst="rightArrow">
            <a:avLst>
              <a:gd name="adj1" fmla="val 50000"/>
              <a:gd name="adj2" fmla="val 5758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0209" name="AutoShape 17"/>
          <p:cNvSpPr>
            <a:spLocks noChangeArrowheads="1"/>
          </p:cNvSpPr>
          <p:nvPr/>
        </p:nvSpPr>
        <p:spPr bwMode="auto">
          <a:xfrm>
            <a:off x="5210175" y="3454400"/>
            <a:ext cx="566738" cy="246063"/>
          </a:xfrm>
          <a:prstGeom prst="rightArrow">
            <a:avLst>
              <a:gd name="adj1" fmla="val 50000"/>
              <a:gd name="adj2" fmla="val 5758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pic>
        <p:nvPicPr>
          <p:cNvPr id="1160210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2438"/>
            <a:ext cx="2495550" cy="2166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60211" name="Freeform 19"/>
          <p:cNvSpPr>
            <a:spLocks/>
          </p:cNvSpPr>
          <p:nvPr/>
        </p:nvSpPr>
        <p:spPr bwMode="auto">
          <a:xfrm>
            <a:off x="319088" y="4424363"/>
            <a:ext cx="346075" cy="1293812"/>
          </a:xfrm>
          <a:custGeom>
            <a:avLst/>
            <a:gdLst/>
            <a:ahLst/>
            <a:cxnLst>
              <a:cxn ang="0">
                <a:pos x="283" y="9"/>
              </a:cxn>
              <a:cxn ang="0">
                <a:pos x="183" y="9"/>
              </a:cxn>
              <a:cxn ang="0">
                <a:pos x="63" y="65"/>
              </a:cxn>
              <a:cxn ang="0">
                <a:pos x="3" y="233"/>
              </a:cxn>
              <a:cxn ang="0">
                <a:pos x="47" y="533"/>
              </a:cxn>
              <a:cxn ang="0">
                <a:pos x="107" y="781"/>
              </a:cxn>
              <a:cxn ang="0">
                <a:pos x="155" y="1073"/>
              </a:cxn>
            </a:cxnLst>
            <a:rect l="0" t="0" r="r" b="b"/>
            <a:pathLst>
              <a:path w="283" h="1073">
                <a:moveTo>
                  <a:pt x="283" y="9"/>
                </a:moveTo>
                <a:cubicBezTo>
                  <a:pt x="251" y="4"/>
                  <a:pt x="220" y="0"/>
                  <a:pt x="183" y="9"/>
                </a:cubicBezTo>
                <a:cubicBezTo>
                  <a:pt x="146" y="18"/>
                  <a:pt x="93" y="28"/>
                  <a:pt x="63" y="65"/>
                </a:cubicBezTo>
                <a:cubicBezTo>
                  <a:pt x="33" y="102"/>
                  <a:pt x="6" y="155"/>
                  <a:pt x="3" y="233"/>
                </a:cubicBezTo>
                <a:cubicBezTo>
                  <a:pt x="0" y="311"/>
                  <a:pt x="30" y="442"/>
                  <a:pt x="47" y="533"/>
                </a:cubicBezTo>
                <a:cubicBezTo>
                  <a:pt x="64" y="624"/>
                  <a:pt x="89" y="691"/>
                  <a:pt x="107" y="781"/>
                </a:cubicBezTo>
                <a:cubicBezTo>
                  <a:pt x="125" y="871"/>
                  <a:pt x="147" y="1024"/>
                  <a:pt x="155" y="107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" name="Figura a mano libera 1"/>
          <p:cNvSpPr/>
          <p:nvPr/>
        </p:nvSpPr>
        <p:spPr bwMode="auto">
          <a:xfrm>
            <a:off x="377371" y="4060745"/>
            <a:ext cx="5558972" cy="874112"/>
          </a:xfrm>
          <a:custGeom>
            <a:avLst/>
            <a:gdLst>
              <a:gd name="connsiteX0" fmla="*/ 0 w 5558972"/>
              <a:gd name="connsiteY0" fmla="*/ 874112 h 874112"/>
              <a:gd name="connsiteX1" fmla="*/ 2467429 w 5558972"/>
              <a:gd name="connsiteY1" fmla="*/ 75826 h 874112"/>
              <a:gd name="connsiteX2" fmla="*/ 4281715 w 5558972"/>
              <a:gd name="connsiteY2" fmla="*/ 90341 h 874112"/>
              <a:gd name="connsiteX3" fmla="*/ 5558972 w 5558972"/>
              <a:gd name="connsiteY3" fmla="*/ 583826 h 87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972" h="874112">
                <a:moveTo>
                  <a:pt x="0" y="874112"/>
                </a:moveTo>
                <a:cubicBezTo>
                  <a:pt x="876905" y="540283"/>
                  <a:pt x="1753810" y="206454"/>
                  <a:pt x="2467429" y="75826"/>
                </a:cubicBezTo>
                <a:cubicBezTo>
                  <a:pt x="3181048" y="-54802"/>
                  <a:pt x="3766458" y="5674"/>
                  <a:pt x="4281715" y="90341"/>
                </a:cubicBezTo>
                <a:cubicBezTo>
                  <a:pt x="4796972" y="175008"/>
                  <a:pt x="5177972" y="379417"/>
                  <a:pt x="5558972" y="583826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Ovale 17"/>
          <p:cNvSpPr/>
          <p:nvPr/>
        </p:nvSpPr>
        <p:spPr bwMode="auto">
          <a:xfrm>
            <a:off x="5029200" y="2381250"/>
            <a:ext cx="1095376" cy="1066800"/>
          </a:xfrm>
          <a:prstGeom prst="ellipse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0" y="2755900"/>
            <a:ext cx="22383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Simplified = corner flow not reported.</a:t>
            </a:r>
          </a:p>
        </p:txBody>
      </p:sp>
      <p:sp>
        <p:nvSpPr>
          <p:cNvPr id="1160208" name="AutoShape 16"/>
          <p:cNvSpPr>
            <a:spLocks noChangeArrowheads="1"/>
          </p:cNvSpPr>
          <p:nvPr/>
        </p:nvSpPr>
        <p:spPr bwMode="auto">
          <a:xfrm>
            <a:off x="5210175" y="2698750"/>
            <a:ext cx="566738" cy="246063"/>
          </a:xfrm>
          <a:prstGeom prst="rightArrow">
            <a:avLst>
              <a:gd name="adj1" fmla="val 50000"/>
              <a:gd name="adj2" fmla="val 5758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16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116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116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526E-6 L -4.44444E-6 0.21456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1160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116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0"/>
                                        <p:tgtEl>
                                          <p:spTgt spid="116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393 L -4.44444E-6 0.11366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1160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16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0"/>
                                        <p:tgtEl>
                                          <p:spTgt spid="116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60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3 L -4.44444E-6 0.09711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1160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0199" grpId="0"/>
      <p:bldP spid="1160200" grpId="0"/>
      <p:bldP spid="1160201" grpId="0" animBg="1"/>
      <p:bldP spid="1160204" grpId="0" animBg="1"/>
      <p:bldP spid="1160206" grpId="0" animBg="1"/>
      <p:bldP spid="1160205" grpId="0" animBg="1"/>
      <p:bldP spid="1160202" grpId="0" animBg="1"/>
      <p:bldP spid="1160203" grpId="0" animBg="1"/>
      <p:bldP spid="1160207" grpId="0" animBg="1"/>
      <p:bldP spid="1160207" grpId="1" animBg="1"/>
      <p:bldP spid="1160209" grpId="0" animBg="1"/>
      <p:bldP spid="1160209" grpId="1" animBg="1"/>
      <p:bldP spid="1160211" grpId="0" animBg="1"/>
      <p:bldP spid="2" grpId="0" animBg="1"/>
      <p:bldP spid="18" grpId="0" animBg="1"/>
      <p:bldP spid="19" grpId="0"/>
      <p:bldP spid="1160208" grpId="0" animBg="1"/>
      <p:bldP spid="1160208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Rectangle 2"/>
          <p:cNvSpPr>
            <a:spLocks noChangeArrowheads="1"/>
          </p:cNvSpPr>
          <p:nvPr/>
        </p:nvSpPr>
        <p:spPr bwMode="auto">
          <a:xfrm>
            <a:off x="0" y="6265863"/>
            <a:ext cx="9144000" cy="6016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5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19588" name="Text Box 4"/>
          <p:cNvSpPr txBox="1">
            <a:spLocks noChangeArrowheads="1"/>
          </p:cNvSpPr>
          <p:nvPr/>
        </p:nvSpPr>
        <p:spPr bwMode="auto">
          <a:xfrm>
            <a:off x="717755" y="6329364"/>
            <a:ext cx="28067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Stern, 2002 (Rev.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Geophys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., 40, doi:10.1029/2001RG000108)</a:t>
            </a:r>
          </a:p>
        </p:txBody>
      </p:sp>
      <p:sp>
        <p:nvSpPr>
          <p:cNvPr id="1219589" name="Text Box 5"/>
          <p:cNvSpPr txBox="1">
            <a:spLocks noChangeArrowheads="1"/>
          </p:cNvSpPr>
          <p:nvPr/>
        </p:nvSpPr>
        <p:spPr bwMode="auto">
          <a:xfrm>
            <a:off x="25400" y="612775"/>
            <a:ext cx="348297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Detailed cartoon of the mantle wedge, showing how fluids might move from the subducted slab into a region where melts could be generated.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13138" y="533400"/>
            <a:ext cx="5607050" cy="6324600"/>
            <a:chOff x="2213" y="336"/>
            <a:chExt cx="3532" cy="3984"/>
          </a:xfrm>
        </p:grpSpPr>
        <p:pic>
          <p:nvPicPr>
            <p:cNvPr id="14957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5391" r="3505"/>
            <a:stretch>
              <a:fillRect/>
            </a:stretch>
          </p:blipFill>
          <p:spPr bwMode="auto">
            <a:xfrm>
              <a:off x="2213" y="336"/>
              <a:ext cx="3532" cy="39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19592" name="AutoShape 8"/>
            <p:cNvSpPr>
              <a:spLocks noChangeArrowheads="1"/>
            </p:cNvSpPr>
            <p:nvPr/>
          </p:nvSpPr>
          <p:spPr bwMode="auto">
            <a:xfrm rot="-46616257">
              <a:off x="3575" y="1040"/>
              <a:ext cx="1425" cy="19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593" name="AutoShape 9"/>
          <p:cNvSpPr>
            <a:spLocks noChangeArrowheads="1"/>
          </p:cNvSpPr>
          <p:nvPr/>
        </p:nvSpPr>
        <p:spPr bwMode="auto">
          <a:xfrm rot="-25022148">
            <a:off x="5451247" y="1771891"/>
            <a:ext cx="3235325" cy="6048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594" name="AutoShape 10"/>
          <p:cNvSpPr>
            <a:spLocks noChangeArrowheads="1"/>
          </p:cNvSpPr>
          <p:nvPr/>
        </p:nvSpPr>
        <p:spPr bwMode="auto">
          <a:xfrm rot="-25022148">
            <a:off x="5742552" y="2118760"/>
            <a:ext cx="2208213" cy="6048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595" name="AutoShape 11"/>
          <p:cNvSpPr>
            <a:spLocks noChangeArrowheads="1"/>
          </p:cNvSpPr>
          <p:nvPr/>
        </p:nvSpPr>
        <p:spPr bwMode="auto">
          <a:xfrm>
            <a:off x="4224338" y="5195888"/>
            <a:ext cx="1146175" cy="8175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596" name="Rectangle 12"/>
          <p:cNvSpPr>
            <a:spLocks noChangeArrowheads="1"/>
          </p:cNvSpPr>
          <p:nvPr/>
        </p:nvSpPr>
        <p:spPr bwMode="auto">
          <a:xfrm>
            <a:off x="6435725" y="5122863"/>
            <a:ext cx="363538" cy="233362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457825" y="43307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598" name="Freeform 14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599" name="AutoShape 15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551613" y="5722938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01" name="Freeform 17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02" name="AutoShape 18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616" name="Line 32"/>
          <p:cNvSpPr>
            <a:spLocks noChangeShapeType="1"/>
          </p:cNvSpPr>
          <p:nvPr/>
        </p:nvSpPr>
        <p:spPr bwMode="auto">
          <a:xfrm>
            <a:off x="4162425" y="4919663"/>
            <a:ext cx="1338263" cy="476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350000" y="3090863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21" name="Freeform 37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22" name="AutoShape 38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6578600" y="269875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24" name="Freeform 40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25" name="AutoShape 41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6816725" y="23495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27" name="Freeform 43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28" name="AutoShape 44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7056438" y="1944688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30" name="Freeform 46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31" name="AutoShape 47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7300913" y="153035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33" name="Freeform 49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34" name="AutoShape 50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7531100" y="1177925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36" name="Freeform 52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37" name="AutoShape 53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7764463" y="827088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39" name="Freeform 55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40" name="AutoShape 56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641" name="AutoShape 57"/>
          <p:cNvSpPr>
            <a:spLocks noChangeArrowheads="1"/>
          </p:cNvSpPr>
          <p:nvPr/>
        </p:nvSpPr>
        <p:spPr bwMode="auto">
          <a:xfrm rot="-3387525">
            <a:off x="5754687" y="4235451"/>
            <a:ext cx="847725" cy="336550"/>
          </a:xfrm>
          <a:prstGeom prst="leftArrow">
            <a:avLst>
              <a:gd name="adj1" fmla="val 50000"/>
              <a:gd name="adj2" fmla="val 6297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42" name="AutoShape 58"/>
          <p:cNvSpPr>
            <a:spLocks noChangeArrowheads="1"/>
          </p:cNvSpPr>
          <p:nvPr/>
        </p:nvSpPr>
        <p:spPr bwMode="auto">
          <a:xfrm rot="-3387525">
            <a:off x="5461000" y="3875088"/>
            <a:ext cx="847725" cy="336550"/>
          </a:xfrm>
          <a:prstGeom prst="leftArrow">
            <a:avLst>
              <a:gd name="adj1" fmla="val 50000"/>
              <a:gd name="adj2" fmla="val 6297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49" name="AutoShape 65"/>
          <p:cNvSpPr>
            <a:spLocks noChangeArrowheads="1"/>
          </p:cNvSpPr>
          <p:nvPr/>
        </p:nvSpPr>
        <p:spPr bwMode="auto">
          <a:xfrm rot="-3387525">
            <a:off x="7637462" y="1236663"/>
            <a:ext cx="847725" cy="336550"/>
          </a:xfrm>
          <a:prstGeom prst="leftArrow">
            <a:avLst>
              <a:gd name="adj1" fmla="val 50000"/>
              <a:gd name="adj2" fmla="val 6297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5" name="Group 72"/>
          <p:cNvGrpSpPr>
            <a:grpSpLocks/>
          </p:cNvGrpSpPr>
          <p:nvPr/>
        </p:nvGrpSpPr>
        <p:grpSpPr bwMode="auto">
          <a:xfrm>
            <a:off x="5648325" y="4094163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57" name="Freeform 73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58" name="AutoShape 74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6" name="Group 75"/>
          <p:cNvGrpSpPr>
            <a:grpSpLocks/>
          </p:cNvGrpSpPr>
          <p:nvPr/>
        </p:nvGrpSpPr>
        <p:grpSpPr bwMode="auto">
          <a:xfrm>
            <a:off x="5878513" y="3741738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60" name="Freeform 76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61" name="AutoShape 77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7" name="Group 78"/>
          <p:cNvGrpSpPr>
            <a:grpSpLocks/>
          </p:cNvGrpSpPr>
          <p:nvPr/>
        </p:nvGrpSpPr>
        <p:grpSpPr bwMode="auto">
          <a:xfrm>
            <a:off x="6111875" y="33909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63" name="Freeform 79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64" name="AutoShape 80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49601" name="Group 97"/>
          <p:cNvGrpSpPr>
            <a:grpSpLocks/>
          </p:cNvGrpSpPr>
          <p:nvPr/>
        </p:nvGrpSpPr>
        <p:grpSpPr bwMode="auto">
          <a:xfrm>
            <a:off x="125413" y="2960688"/>
            <a:ext cx="3257550" cy="3343275"/>
            <a:chOff x="3663" y="1014"/>
            <a:chExt cx="2052" cy="2106"/>
          </a:xfrm>
        </p:grpSpPr>
        <p:sp>
          <p:nvSpPr>
            <p:cNvPr id="1061991" name="Rectangle 103"/>
            <p:cNvSpPr>
              <a:spLocks noChangeArrowheads="1"/>
            </p:cNvSpPr>
            <p:nvPr/>
          </p:nvSpPr>
          <p:spPr bwMode="auto">
            <a:xfrm>
              <a:off x="3663" y="1029"/>
              <a:ext cx="2052" cy="209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2" name="Freeform 104"/>
            <p:cNvSpPr>
              <a:spLocks/>
            </p:cNvSpPr>
            <p:nvPr/>
          </p:nvSpPr>
          <p:spPr bwMode="auto">
            <a:xfrm>
              <a:off x="3966" y="1380"/>
              <a:ext cx="1076" cy="1492"/>
            </a:xfrm>
            <a:custGeom>
              <a:avLst/>
              <a:gdLst/>
              <a:ahLst/>
              <a:cxnLst>
                <a:cxn ang="0">
                  <a:pos x="243" y="0"/>
                </a:cxn>
                <a:cxn ang="0">
                  <a:pos x="480" y="99"/>
                </a:cxn>
                <a:cxn ang="0">
                  <a:pos x="765" y="303"/>
                </a:cxn>
                <a:cxn ang="0">
                  <a:pos x="1005" y="702"/>
                </a:cxn>
                <a:cxn ang="0">
                  <a:pos x="1065" y="1074"/>
                </a:cxn>
                <a:cxn ang="0">
                  <a:pos x="936" y="1251"/>
                </a:cxn>
                <a:cxn ang="0">
                  <a:pos x="651" y="1329"/>
                </a:cxn>
                <a:cxn ang="0">
                  <a:pos x="630" y="1329"/>
                </a:cxn>
                <a:cxn ang="0">
                  <a:pos x="477" y="1392"/>
                </a:cxn>
                <a:cxn ang="0">
                  <a:pos x="198" y="1476"/>
                </a:cxn>
                <a:cxn ang="0">
                  <a:pos x="0" y="1488"/>
                </a:cxn>
              </a:cxnLst>
              <a:rect l="0" t="0" r="r" b="b"/>
              <a:pathLst>
                <a:path w="1076" h="1492">
                  <a:moveTo>
                    <a:pt x="243" y="0"/>
                  </a:moveTo>
                  <a:cubicBezTo>
                    <a:pt x="318" y="24"/>
                    <a:pt x="393" y="48"/>
                    <a:pt x="480" y="99"/>
                  </a:cubicBezTo>
                  <a:cubicBezTo>
                    <a:pt x="567" y="150"/>
                    <a:pt x="677" y="202"/>
                    <a:pt x="765" y="303"/>
                  </a:cubicBezTo>
                  <a:cubicBezTo>
                    <a:pt x="853" y="404"/>
                    <a:pt x="955" y="574"/>
                    <a:pt x="1005" y="702"/>
                  </a:cubicBezTo>
                  <a:cubicBezTo>
                    <a:pt x="1055" y="830"/>
                    <a:pt x="1076" y="983"/>
                    <a:pt x="1065" y="1074"/>
                  </a:cubicBezTo>
                  <a:cubicBezTo>
                    <a:pt x="1054" y="1165"/>
                    <a:pt x="1005" y="1208"/>
                    <a:pt x="936" y="1251"/>
                  </a:cubicBezTo>
                  <a:cubicBezTo>
                    <a:pt x="867" y="1294"/>
                    <a:pt x="702" y="1316"/>
                    <a:pt x="651" y="1329"/>
                  </a:cubicBezTo>
                  <a:cubicBezTo>
                    <a:pt x="600" y="1342"/>
                    <a:pt x="659" y="1319"/>
                    <a:pt x="630" y="1329"/>
                  </a:cubicBezTo>
                  <a:cubicBezTo>
                    <a:pt x="601" y="1339"/>
                    <a:pt x="549" y="1368"/>
                    <a:pt x="477" y="1392"/>
                  </a:cubicBezTo>
                  <a:cubicBezTo>
                    <a:pt x="405" y="1416"/>
                    <a:pt x="277" y="1460"/>
                    <a:pt x="198" y="1476"/>
                  </a:cubicBezTo>
                  <a:cubicBezTo>
                    <a:pt x="119" y="1492"/>
                    <a:pt x="59" y="1490"/>
                    <a:pt x="0" y="1488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3" name="Freeform 105"/>
            <p:cNvSpPr>
              <a:spLocks/>
            </p:cNvSpPr>
            <p:nvPr/>
          </p:nvSpPr>
          <p:spPr bwMode="auto">
            <a:xfrm>
              <a:off x="4392" y="1458"/>
              <a:ext cx="604" cy="15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4" y="138"/>
                </a:cxn>
                <a:cxn ang="0">
                  <a:pos x="417" y="432"/>
                </a:cxn>
                <a:cxn ang="0">
                  <a:pos x="573" y="795"/>
                </a:cxn>
                <a:cxn ang="0">
                  <a:pos x="558" y="1068"/>
                </a:cxn>
                <a:cxn ang="0">
                  <a:pos x="297" y="1188"/>
                </a:cxn>
                <a:cxn ang="0">
                  <a:pos x="204" y="1212"/>
                </a:cxn>
                <a:cxn ang="0">
                  <a:pos x="183" y="1224"/>
                </a:cxn>
                <a:cxn ang="0">
                  <a:pos x="231" y="1302"/>
                </a:cxn>
                <a:cxn ang="0">
                  <a:pos x="420" y="1515"/>
                </a:cxn>
              </a:cxnLst>
              <a:rect l="0" t="0" r="r" b="b"/>
              <a:pathLst>
                <a:path w="604" h="1515">
                  <a:moveTo>
                    <a:pt x="0" y="0"/>
                  </a:moveTo>
                  <a:cubicBezTo>
                    <a:pt x="67" y="33"/>
                    <a:pt x="135" y="66"/>
                    <a:pt x="204" y="138"/>
                  </a:cubicBezTo>
                  <a:cubicBezTo>
                    <a:pt x="273" y="210"/>
                    <a:pt x="356" y="323"/>
                    <a:pt x="417" y="432"/>
                  </a:cubicBezTo>
                  <a:cubicBezTo>
                    <a:pt x="478" y="541"/>
                    <a:pt x="550" y="689"/>
                    <a:pt x="573" y="795"/>
                  </a:cubicBezTo>
                  <a:cubicBezTo>
                    <a:pt x="596" y="901"/>
                    <a:pt x="604" y="1002"/>
                    <a:pt x="558" y="1068"/>
                  </a:cubicBezTo>
                  <a:cubicBezTo>
                    <a:pt x="512" y="1134"/>
                    <a:pt x="356" y="1164"/>
                    <a:pt x="297" y="1188"/>
                  </a:cubicBezTo>
                  <a:cubicBezTo>
                    <a:pt x="238" y="1212"/>
                    <a:pt x="223" y="1206"/>
                    <a:pt x="204" y="1212"/>
                  </a:cubicBezTo>
                  <a:cubicBezTo>
                    <a:pt x="185" y="1218"/>
                    <a:pt x="178" y="1209"/>
                    <a:pt x="183" y="1224"/>
                  </a:cubicBezTo>
                  <a:cubicBezTo>
                    <a:pt x="188" y="1239"/>
                    <a:pt x="192" y="1254"/>
                    <a:pt x="231" y="1302"/>
                  </a:cubicBezTo>
                  <a:cubicBezTo>
                    <a:pt x="270" y="1350"/>
                    <a:pt x="345" y="1432"/>
                    <a:pt x="420" y="1515"/>
                  </a:cubicBezTo>
                </a:path>
              </a:pathLst>
            </a:custGeom>
            <a:noFill/>
            <a:ln w="28575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4" name="Text Box 106"/>
            <p:cNvSpPr txBox="1">
              <a:spLocks noChangeArrowheads="1"/>
            </p:cNvSpPr>
            <p:nvPr/>
          </p:nvSpPr>
          <p:spPr bwMode="auto">
            <a:xfrm rot="199067">
              <a:off x="4102" y="1790"/>
              <a:ext cx="393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Pl-out</a:t>
              </a:r>
            </a:p>
          </p:txBody>
        </p:sp>
        <p:sp>
          <p:nvSpPr>
            <p:cNvPr id="1061995" name="Text Box 107"/>
            <p:cNvSpPr txBox="1">
              <a:spLocks noChangeArrowheads="1"/>
            </p:cNvSpPr>
            <p:nvPr/>
          </p:nvSpPr>
          <p:spPr bwMode="auto">
            <a:xfrm rot="21255593">
              <a:off x="4170" y="2348"/>
              <a:ext cx="402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Gar-in</a:t>
              </a:r>
            </a:p>
          </p:txBody>
        </p:sp>
        <p:sp>
          <p:nvSpPr>
            <p:cNvPr id="1061996" name="Freeform 108"/>
            <p:cNvSpPr>
              <a:spLocks/>
            </p:cNvSpPr>
            <p:nvPr/>
          </p:nvSpPr>
          <p:spPr bwMode="auto">
            <a:xfrm>
              <a:off x="3999" y="2274"/>
              <a:ext cx="1338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990" y="0"/>
                </a:cxn>
                <a:cxn ang="0">
                  <a:pos x="1338" y="69"/>
                </a:cxn>
              </a:cxnLst>
              <a:rect l="0" t="0" r="r" b="b"/>
              <a:pathLst>
                <a:path w="1338" h="102">
                  <a:moveTo>
                    <a:pt x="0" y="102"/>
                  </a:moveTo>
                  <a:lnTo>
                    <a:pt x="990" y="0"/>
                  </a:lnTo>
                  <a:lnTo>
                    <a:pt x="1338" y="69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7" name="Line 109"/>
            <p:cNvSpPr>
              <a:spLocks noChangeShapeType="1"/>
            </p:cNvSpPr>
            <p:nvPr/>
          </p:nvSpPr>
          <p:spPr bwMode="auto">
            <a:xfrm>
              <a:off x="3978" y="1758"/>
              <a:ext cx="1020" cy="3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8" name="Text Box 110"/>
            <p:cNvSpPr txBox="1">
              <a:spLocks noChangeArrowheads="1"/>
            </p:cNvSpPr>
            <p:nvPr/>
          </p:nvSpPr>
          <p:spPr bwMode="auto">
            <a:xfrm>
              <a:off x="4031" y="1959"/>
              <a:ext cx="700" cy="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 b="1" dirty="0">
                  <a:solidFill>
                    <a:srgbClr val="FF0000"/>
                  </a:solidFill>
                  <a:effectLst/>
                  <a:latin typeface="Calibri" pitchFamily="34" charset="0"/>
                </a:rPr>
                <a:t>Amphibole Lherzolite</a:t>
              </a:r>
            </a:p>
          </p:txBody>
        </p:sp>
        <p:sp>
          <p:nvSpPr>
            <p:cNvPr id="1061999" name="Text Box 111"/>
            <p:cNvSpPr txBox="1">
              <a:spLocks noChangeArrowheads="1"/>
            </p:cNvSpPr>
            <p:nvPr/>
          </p:nvSpPr>
          <p:spPr bwMode="auto">
            <a:xfrm>
              <a:off x="4804" y="1355"/>
              <a:ext cx="790" cy="4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MORB pyrolite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-40% olivine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(+ 0.6% H</a:t>
              </a:r>
              <a:r>
                <a:rPr lang="en-GB" sz="1400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O)</a:t>
              </a:r>
            </a:p>
          </p:txBody>
        </p:sp>
        <p:sp>
          <p:nvSpPr>
            <p:cNvPr id="1062000" name="Text Box 112"/>
            <p:cNvSpPr txBox="1">
              <a:spLocks noChangeArrowheads="1"/>
            </p:cNvSpPr>
            <p:nvPr/>
          </p:nvSpPr>
          <p:spPr bwMode="auto">
            <a:xfrm>
              <a:off x="4970" y="1926"/>
              <a:ext cx="700" cy="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 b="1">
                  <a:solidFill>
                    <a:srgbClr val="FF0000"/>
                  </a:solidFill>
                  <a:effectLst/>
                  <a:latin typeface="Calibri" pitchFamily="34" charset="0"/>
                </a:rPr>
                <a:t>Lherzolite + melt</a:t>
              </a:r>
            </a:p>
          </p:txBody>
        </p:sp>
        <p:sp>
          <p:nvSpPr>
            <p:cNvPr id="1062003" name="Text Box 115"/>
            <p:cNvSpPr txBox="1">
              <a:spLocks noChangeArrowheads="1"/>
            </p:cNvSpPr>
            <p:nvPr/>
          </p:nvSpPr>
          <p:spPr bwMode="auto">
            <a:xfrm>
              <a:off x="4322" y="1014"/>
              <a:ext cx="786" cy="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062004" name="Text Box 116"/>
            <p:cNvSpPr txBox="1">
              <a:spLocks noChangeArrowheads="1"/>
            </p:cNvSpPr>
            <p:nvPr/>
          </p:nvSpPr>
          <p:spPr bwMode="auto">
            <a:xfrm>
              <a:off x="3842" y="1196"/>
              <a:ext cx="241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900</a:t>
              </a:r>
            </a:p>
          </p:txBody>
        </p:sp>
        <p:sp>
          <p:nvSpPr>
            <p:cNvPr id="1062005" name="Text Box 117"/>
            <p:cNvSpPr txBox="1">
              <a:spLocks noChangeArrowheads="1"/>
            </p:cNvSpPr>
            <p:nvPr/>
          </p:nvSpPr>
          <p:spPr bwMode="auto">
            <a:xfrm>
              <a:off x="4371" y="1196"/>
              <a:ext cx="282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1000</a:t>
              </a:r>
            </a:p>
          </p:txBody>
        </p:sp>
        <p:sp>
          <p:nvSpPr>
            <p:cNvPr id="1062006" name="Text Box 118"/>
            <p:cNvSpPr txBox="1">
              <a:spLocks noChangeArrowheads="1"/>
            </p:cNvSpPr>
            <p:nvPr/>
          </p:nvSpPr>
          <p:spPr bwMode="auto">
            <a:xfrm>
              <a:off x="4942" y="1196"/>
              <a:ext cx="286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1100</a:t>
              </a:r>
            </a:p>
          </p:txBody>
        </p:sp>
        <p:sp>
          <p:nvSpPr>
            <p:cNvPr id="1062008" name="Text Box 120"/>
            <p:cNvSpPr txBox="1">
              <a:spLocks noChangeArrowheads="1"/>
            </p:cNvSpPr>
            <p:nvPr/>
          </p:nvSpPr>
          <p:spPr bwMode="auto">
            <a:xfrm>
              <a:off x="3798" y="1748"/>
              <a:ext cx="15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1062009" name="Text Box 121"/>
            <p:cNvSpPr txBox="1">
              <a:spLocks noChangeArrowheads="1"/>
            </p:cNvSpPr>
            <p:nvPr/>
          </p:nvSpPr>
          <p:spPr bwMode="auto">
            <a:xfrm>
              <a:off x="3798" y="2243"/>
              <a:ext cx="15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1062010" name="Text Box 122"/>
            <p:cNvSpPr txBox="1">
              <a:spLocks noChangeArrowheads="1"/>
            </p:cNvSpPr>
            <p:nvPr/>
          </p:nvSpPr>
          <p:spPr bwMode="auto">
            <a:xfrm>
              <a:off x="3798" y="2735"/>
              <a:ext cx="15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3</a:t>
              </a:r>
            </a:p>
          </p:txBody>
        </p:sp>
        <p:sp>
          <p:nvSpPr>
            <p:cNvPr id="1059947" name="Text Box 107"/>
            <p:cNvSpPr txBox="1">
              <a:spLocks noChangeArrowheads="1"/>
            </p:cNvSpPr>
            <p:nvPr/>
          </p:nvSpPr>
          <p:spPr bwMode="auto">
            <a:xfrm>
              <a:off x="4840" y="2618"/>
              <a:ext cx="845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From: Niida and Green (1999) Contrib. Mineral. Petrol., 135, 18-40</a:t>
              </a:r>
            </a:p>
          </p:txBody>
        </p:sp>
      </p:grp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0E4CFCD-E718-DE95-2F7C-E722C5096F34}"/>
              </a:ext>
            </a:extLst>
          </p:cNvPr>
          <p:cNvSpPr/>
          <p:nvPr/>
        </p:nvSpPr>
        <p:spPr bwMode="auto">
          <a:xfrm rot="3290996">
            <a:off x="-361151" y="4673351"/>
            <a:ext cx="2212995" cy="660400"/>
          </a:xfrm>
          <a:prstGeom prst="rightArrow">
            <a:avLst>
              <a:gd name="adj1" fmla="val 50000"/>
              <a:gd name="adj2" fmla="val 107692"/>
            </a:avLst>
          </a:prstGeom>
          <a:solidFill>
            <a:srgbClr val="FFCC00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119"/>
          <p:cNvSpPr txBox="1">
            <a:spLocks noChangeArrowheads="1"/>
          </p:cNvSpPr>
          <p:nvPr/>
        </p:nvSpPr>
        <p:spPr bwMode="auto">
          <a:xfrm rot="16200000">
            <a:off x="-244475" y="4856163"/>
            <a:ext cx="1098550" cy="258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Pressure (GPa)</a:t>
            </a:r>
          </a:p>
        </p:txBody>
      </p:sp>
      <p:sp>
        <p:nvSpPr>
          <p:cNvPr id="7" name="Rectangle 114"/>
          <p:cNvSpPr>
            <a:spLocks noChangeArrowheads="1"/>
          </p:cNvSpPr>
          <p:nvPr/>
        </p:nvSpPr>
        <p:spPr bwMode="auto">
          <a:xfrm>
            <a:off x="568326" y="3455988"/>
            <a:ext cx="2724150" cy="27289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8" name="Text Box 113"/>
          <p:cNvSpPr txBox="1">
            <a:spLocks noChangeArrowheads="1"/>
          </p:cNvSpPr>
          <p:nvPr/>
        </p:nvSpPr>
        <p:spPr bwMode="auto">
          <a:xfrm rot="20608858">
            <a:off x="714506" y="5807804"/>
            <a:ext cx="925253" cy="2366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Amph-out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1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20591 0.43727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219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218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21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0"/>
                                        <p:tgtEl>
                                          <p:spTgt spid="121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1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1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1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1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10989 0.22778 " pathEditMode="relative" rAng="0" ptsTypes="AA">
                                      <p:cBhvr>
                                        <p:cTn id="69" dur="5000" fill="hold"/>
                                        <p:tgtEl>
                                          <p:spTgt spid="1219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3" y="1138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12639 0.2588 " pathEditMode="relative" ptsTypes="AA">
                                      <p:cBhvr>
                                        <p:cTn id="83" dur="5000" fill="hold"/>
                                        <p:tgtEl>
                                          <p:spTgt spid="12196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121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12639 0.2588 " pathEditMode="relative" ptsTypes="AA">
                                      <p:cBhvr>
                                        <p:cTn id="85" dur="5000" fill="hold"/>
                                        <p:tgtEl>
                                          <p:spTgt spid="1219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121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1219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1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9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8" grpId="0"/>
      <p:bldP spid="1219589" grpId="0"/>
      <p:bldP spid="1219593" grpId="0" animBg="1"/>
      <p:bldP spid="1219594" grpId="0" animBg="1"/>
      <p:bldP spid="1219594" grpId="1" animBg="1"/>
      <p:bldP spid="1219595" grpId="0" animBg="1"/>
      <p:bldP spid="1219596" grpId="0" animBg="1"/>
      <p:bldP spid="1219641" grpId="0" animBg="1"/>
      <p:bldP spid="1219641" grpId="1" animBg="1"/>
      <p:bldP spid="1219642" grpId="0" animBg="1"/>
      <p:bldP spid="1219642" grpId="1" animBg="1"/>
      <p:bldP spid="1219649" grpId="0" animBg="1"/>
      <p:bldP spid="1219649" grpId="1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13138" y="533400"/>
            <a:ext cx="5607050" cy="6324600"/>
            <a:chOff x="2213" y="336"/>
            <a:chExt cx="3532" cy="3984"/>
          </a:xfrm>
        </p:grpSpPr>
        <p:pic>
          <p:nvPicPr>
            <p:cNvPr id="3594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5391" r="3505"/>
            <a:stretch>
              <a:fillRect/>
            </a:stretch>
          </p:blipFill>
          <p:spPr bwMode="auto">
            <a:xfrm>
              <a:off x="2213" y="336"/>
              <a:ext cx="3532" cy="39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19592" name="AutoShape 8"/>
            <p:cNvSpPr>
              <a:spLocks noChangeArrowheads="1"/>
            </p:cNvSpPr>
            <p:nvPr/>
          </p:nvSpPr>
          <p:spPr bwMode="auto">
            <a:xfrm rot="-46616257">
              <a:off x="3575" y="1040"/>
              <a:ext cx="1425" cy="19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594" name="AutoShape 10"/>
          <p:cNvSpPr>
            <a:spLocks noChangeArrowheads="1"/>
          </p:cNvSpPr>
          <p:nvPr/>
        </p:nvSpPr>
        <p:spPr bwMode="auto">
          <a:xfrm rot="-3422148">
            <a:off x="4672651" y="3782823"/>
            <a:ext cx="2208212" cy="60120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softEdge rad="127000"/>
          </a:effectLst>
        </p:spPr>
        <p:txBody>
          <a:bodyPr vert="eaVert"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5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19593" name="AutoShape 9"/>
          <p:cNvSpPr>
            <a:spLocks noChangeArrowheads="1"/>
          </p:cNvSpPr>
          <p:nvPr/>
        </p:nvSpPr>
        <p:spPr bwMode="auto">
          <a:xfrm rot="-25022148">
            <a:off x="5471780" y="1762541"/>
            <a:ext cx="3235325" cy="61510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 rot="-25022148">
            <a:off x="5787443" y="2107229"/>
            <a:ext cx="2208213" cy="6048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595" name="AutoShape 11"/>
          <p:cNvSpPr>
            <a:spLocks noChangeArrowheads="1"/>
          </p:cNvSpPr>
          <p:nvPr/>
        </p:nvSpPr>
        <p:spPr bwMode="auto">
          <a:xfrm>
            <a:off x="4224338" y="5195888"/>
            <a:ext cx="1146175" cy="8175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596" name="Rectangle 12"/>
          <p:cNvSpPr>
            <a:spLocks noChangeArrowheads="1"/>
          </p:cNvSpPr>
          <p:nvPr/>
        </p:nvSpPr>
        <p:spPr bwMode="auto">
          <a:xfrm>
            <a:off x="6435725" y="5122863"/>
            <a:ext cx="363538" cy="233362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457825" y="43307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598" name="Freeform 14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599" name="AutoShape 15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603" name="Freeform 19"/>
          <p:cNvSpPr>
            <a:spLocks/>
          </p:cNvSpPr>
          <p:nvPr/>
        </p:nvSpPr>
        <p:spPr bwMode="auto">
          <a:xfrm>
            <a:off x="4930775" y="4352925"/>
            <a:ext cx="488950" cy="558800"/>
          </a:xfrm>
          <a:custGeom>
            <a:avLst/>
            <a:gdLst/>
            <a:ahLst/>
            <a:cxnLst>
              <a:cxn ang="0">
                <a:pos x="308" y="108"/>
              </a:cxn>
              <a:cxn ang="0">
                <a:pos x="268" y="98"/>
              </a:cxn>
              <a:cxn ang="0">
                <a:pos x="247" y="60"/>
              </a:cxn>
              <a:cxn ang="0">
                <a:pos x="220" y="14"/>
              </a:cxn>
              <a:cxn ang="0">
                <a:pos x="186" y="0"/>
              </a:cxn>
              <a:cxn ang="0">
                <a:pos x="108" y="16"/>
              </a:cxn>
              <a:cxn ang="0">
                <a:pos x="80" y="66"/>
              </a:cxn>
              <a:cxn ang="0">
                <a:pos x="46" y="100"/>
              </a:cxn>
              <a:cxn ang="0">
                <a:pos x="16" y="124"/>
              </a:cxn>
              <a:cxn ang="0">
                <a:pos x="0" y="156"/>
              </a:cxn>
              <a:cxn ang="0">
                <a:pos x="0" y="352"/>
              </a:cxn>
              <a:cxn ang="0">
                <a:pos x="268" y="352"/>
              </a:cxn>
              <a:cxn ang="0">
                <a:pos x="308" y="108"/>
              </a:cxn>
            </a:cxnLst>
            <a:rect l="0" t="0" r="r" b="b"/>
            <a:pathLst>
              <a:path w="308" h="352">
                <a:moveTo>
                  <a:pt x="308" y="108"/>
                </a:moveTo>
                <a:lnTo>
                  <a:pt x="268" y="98"/>
                </a:lnTo>
                <a:lnTo>
                  <a:pt x="247" y="60"/>
                </a:lnTo>
                <a:lnTo>
                  <a:pt x="220" y="14"/>
                </a:lnTo>
                <a:lnTo>
                  <a:pt x="186" y="0"/>
                </a:lnTo>
                <a:lnTo>
                  <a:pt x="108" y="16"/>
                </a:lnTo>
                <a:lnTo>
                  <a:pt x="80" y="66"/>
                </a:lnTo>
                <a:lnTo>
                  <a:pt x="46" y="100"/>
                </a:lnTo>
                <a:lnTo>
                  <a:pt x="16" y="124"/>
                </a:lnTo>
                <a:lnTo>
                  <a:pt x="0" y="156"/>
                </a:lnTo>
                <a:lnTo>
                  <a:pt x="0" y="352"/>
                </a:lnTo>
                <a:lnTo>
                  <a:pt x="268" y="352"/>
                </a:lnTo>
                <a:lnTo>
                  <a:pt x="308" y="108"/>
                </a:lnTo>
                <a:close/>
              </a:path>
            </a:pathLst>
          </a:custGeom>
          <a:solidFill>
            <a:srgbClr val="FFCC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195888" y="43307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05" name="Freeform 21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06" name="AutoShape 22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607" name="Freeform 23"/>
          <p:cNvSpPr>
            <a:spLocks/>
          </p:cNvSpPr>
          <p:nvPr/>
        </p:nvSpPr>
        <p:spPr bwMode="auto">
          <a:xfrm>
            <a:off x="4441825" y="4552950"/>
            <a:ext cx="517525" cy="355600"/>
          </a:xfrm>
          <a:custGeom>
            <a:avLst/>
            <a:gdLst/>
            <a:ahLst/>
            <a:cxnLst>
              <a:cxn ang="0">
                <a:pos x="326" y="2"/>
              </a:cxn>
              <a:cxn ang="0">
                <a:pos x="274" y="0"/>
              </a:cxn>
              <a:cxn ang="0">
                <a:pos x="208" y="8"/>
              </a:cxn>
              <a:cxn ang="0">
                <a:pos x="173" y="43"/>
              </a:cxn>
              <a:cxn ang="0">
                <a:pos x="114" y="60"/>
              </a:cxn>
              <a:cxn ang="0">
                <a:pos x="0" y="224"/>
              </a:cxn>
              <a:cxn ang="0">
                <a:pos x="305" y="220"/>
              </a:cxn>
              <a:cxn ang="0">
                <a:pos x="326" y="2"/>
              </a:cxn>
            </a:cxnLst>
            <a:rect l="0" t="0" r="r" b="b"/>
            <a:pathLst>
              <a:path w="326" h="224">
                <a:moveTo>
                  <a:pt x="326" y="2"/>
                </a:moveTo>
                <a:lnTo>
                  <a:pt x="274" y="0"/>
                </a:lnTo>
                <a:lnTo>
                  <a:pt x="208" y="8"/>
                </a:lnTo>
                <a:lnTo>
                  <a:pt x="173" y="43"/>
                </a:lnTo>
                <a:lnTo>
                  <a:pt x="114" y="60"/>
                </a:lnTo>
                <a:lnTo>
                  <a:pt x="0" y="224"/>
                </a:lnTo>
                <a:lnTo>
                  <a:pt x="305" y="220"/>
                </a:lnTo>
                <a:lnTo>
                  <a:pt x="326" y="2"/>
                </a:lnTo>
                <a:close/>
              </a:path>
            </a:pathLst>
          </a:custGeom>
          <a:solidFill>
            <a:srgbClr val="FFCC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4865688" y="43307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09" name="Freeform 25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10" name="AutoShape 26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4618038" y="43307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13" name="Freeform 29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14" name="AutoShape 30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616" name="Line 32"/>
          <p:cNvSpPr>
            <a:spLocks noChangeShapeType="1"/>
          </p:cNvSpPr>
          <p:nvPr/>
        </p:nvSpPr>
        <p:spPr bwMode="auto">
          <a:xfrm>
            <a:off x="4162425" y="4919663"/>
            <a:ext cx="1338263" cy="476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17" name="Freeform 33"/>
          <p:cNvSpPr>
            <a:spLocks/>
          </p:cNvSpPr>
          <p:nvPr/>
        </p:nvSpPr>
        <p:spPr bwMode="auto">
          <a:xfrm rot="-874698">
            <a:off x="4697413" y="2792413"/>
            <a:ext cx="246062" cy="557212"/>
          </a:xfrm>
          <a:custGeom>
            <a:avLst/>
            <a:gdLst/>
            <a:ahLst/>
            <a:cxnLst>
              <a:cxn ang="0">
                <a:pos x="13" y="422"/>
              </a:cxn>
              <a:cxn ang="0">
                <a:pos x="21" y="278"/>
              </a:cxn>
              <a:cxn ang="0">
                <a:pos x="11" y="168"/>
              </a:cxn>
              <a:cxn ang="0">
                <a:pos x="5" y="66"/>
              </a:cxn>
              <a:cxn ang="0">
                <a:pos x="29" y="8"/>
              </a:cxn>
              <a:cxn ang="0">
                <a:pos x="111" y="16"/>
              </a:cxn>
              <a:cxn ang="0">
                <a:pos x="163" y="86"/>
              </a:cxn>
              <a:cxn ang="0">
                <a:pos x="165" y="176"/>
              </a:cxn>
              <a:cxn ang="0">
                <a:pos x="105" y="282"/>
              </a:cxn>
              <a:cxn ang="0">
                <a:pos x="15" y="434"/>
              </a:cxn>
              <a:cxn ang="0">
                <a:pos x="13" y="422"/>
              </a:cxn>
            </a:cxnLst>
            <a:rect l="0" t="0" r="r" b="b"/>
            <a:pathLst>
              <a:path w="175" h="456">
                <a:moveTo>
                  <a:pt x="13" y="422"/>
                </a:moveTo>
                <a:cubicBezTo>
                  <a:pt x="14" y="396"/>
                  <a:pt x="21" y="320"/>
                  <a:pt x="21" y="278"/>
                </a:cubicBezTo>
                <a:cubicBezTo>
                  <a:pt x="21" y="236"/>
                  <a:pt x="14" y="203"/>
                  <a:pt x="11" y="168"/>
                </a:cubicBezTo>
                <a:cubicBezTo>
                  <a:pt x="8" y="133"/>
                  <a:pt x="2" y="93"/>
                  <a:pt x="5" y="66"/>
                </a:cubicBezTo>
                <a:cubicBezTo>
                  <a:pt x="8" y="39"/>
                  <a:pt x="11" y="16"/>
                  <a:pt x="29" y="8"/>
                </a:cubicBezTo>
                <a:cubicBezTo>
                  <a:pt x="47" y="0"/>
                  <a:pt x="89" y="3"/>
                  <a:pt x="111" y="16"/>
                </a:cubicBezTo>
                <a:cubicBezTo>
                  <a:pt x="133" y="29"/>
                  <a:pt x="154" y="60"/>
                  <a:pt x="163" y="86"/>
                </a:cubicBezTo>
                <a:cubicBezTo>
                  <a:pt x="172" y="112"/>
                  <a:pt x="175" y="143"/>
                  <a:pt x="165" y="176"/>
                </a:cubicBezTo>
                <a:cubicBezTo>
                  <a:pt x="155" y="209"/>
                  <a:pt x="130" y="239"/>
                  <a:pt x="105" y="282"/>
                </a:cubicBezTo>
                <a:cubicBezTo>
                  <a:pt x="80" y="325"/>
                  <a:pt x="30" y="412"/>
                  <a:pt x="15" y="434"/>
                </a:cubicBezTo>
                <a:cubicBezTo>
                  <a:pt x="0" y="456"/>
                  <a:pt x="12" y="448"/>
                  <a:pt x="13" y="42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18" name="Freeform 34"/>
          <p:cNvSpPr>
            <a:spLocks/>
          </p:cNvSpPr>
          <p:nvPr/>
        </p:nvSpPr>
        <p:spPr bwMode="auto">
          <a:xfrm rot="818937" flipH="1">
            <a:off x="4608513" y="1706563"/>
            <a:ext cx="265112" cy="557212"/>
          </a:xfrm>
          <a:custGeom>
            <a:avLst/>
            <a:gdLst/>
            <a:ahLst/>
            <a:cxnLst>
              <a:cxn ang="0">
                <a:pos x="13" y="422"/>
              </a:cxn>
              <a:cxn ang="0">
                <a:pos x="21" y="278"/>
              </a:cxn>
              <a:cxn ang="0">
                <a:pos x="11" y="168"/>
              </a:cxn>
              <a:cxn ang="0">
                <a:pos x="5" y="66"/>
              </a:cxn>
              <a:cxn ang="0">
                <a:pos x="29" y="8"/>
              </a:cxn>
              <a:cxn ang="0">
                <a:pos x="111" y="16"/>
              </a:cxn>
              <a:cxn ang="0">
                <a:pos x="163" y="86"/>
              </a:cxn>
              <a:cxn ang="0">
                <a:pos x="165" y="176"/>
              </a:cxn>
              <a:cxn ang="0">
                <a:pos x="105" y="282"/>
              </a:cxn>
              <a:cxn ang="0">
                <a:pos x="15" y="434"/>
              </a:cxn>
              <a:cxn ang="0">
                <a:pos x="13" y="422"/>
              </a:cxn>
            </a:cxnLst>
            <a:rect l="0" t="0" r="r" b="b"/>
            <a:pathLst>
              <a:path w="175" h="456">
                <a:moveTo>
                  <a:pt x="13" y="422"/>
                </a:moveTo>
                <a:cubicBezTo>
                  <a:pt x="14" y="396"/>
                  <a:pt x="21" y="320"/>
                  <a:pt x="21" y="278"/>
                </a:cubicBezTo>
                <a:cubicBezTo>
                  <a:pt x="21" y="236"/>
                  <a:pt x="14" y="203"/>
                  <a:pt x="11" y="168"/>
                </a:cubicBezTo>
                <a:cubicBezTo>
                  <a:pt x="8" y="133"/>
                  <a:pt x="2" y="93"/>
                  <a:pt x="5" y="66"/>
                </a:cubicBezTo>
                <a:cubicBezTo>
                  <a:pt x="8" y="39"/>
                  <a:pt x="11" y="16"/>
                  <a:pt x="29" y="8"/>
                </a:cubicBezTo>
                <a:cubicBezTo>
                  <a:pt x="47" y="0"/>
                  <a:pt x="89" y="3"/>
                  <a:pt x="111" y="16"/>
                </a:cubicBezTo>
                <a:cubicBezTo>
                  <a:pt x="133" y="29"/>
                  <a:pt x="154" y="60"/>
                  <a:pt x="163" y="86"/>
                </a:cubicBezTo>
                <a:cubicBezTo>
                  <a:pt x="172" y="112"/>
                  <a:pt x="175" y="143"/>
                  <a:pt x="165" y="176"/>
                </a:cubicBezTo>
                <a:cubicBezTo>
                  <a:pt x="155" y="209"/>
                  <a:pt x="130" y="239"/>
                  <a:pt x="105" y="282"/>
                </a:cubicBezTo>
                <a:cubicBezTo>
                  <a:pt x="80" y="325"/>
                  <a:pt x="30" y="412"/>
                  <a:pt x="15" y="434"/>
                </a:cubicBezTo>
                <a:cubicBezTo>
                  <a:pt x="0" y="456"/>
                  <a:pt x="12" y="448"/>
                  <a:pt x="13" y="42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5050"/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19" name="Freeform 35"/>
          <p:cNvSpPr>
            <a:spLocks/>
          </p:cNvSpPr>
          <p:nvPr/>
        </p:nvSpPr>
        <p:spPr bwMode="auto">
          <a:xfrm rot="-874698">
            <a:off x="4697413" y="703263"/>
            <a:ext cx="246062" cy="557212"/>
          </a:xfrm>
          <a:custGeom>
            <a:avLst/>
            <a:gdLst/>
            <a:ahLst/>
            <a:cxnLst>
              <a:cxn ang="0">
                <a:pos x="13" y="422"/>
              </a:cxn>
              <a:cxn ang="0">
                <a:pos x="21" y="278"/>
              </a:cxn>
              <a:cxn ang="0">
                <a:pos x="11" y="168"/>
              </a:cxn>
              <a:cxn ang="0">
                <a:pos x="5" y="66"/>
              </a:cxn>
              <a:cxn ang="0">
                <a:pos x="29" y="8"/>
              </a:cxn>
              <a:cxn ang="0">
                <a:pos x="111" y="16"/>
              </a:cxn>
              <a:cxn ang="0">
                <a:pos x="163" y="86"/>
              </a:cxn>
              <a:cxn ang="0">
                <a:pos x="165" y="176"/>
              </a:cxn>
              <a:cxn ang="0">
                <a:pos x="105" y="282"/>
              </a:cxn>
              <a:cxn ang="0">
                <a:pos x="15" y="434"/>
              </a:cxn>
              <a:cxn ang="0">
                <a:pos x="13" y="422"/>
              </a:cxn>
            </a:cxnLst>
            <a:rect l="0" t="0" r="r" b="b"/>
            <a:pathLst>
              <a:path w="175" h="456">
                <a:moveTo>
                  <a:pt x="13" y="422"/>
                </a:moveTo>
                <a:cubicBezTo>
                  <a:pt x="14" y="396"/>
                  <a:pt x="21" y="320"/>
                  <a:pt x="21" y="278"/>
                </a:cubicBezTo>
                <a:cubicBezTo>
                  <a:pt x="21" y="236"/>
                  <a:pt x="14" y="203"/>
                  <a:pt x="11" y="168"/>
                </a:cubicBezTo>
                <a:cubicBezTo>
                  <a:pt x="8" y="133"/>
                  <a:pt x="2" y="93"/>
                  <a:pt x="5" y="66"/>
                </a:cubicBezTo>
                <a:cubicBezTo>
                  <a:pt x="8" y="39"/>
                  <a:pt x="11" y="16"/>
                  <a:pt x="29" y="8"/>
                </a:cubicBezTo>
                <a:cubicBezTo>
                  <a:pt x="47" y="0"/>
                  <a:pt x="89" y="3"/>
                  <a:pt x="111" y="16"/>
                </a:cubicBezTo>
                <a:cubicBezTo>
                  <a:pt x="133" y="29"/>
                  <a:pt x="154" y="60"/>
                  <a:pt x="163" y="86"/>
                </a:cubicBezTo>
                <a:cubicBezTo>
                  <a:pt x="172" y="112"/>
                  <a:pt x="175" y="143"/>
                  <a:pt x="165" y="176"/>
                </a:cubicBezTo>
                <a:cubicBezTo>
                  <a:pt x="155" y="209"/>
                  <a:pt x="130" y="239"/>
                  <a:pt x="105" y="282"/>
                </a:cubicBezTo>
                <a:cubicBezTo>
                  <a:pt x="80" y="325"/>
                  <a:pt x="30" y="412"/>
                  <a:pt x="15" y="434"/>
                </a:cubicBezTo>
                <a:cubicBezTo>
                  <a:pt x="0" y="456"/>
                  <a:pt x="12" y="448"/>
                  <a:pt x="13" y="42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5050"/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350000" y="3090863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21" name="Freeform 37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22" name="AutoShape 38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6578600" y="269875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24" name="Freeform 40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25" name="AutoShape 41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6816725" y="23495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27" name="Freeform 43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28" name="AutoShape 44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7056438" y="1944688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30" name="Freeform 46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31" name="AutoShape 47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7300913" y="153035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33" name="Freeform 49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34" name="AutoShape 50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7531100" y="1177925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36" name="Freeform 52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37" name="AutoShape 53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7764463" y="827088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39" name="Freeform 55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40" name="AutoShape 56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643" name="Oval 59"/>
          <p:cNvSpPr>
            <a:spLocks noChangeArrowheads="1"/>
          </p:cNvSpPr>
          <p:nvPr/>
        </p:nvSpPr>
        <p:spPr bwMode="auto">
          <a:xfrm>
            <a:off x="4634978" y="4068763"/>
            <a:ext cx="1144587" cy="1120775"/>
          </a:xfrm>
          <a:prstGeom prst="ellipse">
            <a:avLst/>
          </a:prstGeom>
          <a:solidFill>
            <a:srgbClr val="009CEA"/>
          </a:solidFill>
          <a:ln w="9525" algn="ctr">
            <a:noFill/>
            <a:round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44" name="Text Box 60"/>
          <p:cNvSpPr txBox="1">
            <a:spLocks noChangeArrowheads="1"/>
          </p:cNvSpPr>
          <p:nvPr/>
        </p:nvSpPr>
        <p:spPr bwMode="auto">
          <a:xfrm>
            <a:off x="25400" y="4790394"/>
            <a:ext cx="356235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Here water-saturated conditions are attained. However no partial melts are produced because the temperature is too much low.</a:t>
            </a:r>
          </a:p>
        </p:txBody>
      </p:sp>
      <p:sp>
        <p:nvSpPr>
          <p:cNvPr id="1219645" name="Line 61"/>
          <p:cNvSpPr>
            <a:spLocks noChangeShapeType="1"/>
          </p:cNvSpPr>
          <p:nvPr/>
        </p:nvSpPr>
        <p:spPr bwMode="auto">
          <a:xfrm flipV="1">
            <a:off x="3568699" y="4732336"/>
            <a:ext cx="1501777" cy="906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46" name="Oval 62"/>
          <p:cNvSpPr>
            <a:spLocks noChangeArrowheads="1"/>
          </p:cNvSpPr>
          <p:nvPr/>
        </p:nvSpPr>
        <p:spPr bwMode="auto">
          <a:xfrm>
            <a:off x="4187825" y="3805238"/>
            <a:ext cx="1023938" cy="126365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47" name="Text Box 63"/>
          <p:cNvSpPr txBox="1">
            <a:spLocks noChangeArrowheads="1"/>
          </p:cNvSpPr>
          <p:nvPr/>
        </p:nvSpPr>
        <p:spPr bwMode="auto">
          <a:xfrm>
            <a:off x="35807" y="3199720"/>
            <a:ext cx="3445581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Here water-saturated conditions and high temperature are attained. Partial melts are produced.</a:t>
            </a:r>
          </a:p>
        </p:txBody>
      </p:sp>
      <p:grpSp>
        <p:nvGrpSpPr>
          <p:cNvPr id="15" name="Group 72"/>
          <p:cNvGrpSpPr>
            <a:grpSpLocks/>
          </p:cNvGrpSpPr>
          <p:nvPr/>
        </p:nvGrpSpPr>
        <p:grpSpPr bwMode="auto">
          <a:xfrm>
            <a:off x="5648325" y="4094163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57" name="Freeform 73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58" name="AutoShape 74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6" name="Group 75"/>
          <p:cNvGrpSpPr>
            <a:grpSpLocks/>
          </p:cNvGrpSpPr>
          <p:nvPr/>
        </p:nvGrpSpPr>
        <p:grpSpPr bwMode="auto">
          <a:xfrm>
            <a:off x="5878513" y="3741738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60" name="Freeform 76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61" name="AutoShape 77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7" name="Group 78"/>
          <p:cNvGrpSpPr>
            <a:grpSpLocks/>
          </p:cNvGrpSpPr>
          <p:nvPr/>
        </p:nvGrpSpPr>
        <p:grpSpPr bwMode="auto">
          <a:xfrm>
            <a:off x="6111875" y="3390900"/>
            <a:ext cx="111125" cy="608013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19663" name="Freeform 79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9664" name="AutoShape 80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19611" name="Freeform 27"/>
          <p:cNvSpPr>
            <a:spLocks/>
          </p:cNvSpPr>
          <p:nvPr/>
        </p:nvSpPr>
        <p:spPr bwMode="auto">
          <a:xfrm>
            <a:off x="4656138" y="3860800"/>
            <a:ext cx="277812" cy="723900"/>
          </a:xfrm>
          <a:custGeom>
            <a:avLst/>
            <a:gdLst/>
            <a:ahLst/>
            <a:cxnLst>
              <a:cxn ang="0">
                <a:pos x="13" y="422"/>
              </a:cxn>
              <a:cxn ang="0">
                <a:pos x="21" y="278"/>
              </a:cxn>
              <a:cxn ang="0">
                <a:pos x="11" y="168"/>
              </a:cxn>
              <a:cxn ang="0">
                <a:pos x="5" y="66"/>
              </a:cxn>
              <a:cxn ang="0">
                <a:pos x="29" y="8"/>
              </a:cxn>
              <a:cxn ang="0">
                <a:pos x="111" y="16"/>
              </a:cxn>
              <a:cxn ang="0">
                <a:pos x="163" y="86"/>
              </a:cxn>
              <a:cxn ang="0">
                <a:pos x="165" y="176"/>
              </a:cxn>
              <a:cxn ang="0">
                <a:pos x="105" y="282"/>
              </a:cxn>
              <a:cxn ang="0">
                <a:pos x="15" y="434"/>
              </a:cxn>
              <a:cxn ang="0">
                <a:pos x="13" y="422"/>
              </a:cxn>
            </a:cxnLst>
            <a:rect l="0" t="0" r="r" b="b"/>
            <a:pathLst>
              <a:path w="175" h="456">
                <a:moveTo>
                  <a:pt x="13" y="422"/>
                </a:moveTo>
                <a:cubicBezTo>
                  <a:pt x="14" y="396"/>
                  <a:pt x="21" y="320"/>
                  <a:pt x="21" y="278"/>
                </a:cubicBezTo>
                <a:cubicBezTo>
                  <a:pt x="21" y="236"/>
                  <a:pt x="14" y="203"/>
                  <a:pt x="11" y="168"/>
                </a:cubicBezTo>
                <a:cubicBezTo>
                  <a:pt x="8" y="133"/>
                  <a:pt x="2" y="93"/>
                  <a:pt x="5" y="66"/>
                </a:cubicBezTo>
                <a:cubicBezTo>
                  <a:pt x="8" y="39"/>
                  <a:pt x="11" y="16"/>
                  <a:pt x="29" y="8"/>
                </a:cubicBezTo>
                <a:cubicBezTo>
                  <a:pt x="47" y="0"/>
                  <a:pt x="89" y="3"/>
                  <a:pt x="111" y="16"/>
                </a:cubicBezTo>
                <a:cubicBezTo>
                  <a:pt x="133" y="29"/>
                  <a:pt x="154" y="60"/>
                  <a:pt x="163" y="86"/>
                </a:cubicBezTo>
                <a:cubicBezTo>
                  <a:pt x="172" y="112"/>
                  <a:pt x="175" y="143"/>
                  <a:pt x="165" y="176"/>
                </a:cubicBezTo>
                <a:cubicBezTo>
                  <a:pt x="155" y="209"/>
                  <a:pt x="130" y="239"/>
                  <a:pt x="105" y="282"/>
                </a:cubicBezTo>
                <a:cubicBezTo>
                  <a:pt x="80" y="325"/>
                  <a:pt x="30" y="412"/>
                  <a:pt x="15" y="434"/>
                </a:cubicBezTo>
                <a:cubicBezTo>
                  <a:pt x="0" y="456"/>
                  <a:pt x="12" y="448"/>
                  <a:pt x="13" y="42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19615" name="Freeform 31"/>
          <p:cNvSpPr>
            <a:spLocks/>
          </p:cNvSpPr>
          <p:nvPr/>
        </p:nvSpPr>
        <p:spPr bwMode="auto">
          <a:xfrm>
            <a:off x="4379913" y="4316413"/>
            <a:ext cx="271462" cy="669925"/>
          </a:xfrm>
          <a:custGeom>
            <a:avLst/>
            <a:gdLst/>
            <a:ahLst/>
            <a:cxnLst>
              <a:cxn ang="0">
                <a:pos x="9" y="391"/>
              </a:cxn>
              <a:cxn ang="0">
                <a:pos x="1" y="337"/>
              </a:cxn>
              <a:cxn ang="0">
                <a:pos x="9" y="281"/>
              </a:cxn>
              <a:cxn ang="0">
                <a:pos x="41" y="277"/>
              </a:cxn>
              <a:cxn ang="0">
                <a:pos x="61" y="255"/>
              </a:cxn>
              <a:cxn ang="0">
                <a:pos x="61" y="189"/>
              </a:cxn>
              <a:cxn ang="0">
                <a:pos x="51" y="85"/>
              </a:cxn>
              <a:cxn ang="0">
                <a:pos x="65" y="15"/>
              </a:cxn>
              <a:cxn ang="0">
                <a:pos x="99" y="5"/>
              </a:cxn>
              <a:cxn ang="0">
                <a:pos x="125" y="43"/>
              </a:cxn>
              <a:cxn ang="0">
                <a:pos x="143" y="137"/>
              </a:cxn>
              <a:cxn ang="0">
                <a:pos x="151" y="203"/>
              </a:cxn>
              <a:cxn ang="0">
                <a:pos x="23" y="407"/>
              </a:cxn>
              <a:cxn ang="0">
                <a:pos x="9" y="391"/>
              </a:cxn>
            </a:cxnLst>
            <a:rect l="0" t="0" r="r" b="b"/>
            <a:pathLst>
              <a:path w="171" h="440">
                <a:moveTo>
                  <a:pt x="9" y="391"/>
                </a:moveTo>
                <a:cubicBezTo>
                  <a:pt x="5" y="379"/>
                  <a:pt x="1" y="355"/>
                  <a:pt x="1" y="337"/>
                </a:cubicBezTo>
                <a:cubicBezTo>
                  <a:pt x="1" y="319"/>
                  <a:pt x="2" y="291"/>
                  <a:pt x="9" y="281"/>
                </a:cubicBezTo>
                <a:cubicBezTo>
                  <a:pt x="16" y="271"/>
                  <a:pt x="32" y="281"/>
                  <a:pt x="41" y="277"/>
                </a:cubicBezTo>
                <a:cubicBezTo>
                  <a:pt x="50" y="273"/>
                  <a:pt x="58" y="270"/>
                  <a:pt x="61" y="255"/>
                </a:cubicBezTo>
                <a:cubicBezTo>
                  <a:pt x="64" y="240"/>
                  <a:pt x="63" y="217"/>
                  <a:pt x="61" y="189"/>
                </a:cubicBezTo>
                <a:cubicBezTo>
                  <a:pt x="59" y="161"/>
                  <a:pt x="50" y="114"/>
                  <a:pt x="51" y="85"/>
                </a:cubicBezTo>
                <a:cubicBezTo>
                  <a:pt x="52" y="56"/>
                  <a:pt x="57" y="28"/>
                  <a:pt x="65" y="15"/>
                </a:cubicBezTo>
                <a:cubicBezTo>
                  <a:pt x="73" y="2"/>
                  <a:pt x="89" y="0"/>
                  <a:pt x="99" y="5"/>
                </a:cubicBezTo>
                <a:cubicBezTo>
                  <a:pt x="109" y="10"/>
                  <a:pt x="118" y="21"/>
                  <a:pt x="125" y="43"/>
                </a:cubicBezTo>
                <a:cubicBezTo>
                  <a:pt x="132" y="65"/>
                  <a:pt x="139" y="110"/>
                  <a:pt x="143" y="137"/>
                </a:cubicBezTo>
                <a:cubicBezTo>
                  <a:pt x="147" y="164"/>
                  <a:pt x="171" y="158"/>
                  <a:pt x="151" y="203"/>
                </a:cubicBezTo>
                <a:cubicBezTo>
                  <a:pt x="131" y="248"/>
                  <a:pt x="46" y="374"/>
                  <a:pt x="23" y="407"/>
                </a:cubicBezTo>
                <a:cubicBezTo>
                  <a:pt x="0" y="440"/>
                  <a:pt x="13" y="403"/>
                  <a:pt x="9" y="391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73" name="Group 16"/>
          <p:cNvGrpSpPr>
            <a:grpSpLocks/>
          </p:cNvGrpSpPr>
          <p:nvPr/>
        </p:nvGrpSpPr>
        <p:grpSpPr bwMode="auto">
          <a:xfrm>
            <a:off x="6551613" y="5722938"/>
            <a:ext cx="111125" cy="608012"/>
            <a:chOff x="3273" y="2728"/>
            <a:chExt cx="70" cy="3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Freeform 17"/>
            <p:cNvSpPr>
              <a:spLocks/>
            </p:cNvSpPr>
            <p:nvPr/>
          </p:nvSpPr>
          <p:spPr bwMode="auto">
            <a:xfrm>
              <a:off x="3273" y="2775"/>
              <a:ext cx="62" cy="336"/>
            </a:xfrm>
            <a:custGeom>
              <a:avLst/>
              <a:gdLst/>
              <a:ahLst/>
              <a:cxnLst>
                <a:cxn ang="0">
                  <a:pos x="57" y="336"/>
                </a:cxn>
                <a:cxn ang="0">
                  <a:pos x="14" y="297"/>
                </a:cxn>
                <a:cxn ang="0">
                  <a:pos x="62" y="276"/>
                </a:cxn>
                <a:cxn ang="0">
                  <a:pos x="11" y="246"/>
                </a:cxn>
                <a:cxn ang="0">
                  <a:pos x="59" y="222"/>
                </a:cxn>
                <a:cxn ang="0">
                  <a:pos x="9" y="197"/>
                </a:cxn>
                <a:cxn ang="0">
                  <a:pos x="57" y="170"/>
                </a:cxn>
                <a:cxn ang="0">
                  <a:pos x="11" y="144"/>
                </a:cxn>
                <a:cxn ang="0">
                  <a:pos x="56" y="122"/>
                </a:cxn>
                <a:cxn ang="0">
                  <a:pos x="0" y="92"/>
                </a:cxn>
                <a:cxn ang="0">
                  <a:pos x="56" y="69"/>
                </a:cxn>
                <a:cxn ang="0">
                  <a:pos x="6" y="47"/>
                </a:cxn>
                <a:cxn ang="0">
                  <a:pos x="41" y="30"/>
                </a:cxn>
                <a:cxn ang="0">
                  <a:pos x="42" y="0"/>
                </a:cxn>
              </a:cxnLst>
              <a:rect l="0" t="0" r="r" b="b"/>
              <a:pathLst>
                <a:path w="62" h="336">
                  <a:moveTo>
                    <a:pt x="57" y="336"/>
                  </a:moveTo>
                  <a:lnTo>
                    <a:pt x="14" y="297"/>
                  </a:lnTo>
                  <a:lnTo>
                    <a:pt x="62" y="276"/>
                  </a:lnTo>
                  <a:lnTo>
                    <a:pt x="11" y="246"/>
                  </a:lnTo>
                  <a:lnTo>
                    <a:pt x="59" y="222"/>
                  </a:lnTo>
                  <a:lnTo>
                    <a:pt x="9" y="197"/>
                  </a:lnTo>
                  <a:lnTo>
                    <a:pt x="57" y="170"/>
                  </a:lnTo>
                  <a:lnTo>
                    <a:pt x="11" y="144"/>
                  </a:lnTo>
                  <a:lnTo>
                    <a:pt x="56" y="122"/>
                  </a:lnTo>
                  <a:lnTo>
                    <a:pt x="0" y="92"/>
                  </a:lnTo>
                  <a:lnTo>
                    <a:pt x="56" y="69"/>
                  </a:lnTo>
                  <a:lnTo>
                    <a:pt x="6" y="47"/>
                  </a:lnTo>
                  <a:lnTo>
                    <a:pt x="41" y="30"/>
                  </a:lnTo>
                  <a:lnTo>
                    <a:pt x="42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5" name="AutoShape 18"/>
            <p:cNvSpPr>
              <a:spLocks noChangeArrowheads="1"/>
            </p:cNvSpPr>
            <p:nvPr/>
          </p:nvSpPr>
          <p:spPr bwMode="auto">
            <a:xfrm>
              <a:off x="3287" y="2728"/>
              <a:ext cx="56" cy="5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72" name="Text Box 5"/>
          <p:cNvSpPr txBox="1">
            <a:spLocks noChangeArrowheads="1"/>
          </p:cNvSpPr>
          <p:nvPr/>
        </p:nvSpPr>
        <p:spPr bwMode="auto">
          <a:xfrm>
            <a:off x="25400" y="612775"/>
            <a:ext cx="348297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Detailed cartoon of the mantle wedge, showing how fluids might move from the subducted slab into a region where melts could be generated. </a:t>
            </a:r>
          </a:p>
        </p:txBody>
      </p:sp>
      <p:sp>
        <p:nvSpPr>
          <p:cNvPr id="1219648" name="Line 64"/>
          <p:cNvSpPr>
            <a:spLocks noChangeShapeType="1"/>
          </p:cNvSpPr>
          <p:nvPr/>
        </p:nvSpPr>
        <p:spPr bwMode="auto">
          <a:xfrm>
            <a:off x="2876518" y="3860799"/>
            <a:ext cx="1658970" cy="66871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717755" y="6329364"/>
            <a:ext cx="28067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Stern, 2002 (Rev.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Geophys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., 40, doi:10.1029/2001RG000108)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21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21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1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1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1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1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1219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1219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219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121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21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603" grpId="0" animBg="1"/>
      <p:bldP spid="1219607" grpId="0" animBg="1"/>
      <p:bldP spid="1219617" grpId="0" animBg="1"/>
      <p:bldP spid="1219618" grpId="0" animBg="1"/>
      <p:bldP spid="1219619" grpId="0" animBg="1"/>
      <p:bldP spid="1219643" grpId="0" animBg="1"/>
      <p:bldP spid="1219644" grpId="0"/>
      <p:bldP spid="1219646" grpId="0" animBg="1"/>
      <p:bldP spid="1219647" grpId="0"/>
      <p:bldP spid="1219611" grpId="0" animBg="1"/>
      <p:bldP spid="12196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3513138" y="452429"/>
            <a:ext cx="5607050" cy="6405571"/>
            <a:chOff x="3513138" y="452429"/>
            <a:chExt cx="5607050" cy="6405571"/>
          </a:xfrm>
        </p:grpSpPr>
        <p:grpSp>
          <p:nvGrpSpPr>
            <p:cNvPr id="98" name="Group 6"/>
            <p:cNvGrpSpPr>
              <a:grpSpLocks/>
            </p:cNvGrpSpPr>
            <p:nvPr/>
          </p:nvGrpSpPr>
          <p:grpSpPr bwMode="auto">
            <a:xfrm>
              <a:off x="3513138" y="533400"/>
              <a:ext cx="5607050" cy="6324600"/>
              <a:chOff x="2213" y="336"/>
              <a:chExt cx="3532" cy="3984"/>
            </a:xfrm>
          </p:grpSpPr>
          <p:pic>
            <p:nvPicPr>
              <p:cNvPr id="99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391" r="3505"/>
              <a:stretch>
                <a:fillRect/>
              </a:stretch>
            </p:blipFill>
            <p:spPr bwMode="auto">
              <a:xfrm>
                <a:off x="2213" y="336"/>
                <a:ext cx="3532" cy="39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00" name="AutoShape 8"/>
              <p:cNvSpPr>
                <a:spLocks noChangeArrowheads="1"/>
              </p:cNvSpPr>
              <p:nvPr/>
            </p:nvSpPr>
            <p:spPr bwMode="auto">
              <a:xfrm rot="-46616257">
                <a:off x="3575" y="1040"/>
                <a:ext cx="1425" cy="19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1" name="AutoShape 10"/>
            <p:cNvSpPr>
              <a:spLocks noChangeArrowheads="1"/>
            </p:cNvSpPr>
            <p:nvPr/>
          </p:nvSpPr>
          <p:spPr bwMode="auto">
            <a:xfrm rot="-3422148">
              <a:off x="4672651" y="3782823"/>
              <a:ext cx="2208212" cy="601203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  <a:effectLst>
              <a:softEdge rad="127000"/>
            </a:effectLst>
          </p:spPr>
          <p:txBody>
            <a:bodyPr vert="eaVert"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2" name="AutoShape 9"/>
            <p:cNvSpPr>
              <a:spLocks noChangeArrowheads="1"/>
            </p:cNvSpPr>
            <p:nvPr/>
          </p:nvSpPr>
          <p:spPr bwMode="auto">
            <a:xfrm rot="-25022148">
              <a:off x="5471780" y="1762541"/>
              <a:ext cx="3235325" cy="615102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  <a:effectLst>
              <a:softEdge rad="127000"/>
            </a:effec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3" name="AutoShape 10"/>
            <p:cNvSpPr>
              <a:spLocks noChangeArrowheads="1"/>
            </p:cNvSpPr>
            <p:nvPr/>
          </p:nvSpPr>
          <p:spPr bwMode="auto">
            <a:xfrm rot="-25022148">
              <a:off x="5787443" y="2107229"/>
              <a:ext cx="2208213" cy="604800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  <a:effectLst>
              <a:softEdge rad="127000"/>
            </a:effec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4" name="AutoShape 11"/>
            <p:cNvSpPr>
              <a:spLocks noChangeArrowheads="1"/>
            </p:cNvSpPr>
            <p:nvPr/>
          </p:nvSpPr>
          <p:spPr bwMode="auto">
            <a:xfrm>
              <a:off x="4224338" y="5195888"/>
              <a:ext cx="1146175" cy="81756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5" name="Rectangle 12"/>
            <p:cNvSpPr>
              <a:spLocks noChangeArrowheads="1"/>
            </p:cNvSpPr>
            <p:nvPr/>
          </p:nvSpPr>
          <p:spPr bwMode="auto">
            <a:xfrm>
              <a:off x="6435725" y="5122863"/>
              <a:ext cx="363538" cy="233362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06" name="Group 13"/>
            <p:cNvGrpSpPr>
              <a:grpSpLocks/>
            </p:cNvGrpSpPr>
            <p:nvPr/>
          </p:nvGrpSpPr>
          <p:grpSpPr bwMode="auto">
            <a:xfrm>
              <a:off x="5457825" y="4330700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08" name="AutoShape 15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4930775" y="4352925"/>
              <a:ext cx="488950" cy="558800"/>
            </a:xfrm>
            <a:custGeom>
              <a:avLst/>
              <a:gdLst/>
              <a:ahLst/>
              <a:cxnLst>
                <a:cxn ang="0">
                  <a:pos x="308" y="108"/>
                </a:cxn>
                <a:cxn ang="0">
                  <a:pos x="268" y="98"/>
                </a:cxn>
                <a:cxn ang="0">
                  <a:pos x="247" y="60"/>
                </a:cxn>
                <a:cxn ang="0">
                  <a:pos x="220" y="14"/>
                </a:cxn>
                <a:cxn ang="0">
                  <a:pos x="186" y="0"/>
                </a:cxn>
                <a:cxn ang="0">
                  <a:pos x="108" y="16"/>
                </a:cxn>
                <a:cxn ang="0">
                  <a:pos x="80" y="66"/>
                </a:cxn>
                <a:cxn ang="0">
                  <a:pos x="46" y="100"/>
                </a:cxn>
                <a:cxn ang="0">
                  <a:pos x="16" y="124"/>
                </a:cxn>
                <a:cxn ang="0">
                  <a:pos x="0" y="156"/>
                </a:cxn>
                <a:cxn ang="0">
                  <a:pos x="0" y="352"/>
                </a:cxn>
                <a:cxn ang="0">
                  <a:pos x="268" y="352"/>
                </a:cxn>
                <a:cxn ang="0">
                  <a:pos x="308" y="108"/>
                </a:cxn>
              </a:cxnLst>
              <a:rect l="0" t="0" r="r" b="b"/>
              <a:pathLst>
                <a:path w="308" h="352">
                  <a:moveTo>
                    <a:pt x="308" y="108"/>
                  </a:moveTo>
                  <a:lnTo>
                    <a:pt x="268" y="98"/>
                  </a:lnTo>
                  <a:lnTo>
                    <a:pt x="247" y="60"/>
                  </a:lnTo>
                  <a:lnTo>
                    <a:pt x="220" y="14"/>
                  </a:lnTo>
                  <a:lnTo>
                    <a:pt x="186" y="0"/>
                  </a:lnTo>
                  <a:lnTo>
                    <a:pt x="108" y="16"/>
                  </a:lnTo>
                  <a:lnTo>
                    <a:pt x="80" y="66"/>
                  </a:lnTo>
                  <a:lnTo>
                    <a:pt x="46" y="100"/>
                  </a:lnTo>
                  <a:lnTo>
                    <a:pt x="16" y="124"/>
                  </a:lnTo>
                  <a:lnTo>
                    <a:pt x="0" y="156"/>
                  </a:lnTo>
                  <a:lnTo>
                    <a:pt x="0" y="352"/>
                  </a:lnTo>
                  <a:lnTo>
                    <a:pt x="268" y="352"/>
                  </a:lnTo>
                  <a:lnTo>
                    <a:pt x="308" y="108"/>
                  </a:lnTo>
                  <a:close/>
                </a:path>
              </a:pathLst>
            </a:custGeom>
            <a:solidFill>
              <a:srgbClr val="FFCC00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0" name="Group 20"/>
            <p:cNvGrpSpPr>
              <a:grpSpLocks/>
            </p:cNvGrpSpPr>
            <p:nvPr/>
          </p:nvGrpSpPr>
          <p:grpSpPr bwMode="auto">
            <a:xfrm>
              <a:off x="5195888" y="4330700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12" name="AutoShape 22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13" name="Freeform 23"/>
            <p:cNvSpPr>
              <a:spLocks/>
            </p:cNvSpPr>
            <p:nvPr/>
          </p:nvSpPr>
          <p:spPr bwMode="auto">
            <a:xfrm>
              <a:off x="4441825" y="4552950"/>
              <a:ext cx="517525" cy="355600"/>
            </a:xfrm>
            <a:custGeom>
              <a:avLst/>
              <a:gdLst/>
              <a:ahLst/>
              <a:cxnLst>
                <a:cxn ang="0">
                  <a:pos x="326" y="2"/>
                </a:cxn>
                <a:cxn ang="0">
                  <a:pos x="274" y="0"/>
                </a:cxn>
                <a:cxn ang="0">
                  <a:pos x="208" y="8"/>
                </a:cxn>
                <a:cxn ang="0">
                  <a:pos x="173" y="43"/>
                </a:cxn>
                <a:cxn ang="0">
                  <a:pos x="114" y="60"/>
                </a:cxn>
                <a:cxn ang="0">
                  <a:pos x="0" y="224"/>
                </a:cxn>
                <a:cxn ang="0">
                  <a:pos x="305" y="220"/>
                </a:cxn>
                <a:cxn ang="0">
                  <a:pos x="326" y="2"/>
                </a:cxn>
              </a:cxnLst>
              <a:rect l="0" t="0" r="r" b="b"/>
              <a:pathLst>
                <a:path w="326" h="224">
                  <a:moveTo>
                    <a:pt x="326" y="2"/>
                  </a:moveTo>
                  <a:lnTo>
                    <a:pt x="274" y="0"/>
                  </a:lnTo>
                  <a:lnTo>
                    <a:pt x="208" y="8"/>
                  </a:lnTo>
                  <a:lnTo>
                    <a:pt x="173" y="43"/>
                  </a:lnTo>
                  <a:lnTo>
                    <a:pt x="114" y="60"/>
                  </a:lnTo>
                  <a:lnTo>
                    <a:pt x="0" y="224"/>
                  </a:lnTo>
                  <a:lnTo>
                    <a:pt x="305" y="220"/>
                  </a:lnTo>
                  <a:lnTo>
                    <a:pt x="326" y="2"/>
                  </a:lnTo>
                  <a:close/>
                </a:path>
              </a:pathLst>
            </a:custGeom>
            <a:solidFill>
              <a:srgbClr val="FFCC00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4" name="Group 24"/>
            <p:cNvGrpSpPr>
              <a:grpSpLocks/>
            </p:cNvGrpSpPr>
            <p:nvPr/>
          </p:nvGrpSpPr>
          <p:grpSpPr bwMode="auto">
            <a:xfrm>
              <a:off x="4865688" y="4330700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Freeform 25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16" name="AutoShape 26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17" name="Group 28"/>
            <p:cNvGrpSpPr>
              <a:grpSpLocks/>
            </p:cNvGrpSpPr>
            <p:nvPr/>
          </p:nvGrpSpPr>
          <p:grpSpPr bwMode="auto">
            <a:xfrm>
              <a:off x="4618038" y="4330700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Freeform 29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19" name="AutoShape 30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20" name="Line 32"/>
            <p:cNvSpPr>
              <a:spLocks noChangeShapeType="1"/>
            </p:cNvSpPr>
            <p:nvPr/>
          </p:nvSpPr>
          <p:spPr bwMode="auto">
            <a:xfrm>
              <a:off x="4162425" y="4919663"/>
              <a:ext cx="1338263" cy="476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" name="Freeform 33"/>
            <p:cNvSpPr>
              <a:spLocks/>
            </p:cNvSpPr>
            <p:nvPr/>
          </p:nvSpPr>
          <p:spPr bwMode="auto">
            <a:xfrm rot="-874698">
              <a:off x="4697413" y="2792413"/>
              <a:ext cx="246062" cy="557212"/>
            </a:xfrm>
            <a:custGeom>
              <a:avLst/>
              <a:gdLst/>
              <a:ahLst/>
              <a:cxnLst>
                <a:cxn ang="0">
                  <a:pos x="13" y="422"/>
                </a:cxn>
                <a:cxn ang="0">
                  <a:pos x="21" y="278"/>
                </a:cxn>
                <a:cxn ang="0">
                  <a:pos x="11" y="168"/>
                </a:cxn>
                <a:cxn ang="0">
                  <a:pos x="5" y="66"/>
                </a:cxn>
                <a:cxn ang="0">
                  <a:pos x="29" y="8"/>
                </a:cxn>
                <a:cxn ang="0">
                  <a:pos x="111" y="16"/>
                </a:cxn>
                <a:cxn ang="0">
                  <a:pos x="163" y="86"/>
                </a:cxn>
                <a:cxn ang="0">
                  <a:pos x="165" y="176"/>
                </a:cxn>
                <a:cxn ang="0">
                  <a:pos x="105" y="282"/>
                </a:cxn>
                <a:cxn ang="0">
                  <a:pos x="15" y="434"/>
                </a:cxn>
                <a:cxn ang="0">
                  <a:pos x="13" y="422"/>
                </a:cxn>
              </a:cxnLst>
              <a:rect l="0" t="0" r="r" b="b"/>
              <a:pathLst>
                <a:path w="175" h="456">
                  <a:moveTo>
                    <a:pt x="13" y="422"/>
                  </a:moveTo>
                  <a:cubicBezTo>
                    <a:pt x="14" y="396"/>
                    <a:pt x="21" y="320"/>
                    <a:pt x="21" y="278"/>
                  </a:cubicBezTo>
                  <a:cubicBezTo>
                    <a:pt x="21" y="236"/>
                    <a:pt x="14" y="203"/>
                    <a:pt x="11" y="168"/>
                  </a:cubicBezTo>
                  <a:cubicBezTo>
                    <a:pt x="8" y="133"/>
                    <a:pt x="2" y="93"/>
                    <a:pt x="5" y="66"/>
                  </a:cubicBezTo>
                  <a:cubicBezTo>
                    <a:pt x="8" y="39"/>
                    <a:pt x="11" y="16"/>
                    <a:pt x="29" y="8"/>
                  </a:cubicBezTo>
                  <a:cubicBezTo>
                    <a:pt x="47" y="0"/>
                    <a:pt x="89" y="3"/>
                    <a:pt x="111" y="16"/>
                  </a:cubicBezTo>
                  <a:cubicBezTo>
                    <a:pt x="133" y="29"/>
                    <a:pt x="154" y="60"/>
                    <a:pt x="163" y="86"/>
                  </a:cubicBezTo>
                  <a:cubicBezTo>
                    <a:pt x="172" y="112"/>
                    <a:pt x="175" y="143"/>
                    <a:pt x="165" y="176"/>
                  </a:cubicBezTo>
                  <a:cubicBezTo>
                    <a:pt x="155" y="209"/>
                    <a:pt x="130" y="239"/>
                    <a:pt x="105" y="282"/>
                  </a:cubicBezTo>
                  <a:cubicBezTo>
                    <a:pt x="80" y="325"/>
                    <a:pt x="30" y="412"/>
                    <a:pt x="15" y="434"/>
                  </a:cubicBezTo>
                  <a:cubicBezTo>
                    <a:pt x="0" y="456"/>
                    <a:pt x="12" y="448"/>
                    <a:pt x="13" y="4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" name="Freeform 34"/>
            <p:cNvSpPr>
              <a:spLocks/>
            </p:cNvSpPr>
            <p:nvPr/>
          </p:nvSpPr>
          <p:spPr bwMode="auto">
            <a:xfrm rot="818937" flipH="1">
              <a:off x="4608513" y="1706563"/>
              <a:ext cx="265112" cy="557212"/>
            </a:xfrm>
            <a:custGeom>
              <a:avLst/>
              <a:gdLst/>
              <a:ahLst/>
              <a:cxnLst>
                <a:cxn ang="0">
                  <a:pos x="13" y="422"/>
                </a:cxn>
                <a:cxn ang="0">
                  <a:pos x="21" y="278"/>
                </a:cxn>
                <a:cxn ang="0">
                  <a:pos x="11" y="168"/>
                </a:cxn>
                <a:cxn ang="0">
                  <a:pos x="5" y="66"/>
                </a:cxn>
                <a:cxn ang="0">
                  <a:pos x="29" y="8"/>
                </a:cxn>
                <a:cxn ang="0">
                  <a:pos x="111" y="16"/>
                </a:cxn>
                <a:cxn ang="0">
                  <a:pos x="163" y="86"/>
                </a:cxn>
                <a:cxn ang="0">
                  <a:pos x="165" y="176"/>
                </a:cxn>
                <a:cxn ang="0">
                  <a:pos x="105" y="282"/>
                </a:cxn>
                <a:cxn ang="0">
                  <a:pos x="15" y="434"/>
                </a:cxn>
                <a:cxn ang="0">
                  <a:pos x="13" y="422"/>
                </a:cxn>
              </a:cxnLst>
              <a:rect l="0" t="0" r="r" b="b"/>
              <a:pathLst>
                <a:path w="175" h="456">
                  <a:moveTo>
                    <a:pt x="13" y="422"/>
                  </a:moveTo>
                  <a:cubicBezTo>
                    <a:pt x="14" y="396"/>
                    <a:pt x="21" y="320"/>
                    <a:pt x="21" y="278"/>
                  </a:cubicBezTo>
                  <a:cubicBezTo>
                    <a:pt x="21" y="236"/>
                    <a:pt x="14" y="203"/>
                    <a:pt x="11" y="168"/>
                  </a:cubicBezTo>
                  <a:cubicBezTo>
                    <a:pt x="8" y="133"/>
                    <a:pt x="2" y="93"/>
                    <a:pt x="5" y="66"/>
                  </a:cubicBezTo>
                  <a:cubicBezTo>
                    <a:pt x="8" y="39"/>
                    <a:pt x="11" y="16"/>
                    <a:pt x="29" y="8"/>
                  </a:cubicBezTo>
                  <a:cubicBezTo>
                    <a:pt x="47" y="0"/>
                    <a:pt x="89" y="3"/>
                    <a:pt x="111" y="16"/>
                  </a:cubicBezTo>
                  <a:cubicBezTo>
                    <a:pt x="133" y="29"/>
                    <a:pt x="154" y="60"/>
                    <a:pt x="163" y="86"/>
                  </a:cubicBezTo>
                  <a:cubicBezTo>
                    <a:pt x="172" y="112"/>
                    <a:pt x="175" y="143"/>
                    <a:pt x="165" y="176"/>
                  </a:cubicBezTo>
                  <a:cubicBezTo>
                    <a:pt x="155" y="209"/>
                    <a:pt x="130" y="239"/>
                    <a:pt x="105" y="282"/>
                  </a:cubicBezTo>
                  <a:cubicBezTo>
                    <a:pt x="80" y="325"/>
                    <a:pt x="30" y="412"/>
                    <a:pt x="15" y="434"/>
                  </a:cubicBezTo>
                  <a:cubicBezTo>
                    <a:pt x="0" y="456"/>
                    <a:pt x="12" y="448"/>
                    <a:pt x="13" y="4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5050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 rot="-874698">
              <a:off x="4697413" y="703263"/>
              <a:ext cx="246062" cy="557212"/>
            </a:xfrm>
            <a:custGeom>
              <a:avLst/>
              <a:gdLst/>
              <a:ahLst/>
              <a:cxnLst>
                <a:cxn ang="0">
                  <a:pos x="13" y="422"/>
                </a:cxn>
                <a:cxn ang="0">
                  <a:pos x="21" y="278"/>
                </a:cxn>
                <a:cxn ang="0">
                  <a:pos x="11" y="168"/>
                </a:cxn>
                <a:cxn ang="0">
                  <a:pos x="5" y="66"/>
                </a:cxn>
                <a:cxn ang="0">
                  <a:pos x="29" y="8"/>
                </a:cxn>
                <a:cxn ang="0">
                  <a:pos x="111" y="16"/>
                </a:cxn>
                <a:cxn ang="0">
                  <a:pos x="163" y="86"/>
                </a:cxn>
                <a:cxn ang="0">
                  <a:pos x="165" y="176"/>
                </a:cxn>
                <a:cxn ang="0">
                  <a:pos x="105" y="282"/>
                </a:cxn>
                <a:cxn ang="0">
                  <a:pos x="15" y="434"/>
                </a:cxn>
                <a:cxn ang="0">
                  <a:pos x="13" y="422"/>
                </a:cxn>
              </a:cxnLst>
              <a:rect l="0" t="0" r="r" b="b"/>
              <a:pathLst>
                <a:path w="175" h="456">
                  <a:moveTo>
                    <a:pt x="13" y="422"/>
                  </a:moveTo>
                  <a:cubicBezTo>
                    <a:pt x="14" y="396"/>
                    <a:pt x="21" y="320"/>
                    <a:pt x="21" y="278"/>
                  </a:cubicBezTo>
                  <a:cubicBezTo>
                    <a:pt x="21" y="236"/>
                    <a:pt x="14" y="203"/>
                    <a:pt x="11" y="168"/>
                  </a:cubicBezTo>
                  <a:cubicBezTo>
                    <a:pt x="8" y="133"/>
                    <a:pt x="2" y="93"/>
                    <a:pt x="5" y="66"/>
                  </a:cubicBezTo>
                  <a:cubicBezTo>
                    <a:pt x="8" y="39"/>
                    <a:pt x="11" y="16"/>
                    <a:pt x="29" y="8"/>
                  </a:cubicBezTo>
                  <a:cubicBezTo>
                    <a:pt x="47" y="0"/>
                    <a:pt x="89" y="3"/>
                    <a:pt x="111" y="16"/>
                  </a:cubicBezTo>
                  <a:cubicBezTo>
                    <a:pt x="133" y="29"/>
                    <a:pt x="154" y="60"/>
                    <a:pt x="163" y="86"/>
                  </a:cubicBezTo>
                  <a:cubicBezTo>
                    <a:pt x="172" y="112"/>
                    <a:pt x="175" y="143"/>
                    <a:pt x="165" y="176"/>
                  </a:cubicBezTo>
                  <a:cubicBezTo>
                    <a:pt x="155" y="209"/>
                    <a:pt x="130" y="239"/>
                    <a:pt x="105" y="282"/>
                  </a:cubicBezTo>
                  <a:cubicBezTo>
                    <a:pt x="80" y="325"/>
                    <a:pt x="30" y="412"/>
                    <a:pt x="15" y="434"/>
                  </a:cubicBezTo>
                  <a:cubicBezTo>
                    <a:pt x="0" y="456"/>
                    <a:pt x="12" y="448"/>
                    <a:pt x="13" y="4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5050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24" name="Group 36"/>
            <p:cNvGrpSpPr>
              <a:grpSpLocks/>
            </p:cNvGrpSpPr>
            <p:nvPr/>
          </p:nvGrpSpPr>
          <p:grpSpPr bwMode="auto">
            <a:xfrm>
              <a:off x="6350000" y="3090863"/>
              <a:ext cx="111125" cy="608012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5" name="Freeform 37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6" name="AutoShape 38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27" name="Group 39"/>
            <p:cNvGrpSpPr>
              <a:grpSpLocks/>
            </p:cNvGrpSpPr>
            <p:nvPr/>
          </p:nvGrpSpPr>
          <p:grpSpPr bwMode="auto">
            <a:xfrm>
              <a:off x="6578600" y="2698750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8" name="Freeform 40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9" name="AutoShape 41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30" name="Group 42"/>
            <p:cNvGrpSpPr>
              <a:grpSpLocks/>
            </p:cNvGrpSpPr>
            <p:nvPr/>
          </p:nvGrpSpPr>
          <p:grpSpPr bwMode="auto">
            <a:xfrm>
              <a:off x="6816725" y="2349500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Freeform 43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32" name="AutoShape 44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33" name="Group 45"/>
            <p:cNvGrpSpPr>
              <a:grpSpLocks/>
            </p:cNvGrpSpPr>
            <p:nvPr/>
          </p:nvGrpSpPr>
          <p:grpSpPr bwMode="auto">
            <a:xfrm>
              <a:off x="7056438" y="1944688"/>
              <a:ext cx="111125" cy="608012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4" name="Freeform 46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35" name="AutoShape 47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36" name="Group 48"/>
            <p:cNvGrpSpPr>
              <a:grpSpLocks/>
            </p:cNvGrpSpPr>
            <p:nvPr/>
          </p:nvGrpSpPr>
          <p:grpSpPr bwMode="auto">
            <a:xfrm>
              <a:off x="7300913" y="1530350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Freeform 49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38" name="AutoShape 50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39" name="Group 51"/>
            <p:cNvGrpSpPr>
              <a:grpSpLocks/>
            </p:cNvGrpSpPr>
            <p:nvPr/>
          </p:nvGrpSpPr>
          <p:grpSpPr bwMode="auto">
            <a:xfrm>
              <a:off x="7531100" y="1177925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0" name="Freeform 52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41" name="AutoShape 53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42" name="Group 54"/>
            <p:cNvGrpSpPr>
              <a:grpSpLocks/>
            </p:cNvGrpSpPr>
            <p:nvPr/>
          </p:nvGrpSpPr>
          <p:grpSpPr bwMode="auto">
            <a:xfrm>
              <a:off x="7764463" y="827088"/>
              <a:ext cx="111125" cy="608012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Freeform 55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44" name="AutoShape 56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45" name="Oval 59"/>
            <p:cNvSpPr>
              <a:spLocks noChangeArrowheads="1"/>
            </p:cNvSpPr>
            <p:nvPr/>
          </p:nvSpPr>
          <p:spPr bwMode="auto">
            <a:xfrm>
              <a:off x="4634978" y="4068763"/>
              <a:ext cx="1144587" cy="1120775"/>
            </a:xfrm>
            <a:prstGeom prst="ellipse">
              <a:avLst/>
            </a:prstGeom>
            <a:solidFill>
              <a:srgbClr val="009CEA"/>
            </a:solidFill>
            <a:ln w="9525" algn="ctr">
              <a:noFill/>
              <a:round/>
              <a:headEnd/>
              <a:tailEnd/>
            </a:ln>
            <a:effectLst>
              <a:softEdge rad="317500"/>
            </a:effec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46" name="Oval 62"/>
            <p:cNvSpPr>
              <a:spLocks noChangeArrowheads="1"/>
            </p:cNvSpPr>
            <p:nvPr/>
          </p:nvSpPr>
          <p:spPr bwMode="auto">
            <a:xfrm>
              <a:off x="4187825" y="3805238"/>
              <a:ext cx="1023938" cy="126365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softEdge rad="317500"/>
            </a:effec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47" name="Group 72"/>
            <p:cNvGrpSpPr>
              <a:grpSpLocks/>
            </p:cNvGrpSpPr>
            <p:nvPr/>
          </p:nvGrpSpPr>
          <p:grpSpPr bwMode="auto">
            <a:xfrm>
              <a:off x="5648325" y="4094163"/>
              <a:ext cx="111125" cy="608012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8" name="Freeform 73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49" name="AutoShape 74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50" name="Group 75"/>
            <p:cNvGrpSpPr>
              <a:grpSpLocks/>
            </p:cNvGrpSpPr>
            <p:nvPr/>
          </p:nvGrpSpPr>
          <p:grpSpPr bwMode="auto">
            <a:xfrm>
              <a:off x="5878513" y="3741738"/>
              <a:ext cx="111125" cy="608012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Freeform 76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2" name="AutoShape 77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grpSp>
          <p:nvGrpSpPr>
            <p:cNvPr id="153" name="Group 78"/>
            <p:cNvGrpSpPr>
              <a:grpSpLocks/>
            </p:cNvGrpSpPr>
            <p:nvPr/>
          </p:nvGrpSpPr>
          <p:grpSpPr bwMode="auto">
            <a:xfrm>
              <a:off x="6111875" y="3390900"/>
              <a:ext cx="111125" cy="608013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4" name="Freeform 79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5" name="AutoShape 80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56" name="Freeform 27"/>
            <p:cNvSpPr>
              <a:spLocks/>
            </p:cNvSpPr>
            <p:nvPr/>
          </p:nvSpPr>
          <p:spPr bwMode="auto">
            <a:xfrm>
              <a:off x="4656138" y="3860800"/>
              <a:ext cx="277812" cy="723900"/>
            </a:xfrm>
            <a:custGeom>
              <a:avLst/>
              <a:gdLst/>
              <a:ahLst/>
              <a:cxnLst>
                <a:cxn ang="0">
                  <a:pos x="13" y="422"/>
                </a:cxn>
                <a:cxn ang="0">
                  <a:pos x="21" y="278"/>
                </a:cxn>
                <a:cxn ang="0">
                  <a:pos x="11" y="168"/>
                </a:cxn>
                <a:cxn ang="0">
                  <a:pos x="5" y="66"/>
                </a:cxn>
                <a:cxn ang="0">
                  <a:pos x="29" y="8"/>
                </a:cxn>
                <a:cxn ang="0">
                  <a:pos x="111" y="16"/>
                </a:cxn>
                <a:cxn ang="0">
                  <a:pos x="163" y="86"/>
                </a:cxn>
                <a:cxn ang="0">
                  <a:pos x="165" y="176"/>
                </a:cxn>
                <a:cxn ang="0">
                  <a:pos x="105" y="282"/>
                </a:cxn>
                <a:cxn ang="0">
                  <a:pos x="15" y="434"/>
                </a:cxn>
                <a:cxn ang="0">
                  <a:pos x="13" y="422"/>
                </a:cxn>
              </a:cxnLst>
              <a:rect l="0" t="0" r="r" b="b"/>
              <a:pathLst>
                <a:path w="175" h="456">
                  <a:moveTo>
                    <a:pt x="13" y="422"/>
                  </a:moveTo>
                  <a:cubicBezTo>
                    <a:pt x="14" y="396"/>
                    <a:pt x="21" y="320"/>
                    <a:pt x="21" y="278"/>
                  </a:cubicBezTo>
                  <a:cubicBezTo>
                    <a:pt x="21" y="236"/>
                    <a:pt x="14" y="203"/>
                    <a:pt x="11" y="168"/>
                  </a:cubicBezTo>
                  <a:cubicBezTo>
                    <a:pt x="8" y="133"/>
                    <a:pt x="2" y="93"/>
                    <a:pt x="5" y="66"/>
                  </a:cubicBezTo>
                  <a:cubicBezTo>
                    <a:pt x="8" y="39"/>
                    <a:pt x="11" y="16"/>
                    <a:pt x="29" y="8"/>
                  </a:cubicBezTo>
                  <a:cubicBezTo>
                    <a:pt x="47" y="0"/>
                    <a:pt x="89" y="3"/>
                    <a:pt x="111" y="16"/>
                  </a:cubicBezTo>
                  <a:cubicBezTo>
                    <a:pt x="133" y="29"/>
                    <a:pt x="154" y="60"/>
                    <a:pt x="163" y="86"/>
                  </a:cubicBezTo>
                  <a:cubicBezTo>
                    <a:pt x="172" y="112"/>
                    <a:pt x="175" y="143"/>
                    <a:pt x="165" y="176"/>
                  </a:cubicBezTo>
                  <a:cubicBezTo>
                    <a:pt x="155" y="209"/>
                    <a:pt x="130" y="239"/>
                    <a:pt x="105" y="282"/>
                  </a:cubicBezTo>
                  <a:cubicBezTo>
                    <a:pt x="80" y="325"/>
                    <a:pt x="30" y="412"/>
                    <a:pt x="15" y="434"/>
                  </a:cubicBezTo>
                  <a:cubicBezTo>
                    <a:pt x="0" y="456"/>
                    <a:pt x="12" y="448"/>
                    <a:pt x="13" y="4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7" name="Freeform 31"/>
            <p:cNvSpPr>
              <a:spLocks/>
            </p:cNvSpPr>
            <p:nvPr/>
          </p:nvSpPr>
          <p:spPr bwMode="auto">
            <a:xfrm>
              <a:off x="4379913" y="4316413"/>
              <a:ext cx="271462" cy="669925"/>
            </a:xfrm>
            <a:custGeom>
              <a:avLst/>
              <a:gdLst/>
              <a:ahLst/>
              <a:cxnLst>
                <a:cxn ang="0">
                  <a:pos x="9" y="391"/>
                </a:cxn>
                <a:cxn ang="0">
                  <a:pos x="1" y="337"/>
                </a:cxn>
                <a:cxn ang="0">
                  <a:pos x="9" y="281"/>
                </a:cxn>
                <a:cxn ang="0">
                  <a:pos x="41" y="277"/>
                </a:cxn>
                <a:cxn ang="0">
                  <a:pos x="61" y="255"/>
                </a:cxn>
                <a:cxn ang="0">
                  <a:pos x="61" y="189"/>
                </a:cxn>
                <a:cxn ang="0">
                  <a:pos x="51" y="85"/>
                </a:cxn>
                <a:cxn ang="0">
                  <a:pos x="65" y="15"/>
                </a:cxn>
                <a:cxn ang="0">
                  <a:pos x="99" y="5"/>
                </a:cxn>
                <a:cxn ang="0">
                  <a:pos x="125" y="43"/>
                </a:cxn>
                <a:cxn ang="0">
                  <a:pos x="143" y="137"/>
                </a:cxn>
                <a:cxn ang="0">
                  <a:pos x="151" y="203"/>
                </a:cxn>
                <a:cxn ang="0">
                  <a:pos x="23" y="407"/>
                </a:cxn>
                <a:cxn ang="0">
                  <a:pos x="9" y="391"/>
                </a:cxn>
              </a:cxnLst>
              <a:rect l="0" t="0" r="r" b="b"/>
              <a:pathLst>
                <a:path w="171" h="440">
                  <a:moveTo>
                    <a:pt x="9" y="391"/>
                  </a:moveTo>
                  <a:cubicBezTo>
                    <a:pt x="5" y="379"/>
                    <a:pt x="1" y="355"/>
                    <a:pt x="1" y="337"/>
                  </a:cubicBezTo>
                  <a:cubicBezTo>
                    <a:pt x="1" y="319"/>
                    <a:pt x="2" y="291"/>
                    <a:pt x="9" y="281"/>
                  </a:cubicBezTo>
                  <a:cubicBezTo>
                    <a:pt x="16" y="271"/>
                    <a:pt x="32" y="281"/>
                    <a:pt x="41" y="277"/>
                  </a:cubicBezTo>
                  <a:cubicBezTo>
                    <a:pt x="50" y="273"/>
                    <a:pt x="58" y="270"/>
                    <a:pt x="61" y="255"/>
                  </a:cubicBezTo>
                  <a:cubicBezTo>
                    <a:pt x="64" y="240"/>
                    <a:pt x="63" y="217"/>
                    <a:pt x="61" y="189"/>
                  </a:cubicBezTo>
                  <a:cubicBezTo>
                    <a:pt x="59" y="161"/>
                    <a:pt x="50" y="114"/>
                    <a:pt x="51" y="85"/>
                  </a:cubicBezTo>
                  <a:cubicBezTo>
                    <a:pt x="52" y="56"/>
                    <a:pt x="57" y="28"/>
                    <a:pt x="65" y="15"/>
                  </a:cubicBezTo>
                  <a:cubicBezTo>
                    <a:pt x="73" y="2"/>
                    <a:pt x="89" y="0"/>
                    <a:pt x="99" y="5"/>
                  </a:cubicBezTo>
                  <a:cubicBezTo>
                    <a:pt x="109" y="10"/>
                    <a:pt x="118" y="21"/>
                    <a:pt x="125" y="43"/>
                  </a:cubicBezTo>
                  <a:cubicBezTo>
                    <a:pt x="132" y="65"/>
                    <a:pt x="139" y="110"/>
                    <a:pt x="143" y="137"/>
                  </a:cubicBezTo>
                  <a:cubicBezTo>
                    <a:pt x="147" y="164"/>
                    <a:pt x="171" y="158"/>
                    <a:pt x="151" y="203"/>
                  </a:cubicBezTo>
                  <a:cubicBezTo>
                    <a:pt x="131" y="248"/>
                    <a:pt x="46" y="374"/>
                    <a:pt x="23" y="407"/>
                  </a:cubicBezTo>
                  <a:cubicBezTo>
                    <a:pt x="0" y="440"/>
                    <a:pt x="13" y="403"/>
                    <a:pt x="9" y="39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8" name="Group 16"/>
            <p:cNvGrpSpPr>
              <a:grpSpLocks/>
            </p:cNvGrpSpPr>
            <p:nvPr/>
          </p:nvGrpSpPr>
          <p:grpSpPr bwMode="auto">
            <a:xfrm>
              <a:off x="6551613" y="5722938"/>
              <a:ext cx="111125" cy="608012"/>
              <a:chOff x="3273" y="2728"/>
              <a:chExt cx="70" cy="3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Freeform 17"/>
              <p:cNvSpPr>
                <a:spLocks/>
              </p:cNvSpPr>
              <p:nvPr/>
            </p:nvSpPr>
            <p:spPr bwMode="auto">
              <a:xfrm>
                <a:off x="3273" y="2775"/>
                <a:ext cx="62" cy="336"/>
              </a:xfrm>
              <a:custGeom>
                <a:avLst/>
                <a:gdLst/>
                <a:ahLst/>
                <a:cxnLst>
                  <a:cxn ang="0">
                    <a:pos x="57" y="336"/>
                  </a:cxn>
                  <a:cxn ang="0">
                    <a:pos x="14" y="297"/>
                  </a:cxn>
                  <a:cxn ang="0">
                    <a:pos x="62" y="276"/>
                  </a:cxn>
                  <a:cxn ang="0">
                    <a:pos x="11" y="246"/>
                  </a:cxn>
                  <a:cxn ang="0">
                    <a:pos x="59" y="222"/>
                  </a:cxn>
                  <a:cxn ang="0">
                    <a:pos x="9" y="197"/>
                  </a:cxn>
                  <a:cxn ang="0">
                    <a:pos x="57" y="170"/>
                  </a:cxn>
                  <a:cxn ang="0">
                    <a:pos x="11" y="144"/>
                  </a:cxn>
                  <a:cxn ang="0">
                    <a:pos x="56" y="122"/>
                  </a:cxn>
                  <a:cxn ang="0">
                    <a:pos x="0" y="92"/>
                  </a:cxn>
                  <a:cxn ang="0">
                    <a:pos x="56" y="69"/>
                  </a:cxn>
                  <a:cxn ang="0">
                    <a:pos x="6" y="47"/>
                  </a:cxn>
                  <a:cxn ang="0">
                    <a:pos x="41" y="30"/>
                  </a:cxn>
                  <a:cxn ang="0">
                    <a:pos x="42" y="0"/>
                  </a:cxn>
                </a:cxnLst>
                <a:rect l="0" t="0" r="r" b="b"/>
                <a:pathLst>
                  <a:path w="62" h="336">
                    <a:moveTo>
                      <a:pt x="57" y="336"/>
                    </a:moveTo>
                    <a:lnTo>
                      <a:pt x="14" y="297"/>
                    </a:lnTo>
                    <a:lnTo>
                      <a:pt x="62" y="276"/>
                    </a:lnTo>
                    <a:lnTo>
                      <a:pt x="11" y="246"/>
                    </a:lnTo>
                    <a:lnTo>
                      <a:pt x="59" y="222"/>
                    </a:lnTo>
                    <a:lnTo>
                      <a:pt x="9" y="197"/>
                    </a:lnTo>
                    <a:lnTo>
                      <a:pt x="57" y="170"/>
                    </a:lnTo>
                    <a:lnTo>
                      <a:pt x="11" y="144"/>
                    </a:lnTo>
                    <a:lnTo>
                      <a:pt x="56" y="122"/>
                    </a:lnTo>
                    <a:lnTo>
                      <a:pt x="0" y="92"/>
                    </a:lnTo>
                    <a:lnTo>
                      <a:pt x="56" y="69"/>
                    </a:lnTo>
                    <a:lnTo>
                      <a:pt x="6" y="47"/>
                    </a:lnTo>
                    <a:lnTo>
                      <a:pt x="41" y="30"/>
                    </a:lnTo>
                    <a:lnTo>
                      <a:pt x="42" y="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60" name="AutoShape 18"/>
              <p:cNvSpPr>
                <a:spLocks noChangeArrowheads="1"/>
              </p:cNvSpPr>
              <p:nvPr/>
            </p:nvSpPr>
            <p:spPr bwMode="auto">
              <a:xfrm>
                <a:off x="3287" y="2728"/>
                <a:ext cx="56" cy="5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</p:grpSp>
      <p:grpSp>
        <p:nvGrpSpPr>
          <p:cNvPr id="361545" name="Group 73"/>
          <p:cNvGrpSpPr>
            <a:grpSpLocks/>
          </p:cNvGrpSpPr>
          <p:nvPr/>
        </p:nvGrpSpPr>
        <p:grpSpPr bwMode="auto">
          <a:xfrm>
            <a:off x="176213" y="2951163"/>
            <a:ext cx="3257550" cy="3343275"/>
            <a:chOff x="3663" y="1014"/>
            <a:chExt cx="2052" cy="2106"/>
          </a:xfrm>
        </p:grpSpPr>
        <p:sp>
          <p:nvSpPr>
            <p:cNvPr id="1061991" name="Rectangle 103"/>
            <p:cNvSpPr>
              <a:spLocks noChangeArrowheads="1"/>
            </p:cNvSpPr>
            <p:nvPr/>
          </p:nvSpPr>
          <p:spPr bwMode="auto">
            <a:xfrm>
              <a:off x="3663" y="1029"/>
              <a:ext cx="2052" cy="209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2" name="Freeform 104"/>
            <p:cNvSpPr>
              <a:spLocks/>
            </p:cNvSpPr>
            <p:nvPr/>
          </p:nvSpPr>
          <p:spPr bwMode="auto">
            <a:xfrm>
              <a:off x="3966" y="1380"/>
              <a:ext cx="1076" cy="1492"/>
            </a:xfrm>
            <a:custGeom>
              <a:avLst/>
              <a:gdLst/>
              <a:ahLst/>
              <a:cxnLst>
                <a:cxn ang="0">
                  <a:pos x="243" y="0"/>
                </a:cxn>
                <a:cxn ang="0">
                  <a:pos x="480" y="99"/>
                </a:cxn>
                <a:cxn ang="0">
                  <a:pos x="765" y="303"/>
                </a:cxn>
                <a:cxn ang="0">
                  <a:pos x="1005" y="702"/>
                </a:cxn>
                <a:cxn ang="0">
                  <a:pos x="1065" y="1074"/>
                </a:cxn>
                <a:cxn ang="0">
                  <a:pos x="936" y="1251"/>
                </a:cxn>
                <a:cxn ang="0">
                  <a:pos x="651" y="1329"/>
                </a:cxn>
                <a:cxn ang="0">
                  <a:pos x="630" y="1329"/>
                </a:cxn>
                <a:cxn ang="0">
                  <a:pos x="477" y="1392"/>
                </a:cxn>
                <a:cxn ang="0">
                  <a:pos x="198" y="1476"/>
                </a:cxn>
                <a:cxn ang="0">
                  <a:pos x="0" y="1488"/>
                </a:cxn>
              </a:cxnLst>
              <a:rect l="0" t="0" r="r" b="b"/>
              <a:pathLst>
                <a:path w="1076" h="1492">
                  <a:moveTo>
                    <a:pt x="243" y="0"/>
                  </a:moveTo>
                  <a:cubicBezTo>
                    <a:pt x="318" y="24"/>
                    <a:pt x="393" y="48"/>
                    <a:pt x="480" y="99"/>
                  </a:cubicBezTo>
                  <a:cubicBezTo>
                    <a:pt x="567" y="150"/>
                    <a:pt x="677" y="202"/>
                    <a:pt x="765" y="303"/>
                  </a:cubicBezTo>
                  <a:cubicBezTo>
                    <a:pt x="853" y="404"/>
                    <a:pt x="955" y="574"/>
                    <a:pt x="1005" y="702"/>
                  </a:cubicBezTo>
                  <a:cubicBezTo>
                    <a:pt x="1055" y="830"/>
                    <a:pt x="1076" y="983"/>
                    <a:pt x="1065" y="1074"/>
                  </a:cubicBezTo>
                  <a:cubicBezTo>
                    <a:pt x="1054" y="1165"/>
                    <a:pt x="1005" y="1208"/>
                    <a:pt x="936" y="1251"/>
                  </a:cubicBezTo>
                  <a:cubicBezTo>
                    <a:pt x="867" y="1294"/>
                    <a:pt x="702" y="1316"/>
                    <a:pt x="651" y="1329"/>
                  </a:cubicBezTo>
                  <a:cubicBezTo>
                    <a:pt x="600" y="1342"/>
                    <a:pt x="659" y="1319"/>
                    <a:pt x="630" y="1329"/>
                  </a:cubicBezTo>
                  <a:cubicBezTo>
                    <a:pt x="601" y="1339"/>
                    <a:pt x="549" y="1368"/>
                    <a:pt x="477" y="1392"/>
                  </a:cubicBezTo>
                  <a:cubicBezTo>
                    <a:pt x="405" y="1416"/>
                    <a:pt x="277" y="1460"/>
                    <a:pt x="198" y="1476"/>
                  </a:cubicBezTo>
                  <a:cubicBezTo>
                    <a:pt x="119" y="1492"/>
                    <a:pt x="59" y="1490"/>
                    <a:pt x="0" y="1488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3" name="Freeform 105"/>
            <p:cNvSpPr>
              <a:spLocks/>
            </p:cNvSpPr>
            <p:nvPr/>
          </p:nvSpPr>
          <p:spPr bwMode="auto">
            <a:xfrm>
              <a:off x="4392" y="1458"/>
              <a:ext cx="604" cy="15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4" y="138"/>
                </a:cxn>
                <a:cxn ang="0">
                  <a:pos x="417" y="432"/>
                </a:cxn>
                <a:cxn ang="0">
                  <a:pos x="573" y="795"/>
                </a:cxn>
                <a:cxn ang="0">
                  <a:pos x="558" y="1068"/>
                </a:cxn>
                <a:cxn ang="0">
                  <a:pos x="297" y="1188"/>
                </a:cxn>
                <a:cxn ang="0">
                  <a:pos x="204" y="1212"/>
                </a:cxn>
                <a:cxn ang="0">
                  <a:pos x="183" y="1224"/>
                </a:cxn>
                <a:cxn ang="0">
                  <a:pos x="231" y="1302"/>
                </a:cxn>
                <a:cxn ang="0">
                  <a:pos x="420" y="1515"/>
                </a:cxn>
              </a:cxnLst>
              <a:rect l="0" t="0" r="r" b="b"/>
              <a:pathLst>
                <a:path w="604" h="1515">
                  <a:moveTo>
                    <a:pt x="0" y="0"/>
                  </a:moveTo>
                  <a:cubicBezTo>
                    <a:pt x="67" y="33"/>
                    <a:pt x="135" y="66"/>
                    <a:pt x="204" y="138"/>
                  </a:cubicBezTo>
                  <a:cubicBezTo>
                    <a:pt x="273" y="210"/>
                    <a:pt x="356" y="323"/>
                    <a:pt x="417" y="432"/>
                  </a:cubicBezTo>
                  <a:cubicBezTo>
                    <a:pt x="478" y="541"/>
                    <a:pt x="550" y="689"/>
                    <a:pt x="573" y="795"/>
                  </a:cubicBezTo>
                  <a:cubicBezTo>
                    <a:pt x="596" y="901"/>
                    <a:pt x="604" y="1002"/>
                    <a:pt x="558" y="1068"/>
                  </a:cubicBezTo>
                  <a:cubicBezTo>
                    <a:pt x="512" y="1134"/>
                    <a:pt x="356" y="1164"/>
                    <a:pt x="297" y="1188"/>
                  </a:cubicBezTo>
                  <a:cubicBezTo>
                    <a:pt x="238" y="1212"/>
                    <a:pt x="223" y="1206"/>
                    <a:pt x="204" y="1212"/>
                  </a:cubicBezTo>
                  <a:cubicBezTo>
                    <a:pt x="185" y="1218"/>
                    <a:pt x="178" y="1209"/>
                    <a:pt x="183" y="1224"/>
                  </a:cubicBezTo>
                  <a:cubicBezTo>
                    <a:pt x="188" y="1239"/>
                    <a:pt x="192" y="1254"/>
                    <a:pt x="231" y="1302"/>
                  </a:cubicBezTo>
                  <a:cubicBezTo>
                    <a:pt x="270" y="1350"/>
                    <a:pt x="345" y="1432"/>
                    <a:pt x="420" y="1515"/>
                  </a:cubicBezTo>
                </a:path>
              </a:pathLst>
            </a:custGeom>
            <a:noFill/>
            <a:ln w="28575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4" name="Text Box 106"/>
            <p:cNvSpPr txBox="1">
              <a:spLocks noChangeArrowheads="1"/>
            </p:cNvSpPr>
            <p:nvPr/>
          </p:nvSpPr>
          <p:spPr bwMode="auto">
            <a:xfrm rot="199067">
              <a:off x="4102" y="1790"/>
              <a:ext cx="393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Pl-out</a:t>
              </a:r>
            </a:p>
          </p:txBody>
        </p:sp>
        <p:sp>
          <p:nvSpPr>
            <p:cNvPr id="1061995" name="Text Box 107"/>
            <p:cNvSpPr txBox="1">
              <a:spLocks noChangeArrowheads="1"/>
            </p:cNvSpPr>
            <p:nvPr/>
          </p:nvSpPr>
          <p:spPr bwMode="auto">
            <a:xfrm rot="21255593">
              <a:off x="4170" y="2348"/>
              <a:ext cx="402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60000"/>
                </a:lnSpc>
                <a:defRPr/>
              </a:pPr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Gar-in</a:t>
              </a:r>
            </a:p>
          </p:txBody>
        </p:sp>
        <p:sp>
          <p:nvSpPr>
            <p:cNvPr id="1061996" name="Freeform 108"/>
            <p:cNvSpPr>
              <a:spLocks/>
            </p:cNvSpPr>
            <p:nvPr/>
          </p:nvSpPr>
          <p:spPr bwMode="auto">
            <a:xfrm>
              <a:off x="3999" y="2274"/>
              <a:ext cx="1338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990" y="0"/>
                </a:cxn>
                <a:cxn ang="0">
                  <a:pos x="1338" y="69"/>
                </a:cxn>
              </a:cxnLst>
              <a:rect l="0" t="0" r="r" b="b"/>
              <a:pathLst>
                <a:path w="1338" h="102">
                  <a:moveTo>
                    <a:pt x="0" y="102"/>
                  </a:moveTo>
                  <a:lnTo>
                    <a:pt x="990" y="0"/>
                  </a:lnTo>
                  <a:lnTo>
                    <a:pt x="1338" y="69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7" name="Line 109"/>
            <p:cNvSpPr>
              <a:spLocks noChangeShapeType="1"/>
            </p:cNvSpPr>
            <p:nvPr/>
          </p:nvSpPr>
          <p:spPr bwMode="auto">
            <a:xfrm>
              <a:off x="3978" y="1758"/>
              <a:ext cx="1020" cy="3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1998" name="Text Box 110"/>
            <p:cNvSpPr txBox="1">
              <a:spLocks noChangeArrowheads="1"/>
            </p:cNvSpPr>
            <p:nvPr/>
          </p:nvSpPr>
          <p:spPr bwMode="auto">
            <a:xfrm>
              <a:off x="4031" y="1959"/>
              <a:ext cx="700" cy="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 b="1">
                  <a:solidFill>
                    <a:srgbClr val="FF0000"/>
                  </a:solidFill>
                  <a:effectLst/>
                  <a:latin typeface="Calibri" pitchFamily="34" charset="0"/>
                </a:rPr>
                <a:t>Amphibole Lherzolite</a:t>
              </a:r>
            </a:p>
          </p:txBody>
        </p:sp>
        <p:sp>
          <p:nvSpPr>
            <p:cNvPr id="1061999" name="Text Box 111"/>
            <p:cNvSpPr txBox="1">
              <a:spLocks noChangeArrowheads="1"/>
            </p:cNvSpPr>
            <p:nvPr/>
          </p:nvSpPr>
          <p:spPr bwMode="auto">
            <a:xfrm>
              <a:off x="4804" y="1355"/>
              <a:ext cx="790" cy="4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MORB pyrolite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-40% olivine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(+ 0.6% H</a:t>
              </a:r>
              <a:r>
                <a:rPr lang="en-GB" sz="1400" baseline="-25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  <a:r>
                <a:rPr lang="en-GB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O)</a:t>
              </a:r>
            </a:p>
          </p:txBody>
        </p:sp>
        <p:sp>
          <p:nvSpPr>
            <p:cNvPr id="1062000" name="Text Box 112"/>
            <p:cNvSpPr txBox="1">
              <a:spLocks noChangeArrowheads="1"/>
            </p:cNvSpPr>
            <p:nvPr/>
          </p:nvSpPr>
          <p:spPr bwMode="auto">
            <a:xfrm>
              <a:off x="4970" y="1926"/>
              <a:ext cx="700" cy="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GB" sz="1400" b="1">
                  <a:solidFill>
                    <a:srgbClr val="FF0000"/>
                  </a:solidFill>
                  <a:effectLst/>
                  <a:latin typeface="Calibri" pitchFamily="34" charset="0"/>
                </a:rPr>
                <a:t>Lherzolite + melt</a:t>
              </a:r>
            </a:p>
          </p:txBody>
        </p:sp>
        <p:sp>
          <p:nvSpPr>
            <p:cNvPr id="1062002" name="Rectangle 114"/>
            <p:cNvSpPr>
              <a:spLocks noChangeArrowheads="1"/>
            </p:cNvSpPr>
            <p:nvPr/>
          </p:nvSpPr>
          <p:spPr bwMode="auto">
            <a:xfrm>
              <a:off x="3942" y="1326"/>
              <a:ext cx="1716" cy="1719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62003" name="Text Box 115"/>
            <p:cNvSpPr txBox="1">
              <a:spLocks noChangeArrowheads="1"/>
            </p:cNvSpPr>
            <p:nvPr/>
          </p:nvSpPr>
          <p:spPr bwMode="auto">
            <a:xfrm>
              <a:off x="4322" y="1014"/>
              <a:ext cx="786" cy="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062004" name="Text Box 116"/>
            <p:cNvSpPr txBox="1">
              <a:spLocks noChangeArrowheads="1"/>
            </p:cNvSpPr>
            <p:nvPr/>
          </p:nvSpPr>
          <p:spPr bwMode="auto">
            <a:xfrm>
              <a:off x="3842" y="1196"/>
              <a:ext cx="241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900</a:t>
              </a:r>
            </a:p>
          </p:txBody>
        </p:sp>
        <p:sp>
          <p:nvSpPr>
            <p:cNvPr id="1062005" name="Text Box 117"/>
            <p:cNvSpPr txBox="1">
              <a:spLocks noChangeArrowheads="1"/>
            </p:cNvSpPr>
            <p:nvPr/>
          </p:nvSpPr>
          <p:spPr bwMode="auto">
            <a:xfrm>
              <a:off x="4371" y="1196"/>
              <a:ext cx="282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1000</a:t>
              </a:r>
            </a:p>
          </p:txBody>
        </p:sp>
        <p:sp>
          <p:nvSpPr>
            <p:cNvPr id="1062006" name="Text Box 118"/>
            <p:cNvSpPr txBox="1">
              <a:spLocks noChangeArrowheads="1"/>
            </p:cNvSpPr>
            <p:nvPr/>
          </p:nvSpPr>
          <p:spPr bwMode="auto">
            <a:xfrm>
              <a:off x="4942" y="1196"/>
              <a:ext cx="286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1100</a:t>
              </a:r>
            </a:p>
          </p:txBody>
        </p:sp>
        <p:sp>
          <p:nvSpPr>
            <p:cNvPr id="1062007" name="Text Box 119"/>
            <p:cNvSpPr txBox="1">
              <a:spLocks noChangeArrowheads="1"/>
            </p:cNvSpPr>
            <p:nvPr/>
          </p:nvSpPr>
          <p:spPr bwMode="auto">
            <a:xfrm rot="16200000">
              <a:off x="3430" y="2208"/>
              <a:ext cx="692" cy="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GB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062008" name="Text Box 120"/>
            <p:cNvSpPr txBox="1">
              <a:spLocks noChangeArrowheads="1"/>
            </p:cNvSpPr>
            <p:nvPr/>
          </p:nvSpPr>
          <p:spPr bwMode="auto">
            <a:xfrm>
              <a:off x="3798" y="1748"/>
              <a:ext cx="15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1062009" name="Text Box 121"/>
            <p:cNvSpPr txBox="1">
              <a:spLocks noChangeArrowheads="1"/>
            </p:cNvSpPr>
            <p:nvPr/>
          </p:nvSpPr>
          <p:spPr bwMode="auto">
            <a:xfrm>
              <a:off x="3798" y="2243"/>
              <a:ext cx="15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  <a:defRPr/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1059947" name="Text Box 107"/>
            <p:cNvSpPr txBox="1">
              <a:spLocks noChangeArrowheads="1"/>
            </p:cNvSpPr>
            <p:nvPr/>
          </p:nvSpPr>
          <p:spPr bwMode="auto">
            <a:xfrm>
              <a:off x="4840" y="2618"/>
              <a:ext cx="845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From: Niida and Green (1999) Contrib. Mineral. Petrol., 135, 18-40</a:t>
              </a:r>
            </a:p>
          </p:txBody>
        </p:sp>
      </p:grpSp>
      <p:sp>
        <p:nvSpPr>
          <p:cNvPr id="361567" name="AutoShape 95"/>
          <p:cNvSpPr>
            <a:spLocks noChangeArrowheads="1"/>
          </p:cNvSpPr>
          <p:nvPr/>
        </p:nvSpPr>
        <p:spPr bwMode="auto">
          <a:xfrm>
            <a:off x="838200" y="5651894"/>
            <a:ext cx="971549" cy="450850"/>
          </a:xfrm>
          <a:prstGeom prst="rightArrow">
            <a:avLst>
              <a:gd name="adj1" fmla="val 44926"/>
              <a:gd name="adj2" fmla="val 71018"/>
            </a:avLst>
          </a:prstGeom>
          <a:solidFill>
            <a:srgbClr val="FFCC00"/>
          </a:solidFill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9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93" name="AutoShape 95"/>
          <p:cNvSpPr>
            <a:spLocks noChangeArrowheads="1"/>
          </p:cNvSpPr>
          <p:nvPr/>
        </p:nvSpPr>
        <p:spPr bwMode="auto">
          <a:xfrm>
            <a:off x="838200" y="5645150"/>
            <a:ext cx="971549" cy="450850"/>
          </a:xfrm>
          <a:prstGeom prst="rightArrow">
            <a:avLst>
              <a:gd name="adj1" fmla="val 44926"/>
              <a:gd name="adj2" fmla="val 71018"/>
            </a:avLst>
          </a:prstGeom>
          <a:solidFill>
            <a:srgbClr val="FFCC00"/>
          </a:solidFill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25400" y="612775"/>
            <a:ext cx="348297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Detailed cartoon of the mantle wedge, showing how fluids might move from the subducted slab into a region where melts could be generated. </a:t>
            </a:r>
          </a:p>
        </p:txBody>
      </p:sp>
      <p:sp>
        <p:nvSpPr>
          <p:cNvPr id="94" name="Text Box 4"/>
          <p:cNvSpPr txBox="1">
            <a:spLocks noChangeArrowheads="1"/>
          </p:cNvSpPr>
          <p:nvPr/>
        </p:nvSpPr>
        <p:spPr bwMode="auto">
          <a:xfrm>
            <a:off x="717755" y="6329364"/>
            <a:ext cx="28067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Stern, 2002 (Rev.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Geophys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., 40, doi:10.1029/2001RG000108)</a:t>
            </a:r>
          </a:p>
        </p:txBody>
      </p:sp>
      <p:sp>
        <p:nvSpPr>
          <p:cNvPr id="2" name="Text Box 113"/>
          <p:cNvSpPr txBox="1">
            <a:spLocks noChangeArrowheads="1"/>
          </p:cNvSpPr>
          <p:nvPr/>
        </p:nvSpPr>
        <p:spPr bwMode="auto">
          <a:xfrm rot="20608858">
            <a:off x="765306" y="5798279"/>
            <a:ext cx="925253" cy="2366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Amph-out</a:t>
            </a:r>
          </a:p>
        </p:txBody>
      </p:sp>
      <p:sp>
        <p:nvSpPr>
          <p:cNvPr id="3" name="Text Box 122"/>
          <p:cNvSpPr txBox="1">
            <a:spLocks noChangeArrowheads="1"/>
          </p:cNvSpPr>
          <p:nvPr/>
        </p:nvSpPr>
        <p:spPr bwMode="auto">
          <a:xfrm>
            <a:off x="390526" y="5683251"/>
            <a:ext cx="2508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GB" sz="1000" dirty="0">
                <a:solidFill>
                  <a:schemeClr val="tx1"/>
                </a:solidFill>
                <a:effectLst/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6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"/>
                            </p:stCondLst>
                            <p:childTnLst>
                              <p:par>
                                <p:cTn id="19" presetID="3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46 C 0.09045 -0.09121 0.1684 -0.14074 0.28646 -0.156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567" grpId="0" animBg="1"/>
      <p:bldP spid="93" grpId="0" animBg="1"/>
      <p:bldP spid="93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ChangeArrowheads="1"/>
          </p:cNvSpPr>
          <p:nvPr/>
        </p:nvSpPr>
        <p:spPr bwMode="auto">
          <a:xfrm>
            <a:off x="0" y="6265863"/>
            <a:ext cx="9144000" cy="6016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77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0" y="581025"/>
            <a:ext cx="9144000" cy="4583113"/>
            <a:chOff x="0" y="366"/>
            <a:chExt cx="5760" cy="2887"/>
          </a:xfrm>
        </p:grpSpPr>
        <p:pic>
          <p:nvPicPr>
            <p:cNvPr id="150654" name="Picture 75"/>
            <p:cNvPicPr>
              <a:picLocks noChangeAspect="1" noChangeArrowheads="1"/>
            </p:cNvPicPr>
            <p:nvPr/>
          </p:nvPicPr>
          <p:blipFill>
            <a:blip r:embed="rId3" cstate="print"/>
            <a:srcRect b="15816"/>
            <a:stretch>
              <a:fillRect/>
            </a:stretch>
          </p:blipFill>
          <p:spPr bwMode="auto">
            <a:xfrm>
              <a:off x="0" y="366"/>
              <a:ext cx="5760" cy="28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27852" name="Rectangle 76"/>
            <p:cNvSpPr>
              <a:spLocks noChangeArrowheads="1"/>
            </p:cNvSpPr>
            <p:nvPr/>
          </p:nvSpPr>
          <p:spPr bwMode="auto">
            <a:xfrm>
              <a:off x="771" y="3109"/>
              <a:ext cx="1042" cy="14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27855" name="Freeform 79"/>
          <p:cNvSpPr>
            <a:spLocks/>
          </p:cNvSpPr>
          <p:nvPr/>
        </p:nvSpPr>
        <p:spPr bwMode="auto">
          <a:xfrm>
            <a:off x="4719638" y="2379663"/>
            <a:ext cx="3470275" cy="2686050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692"/>
              </a:cxn>
              <a:cxn ang="0">
                <a:pos x="2186" y="1686"/>
              </a:cxn>
              <a:cxn ang="0">
                <a:pos x="2177" y="0"/>
              </a:cxn>
              <a:cxn ang="0">
                <a:pos x="0" y="9"/>
              </a:cxn>
            </a:cxnLst>
            <a:rect l="0" t="0" r="r" b="b"/>
            <a:pathLst>
              <a:path w="2186" h="1692">
                <a:moveTo>
                  <a:pt x="0" y="9"/>
                </a:moveTo>
                <a:lnTo>
                  <a:pt x="0" y="1692"/>
                </a:lnTo>
                <a:lnTo>
                  <a:pt x="2186" y="1686"/>
                </a:lnTo>
                <a:lnTo>
                  <a:pt x="2177" y="0"/>
                </a:lnTo>
                <a:lnTo>
                  <a:pt x="0" y="9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3" name="Group 178"/>
          <p:cNvGrpSpPr>
            <a:grpSpLocks/>
          </p:cNvGrpSpPr>
          <p:nvPr/>
        </p:nvGrpSpPr>
        <p:grpSpPr bwMode="auto">
          <a:xfrm>
            <a:off x="85725" y="3902075"/>
            <a:ext cx="3417888" cy="2930824"/>
            <a:chOff x="28" y="1227"/>
            <a:chExt cx="3610" cy="3108"/>
          </a:xfrm>
        </p:grpSpPr>
        <p:sp>
          <p:nvSpPr>
            <p:cNvPr id="1227856" name="Rectangle 80"/>
            <p:cNvSpPr>
              <a:spLocks noChangeAspect="1" noChangeArrowheads="1"/>
            </p:cNvSpPr>
            <p:nvPr/>
          </p:nvSpPr>
          <p:spPr bwMode="auto">
            <a:xfrm>
              <a:off x="28" y="1227"/>
              <a:ext cx="3610" cy="3061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857" name="Rectangle 81"/>
            <p:cNvSpPr>
              <a:spLocks noChangeAspect="1" noChangeArrowheads="1"/>
            </p:cNvSpPr>
            <p:nvPr/>
          </p:nvSpPr>
          <p:spPr bwMode="auto">
            <a:xfrm>
              <a:off x="373" y="1592"/>
              <a:ext cx="2845" cy="2524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858" name="Freeform 82"/>
            <p:cNvSpPr>
              <a:spLocks noChangeAspect="1"/>
            </p:cNvSpPr>
            <p:nvPr/>
          </p:nvSpPr>
          <p:spPr bwMode="auto">
            <a:xfrm>
              <a:off x="1198" y="1646"/>
              <a:ext cx="496" cy="5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859" name="Freeform 83"/>
            <p:cNvSpPr>
              <a:spLocks noChangeAspect="1"/>
            </p:cNvSpPr>
            <p:nvPr/>
          </p:nvSpPr>
          <p:spPr bwMode="auto">
            <a:xfrm>
              <a:off x="1685" y="1687"/>
              <a:ext cx="619" cy="12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860" name="Freeform 84"/>
            <p:cNvSpPr>
              <a:spLocks noChangeAspect="1"/>
            </p:cNvSpPr>
            <p:nvPr/>
          </p:nvSpPr>
          <p:spPr bwMode="auto">
            <a:xfrm>
              <a:off x="2754" y="1690"/>
              <a:ext cx="240" cy="1682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861" name="Line 85"/>
            <p:cNvSpPr>
              <a:spLocks noChangeAspect="1" noChangeShapeType="1"/>
            </p:cNvSpPr>
            <p:nvPr/>
          </p:nvSpPr>
          <p:spPr bwMode="auto">
            <a:xfrm>
              <a:off x="2288" y="2139"/>
              <a:ext cx="936" cy="79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0562" name="Group 86"/>
            <p:cNvGrpSpPr>
              <a:grpSpLocks/>
            </p:cNvGrpSpPr>
            <p:nvPr/>
          </p:nvGrpSpPr>
          <p:grpSpPr bwMode="auto">
            <a:xfrm>
              <a:off x="554" y="1690"/>
              <a:ext cx="2206" cy="626"/>
              <a:chOff x="554" y="1690"/>
              <a:chExt cx="2206" cy="626"/>
            </a:xfrm>
          </p:grpSpPr>
          <p:sp>
            <p:nvSpPr>
              <p:cNvPr id="1227863" name="Freeform 87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0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27864" name="Freeform 88"/>
              <p:cNvSpPr>
                <a:spLocks noChangeAspect="1"/>
              </p:cNvSpPr>
              <p:nvPr/>
            </p:nvSpPr>
            <p:spPr bwMode="auto">
              <a:xfrm>
                <a:off x="1661" y="2219"/>
                <a:ext cx="1097" cy="99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227865" name="Freeform 89"/>
            <p:cNvSpPr>
              <a:spLocks noChangeAspect="1"/>
            </p:cNvSpPr>
            <p:nvPr/>
          </p:nvSpPr>
          <p:spPr bwMode="auto">
            <a:xfrm>
              <a:off x="501" y="3284"/>
              <a:ext cx="625" cy="2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866" name="Freeform 90"/>
            <p:cNvSpPr>
              <a:spLocks noChangeAspect="1"/>
            </p:cNvSpPr>
            <p:nvPr/>
          </p:nvSpPr>
          <p:spPr bwMode="auto">
            <a:xfrm>
              <a:off x="1126" y="3554"/>
              <a:ext cx="830" cy="505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867" name="Freeform 91"/>
            <p:cNvSpPr>
              <a:spLocks noChangeAspect="1"/>
            </p:cNvSpPr>
            <p:nvPr/>
          </p:nvSpPr>
          <p:spPr bwMode="auto">
            <a:xfrm>
              <a:off x="722" y="2974"/>
              <a:ext cx="1026" cy="207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868" name="Line 92"/>
            <p:cNvSpPr>
              <a:spLocks noChangeAspect="1" noChangeShapeType="1"/>
            </p:cNvSpPr>
            <p:nvPr/>
          </p:nvSpPr>
          <p:spPr bwMode="auto">
            <a:xfrm flipH="1">
              <a:off x="452" y="3554"/>
              <a:ext cx="659" cy="320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0567" name="Group 93"/>
            <p:cNvGrpSpPr>
              <a:grpSpLocks/>
            </p:cNvGrpSpPr>
            <p:nvPr/>
          </p:nvGrpSpPr>
          <p:grpSpPr bwMode="auto">
            <a:xfrm>
              <a:off x="692" y="1654"/>
              <a:ext cx="1017" cy="2300"/>
              <a:chOff x="692" y="1654"/>
              <a:chExt cx="1017" cy="2300"/>
            </a:xfrm>
          </p:grpSpPr>
          <p:grpSp>
            <p:nvGrpSpPr>
              <p:cNvPr id="150648" name="Group 94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227871" name="Freeform 95"/>
                <p:cNvSpPr>
                  <a:spLocks noChangeAspect="1"/>
                </p:cNvSpPr>
                <p:nvPr/>
              </p:nvSpPr>
              <p:spPr bwMode="auto">
                <a:xfrm>
                  <a:off x="824" y="1656"/>
                  <a:ext cx="864" cy="56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1227872" name="Freeform 96"/>
                <p:cNvSpPr>
                  <a:spLocks noChangeAspect="1"/>
                </p:cNvSpPr>
                <p:nvPr/>
              </p:nvSpPr>
              <p:spPr bwMode="auto">
                <a:xfrm>
                  <a:off x="1123" y="2219"/>
                  <a:ext cx="590" cy="1328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1227873" name="Freeform 97"/>
              <p:cNvSpPr>
                <a:spLocks noChangeAspect="1"/>
              </p:cNvSpPr>
              <p:nvPr/>
            </p:nvSpPr>
            <p:spPr bwMode="auto">
              <a:xfrm>
                <a:off x="692" y="3545"/>
                <a:ext cx="431" cy="409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50568" name="Text Box 98"/>
            <p:cNvSpPr txBox="1">
              <a:spLocks noChangeAspect="1" noChangeArrowheads="1"/>
            </p:cNvSpPr>
            <p:nvPr/>
          </p:nvSpPr>
          <p:spPr bwMode="auto">
            <a:xfrm rot="1191810">
              <a:off x="523" y="1856"/>
              <a:ext cx="64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50569" name="Text Box 99"/>
            <p:cNvSpPr txBox="1">
              <a:spLocks noChangeAspect="1" noChangeArrowheads="1"/>
            </p:cNvSpPr>
            <p:nvPr/>
          </p:nvSpPr>
          <p:spPr bwMode="auto">
            <a:xfrm rot="1191810">
              <a:off x="502" y="1691"/>
              <a:ext cx="68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7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70" name="Text Box 100"/>
            <p:cNvSpPr txBox="1">
              <a:spLocks noChangeAspect="1" noChangeArrowheads="1"/>
            </p:cNvSpPr>
            <p:nvPr/>
          </p:nvSpPr>
          <p:spPr bwMode="auto">
            <a:xfrm rot="1833081">
              <a:off x="1041" y="1867"/>
              <a:ext cx="36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50571" name="Text Box 101"/>
            <p:cNvSpPr txBox="1">
              <a:spLocks noChangeAspect="1" noChangeArrowheads="1"/>
            </p:cNvSpPr>
            <p:nvPr/>
          </p:nvSpPr>
          <p:spPr bwMode="auto">
            <a:xfrm rot="1596048">
              <a:off x="809" y="1664"/>
              <a:ext cx="53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7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72" name="Text Box 102"/>
            <p:cNvSpPr txBox="1">
              <a:spLocks noChangeAspect="1" noChangeArrowheads="1"/>
            </p:cNvSpPr>
            <p:nvPr/>
          </p:nvSpPr>
          <p:spPr bwMode="auto">
            <a:xfrm rot="1899183">
              <a:off x="1144" y="1736"/>
              <a:ext cx="36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50573" name="Text Box 103"/>
            <p:cNvSpPr txBox="1">
              <a:spLocks noChangeAspect="1" noChangeArrowheads="1"/>
            </p:cNvSpPr>
            <p:nvPr/>
          </p:nvSpPr>
          <p:spPr bwMode="auto">
            <a:xfrm rot="2255856">
              <a:off x="1145" y="1697"/>
              <a:ext cx="62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700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74" name="Text Box 104"/>
            <p:cNvSpPr txBox="1">
              <a:spLocks noChangeAspect="1" noChangeArrowheads="1"/>
            </p:cNvSpPr>
            <p:nvPr/>
          </p:nvSpPr>
          <p:spPr bwMode="auto">
            <a:xfrm>
              <a:off x="1147" y="2271"/>
              <a:ext cx="510" cy="2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7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50575" name="Text Box 105"/>
            <p:cNvSpPr txBox="1">
              <a:spLocks noChangeAspect="1" noChangeArrowheads="1"/>
            </p:cNvSpPr>
            <p:nvPr/>
          </p:nvSpPr>
          <p:spPr bwMode="auto">
            <a:xfrm>
              <a:off x="561" y="2081"/>
              <a:ext cx="532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227882" name="Freeform 106"/>
            <p:cNvSpPr>
              <a:spLocks noChangeAspect="1"/>
            </p:cNvSpPr>
            <p:nvPr/>
          </p:nvSpPr>
          <p:spPr bwMode="auto">
            <a:xfrm>
              <a:off x="987" y="2003"/>
              <a:ext cx="377" cy="239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0577" name="Text Box 107"/>
            <p:cNvSpPr txBox="1">
              <a:spLocks noChangeAspect="1" noChangeArrowheads="1"/>
            </p:cNvSpPr>
            <p:nvPr/>
          </p:nvSpPr>
          <p:spPr bwMode="auto">
            <a:xfrm>
              <a:off x="533" y="2449"/>
              <a:ext cx="637" cy="3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8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8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8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8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50578" name="Text Box 108"/>
            <p:cNvSpPr txBox="1">
              <a:spLocks noChangeAspect="1" noChangeArrowheads="1"/>
            </p:cNvSpPr>
            <p:nvPr/>
          </p:nvSpPr>
          <p:spPr bwMode="auto">
            <a:xfrm rot="17615841">
              <a:off x="1220" y="2724"/>
              <a:ext cx="422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50579" name="Text Box 109"/>
            <p:cNvSpPr txBox="1">
              <a:spLocks noChangeAspect="1" noChangeArrowheads="1"/>
            </p:cNvSpPr>
            <p:nvPr/>
          </p:nvSpPr>
          <p:spPr bwMode="auto">
            <a:xfrm rot="17592413">
              <a:off x="1320" y="2746"/>
              <a:ext cx="60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7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80" name="Text Box 110"/>
            <p:cNvSpPr txBox="1">
              <a:spLocks noChangeAspect="1" noChangeArrowheads="1"/>
            </p:cNvSpPr>
            <p:nvPr/>
          </p:nvSpPr>
          <p:spPr bwMode="auto">
            <a:xfrm>
              <a:off x="821" y="3132"/>
              <a:ext cx="511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cpx ol</a:t>
              </a:r>
            </a:p>
          </p:txBody>
        </p:sp>
        <p:sp>
          <p:nvSpPr>
            <p:cNvPr id="150581" name="Text Box 111"/>
            <p:cNvSpPr txBox="1">
              <a:spLocks noChangeAspect="1" noChangeArrowheads="1"/>
            </p:cNvSpPr>
            <p:nvPr/>
          </p:nvSpPr>
          <p:spPr bwMode="auto">
            <a:xfrm rot="1252350">
              <a:off x="459" y="3262"/>
              <a:ext cx="44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7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82" name="Text Box 112"/>
            <p:cNvSpPr txBox="1">
              <a:spLocks noChangeAspect="1" noChangeArrowheads="1"/>
            </p:cNvSpPr>
            <p:nvPr/>
          </p:nvSpPr>
          <p:spPr bwMode="auto">
            <a:xfrm rot="1289943">
              <a:off x="412" y="3415"/>
              <a:ext cx="689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</a:t>
              </a:r>
            </a:p>
          </p:txBody>
        </p:sp>
        <p:sp>
          <p:nvSpPr>
            <p:cNvPr id="150583" name="Text Box 113"/>
            <p:cNvSpPr txBox="1">
              <a:spLocks noChangeAspect="1" noChangeArrowheads="1"/>
            </p:cNvSpPr>
            <p:nvPr/>
          </p:nvSpPr>
          <p:spPr bwMode="auto">
            <a:xfrm>
              <a:off x="282" y="3405"/>
              <a:ext cx="606" cy="4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serp phase A cpx gar</a:t>
              </a:r>
            </a:p>
          </p:txBody>
        </p:sp>
        <p:sp>
          <p:nvSpPr>
            <p:cNvPr id="150584" name="Text Box 114"/>
            <p:cNvSpPr txBox="1">
              <a:spLocks noChangeAspect="1" noChangeArrowheads="1"/>
            </p:cNvSpPr>
            <p:nvPr/>
          </p:nvSpPr>
          <p:spPr bwMode="auto">
            <a:xfrm rot="19080974">
              <a:off x="572" y="3699"/>
              <a:ext cx="43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50585" name="Text Box 115"/>
            <p:cNvSpPr txBox="1">
              <a:spLocks noChangeAspect="1" noChangeArrowheads="1"/>
            </p:cNvSpPr>
            <p:nvPr/>
          </p:nvSpPr>
          <p:spPr bwMode="auto">
            <a:xfrm rot="18935439">
              <a:off x="523" y="3766"/>
              <a:ext cx="781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 H</a:t>
              </a:r>
              <a:r>
                <a:rPr lang="en-GB" sz="700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86" name="Text Box 116"/>
            <p:cNvSpPr txBox="1">
              <a:spLocks noChangeAspect="1" noChangeArrowheads="1"/>
            </p:cNvSpPr>
            <p:nvPr/>
          </p:nvSpPr>
          <p:spPr bwMode="auto">
            <a:xfrm>
              <a:off x="810" y="3849"/>
              <a:ext cx="850" cy="3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phase A opx cpx gar</a:t>
              </a:r>
            </a:p>
          </p:txBody>
        </p:sp>
        <p:sp>
          <p:nvSpPr>
            <p:cNvPr id="150587" name="Text Box 117"/>
            <p:cNvSpPr txBox="1">
              <a:spLocks noChangeAspect="1" noChangeArrowheads="1"/>
            </p:cNvSpPr>
            <p:nvPr/>
          </p:nvSpPr>
          <p:spPr bwMode="auto">
            <a:xfrm rot="2049888">
              <a:off x="1307" y="3763"/>
              <a:ext cx="52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“A” opx</a:t>
              </a:r>
            </a:p>
          </p:txBody>
        </p:sp>
        <p:sp>
          <p:nvSpPr>
            <p:cNvPr id="150588" name="Text Box 118"/>
            <p:cNvSpPr txBox="1">
              <a:spLocks noChangeAspect="1" noChangeArrowheads="1"/>
            </p:cNvSpPr>
            <p:nvPr/>
          </p:nvSpPr>
          <p:spPr bwMode="auto">
            <a:xfrm rot="1951574">
              <a:off x="1400" y="3718"/>
              <a:ext cx="44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H</a:t>
              </a:r>
              <a:r>
                <a:rPr lang="en-GB" sz="7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89" name="Text Box 119"/>
            <p:cNvSpPr txBox="1">
              <a:spLocks noChangeAspect="1" noChangeArrowheads="1"/>
            </p:cNvSpPr>
            <p:nvPr/>
          </p:nvSpPr>
          <p:spPr bwMode="auto">
            <a:xfrm>
              <a:off x="1613" y="2436"/>
              <a:ext cx="594" cy="3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8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50590" name="Text Box 120"/>
            <p:cNvSpPr txBox="1">
              <a:spLocks noChangeAspect="1" noChangeArrowheads="1"/>
            </p:cNvSpPr>
            <p:nvPr/>
          </p:nvSpPr>
          <p:spPr bwMode="auto">
            <a:xfrm rot="-2921715">
              <a:off x="1807" y="2622"/>
              <a:ext cx="436" cy="3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chl opx</a:t>
              </a:r>
            </a:p>
          </p:txBody>
        </p:sp>
        <p:sp>
          <p:nvSpPr>
            <p:cNvPr id="150591" name="Text Box 121"/>
            <p:cNvSpPr txBox="1">
              <a:spLocks noChangeAspect="1" noChangeArrowheads="1"/>
            </p:cNvSpPr>
            <p:nvPr/>
          </p:nvSpPr>
          <p:spPr bwMode="auto">
            <a:xfrm rot="19232406">
              <a:off x="1648" y="2766"/>
              <a:ext cx="74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7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92" name="Text Box 122"/>
            <p:cNvSpPr txBox="1">
              <a:spLocks noChangeAspect="1" noChangeArrowheads="1"/>
            </p:cNvSpPr>
            <p:nvPr/>
          </p:nvSpPr>
          <p:spPr bwMode="auto">
            <a:xfrm>
              <a:off x="1643" y="1870"/>
              <a:ext cx="597" cy="3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8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8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8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8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50593" name="Text Box 123"/>
            <p:cNvSpPr txBox="1">
              <a:spLocks noChangeAspect="1" noChangeArrowheads="1"/>
            </p:cNvSpPr>
            <p:nvPr/>
          </p:nvSpPr>
          <p:spPr bwMode="auto">
            <a:xfrm rot="551331">
              <a:off x="1649" y="2299"/>
              <a:ext cx="651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chl opx cpx</a:t>
              </a:r>
            </a:p>
          </p:txBody>
        </p:sp>
        <p:sp>
          <p:nvSpPr>
            <p:cNvPr id="150594" name="Text Box 124"/>
            <p:cNvSpPr txBox="1">
              <a:spLocks noChangeAspect="1" noChangeArrowheads="1"/>
            </p:cNvSpPr>
            <p:nvPr/>
          </p:nvSpPr>
          <p:spPr bwMode="auto">
            <a:xfrm rot="551331">
              <a:off x="1643" y="2183"/>
              <a:ext cx="75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7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95" name="Text Box 125"/>
            <p:cNvSpPr txBox="1">
              <a:spLocks noChangeAspect="1" noChangeArrowheads="1"/>
            </p:cNvSpPr>
            <p:nvPr/>
          </p:nvSpPr>
          <p:spPr bwMode="auto">
            <a:xfrm rot="1882094">
              <a:off x="1663" y="1775"/>
              <a:ext cx="265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50596" name="Text Box 126"/>
            <p:cNvSpPr txBox="1">
              <a:spLocks noChangeAspect="1" noChangeArrowheads="1"/>
            </p:cNvSpPr>
            <p:nvPr/>
          </p:nvSpPr>
          <p:spPr bwMode="auto">
            <a:xfrm rot="1714239">
              <a:off x="1609" y="1718"/>
              <a:ext cx="78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7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97" name="Text Box 127"/>
            <p:cNvSpPr txBox="1">
              <a:spLocks noChangeAspect="1" noChangeArrowheads="1"/>
            </p:cNvSpPr>
            <p:nvPr/>
          </p:nvSpPr>
          <p:spPr bwMode="auto">
            <a:xfrm>
              <a:off x="2275" y="2274"/>
              <a:ext cx="493" cy="4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700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0598" name="Text Box 128"/>
            <p:cNvSpPr txBox="1">
              <a:spLocks noChangeAspect="1" noChangeArrowheads="1"/>
            </p:cNvSpPr>
            <p:nvPr/>
          </p:nvSpPr>
          <p:spPr bwMode="auto">
            <a:xfrm>
              <a:off x="2282" y="2235"/>
              <a:ext cx="492" cy="1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7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7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50599" name="Text Box 129"/>
            <p:cNvSpPr txBox="1">
              <a:spLocks noChangeAspect="1" noChangeArrowheads="1"/>
            </p:cNvSpPr>
            <p:nvPr/>
          </p:nvSpPr>
          <p:spPr bwMode="auto">
            <a:xfrm rot="274436">
              <a:off x="2204" y="2143"/>
              <a:ext cx="710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5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5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50600" name="Text Box 130"/>
            <p:cNvSpPr txBox="1">
              <a:spLocks noChangeAspect="1" noChangeArrowheads="1"/>
            </p:cNvSpPr>
            <p:nvPr/>
          </p:nvSpPr>
          <p:spPr bwMode="auto">
            <a:xfrm>
              <a:off x="2245" y="1725"/>
              <a:ext cx="578" cy="3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8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8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50601" name="Text Box 131"/>
            <p:cNvSpPr txBox="1">
              <a:spLocks noChangeAspect="1" noChangeArrowheads="1"/>
            </p:cNvSpPr>
            <p:nvPr/>
          </p:nvSpPr>
          <p:spPr bwMode="auto">
            <a:xfrm>
              <a:off x="2099" y="3015"/>
              <a:ext cx="588" cy="3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cpx opx ol gar</a:t>
              </a:r>
            </a:p>
          </p:txBody>
        </p:sp>
        <p:sp>
          <p:nvSpPr>
            <p:cNvPr id="150602" name="Text Box 132"/>
            <p:cNvSpPr txBox="1">
              <a:spLocks noChangeAspect="1" noChangeArrowheads="1"/>
            </p:cNvSpPr>
            <p:nvPr/>
          </p:nvSpPr>
          <p:spPr bwMode="auto">
            <a:xfrm rot="4682296">
              <a:off x="2700" y="2856"/>
              <a:ext cx="493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50603" name="Text Box 133"/>
            <p:cNvSpPr txBox="1">
              <a:spLocks noChangeAspect="1" noChangeArrowheads="1"/>
            </p:cNvSpPr>
            <p:nvPr/>
          </p:nvSpPr>
          <p:spPr bwMode="auto">
            <a:xfrm rot="-2532926">
              <a:off x="2733" y="1713"/>
              <a:ext cx="490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50604" name="Text Box 134"/>
            <p:cNvSpPr txBox="1">
              <a:spLocks noChangeAspect="1" noChangeArrowheads="1"/>
            </p:cNvSpPr>
            <p:nvPr/>
          </p:nvSpPr>
          <p:spPr bwMode="auto">
            <a:xfrm rot="353099">
              <a:off x="2802" y="2259"/>
              <a:ext cx="3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50605" name="Text Box 135"/>
            <p:cNvSpPr txBox="1">
              <a:spLocks noChangeAspect="1" noChangeArrowheads="1"/>
            </p:cNvSpPr>
            <p:nvPr/>
          </p:nvSpPr>
          <p:spPr bwMode="auto">
            <a:xfrm rot="353099">
              <a:off x="2877" y="2066"/>
              <a:ext cx="313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700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</a:p>
          </p:txBody>
        </p:sp>
        <p:sp>
          <p:nvSpPr>
            <p:cNvPr id="150606" name="Text Box 136"/>
            <p:cNvSpPr txBox="1">
              <a:spLocks noChangeAspect="1" noChangeArrowheads="1"/>
            </p:cNvSpPr>
            <p:nvPr/>
          </p:nvSpPr>
          <p:spPr bwMode="auto">
            <a:xfrm>
              <a:off x="1182" y="1316"/>
              <a:ext cx="957" cy="2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50607" name="Text Box 137"/>
            <p:cNvSpPr txBox="1">
              <a:spLocks noChangeAspect="1" noChangeArrowheads="1"/>
            </p:cNvSpPr>
            <p:nvPr/>
          </p:nvSpPr>
          <p:spPr bwMode="auto">
            <a:xfrm>
              <a:off x="200" y="1464"/>
              <a:ext cx="369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50608" name="Text Box 138"/>
            <p:cNvSpPr txBox="1">
              <a:spLocks noChangeAspect="1" noChangeArrowheads="1"/>
            </p:cNvSpPr>
            <p:nvPr/>
          </p:nvSpPr>
          <p:spPr bwMode="auto">
            <a:xfrm>
              <a:off x="618" y="1464"/>
              <a:ext cx="388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50609" name="Text Box 139"/>
            <p:cNvSpPr txBox="1">
              <a:spLocks noChangeAspect="1" noChangeArrowheads="1"/>
            </p:cNvSpPr>
            <p:nvPr/>
          </p:nvSpPr>
          <p:spPr bwMode="auto">
            <a:xfrm>
              <a:off x="1020" y="1464"/>
              <a:ext cx="378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50610" name="Text Box 140"/>
            <p:cNvSpPr txBox="1">
              <a:spLocks noChangeAspect="1" noChangeArrowheads="1"/>
            </p:cNvSpPr>
            <p:nvPr/>
          </p:nvSpPr>
          <p:spPr bwMode="auto">
            <a:xfrm>
              <a:off x="1443" y="1464"/>
              <a:ext cx="382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50611" name="Text Box 141"/>
            <p:cNvSpPr txBox="1">
              <a:spLocks noChangeAspect="1" noChangeArrowheads="1"/>
            </p:cNvSpPr>
            <p:nvPr/>
          </p:nvSpPr>
          <p:spPr bwMode="auto">
            <a:xfrm>
              <a:off x="1845" y="1464"/>
              <a:ext cx="378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50612" name="Text Box 142"/>
            <p:cNvSpPr txBox="1">
              <a:spLocks noChangeAspect="1" noChangeArrowheads="1"/>
            </p:cNvSpPr>
            <p:nvPr/>
          </p:nvSpPr>
          <p:spPr bwMode="auto">
            <a:xfrm>
              <a:off x="2252" y="1464"/>
              <a:ext cx="353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50613" name="Text Box 143"/>
            <p:cNvSpPr txBox="1">
              <a:spLocks noChangeAspect="1" noChangeArrowheads="1"/>
            </p:cNvSpPr>
            <p:nvPr/>
          </p:nvSpPr>
          <p:spPr bwMode="auto">
            <a:xfrm>
              <a:off x="2619" y="1464"/>
              <a:ext cx="417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50614" name="Text Box 144"/>
            <p:cNvSpPr txBox="1">
              <a:spLocks noChangeAspect="1" noChangeArrowheads="1"/>
            </p:cNvSpPr>
            <p:nvPr/>
          </p:nvSpPr>
          <p:spPr bwMode="auto">
            <a:xfrm>
              <a:off x="3043" y="1464"/>
              <a:ext cx="366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50615" name="Text Box 145"/>
            <p:cNvSpPr txBox="1">
              <a:spLocks noChangeAspect="1" noChangeArrowheads="1"/>
            </p:cNvSpPr>
            <p:nvPr/>
          </p:nvSpPr>
          <p:spPr bwMode="auto">
            <a:xfrm rot="16200000">
              <a:off x="-210" y="2888"/>
              <a:ext cx="843" cy="2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50616" name="Text Box 146"/>
            <p:cNvSpPr txBox="1">
              <a:spLocks noChangeAspect="1" noChangeArrowheads="1"/>
            </p:cNvSpPr>
            <p:nvPr/>
          </p:nvSpPr>
          <p:spPr bwMode="auto">
            <a:xfrm>
              <a:off x="187" y="1868"/>
              <a:ext cx="201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50617" name="Text Box 147"/>
            <p:cNvSpPr txBox="1">
              <a:spLocks noChangeAspect="1" noChangeArrowheads="1"/>
            </p:cNvSpPr>
            <p:nvPr/>
          </p:nvSpPr>
          <p:spPr bwMode="auto">
            <a:xfrm>
              <a:off x="187" y="2185"/>
              <a:ext cx="201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50618" name="Text Box 148"/>
            <p:cNvSpPr txBox="1">
              <a:spLocks noChangeAspect="1" noChangeArrowheads="1"/>
            </p:cNvSpPr>
            <p:nvPr/>
          </p:nvSpPr>
          <p:spPr bwMode="auto">
            <a:xfrm>
              <a:off x="187" y="2505"/>
              <a:ext cx="201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50619" name="Text Box 149"/>
            <p:cNvSpPr txBox="1">
              <a:spLocks noChangeAspect="1" noChangeArrowheads="1"/>
            </p:cNvSpPr>
            <p:nvPr/>
          </p:nvSpPr>
          <p:spPr bwMode="auto">
            <a:xfrm>
              <a:off x="187" y="2809"/>
              <a:ext cx="201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50620" name="Text Box 150"/>
            <p:cNvSpPr txBox="1">
              <a:spLocks noChangeAspect="1" noChangeArrowheads="1"/>
            </p:cNvSpPr>
            <p:nvPr/>
          </p:nvSpPr>
          <p:spPr bwMode="auto">
            <a:xfrm>
              <a:off x="187" y="3131"/>
              <a:ext cx="201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50621" name="Text Box 151"/>
            <p:cNvSpPr txBox="1">
              <a:spLocks noChangeAspect="1" noChangeArrowheads="1"/>
            </p:cNvSpPr>
            <p:nvPr/>
          </p:nvSpPr>
          <p:spPr bwMode="auto">
            <a:xfrm>
              <a:off x="187" y="3451"/>
              <a:ext cx="201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50622" name="Text Box 152"/>
            <p:cNvSpPr txBox="1">
              <a:spLocks noChangeAspect="1" noChangeArrowheads="1"/>
            </p:cNvSpPr>
            <p:nvPr/>
          </p:nvSpPr>
          <p:spPr bwMode="auto">
            <a:xfrm>
              <a:off x="187" y="3769"/>
              <a:ext cx="201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50623" name="Text Box 153"/>
            <p:cNvSpPr txBox="1">
              <a:spLocks noChangeAspect="1" noChangeArrowheads="1"/>
            </p:cNvSpPr>
            <p:nvPr/>
          </p:nvSpPr>
          <p:spPr bwMode="auto">
            <a:xfrm>
              <a:off x="187" y="4078"/>
              <a:ext cx="201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50624" name="Text Box 154"/>
            <p:cNvSpPr txBox="1">
              <a:spLocks noChangeAspect="1" noChangeArrowheads="1"/>
            </p:cNvSpPr>
            <p:nvPr/>
          </p:nvSpPr>
          <p:spPr bwMode="auto">
            <a:xfrm rot="5400000">
              <a:off x="3028" y="2780"/>
              <a:ext cx="692" cy="2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Depth (km)</a:t>
              </a:r>
            </a:p>
          </p:txBody>
        </p:sp>
        <p:sp>
          <p:nvSpPr>
            <p:cNvPr id="150625" name="Text Box 155"/>
            <p:cNvSpPr txBox="1">
              <a:spLocks noChangeAspect="1" noChangeArrowheads="1"/>
            </p:cNvSpPr>
            <p:nvPr/>
          </p:nvSpPr>
          <p:spPr bwMode="auto">
            <a:xfrm>
              <a:off x="3198" y="2047"/>
              <a:ext cx="293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50626" name="Text Box 156"/>
            <p:cNvSpPr txBox="1">
              <a:spLocks noChangeAspect="1" noChangeArrowheads="1"/>
            </p:cNvSpPr>
            <p:nvPr/>
          </p:nvSpPr>
          <p:spPr bwMode="auto">
            <a:xfrm>
              <a:off x="3198" y="2264"/>
              <a:ext cx="293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70</a:t>
              </a:r>
            </a:p>
          </p:txBody>
        </p:sp>
        <p:sp>
          <p:nvSpPr>
            <p:cNvPr id="150627" name="Text Box 157"/>
            <p:cNvSpPr txBox="1">
              <a:spLocks noChangeAspect="1" noChangeArrowheads="1"/>
            </p:cNvSpPr>
            <p:nvPr/>
          </p:nvSpPr>
          <p:spPr bwMode="auto">
            <a:xfrm>
              <a:off x="3198" y="2575"/>
              <a:ext cx="344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50628" name="Text Box 158"/>
            <p:cNvSpPr txBox="1">
              <a:spLocks noChangeAspect="1" noChangeArrowheads="1"/>
            </p:cNvSpPr>
            <p:nvPr/>
          </p:nvSpPr>
          <p:spPr bwMode="auto">
            <a:xfrm>
              <a:off x="3198" y="3116"/>
              <a:ext cx="391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50629" name="Text Box 159"/>
            <p:cNvSpPr txBox="1">
              <a:spLocks noChangeAspect="1" noChangeArrowheads="1"/>
            </p:cNvSpPr>
            <p:nvPr/>
          </p:nvSpPr>
          <p:spPr bwMode="auto">
            <a:xfrm>
              <a:off x="3198" y="3444"/>
              <a:ext cx="391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180</a:t>
              </a:r>
            </a:p>
          </p:txBody>
        </p:sp>
        <p:sp>
          <p:nvSpPr>
            <p:cNvPr id="150630" name="Text Box 160"/>
            <p:cNvSpPr txBox="1">
              <a:spLocks noChangeAspect="1" noChangeArrowheads="1"/>
            </p:cNvSpPr>
            <p:nvPr/>
          </p:nvSpPr>
          <p:spPr bwMode="auto">
            <a:xfrm>
              <a:off x="3198" y="3646"/>
              <a:ext cx="391" cy="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50631" name="Text Box 161"/>
            <p:cNvSpPr txBox="1">
              <a:spLocks noChangeAspect="1" noChangeArrowheads="1"/>
            </p:cNvSpPr>
            <p:nvPr/>
          </p:nvSpPr>
          <p:spPr bwMode="auto">
            <a:xfrm>
              <a:off x="3198" y="4046"/>
              <a:ext cx="391" cy="1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6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227938" name="Line 162"/>
            <p:cNvSpPr>
              <a:spLocks noChangeAspect="1" noChangeShapeType="1"/>
            </p:cNvSpPr>
            <p:nvPr/>
          </p:nvSpPr>
          <p:spPr bwMode="auto">
            <a:xfrm>
              <a:off x="377" y="1912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39" name="Line 163"/>
            <p:cNvSpPr>
              <a:spLocks noChangeAspect="1" noChangeShapeType="1"/>
            </p:cNvSpPr>
            <p:nvPr/>
          </p:nvSpPr>
          <p:spPr bwMode="auto">
            <a:xfrm>
              <a:off x="377" y="2225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0" name="Line 164"/>
            <p:cNvSpPr>
              <a:spLocks noChangeAspect="1" noChangeShapeType="1"/>
            </p:cNvSpPr>
            <p:nvPr/>
          </p:nvSpPr>
          <p:spPr bwMode="auto">
            <a:xfrm>
              <a:off x="377" y="2547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1" name="Line 165"/>
            <p:cNvSpPr>
              <a:spLocks noChangeAspect="1" noChangeShapeType="1"/>
            </p:cNvSpPr>
            <p:nvPr/>
          </p:nvSpPr>
          <p:spPr bwMode="auto">
            <a:xfrm>
              <a:off x="377" y="2860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2" name="Line 166"/>
            <p:cNvSpPr>
              <a:spLocks noChangeAspect="1" noChangeShapeType="1"/>
            </p:cNvSpPr>
            <p:nvPr/>
          </p:nvSpPr>
          <p:spPr bwMode="auto">
            <a:xfrm>
              <a:off x="377" y="3180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3" name="Line 167"/>
            <p:cNvSpPr>
              <a:spLocks noChangeAspect="1" noChangeShapeType="1"/>
            </p:cNvSpPr>
            <p:nvPr/>
          </p:nvSpPr>
          <p:spPr bwMode="auto">
            <a:xfrm>
              <a:off x="377" y="349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4" name="Line 168"/>
            <p:cNvSpPr>
              <a:spLocks noChangeAspect="1" noChangeShapeType="1"/>
            </p:cNvSpPr>
            <p:nvPr/>
          </p:nvSpPr>
          <p:spPr bwMode="auto">
            <a:xfrm>
              <a:off x="377" y="3813"/>
              <a:ext cx="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5" name="Line 169"/>
            <p:cNvSpPr>
              <a:spLocks noChangeAspect="1" noChangeShapeType="1"/>
            </p:cNvSpPr>
            <p:nvPr/>
          </p:nvSpPr>
          <p:spPr bwMode="auto">
            <a:xfrm>
              <a:off x="784" y="1589"/>
              <a:ext cx="0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6" name="Line 170"/>
            <p:cNvSpPr>
              <a:spLocks noChangeAspect="1" noChangeShapeType="1"/>
            </p:cNvSpPr>
            <p:nvPr/>
          </p:nvSpPr>
          <p:spPr bwMode="auto">
            <a:xfrm>
              <a:off x="1192" y="1589"/>
              <a:ext cx="0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7" name="Line 171"/>
            <p:cNvSpPr>
              <a:spLocks noChangeAspect="1" noChangeShapeType="1"/>
            </p:cNvSpPr>
            <p:nvPr/>
          </p:nvSpPr>
          <p:spPr bwMode="auto">
            <a:xfrm>
              <a:off x="1597" y="1589"/>
              <a:ext cx="0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8" name="Line 172"/>
            <p:cNvSpPr>
              <a:spLocks noChangeAspect="1" noChangeShapeType="1"/>
            </p:cNvSpPr>
            <p:nvPr/>
          </p:nvSpPr>
          <p:spPr bwMode="auto">
            <a:xfrm>
              <a:off x="2002" y="1589"/>
              <a:ext cx="0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49" name="Line 173"/>
            <p:cNvSpPr>
              <a:spLocks noChangeAspect="1" noChangeShapeType="1"/>
            </p:cNvSpPr>
            <p:nvPr/>
          </p:nvSpPr>
          <p:spPr bwMode="auto">
            <a:xfrm>
              <a:off x="2407" y="1589"/>
              <a:ext cx="0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50" name="Line 174"/>
            <p:cNvSpPr>
              <a:spLocks noChangeAspect="1" noChangeShapeType="1"/>
            </p:cNvSpPr>
            <p:nvPr/>
          </p:nvSpPr>
          <p:spPr bwMode="auto">
            <a:xfrm>
              <a:off x="2810" y="1589"/>
              <a:ext cx="0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7951" name="Text Box 175"/>
            <p:cNvSpPr txBox="1">
              <a:spLocks noChangeArrowheads="1"/>
            </p:cNvSpPr>
            <p:nvPr/>
          </p:nvSpPr>
          <p:spPr bwMode="auto">
            <a:xfrm>
              <a:off x="201" y="4123"/>
              <a:ext cx="325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7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From: Schmidt and Poli (1998) Earth Planet. Sci. Lett., 163, 361-379</a:t>
              </a:r>
            </a:p>
          </p:txBody>
        </p:sp>
        <p:sp>
          <p:nvSpPr>
            <p:cNvPr id="1227952" name="Line 176"/>
            <p:cNvSpPr>
              <a:spLocks noChangeShapeType="1"/>
            </p:cNvSpPr>
            <p:nvPr/>
          </p:nvSpPr>
          <p:spPr bwMode="auto">
            <a:xfrm flipV="1">
              <a:off x="1431" y="1929"/>
              <a:ext cx="57" cy="3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0647" name="Text Box 177"/>
            <p:cNvSpPr txBox="1">
              <a:spLocks noChangeAspect="1" noChangeArrowheads="1"/>
            </p:cNvSpPr>
            <p:nvPr/>
          </p:nvSpPr>
          <p:spPr bwMode="auto">
            <a:xfrm>
              <a:off x="1954" y="3449"/>
              <a:ext cx="1116" cy="568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b="1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1400" b="1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1400" b="1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400" b="1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</p:grpSp>
      <p:sp>
        <p:nvSpPr>
          <p:cNvPr id="1227955" name="AutoShape 179"/>
          <p:cNvSpPr>
            <a:spLocks noChangeArrowheads="1"/>
          </p:cNvSpPr>
          <p:nvPr/>
        </p:nvSpPr>
        <p:spPr bwMode="auto">
          <a:xfrm>
            <a:off x="4021138" y="1649413"/>
            <a:ext cx="1182687" cy="277812"/>
          </a:xfrm>
          <a:prstGeom prst="leftArrow">
            <a:avLst>
              <a:gd name="adj1" fmla="val 50000"/>
              <a:gd name="adj2" fmla="val 106429"/>
            </a:avLst>
          </a:prstGeom>
          <a:solidFill>
            <a:srgbClr val="FF0000">
              <a:alpha val="61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56" name="AutoShape 180"/>
          <p:cNvSpPr>
            <a:spLocks noChangeArrowheads="1"/>
          </p:cNvSpPr>
          <p:nvPr/>
        </p:nvSpPr>
        <p:spPr bwMode="auto">
          <a:xfrm>
            <a:off x="6805613" y="2373313"/>
            <a:ext cx="1303337" cy="438150"/>
          </a:xfrm>
          <a:prstGeom prst="leftArrow">
            <a:avLst>
              <a:gd name="adj1" fmla="val 50000"/>
              <a:gd name="adj2" fmla="val 74366"/>
            </a:avLst>
          </a:prstGeom>
          <a:solidFill>
            <a:srgbClr val="FF0000">
              <a:alpha val="61000"/>
            </a:srgbClr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57" name="AutoShape 181"/>
          <p:cNvSpPr>
            <a:spLocks noChangeArrowheads="1"/>
          </p:cNvSpPr>
          <p:nvPr/>
        </p:nvSpPr>
        <p:spPr bwMode="auto">
          <a:xfrm rot="10800000">
            <a:off x="349250" y="4405313"/>
            <a:ext cx="1773238" cy="438150"/>
          </a:xfrm>
          <a:prstGeom prst="leftArrow">
            <a:avLst>
              <a:gd name="adj1" fmla="val 50000"/>
              <a:gd name="adj2" fmla="val 101178"/>
            </a:avLst>
          </a:prstGeom>
          <a:solidFill>
            <a:srgbClr val="FF0000">
              <a:alpha val="61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58" name="Text Box 182"/>
          <p:cNvSpPr txBox="1">
            <a:spLocks noChangeArrowheads="1"/>
          </p:cNvSpPr>
          <p:nvPr/>
        </p:nvSpPr>
        <p:spPr bwMode="auto">
          <a:xfrm>
            <a:off x="2622550" y="544513"/>
            <a:ext cx="65214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Kimura et al., 2009 (Geochem.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Geophys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Geosyst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., 10, doi:10.1029/2008GC002217)</a:t>
            </a:r>
          </a:p>
        </p:txBody>
      </p:sp>
      <p:sp>
        <p:nvSpPr>
          <p:cNvPr id="1227959" name="Oval 183"/>
          <p:cNvSpPr>
            <a:spLocks noChangeArrowheads="1"/>
          </p:cNvSpPr>
          <p:nvPr/>
        </p:nvSpPr>
        <p:spPr bwMode="auto">
          <a:xfrm>
            <a:off x="3514725" y="5191125"/>
            <a:ext cx="268288" cy="28257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227960" name="Text Box 184"/>
          <p:cNvSpPr txBox="1">
            <a:spLocks noChangeArrowheads="1"/>
          </p:cNvSpPr>
          <p:nvPr/>
        </p:nvSpPr>
        <p:spPr bwMode="auto">
          <a:xfrm>
            <a:off x="3695700" y="5157788"/>
            <a:ext cx="54483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Dehydration of subducted sediment and altered oceanic crust.</a:t>
            </a:r>
          </a:p>
        </p:txBody>
      </p:sp>
      <p:sp>
        <p:nvSpPr>
          <p:cNvPr id="1227961" name="Oval 185"/>
          <p:cNvSpPr>
            <a:spLocks noChangeArrowheads="1"/>
          </p:cNvSpPr>
          <p:nvPr/>
        </p:nvSpPr>
        <p:spPr bwMode="auto">
          <a:xfrm>
            <a:off x="3514725" y="5608638"/>
            <a:ext cx="268288" cy="28257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2.1</a:t>
            </a:r>
          </a:p>
        </p:txBody>
      </p:sp>
      <p:sp>
        <p:nvSpPr>
          <p:cNvPr id="1227962" name="Oval 186"/>
          <p:cNvSpPr>
            <a:spLocks noChangeArrowheads="1"/>
          </p:cNvSpPr>
          <p:nvPr/>
        </p:nvSpPr>
        <p:spPr bwMode="auto">
          <a:xfrm>
            <a:off x="3514725" y="6010275"/>
            <a:ext cx="268288" cy="28257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2.2</a:t>
            </a:r>
          </a:p>
        </p:txBody>
      </p:sp>
      <p:sp>
        <p:nvSpPr>
          <p:cNvPr id="1227963" name="Oval 187"/>
          <p:cNvSpPr>
            <a:spLocks noChangeArrowheads="1"/>
          </p:cNvSpPr>
          <p:nvPr/>
        </p:nvSpPr>
        <p:spPr bwMode="auto">
          <a:xfrm>
            <a:off x="3514725" y="6424613"/>
            <a:ext cx="268288" cy="28257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227964" name="Text Box 188"/>
          <p:cNvSpPr txBox="1">
            <a:spLocks noChangeArrowheads="1"/>
          </p:cNvSpPr>
          <p:nvPr/>
        </p:nvSpPr>
        <p:spPr bwMode="auto">
          <a:xfrm>
            <a:off x="3746500" y="5564188"/>
            <a:ext cx="556736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Hydration of mantle wedge and reaction with slab-derived fluid</a:t>
            </a:r>
          </a:p>
        </p:txBody>
      </p:sp>
      <p:sp>
        <p:nvSpPr>
          <p:cNvPr id="1227965" name="Text Box 189"/>
          <p:cNvSpPr txBox="1">
            <a:spLocks noChangeArrowheads="1"/>
          </p:cNvSpPr>
          <p:nvPr/>
        </p:nvSpPr>
        <p:spPr bwMode="auto">
          <a:xfrm>
            <a:off x="3746500" y="5969000"/>
            <a:ext cx="556736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Fluid flow in the mantle and fluid-mantle reaction</a:t>
            </a:r>
          </a:p>
        </p:txBody>
      </p:sp>
      <p:sp>
        <p:nvSpPr>
          <p:cNvPr id="1227966" name="Text Box 190"/>
          <p:cNvSpPr txBox="1">
            <a:spLocks noChangeArrowheads="1"/>
          </p:cNvSpPr>
          <p:nvPr/>
        </p:nvSpPr>
        <p:spPr bwMode="auto">
          <a:xfrm>
            <a:off x="3746500" y="6392863"/>
            <a:ext cx="556736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Fluid-fluxed melting of the mantle wedge</a:t>
            </a:r>
          </a:p>
        </p:txBody>
      </p:sp>
      <p:sp>
        <p:nvSpPr>
          <p:cNvPr id="1227967" name="Oval 191"/>
          <p:cNvSpPr>
            <a:spLocks noChangeArrowheads="1"/>
          </p:cNvSpPr>
          <p:nvPr/>
        </p:nvSpPr>
        <p:spPr bwMode="auto">
          <a:xfrm>
            <a:off x="3958590" y="2259013"/>
            <a:ext cx="431800" cy="428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75" name="Freeform 199"/>
          <p:cNvSpPr>
            <a:spLocks/>
          </p:cNvSpPr>
          <p:nvPr/>
        </p:nvSpPr>
        <p:spPr bwMode="auto">
          <a:xfrm>
            <a:off x="2259013" y="1681163"/>
            <a:ext cx="2890837" cy="1627187"/>
          </a:xfrm>
          <a:custGeom>
            <a:avLst/>
            <a:gdLst/>
            <a:ahLst/>
            <a:cxnLst>
              <a:cxn ang="0">
                <a:pos x="1542" y="1025"/>
              </a:cxn>
              <a:cxn ang="0">
                <a:pos x="0" y="1025"/>
              </a:cxn>
              <a:cxn ang="0">
                <a:pos x="0" y="0"/>
              </a:cxn>
              <a:cxn ang="0">
                <a:pos x="1821" y="0"/>
              </a:cxn>
              <a:cxn ang="0">
                <a:pos x="1821" y="440"/>
              </a:cxn>
            </a:cxnLst>
            <a:rect l="0" t="0" r="r" b="b"/>
            <a:pathLst>
              <a:path w="1821" h="1025">
                <a:moveTo>
                  <a:pt x="1542" y="1025"/>
                </a:moveTo>
                <a:lnTo>
                  <a:pt x="0" y="1025"/>
                </a:lnTo>
                <a:lnTo>
                  <a:pt x="0" y="0"/>
                </a:lnTo>
                <a:lnTo>
                  <a:pt x="1821" y="0"/>
                </a:lnTo>
                <a:lnTo>
                  <a:pt x="1821" y="44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76" name="Oval 200"/>
          <p:cNvSpPr>
            <a:spLocks noChangeArrowheads="1"/>
          </p:cNvSpPr>
          <p:nvPr/>
        </p:nvSpPr>
        <p:spPr bwMode="auto">
          <a:xfrm>
            <a:off x="6650355" y="3218180"/>
            <a:ext cx="431800" cy="428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77" name="Oval 201"/>
          <p:cNvSpPr>
            <a:spLocks noChangeArrowheads="1"/>
          </p:cNvSpPr>
          <p:nvPr/>
        </p:nvSpPr>
        <p:spPr bwMode="auto">
          <a:xfrm>
            <a:off x="3380740" y="2433638"/>
            <a:ext cx="431800" cy="428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78" name="Oval 202"/>
          <p:cNvSpPr>
            <a:spLocks noChangeArrowheads="1"/>
          </p:cNvSpPr>
          <p:nvPr/>
        </p:nvSpPr>
        <p:spPr bwMode="auto">
          <a:xfrm>
            <a:off x="6112193" y="3259455"/>
            <a:ext cx="431800" cy="428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79" name="Oval 203"/>
          <p:cNvSpPr>
            <a:spLocks noChangeArrowheads="1"/>
          </p:cNvSpPr>
          <p:nvPr/>
        </p:nvSpPr>
        <p:spPr bwMode="auto">
          <a:xfrm>
            <a:off x="3380740" y="2084388"/>
            <a:ext cx="431800" cy="428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80" name="Oval 204"/>
          <p:cNvSpPr>
            <a:spLocks noChangeArrowheads="1"/>
          </p:cNvSpPr>
          <p:nvPr/>
        </p:nvSpPr>
        <p:spPr bwMode="auto">
          <a:xfrm>
            <a:off x="6097905" y="2856230"/>
            <a:ext cx="431800" cy="428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81" name="Oval 205"/>
          <p:cNvSpPr>
            <a:spLocks noChangeArrowheads="1"/>
          </p:cNvSpPr>
          <p:nvPr/>
        </p:nvSpPr>
        <p:spPr bwMode="auto">
          <a:xfrm>
            <a:off x="3395028" y="1693863"/>
            <a:ext cx="431800" cy="428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27982" name="Oval 206"/>
          <p:cNvSpPr>
            <a:spLocks noChangeArrowheads="1"/>
          </p:cNvSpPr>
          <p:nvPr/>
        </p:nvSpPr>
        <p:spPr bwMode="auto">
          <a:xfrm>
            <a:off x="6097905" y="2384743"/>
            <a:ext cx="431800" cy="4286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227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2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22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22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22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22796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7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12279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7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27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7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12279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27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12279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2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27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2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122797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27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12279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27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27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27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500" fill="hold"/>
                                        <p:tgtEl>
                                          <p:spTgt spid="12279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2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500" fill="hold"/>
                                        <p:tgtEl>
                                          <p:spTgt spid="122798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27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27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7855" grpId="0" animBg="1"/>
      <p:bldP spid="1227955" grpId="0" animBg="1"/>
      <p:bldP spid="1227956" grpId="0" animBg="1"/>
      <p:bldP spid="1227957" grpId="0" animBg="1"/>
      <p:bldP spid="1227958" grpId="0"/>
      <p:bldP spid="1227959" grpId="0" animBg="1"/>
      <p:bldP spid="1227960" grpId="0"/>
      <p:bldP spid="1227961" grpId="0" animBg="1"/>
      <p:bldP spid="1227962" grpId="0" animBg="1"/>
      <p:bldP spid="1227963" grpId="0" animBg="1"/>
      <p:bldP spid="1227964" grpId="0"/>
      <p:bldP spid="1227965" grpId="0"/>
      <p:bldP spid="1227966" grpId="0"/>
      <p:bldP spid="1227967" grpId="0" animBg="1"/>
      <p:bldP spid="1227967" grpId="1" animBg="1"/>
      <p:bldP spid="1227975" grpId="0" animBg="1"/>
      <p:bldP spid="1227976" grpId="0" animBg="1"/>
      <p:bldP spid="1227976" grpId="1" animBg="1"/>
      <p:bldP spid="1227977" grpId="0" animBg="1"/>
      <p:bldP spid="1227977" grpId="1" animBg="1"/>
      <p:bldP spid="1227978" grpId="0" animBg="1"/>
      <p:bldP spid="1227978" grpId="1" animBg="1"/>
      <p:bldP spid="1227979" grpId="0" animBg="1"/>
      <p:bldP spid="1227979" grpId="1" animBg="1"/>
      <p:bldP spid="1227980" grpId="0" animBg="1"/>
      <p:bldP spid="1227980" grpId="1" animBg="1"/>
      <p:bldP spid="1227981" grpId="0" animBg="1"/>
      <p:bldP spid="1227981" grpId="1" animBg="1"/>
      <p:bldP spid="1227982" grpId="0" animBg="1"/>
      <p:bldP spid="1227982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ChangeArrowheads="1"/>
          </p:cNvSpPr>
          <p:nvPr/>
        </p:nvSpPr>
        <p:spPr bwMode="auto">
          <a:xfrm>
            <a:off x="0" y="6253163"/>
            <a:ext cx="9144000" cy="6016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25400" y="1176338"/>
            <a:ext cx="5889625" cy="5476875"/>
            <a:chOff x="16" y="741"/>
            <a:chExt cx="3710" cy="3450"/>
          </a:xfrm>
        </p:grpSpPr>
        <p:grpSp>
          <p:nvGrpSpPr>
            <p:cNvPr id="151634" name="Group 145"/>
            <p:cNvGrpSpPr>
              <a:grpSpLocks/>
            </p:cNvGrpSpPr>
            <p:nvPr/>
          </p:nvGrpSpPr>
          <p:grpSpPr bwMode="auto">
            <a:xfrm>
              <a:off x="16" y="741"/>
              <a:ext cx="3710" cy="3450"/>
              <a:chOff x="16" y="741"/>
              <a:chExt cx="3710" cy="3450"/>
            </a:xfrm>
          </p:grpSpPr>
          <p:sp>
            <p:nvSpPr>
              <p:cNvPr id="1234059" name="Rectangle 139"/>
              <p:cNvSpPr>
                <a:spLocks noChangeArrowheads="1"/>
              </p:cNvSpPr>
              <p:nvPr/>
            </p:nvSpPr>
            <p:spPr bwMode="auto">
              <a:xfrm>
                <a:off x="16" y="2548"/>
                <a:ext cx="3710" cy="164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151642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240"/>
              <a:stretch>
                <a:fillRect/>
              </a:stretch>
            </p:blipFill>
            <p:spPr bwMode="auto">
              <a:xfrm>
                <a:off x="20" y="741"/>
                <a:ext cx="2361" cy="304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151643" name="Picture 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8041"/>
              <a:stretch>
                <a:fillRect/>
              </a:stretch>
            </p:blipFill>
            <p:spPr bwMode="auto">
              <a:xfrm>
                <a:off x="2135" y="742"/>
                <a:ext cx="1586" cy="20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233925" name="AutoShape 5"/>
              <p:cNvSpPr>
                <a:spLocks noChangeArrowheads="1"/>
              </p:cNvSpPr>
              <p:nvPr/>
            </p:nvSpPr>
            <p:spPr bwMode="auto">
              <a:xfrm>
                <a:off x="933" y="798"/>
                <a:ext cx="96" cy="93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3926" name="AutoShape 6"/>
              <p:cNvSpPr>
                <a:spLocks noChangeArrowheads="1"/>
              </p:cNvSpPr>
              <p:nvPr/>
            </p:nvSpPr>
            <p:spPr bwMode="auto">
              <a:xfrm>
                <a:off x="987" y="798"/>
                <a:ext cx="96" cy="93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3927" name="AutoShape 7"/>
              <p:cNvSpPr>
                <a:spLocks noChangeArrowheads="1"/>
              </p:cNvSpPr>
              <p:nvPr/>
            </p:nvSpPr>
            <p:spPr bwMode="auto">
              <a:xfrm>
                <a:off x="879" y="1802"/>
                <a:ext cx="96" cy="93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3928" name="AutoShape 8"/>
              <p:cNvSpPr>
                <a:spLocks noChangeArrowheads="1"/>
              </p:cNvSpPr>
              <p:nvPr/>
            </p:nvSpPr>
            <p:spPr bwMode="auto">
              <a:xfrm>
                <a:off x="887" y="1802"/>
                <a:ext cx="96" cy="93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3929" name="AutoShape 9"/>
              <p:cNvSpPr>
                <a:spLocks noChangeArrowheads="1"/>
              </p:cNvSpPr>
              <p:nvPr/>
            </p:nvSpPr>
            <p:spPr bwMode="auto">
              <a:xfrm>
                <a:off x="1011" y="2802"/>
                <a:ext cx="96" cy="93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3930" name="AutoShape 10"/>
              <p:cNvSpPr>
                <a:spLocks noChangeArrowheads="1"/>
              </p:cNvSpPr>
              <p:nvPr/>
            </p:nvSpPr>
            <p:spPr bwMode="auto">
              <a:xfrm>
                <a:off x="1039" y="2802"/>
                <a:ext cx="96" cy="93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3931" name="AutoShape 11"/>
              <p:cNvSpPr>
                <a:spLocks noChangeArrowheads="1"/>
              </p:cNvSpPr>
              <p:nvPr/>
            </p:nvSpPr>
            <p:spPr bwMode="auto">
              <a:xfrm>
                <a:off x="1055" y="2802"/>
                <a:ext cx="96" cy="93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233939" name="AutoShape 19"/>
            <p:cNvSpPr>
              <a:spLocks noChangeArrowheads="1"/>
            </p:cNvSpPr>
            <p:nvPr/>
          </p:nvSpPr>
          <p:spPr bwMode="auto">
            <a:xfrm>
              <a:off x="2879" y="1786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40" name="AutoShape 20"/>
            <p:cNvSpPr>
              <a:spLocks noChangeArrowheads="1"/>
            </p:cNvSpPr>
            <p:nvPr/>
          </p:nvSpPr>
          <p:spPr bwMode="auto">
            <a:xfrm>
              <a:off x="2903" y="1786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41" name="AutoShape 21"/>
            <p:cNvSpPr>
              <a:spLocks noChangeArrowheads="1"/>
            </p:cNvSpPr>
            <p:nvPr/>
          </p:nvSpPr>
          <p:spPr bwMode="auto">
            <a:xfrm>
              <a:off x="2927" y="1786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42" name="AutoShape 22"/>
            <p:cNvSpPr>
              <a:spLocks noChangeArrowheads="1"/>
            </p:cNvSpPr>
            <p:nvPr/>
          </p:nvSpPr>
          <p:spPr bwMode="auto">
            <a:xfrm>
              <a:off x="3007" y="790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43" name="AutoShape 23"/>
            <p:cNvSpPr>
              <a:spLocks noChangeArrowheads="1"/>
            </p:cNvSpPr>
            <p:nvPr/>
          </p:nvSpPr>
          <p:spPr bwMode="auto">
            <a:xfrm>
              <a:off x="3027" y="790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44" name="AutoShape 24"/>
            <p:cNvSpPr>
              <a:spLocks noChangeArrowheads="1"/>
            </p:cNvSpPr>
            <p:nvPr/>
          </p:nvSpPr>
          <p:spPr bwMode="auto">
            <a:xfrm>
              <a:off x="3039" y="790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33932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33933" name="Text Box 13"/>
          <p:cNvSpPr txBox="1">
            <a:spLocks noChangeArrowheads="1"/>
          </p:cNvSpPr>
          <p:nvPr/>
        </p:nvSpPr>
        <p:spPr bwMode="auto">
          <a:xfrm>
            <a:off x="1914525" y="519113"/>
            <a:ext cx="53149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Partial melting at what depth?</a:t>
            </a:r>
          </a:p>
        </p:txBody>
      </p:sp>
      <p:sp>
        <p:nvSpPr>
          <p:cNvPr id="1233934" name="Freeform 14"/>
          <p:cNvSpPr>
            <a:spLocks/>
          </p:cNvSpPr>
          <p:nvPr/>
        </p:nvSpPr>
        <p:spPr bwMode="auto">
          <a:xfrm>
            <a:off x="876300" y="3471863"/>
            <a:ext cx="576263" cy="125412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0" y="0"/>
              </a:cxn>
              <a:cxn ang="0">
                <a:pos x="0" y="78"/>
              </a:cxn>
              <a:cxn ang="0">
                <a:pos x="344" y="79"/>
              </a:cxn>
              <a:cxn ang="0">
                <a:pos x="360" y="57"/>
              </a:cxn>
              <a:cxn ang="0">
                <a:pos x="363" y="0"/>
              </a:cxn>
            </a:cxnLst>
            <a:rect l="0" t="0" r="r" b="b"/>
            <a:pathLst>
              <a:path w="363" h="79">
                <a:moveTo>
                  <a:pt x="363" y="0"/>
                </a:moveTo>
                <a:lnTo>
                  <a:pt x="0" y="0"/>
                </a:lnTo>
                <a:lnTo>
                  <a:pt x="0" y="78"/>
                </a:lnTo>
                <a:lnTo>
                  <a:pt x="344" y="79"/>
                </a:lnTo>
                <a:lnTo>
                  <a:pt x="360" y="57"/>
                </a:lnTo>
                <a:lnTo>
                  <a:pt x="363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33935" name="Freeform 15"/>
          <p:cNvSpPr>
            <a:spLocks/>
          </p:cNvSpPr>
          <p:nvPr/>
        </p:nvSpPr>
        <p:spPr bwMode="auto">
          <a:xfrm>
            <a:off x="1025525" y="4813300"/>
            <a:ext cx="652463" cy="215900"/>
          </a:xfrm>
          <a:custGeom>
            <a:avLst/>
            <a:gdLst/>
            <a:ahLst/>
            <a:cxnLst>
              <a:cxn ang="0">
                <a:pos x="411" y="0"/>
              </a:cxn>
              <a:cxn ang="0">
                <a:pos x="0" y="0"/>
              </a:cxn>
              <a:cxn ang="0">
                <a:pos x="0" y="135"/>
              </a:cxn>
              <a:cxn ang="0">
                <a:pos x="392" y="136"/>
              </a:cxn>
              <a:cxn ang="0">
                <a:pos x="408" y="112"/>
              </a:cxn>
              <a:cxn ang="0">
                <a:pos x="411" y="0"/>
              </a:cxn>
            </a:cxnLst>
            <a:rect l="0" t="0" r="r" b="b"/>
            <a:pathLst>
              <a:path w="411" h="136">
                <a:moveTo>
                  <a:pt x="411" y="0"/>
                </a:moveTo>
                <a:lnTo>
                  <a:pt x="0" y="0"/>
                </a:lnTo>
                <a:lnTo>
                  <a:pt x="0" y="135"/>
                </a:lnTo>
                <a:lnTo>
                  <a:pt x="392" y="136"/>
                </a:lnTo>
                <a:lnTo>
                  <a:pt x="408" y="112"/>
                </a:lnTo>
                <a:lnTo>
                  <a:pt x="411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33936" name="Freeform 16"/>
          <p:cNvSpPr>
            <a:spLocks/>
          </p:cNvSpPr>
          <p:nvPr/>
        </p:nvSpPr>
        <p:spPr bwMode="auto">
          <a:xfrm>
            <a:off x="433388" y="1854200"/>
            <a:ext cx="1108075" cy="152400"/>
          </a:xfrm>
          <a:custGeom>
            <a:avLst/>
            <a:gdLst/>
            <a:ahLst/>
            <a:cxnLst>
              <a:cxn ang="0">
                <a:pos x="698" y="0"/>
              </a:cxn>
              <a:cxn ang="0">
                <a:pos x="0" y="0"/>
              </a:cxn>
              <a:cxn ang="0">
                <a:pos x="0" y="96"/>
              </a:cxn>
              <a:cxn ang="0">
                <a:pos x="689" y="96"/>
              </a:cxn>
              <a:cxn ang="0">
                <a:pos x="698" y="67"/>
              </a:cxn>
              <a:cxn ang="0">
                <a:pos x="698" y="0"/>
              </a:cxn>
            </a:cxnLst>
            <a:rect l="0" t="0" r="r" b="b"/>
            <a:pathLst>
              <a:path w="698" h="96">
                <a:moveTo>
                  <a:pt x="698" y="0"/>
                </a:moveTo>
                <a:lnTo>
                  <a:pt x="0" y="0"/>
                </a:lnTo>
                <a:lnTo>
                  <a:pt x="0" y="96"/>
                </a:lnTo>
                <a:lnTo>
                  <a:pt x="689" y="96"/>
                </a:lnTo>
                <a:lnTo>
                  <a:pt x="698" y="67"/>
                </a:lnTo>
                <a:lnTo>
                  <a:pt x="698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33945" name="Freeform 25"/>
          <p:cNvSpPr>
            <a:spLocks/>
          </p:cNvSpPr>
          <p:nvPr/>
        </p:nvSpPr>
        <p:spPr bwMode="auto">
          <a:xfrm>
            <a:off x="3781425" y="1968500"/>
            <a:ext cx="1146175" cy="209550"/>
          </a:xfrm>
          <a:custGeom>
            <a:avLst/>
            <a:gdLst/>
            <a:ahLst/>
            <a:cxnLst>
              <a:cxn ang="0">
                <a:pos x="665" y="0"/>
              </a:cxn>
              <a:cxn ang="0">
                <a:pos x="0" y="0"/>
              </a:cxn>
              <a:cxn ang="0">
                <a:pos x="0" y="132"/>
              </a:cxn>
              <a:cxn ang="0">
                <a:pos x="722" y="132"/>
              </a:cxn>
              <a:cxn ang="0">
                <a:pos x="700" y="70"/>
              </a:cxn>
              <a:cxn ang="0">
                <a:pos x="665" y="0"/>
              </a:cxn>
            </a:cxnLst>
            <a:rect l="0" t="0" r="r" b="b"/>
            <a:pathLst>
              <a:path w="722" h="132">
                <a:moveTo>
                  <a:pt x="665" y="0"/>
                </a:moveTo>
                <a:lnTo>
                  <a:pt x="0" y="0"/>
                </a:lnTo>
                <a:lnTo>
                  <a:pt x="0" y="132"/>
                </a:lnTo>
                <a:lnTo>
                  <a:pt x="722" y="132"/>
                </a:lnTo>
                <a:lnTo>
                  <a:pt x="700" y="70"/>
                </a:lnTo>
                <a:lnTo>
                  <a:pt x="665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33946" name="Freeform 26"/>
          <p:cNvSpPr>
            <a:spLocks/>
          </p:cNvSpPr>
          <p:nvPr/>
        </p:nvSpPr>
        <p:spPr bwMode="auto">
          <a:xfrm>
            <a:off x="3778250" y="3406775"/>
            <a:ext cx="939800" cy="209550"/>
          </a:xfrm>
          <a:custGeom>
            <a:avLst/>
            <a:gdLst/>
            <a:ahLst/>
            <a:cxnLst>
              <a:cxn ang="0">
                <a:pos x="536" y="0"/>
              </a:cxn>
              <a:cxn ang="0">
                <a:pos x="0" y="0"/>
              </a:cxn>
              <a:cxn ang="0">
                <a:pos x="0" y="132"/>
              </a:cxn>
              <a:cxn ang="0">
                <a:pos x="592" y="132"/>
              </a:cxn>
              <a:cxn ang="0">
                <a:pos x="562" y="42"/>
              </a:cxn>
              <a:cxn ang="0">
                <a:pos x="536" y="0"/>
              </a:cxn>
            </a:cxnLst>
            <a:rect l="0" t="0" r="r" b="b"/>
            <a:pathLst>
              <a:path w="592" h="132">
                <a:moveTo>
                  <a:pt x="536" y="0"/>
                </a:moveTo>
                <a:lnTo>
                  <a:pt x="0" y="0"/>
                </a:lnTo>
                <a:lnTo>
                  <a:pt x="0" y="132"/>
                </a:lnTo>
                <a:lnTo>
                  <a:pt x="592" y="132"/>
                </a:lnTo>
                <a:lnTo>
                  <a:pt x="562" y="42"/>
                </a:lnTo>
                <a:lnTo>
                  <a:pt x="536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34056" name="Text Box 136"/>
          <p:cNvSpPr txBox="1">
            <a:spLocks noChangeArrowheads="1"/>
          </p:cNvSpPr>
          <p:nvPr/>
        </p:nvSpPr>
        <p:spPr bwMode="auto">
          <a:xfrm>
            <a:off x="6349999" y="5991225"/>
            <a:ext cx="236220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Peak at ~70-110 km depth</a:t>
            </a:r>
          </a:p>
        </p:txBody>
      </p:sp>
      <p:sp>
        <p:nvSpPr>
          <p:cNvPr id="1234057" name="AutoShape 137"/>
          <p:cNvSpPr>
            <a:spLocks noChangeArrowheads="1"/>
          </p:cNvSpPr>
          <p:nvPr/>
        </p:nvSpPr>
        <p:spPr bwMode="auto">
          <a:xfrm>
            <a:off x="6764338" y="5270500"/>
            <a:ext cx="1363662" cy="746126"/>
          </a:xfrm>
          <a:prstGeom prst="upArrow">
            <a:avLst>
              <a:gd name="adj1" fmla="val 49954"/>
              <a:gd name="adj2" fmla="val 45398"/>
            </a:avLst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33947" name="Text Box 27"/>
          <p:cNvSpPr txBox="1">
            <a:spLocks noChangeArrowheads="1"/>
          </p:cNvSpPr>
          <p:nvPr/>
        </p:nvSpPr>
        <p:spPr bwMode="auto">
          <a:xfrm>
            <a:off x="-14288" y="6127750"/>
            <a:ext cx="387032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Syracuse and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Abers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, 2006 (Geochem.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Geophys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Geosyst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., 7, </a:t>
            </a:r>
            <a:r>
              <a:rPr lang="en-GB" sz="1200" dirty="0">
                <a:solidFill>
                  <a:schemeClr val="tx1"/>
                </a:solidFill>
                <a:effectLst/>
                <a:latin typeface="Calibri" pitchFamily="34" charset="0"/>
              </a:rPr>
              <a:t>doi:10.1029/2005GC001045)</a:t>
            </a:r>
          </a:p>
        </p:txBody>
      </p:sp>
      <p:sp>
        <p:nvSpPr>
          <p:cNvPr id="141409" name="AutoShape 97"/>
          <p:cNvSpPr>
            <a:spLocks/>
          </p:cNvSpPr>
          <p:nvPr/>
        </p:nvSpPr>
        <p:spPr bwMode="auto">
          <a:xfrm>
            <a:off x="4957763" y="1308100"/>
            <a:ext cx="255587" cy="854075"/>
          </a:xfrm>
          <a:prstGeom prst="rightBrace">
            <a:avLst>
              <a:gd name="adj1" fmla="val 27847"/>
              <a:gd name="adj2" fmla="val 50000"/>
            </a:avLst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" name="Text Box 130"/>
          <p:cNvSpPr txBox="1">
            <a:spLocks noChangeArrowheads="1"/>
          </p:cNvSpPr>
          <p:nvPr/>
        </p:nvSpPr>
        <p:spPr bwMode="auto">
          <a:xfrm>
            <a:off x="5148263" y="1509713"/>
            <a:ext cx="3841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H</a:t>
            </a:r>
          </a:p>
        </p:txBody>
      </p:sp>
      <p:sp>
        <p:nvSpPr>
          <p:cNvPr id="99" name="Text Box 27"/>
          <p:cNvSpPr txBox="1">
            <a:spLocks noChangeArrowheads="1"/>
          </p:cNvSpPr>
          <p:nvPr/>
        </p:nvSpPr>
        <p:spPr bwMode="auto">
          <a:xfrm>
            <a:off x="3557587" y="4994275"/>
            <a:ext cx="213836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b="1" dirty="0">
                <a:solidFill>
                  <a:srgbClr val="FF0000"/>
                </a:solidFill>
                <a:effectLst/>
                <a:latin typeface="Calibri" pitchFamily="34" charset="0"/>
              </a:rPr>
              <a:t>Red lines: Top of the seismically active slabs</a:t>
            </a:r>
          </a:p>
        </p:txBody>
      </p:sp>
      <p:pic>
        <p:nvPicPr>
          <p:cNvPr id="1234061" name="Picture 141"/>
          <p:cNvPicPr>
            <a:picLocks noChangeAspect="1" noChangeArrowheads="1"/>
          </p:cNvPicPr>
          <p:nvPr/>
        </p:nvPicPr>
        <p:blipFill>
          <a:blip r:embed="rId5" cstate="print"/>
          <a:srcRect r="2917"/>
          <a:stretch>
            <a:fillRect/>
          </a:stretch>
        </p:blipFill>
        <p:spPr bwMode="auto">
          <a:xfrm>
            <a:off x="3197225" y="4418013"/>
            <a:ext cx="2693988" cy="2241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34054" name="AutoShape 134"/>
          <p:cNvSpPr>
            <a:spLocks noChangeArrowheads="1"/>
          </p:cNvSpPr>
          <p:nvPr/>
        </p:nvSpPr>
        <p:spPr bwMode="auto">
          <a:xfrm>
            <a:off x="3940175" y="6265863"/>
            <a:ext cx="469900" cy="215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41411" name="Oval 99"/>
          <p:cNvSpPr>
            <a:spLocks noChangeArrowheads="1"/>
          </p:cNvSpPr>
          <p:nvPr/>
        </p:nvSpPr>
        <p:spPr bwMode="auto">
          <a:xfrm>
            <a:off x="4532313" y="6440488"/>
            <a:ext cx="192087" cy="201612"/>
          </a:xfrm>
          <a:prstGeom prst="ellipse">
            <a:avLst/>
          </a:prstGeom>
          <a:noFill/>
          <a:ln w="28575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34055" name="Line 135"/>
          <p:cNvSpPr>
            <a:spLocks noChangeShapeType="1"/>
          </p:cNvSpPr>
          <p:nvPr/>
        </p:nvSpPr>
        <p:spPr bwMode="auto">
          <a:xfrm>
            <a:off x="4410075" y="6427788"/>
            <a:ext cx="177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41412" name="Rectangle 100"/>
          <p:cNvSpPr>
            <a:spLocks noChangeArrowheads="1"/>
          </p:cNvSpPr>
          <p:nvPr/>
        </p:nvSpPr>
        <p:spPr bwMode="auto">
          <a:xfrm>
            <a:off x="3959225" y="4562475"/>
            <a:ext cx="401638" cy="1666875"/>
          </a:xfrm>
          <a:prstGeom prst="rect">
            <a:avLst/>
          </a:prstGeom>
          <a:solidFill>
            <a:srgbClr val="0066FF">
              <a:alpha val="60001"/>
            </a:srgbClr>
          </a:solidFill>
          <a:ln w="9525" algn="ctr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5" name="Group 133"/>
          <p:cNvGrpSpPr>
            <a:grpSpLocks/>
          </p:cNvGrpSpPr>
          <p:nvPr/>
        </p:nvGrpSpPr>
        <p:grpSpPr bwMode="auto">
          <a:xfrm>
            <a:off x="5668963" y="2490788"/>
            <a:ext cx="3462337" cy="2735262"/>
            <a:chOff x="3555" y="1729"/>
            <a:chExt cx="2181" cy="1723"/>
          </a:xfrm>
        </p:grpSpPr>
        <p:sp>
          <p:nvSpPr>
            <p:cNvPr id="1233949" name="Rectangle 29"/>
            <p:cNvSpPr>
              <a:spLocks noChangeAspect="1" noChangeArrowheads="1"/>
            </p:cNvSpPr>
            <p:nvPr/>
          </p:nvSpPr>
          <p:spPr bwMode="auto">
            <a:xfrm>
              <a:off x="3555" y="1729"/>
              <a:ext cx="2167" cy="1723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50" name="Rectangle 30"/>
            <p:cNvSpPr>
              <a:spLocks noChangeAspect="1" noChangeArrowheads="1"/>
            </p:cNvSpPr>
            <p:nvPr/>
          </p:nvSpPr>
          <p:spPr bwMode="auto">
            <a:xfrm>
              <a:off x="3763" y="1935"/>
              <a:ext cx="1707" cy="1420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51" name="Freeform 31"/>
            <p:cNvSpPr>
              <a:spLocks noChangeAspect="1"/>
            </p:cNvSpPr>
            <p:nvPr/>
          </p:nvSpPr>
          <p:spPr bwMode="auto">
            <a:xfrm>
              <a:off x="4257" y="1965"/>
              <a:ext cx="298" cy="3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52" name="Freeform 32"/>
            <p:cNvSpPr>
              <a:spLocks noChangeAspect="1"/>
            </p:cNvSpPr>
            <p:nvPr/>
          </p:nvSpPr>
          <p:spPr bwMode="auto">
            <a:xfrm>
              <a:off x="4549" y="1987"/>
              <a:ext cx="371" cy="7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53" name="Freeform 33"/>
            <p:cNvSpPr>
              <a:spLocks noChangeAspect="1"/>
            </p:cNvSpPr>
            <p:nvPr/>
          </p:nvSpPr>
          <p:spPr bwMode="auto">
            <a:xfrm>
              <a:off x="5191" y="1990"/>
              <a:ext cx="144" cy="946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1581" name="Group 35"/>
            <p:cNvGrpSpPr>
              <a:grpSpLocks/>
            </p:cNvGrpSpPr>
            <p:nvPr/>
          </p:nvGrpSpPr>
          <p:grpSpPr bwMode="auto">
            <a:xfrm>
              <a:off x="3871" y="1990"/>
              <a:ext cx="1324" cy="352"/>
              <a:chOff x="554" y="1690"/>
              <a:chExt cx="2206" cy="626"/>
            </a:xfrm>
          </p:grpSpPr>
          <p:sp>
            <p:nvSpPr>
              <p:cNvPr id="1233956" name="Freeform 36"/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3957" name="Freeform 37"/>
              <p:cNvSpPr>
                <a:spLocks noChangeAspect="1"/>
              </p:cNvSpPr>
              <p:nvPr/>
            </p:nvSpPr>
            <p:spPr bwMode="auto">
              <a:xfrm>
                <a:off x="1662" y="2218"/>
                <a:ext cx="1098" cy="98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233958" name="Freeform 38"/>
            <p:cNvSpPr>
              <a:spLocks noChangeAspect="1"/>
            </p:cNvSpPr>
            <p:nvPr/>
          </p:nvSpPr>
          <p:spPr bwMode="auto">
            <a:xfrm>
              <a:off x="3838" y="2887"/>
              <a:ext cx="376" cy="1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59" name="Freeform 39"/>
            <p:cNvSpPr>
              <a:spLocks noChangeAspect="1"/>
            </p:cNvSpPr>
            <p:nvPr/>
          </p:nvSpPr>
          <p:spPr bwMode="auto">
            <a:xfrm>
              <a:off x="4214" y="3039"/>
              <a:ext cx="499" cy="284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3960" name="Freeform 40"/>
            <p:cNvSpPr>
              <a:spLocks noChangeAspect="1"/>
            </p:cNvSpPr>
            <p:nvPr/>
          </p:nvSpPr>
          <p:spPr bwMode="auto">
            <a:xfrm>
              <a:off x="3972" y="2713"/>
              <a:ext cx="616" cy="116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1585" name="Text Box 76"/>
            <p:cNvSpPr txBox="1">
              <a:spLocks noChangeAspect="1" noChangeArrowheads="1"/>
            </p:cNvSpPr>
            <p:nvPr/>
          </p:nvSpPr>
          <p:spPr bwMode="auto">
            <a:xfrm rot="4682296">
              <a:off x="5095" y="2687"/>
              <a:ext cx="467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51586" name="Text Box 80"/>
            <p:cNvSpPr txBox="1">
              <a:spLocks noChangeAspect="1" noChangeArrowheads="1"/>
            </p:cNvSpPr>
            <p:nvPr/>
          </p:nvSpPr>
          <p:spPr bwMode="auto">
            <a:xfrm>
              <a:off x="4118" y="1752"/>
              <a:ext cx="1023" cy="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51587" name="Text Box 81"/>
            <p:cNvSpPr txBox="1">
              <a:spLocks noChangeAspect="1" noChangeArrowheads="1"/>
            </p:cNvSpPr>
            <p:nvPr/>
          </p:nvSpPr>
          <p:spPr bwMode="auto">
            <a:xfrm>
              <a:off x="3627" y="1861"/>
              <a:ext cx="251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51588" name="Text Box 82"/>
            <p:cNvSpPr txBox="1">
              <a:spLocks noChangeAspect="1" noChangeArrowheads="1"/>
            </p:cNvSpPr>
            <p:nvPr/>
          </p:nvSpPr>
          <p:spPr bwMode="auto">
            <a:xfrm>
              <a:off x="3876" y="1861"/>
              <a:ext cx="25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51589" name="Text Box 83"/>
            <p:cNvSpPr txBox="1">
              <a:spLocks noChangeAspect="1" noChangeArrowheads="1"/>
            </p:cNvSpPr>
            <p:nvPr/>
          </p:nvSpPr>
          <p:spPr bwMode="auto">
            <a:xfrm>
              <a:off x="4118" y="1861"/>
              <a:ext cx="253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51590" name="Text Box 84"/>
            <p:cNvSpPr txBox="1">
              <a:spLocks noChangeAspect="1" noChangeArrowheads="1"/>
            </p:cNvSpPr>
            <p:nvPr/>
          </p:nvSpPr>
          <p:spPr bwMode="auto">
            <a:xfrm>
              <a:off x="4372" y="1861"/>
              <a:ext cx="252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51591" name="Text Box 85"/>
            <p:cNvSpPr txBox="1">
              <a:spLocks noChangeAspect="1" noChangeArrowheads="1"/>
            </p:cNvSpPr>
            <p:nvPr/>
          </p:nvSpPr>
          <p:spPr bwMode="auto">
            <a:xfrm>
              <a:off x="4613" y="1861"/>
              <a:ext cx="253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51592" name="Text Box 86"/>
            <p:cNvSpPr txBox="1">
              <a:spLocks noChangeAspect="1" noChangeArrowheads="1"/>
            </p:cNvSpPr>
            <p:nvPr/>
          </p:nvSpPr>
          <p:spPr bwMode="auto">
            <a:xfrm>
              <a:off x="4857" y="1861"/>
              <a:ext cx="253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51593" name="Text Box 87"/>
            <p:cNvSpPr txBox="1">
              <a:spLocks noChangeAspect="1" noChangeArrowheads="1"/>
            </p:cNvSpPr>
            <p:nvPr/>
          </p:nvSpPr>
          <p:spPr bwMode="auto">
            <a:xfrm>
              <a:off x="5071" y="1861"/>
              <a:ext cx="299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51594" name="Text Box 88"/>
            <p:cNvSpPr txBox="1">
              <a:spLocks noChangeAspect="1" noChangeArrowheads="1"/>
            </p:cNvSpPr>
            <p:nvPr/>
          </p:nvSpPr>
          <p:spPr bwMode="auto">
            <a:xfrm>
              <a:off x="5327" y="1861"/>
              <a:ext cx="293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51595" name="Text Box 89"/>
            <p:cNvSpPr txBox="1">
              <a:spLocks noChangeAspect="1" noChangeArrowheads="1"/>
            </p:cNvSpPr>
            <p:nvPr/>
          </p:nvSpPr>
          <p:spPr bwMode="auto">
            <a:xfrm rot="16200000">
              <a:off x="3296" y="2511"/>
              <a:ext cx="692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51596" name="Text Box 90"/>
            <p:cNvSpPr txBox="1">
              <a:spLocks noChangeAspect="1" noChangeArrowheads="1"/>
            </p:cNvSpPr>
            <p:nvPr/>
          </p:nvSpPr>
          <p:spPr bwMode="auto">
            <a:xfrm>
              <a:off x="3647" y="2088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51597" name="Text Box 91"/>
            <p:cNvSpPr txBox="1">
              <a:spLocks noChangeAspect="1" noChangeArrowheads="1"/>
            </p:cNvSpPr>
            <p:nvPr/>
          </p:nvSpPr>
          <p:spPr bwMode="auto">
            <a:xfrm>
              <a:off x="3647" y="2265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51598" name="Text Box 92"/>
            <p:cNvSpPr txBox="1">
              <a:spLocks noChangeAspect="1" noChangeArrowheads="1"/>
            </p:cNvSpPr>
            <p:nvPr/>
          </p:nvSpPr>
          <p:spPr bwMode="auto">
            <a:xfrm>
              <a:off x="3647" y="2446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51599" name="Text Box 93"/>
            <p:cNvSpPr txBox="1">
              <a:spLocks noChangeAspect="1" noChangeArrowheads="1"/>
            </p:cNvSpPr>
            <p:nvPr/>
          </p:nvSpPr>
          <p:spPr bwMode="auto">
            <a:xfrm>
              <a:off x="3647" y="2619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51600" name="Text Box 94"/>
            <p:cNvSpPr txBox="1">
              <a:spLocks noChangeAspect="1" noChangeArrowheads="1"/>
            </p:cNvSpPr>
            <p:nvPr/>
          </p:nvSpPr>
          <p:spPr bwMode="auto">
            <a:xfrm>
              <a:off x="3647" y="2799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51601" name="Text Box 95"/>
            <p:cNvSpPr txBox="1">
              <a:spLocks noChangeAspect="1" noChangeArrowheads="1"/>
            </p:cNvSpPr>
            <p:nvPr/>
          </p:nvSpPr>
          <p:spPr bwMode="auto">
            <a:xfrm>
              <a:off x="3647" y="2980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151602" name="Text Box 96"/>
            <p:cNvSpPr txBox="1">
              <a:spLocks noChangeAspect="1" noChangeArrowheads="1"/>
            </p:cNvSpPr>
            <p:nvPr/>
          </p:nvSpPr>
          <p:spPr bwMode="auto">
            <a:xfrm>
              <a:off x="3647" y="3157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151603" name="Text Box 97"/>
            <p:cNvSpPr txBox="1">
              <a:spLocks noChangeAspect="1" noChangeArrowheads="1"/>
            </p:cNvSpPr>
            <p:nvPr/>
          </p:nvSpPr>
          <p:spPr bwMode="auto">
            <a:xfrm>
              <a:off x="3647" y="3332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151604" name="Text Box 98"/>
            <p:cNvSpPr txBox="1">
              <a:spLocks noChangeAspect="1" noChangeArrowheads="1"/>
            </p:cNvSpPr>
            <p:nvPr/>
          </p:nvSpPr>
          <p:spPr bwMode="auto">
            <a:xfrm>
              <a:off x="5356" y="1964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 (km)</a:t>
              </a:r>
            </a:p>
          </p:txBody>
        </p:sp>
        <p:sp>
          <p:nvSpPr>
            <p:cNvPr id="151605" name="Text Box 99"/>
            <p:cNvSpPr txBox="1">
              <a:spLocks noChangeAspect="1" noChangeArrowheads="1"/>
            </p:cNvSpPr>
            <p:nvPr/>
          </p:nvSpPr>
          <p:spPr bwMode="auto">
            <a:xfrm>
              <a:off x="5458" y="2188"/>
              <a:ext cx="209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151606" name="Text Box 101"/>
            <p:cNvSpPr txBox="1">
              <a:spLocks noChangeAspect="1" noChangeArrowheads="1"/>
            </p:cNvSpPr>
            <p:nvPr/>
          </p:nvSpPr>
          <p:spPr bwMode="auto">
            <a:xfrm>
              <a:off x="5458" y="2486"/>
              <a:ext cx="246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151607" name="Text Box 102"/>
            <p:cNvSpPr txBox="1">
              <a:spLocks noChangeAspect="1" noChangeArrowheads="1"/>
            </p:cNvSpPr>
            <p:nvPr/>
          </p:nvSpPr>
          <p:spPr bwMode="auto">
            <a:xfrm>
              <a:off x="5458" y="2791"/>
              <a:ext cx="23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151608" name="Text Box 104"/>
            <p:cNvSpPr txBox="1">
              <a:spLocks noChangeAspect="1" noChangeArrowheads="1"/>
            </p:cNvSpPr>
            <p:nvPr/>
          </p:nvSpPr>
          <p:spPr bwMode="auto">
            <a:xfrm>
              <a:off x="5458" y="3089"/>
              <a:ext cx="23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151609" name="Text Box 105"/>
            <p:cNvSpPr txBox="1">
              <a:spLocks noChangeAspect="1" noChangeArrowheads="1"/>
            </p:cNvSpPr>
            <p:nvPr/>
          </p:nvSpPr>
          <p:spPr bwMode="auto">
            <a:xfrm>
              <a:off x="5458" y="3315"/>
              <a:ext cx="23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1234026" name="Line 106"/>
            <p:cNvSpPr>
              <a:spLocks noChangeAspect="1" noChangeShapeType="1"/>
            </p:cNvSpPr>
            <p:nvPr/>
          </p:nvSpPr>
          <p:spPr bwMode="auto">
            <a:xfrm>
              <a:off x="3764" y="2115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27" name="Line 107"/>
            <p:cNvSpPr>
              <a:spLocks noChangeAspect="1" noChangeShapeType="1"/>
            </p:cNvSpPr>
            <p:nvPr/>
          </p:nvSpPr>
          <p:spPr bwMode="auto">
            <a:xfrm>
              <a:off x="3764" y="2292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28" name="Line 108"/>
            <p:cNvSpPr>
              <a:spLocks noChangeAspect="1" noChangeShapeType="1"/>
            </p:cNvSpPr>
            <p:nvPr/>
          </p:nvSpPr>
          <p:spPr bwMode="auto">
            <a:xfrm>
              <a:off x="3764" y="2472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29" name="Line 109"/>
            <p:cNvSpPr>
              <a:spLocks noChangeAspect="1" noChangeShapeType="1"/>
            </p:cNvSpPr>
            <p:nvPr/>
          </p:nvSpPr>
          <p:spPr bwMode="auto">
            <a:xfrm>
              <a:off x="3764" y="2649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0" name="Line 110"/>
            <p:cNvSpPr>
              <a:spLocks noChangeAspect="1" noChangeShapeType="1"/>
            </p:cNvSpPr>
            <p:nvPr/>
          </p:nvSpPr>
          <p:spPr bwMode="auto">
            <a:xfrm>
              <a:off x="3764" y="2829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1" name="Line 111"/>
            <p:cNvSpPr>
              <a:spLocks noChangeAspect="1" noChangeShapeType="1"/>
            </p:cNvSpPr>
            <p:nvPr/>
          </p:nvSpPr>
          <p:spPr bwMode="auto">
            <a:xfrm>
              <a:off x="3764" y="3005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2" name="Line 112"/>
            <p:cNvSpPr>
              <a:spLocks noChangeAspect="1" noChangeShapeType="1"/>
            </p:cNvSpPr>
            <p:nvPr/>
          </p:nvSpPr>
          <p:spPr bwMode="auto">
            <a:xfrm>
              <a:off x="3764" y="3185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3" name="Line 113"/>
            <p:cNvSpPr>
              <a:spLocks noChangeAspect="1" noChangeShapeType="1"/>
            </p:cNvSpPr>
            <p:nvPr/>
          </p:nvSpPr>
          <p:spPr bwMode="auto">
            <a:xfrm>
              <a:off x="4009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4" name="Line 114"/>
            <p:cNvSpPr>
              <a:spLocks noChangeAspect="1" noChangeShapeType="1"/>
            </p:cNvSpPr>
            <p:nvPr/>
          </p:nvSpPr>
          <p:spPr bwMode="auto">
            <a:xfrm>
              <a:off x="4253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5" name="Line 115"/>
            <p:cNvSpPr>
              <a:spLocks noChangeAspect="1" noChangeShapeType="1"/>
            </p:cNvSpPr>
            <p:nvPr/>
          </p:nvSpPr>
          <p:spPr bwMode="auto">
            <a:xfrm>
              <a:off x="4497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6" name="Line 116"/>
            <p:cNvSpPr>
              <a:spLocks noChangeAspect="1" noChangeShapeType="1"/>
            </p:cNvSpPr>
            <p:nvPr/>
          </p:nvSpPr>
          <p:spPr bwMode="auto">
            <a:xfrm>
              <a:off x="4739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7" name="Line 117"/>
            <p:cNvSpPr>
              <a:spLocks noChangeAspect="1" noChangeShapeType="1"/>
            </p:cNvSpPr>
            <p:nvPr/>
          </p:nvSpPr>
          <p:spPr bwMode="auto">
            <a:xfrm>
              <a:off x="4983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38" name="Line 118"/>
            <p:cNvSpPr>
              <a:spLocks noChangeAspect="1" noChangeShapeType="1"/>
            </p:cNvSpPr>
            <p:nvPr/>
          </p:nvSpPr>
          <p:spPr bwMode="auto">
            <a:xfrm>
              <a:off x="5225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1623" name="Text Box 121"/>
            <p:cNvSpPr txBox="1">
              <a:spLocks noChangeAspect="1" noChangeArrowheads="1"/>
            </p:cNvSpPr>
            <p:nvPr/>
          </p:nvSpPr>
          <p:spPr bwMode="auto">
            <a:xfrm>
              <a:off x="4710" y="2980"/>
              <a:ext cx="671" cy="3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1200" b="1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1200" b="1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b="1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234042" name="Freeform 122"/>
            <p:cNvSpPr>
              <a:spLocks/>
            </p:cNvSpPr>
            <p:nvPr/>
          </p:nvSpPr>
          <p:spPr bwMode="auto">
            <a:xfrm>
              <a:off x="4566" y="2292"/>
              <a:ext cx="630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4" y="84"/>
                </a:cxn>
                <a:cxn ang="0">
                  <a:pos x="1050" y="90"/>
                </a:cxn>
              </a:cxnLst>
              <a:rect l="0" t="0" r="r" b="b"/>
              <a:pathLst>
                <a:path w="1050" h="90">
                  <a:moveTo>
                    <a:pt x="0" y="0"/>
                  </a:moveTo>
                  <a:lnTo>
                    <a:pt x="564" y="84"/>
                  </a:lnTo>
                  <a:lnTo>
                    <a:pt x="1050" y="9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34043" name="Freeform 123"/>
            <p:cNvSpPr>
              <a:spLocks/>
            </p:cNvSpPr>
            <p:nvPr/>
          </p:nvSpPr>
          <p:spPr bwMode="auto">
            <a:xfrm>
              <a:off x="4506" y="2303"/>
              <a:ext cx="682" cy="179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609" y="81"/>
                </a:cxn>
                <a:cxn ang="0">
                  <a:pos x="1134" y="90"/>
                </a:cxn>
                <a:cxn ang="0">
                  <a:pos x="1137" y="318"/>
                </a:cxn>
                <a:cxn ang="0">
                  <a:pos x="591" y="315"/>
                </a:cxn>
                <a:cxn ang="0">
                  <a:pos x="0" y="237"/>
                </a:cxn>
                <a:cxn ang="0">
                  <a:pos x="81" y="0"/>
                </a:cxn>
              </a:cxnLst>
              <a:rect l="0" t="0" r="r" b="b"/>
              <a:pathLst>
                <a:path w="1137" h="318">
                  <a:moveTo>
                    <a:pt x="81" y="0"/>
                  </a:moveTo>
                  <a:lnTo>
                    <a:pt x="609" y="81"/>
                  </a:lnTo>
                  <a:lnTo>
                    <a:pt x="1134" y="90"/>
                  </a:lnTo>
                  <a:lnTo>
                    <a:pt x="1137" y="318"/>
                  </a:lnTo>
                  <a:lnTo>
                    <a:pt x="591" y="315"/>
                  </a:lnTo>
                  <a:lnTo>
                    <a:pt x="0" y="23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66FF33">
                <a:alpha val="60001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1626" name="Group 124"/>
            <p:cNvGrpSpPr>
              <a:grpSpLocks/>
            </p:cNvGrpSpPr>
            <p:nvPr/>
          </p:nvGrpSpPr>
          <p:grpSpPr bwMode="auto">
            <a:xfrm>
              <a:off x="3954" y="1969"/>
              <a:ext cx="610" cy="1296"/>
              <a:chOff x="692" y="1654"/>
              <a:chExt cx="1017" cy="2300"/>
            </a:xfrm>
          </p:grpSpPr>
          <p:grpSp>
            <p:nvGrpSpPr>
              <p:cNvPr id="151628" name="Group 125"/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1234046" name="Freeform 126"/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4" cy="5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1234047" name="Freeform 127"/>
                <p:cNvSpPr>
                  <a:spLocks noChangeAspect="1"/>
                </p:cNvSpPr>
                <p:nvPr/>
              </p:nvSpPr>
              <p:spPr bwMode="auto">
                <a:xfrm>
                  <a:off x="1122" y="2218"/>
                  <a:ext cx="587" cy="1329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1234048" name="Freeform 128"/>
              <p:cNvSpPr>
                <a:spLocks noChangeAspect="1"/>
              </p:cNvSpPr>
              <p:nvPr/>
            </p:nvSpPr>
            <p:spPr bwMode="auto">
              <a:xfrm>
                <a:off x="692" y="3546"/>
                <a:ext cx="430" cy="408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234049" name="Freeform 129"/>
            <p:cNvSpPr>
              <a:spLocks/>
            </p:cNvSpPr>
            <p:nvPr/>
          </p:nvSpPr>
          <p:spPr bwMode="auto">
            <a:xfrm>
              <a:off x="5195" y="1993"/>
              <a:ext cx="139" cy="939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123" y="68"/>
                </a:cxn>
                <a:cxn ang="0">
                  <a:pos x="31" y="260"/>
                </a:cxn>
                <a:cxn ang="0">
                  <a:pos x="3" y="644"/>
                </a:cxn>
                <a:cxn ang="0">
                  <a:pos x="11" y="876"/>
                </a:cxn>
                <a:cxn ang="0">
                  <a:pos x="67" y="1228"/>
                </a:cxn>
                <a:cxn ang="0">
                  <a:pos x="127" y="1452"/>
                </a:cxn>
                <a:cxn ang="0">
                  <a:pos x="219" y="1668"/>
                </a:cxn>
              </a:cxnLst>
              <a:rect l="0" t="0" r="r" b="b"/>
              <a:pathLst>
                <a:path w="231" h="1668">
                  <a:moveTo>
                    <a:pt x="231" y="0"/>
                  </a:moveTo>
                  <a:cubicBezTo>
                    <a:pt x="212" y="11"/>
                    <a:pt x="156" y="25"/>
                    <a:pt x="123" y="68"/>
                  </a:cubicBezTo>
                  <a:cubicBezTo>
                    <a:pt x="90" y="111"/>
                    <a:pt x="51" y="164"/>
                    <a:pt x="31" y="260"/>
                  </a:cubicBezTo>
                  <a:cubicBezTo>
                    <a:pt x="11" y="356"/>
                    <a:pt x="6" y="541"/>
                    <a:pt x="3" y="644"/>
                  </a:cubicBezTo>
                  <a:cubicBezTo>
                    <a:pt x="0" y="747"/>
                    <a:pt x="0" y="779"/>
                    <a:pt x="11" y="876"/>
                  </a:cubicBezTo>
                  <a:cubicBezTo>
                    <a:pt x="22" y="973"/>
                    <a:pt x="48" y="1132"/>
                    <a:pt x="67" y="1228"/>
                  </a:cubicBezTo>
                  <a:cubicBezTo>
                    <a:pt x="86" y="1324"/>
                    <a:pt x="102" y="1379"/>
                    <a:pt x="127" y="1452"/>
                  </a:cubicBezTo>
                  <a:cubicBezTo>
                    <a:pt x="152" y="1525"/>
                    <a:pt x="185" y="1596"/>
                    <a:pt x="219" y="1668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34050" name="Text Box 130"/>
          <p:cNvSpPr txBox="1">
            <a:spLocks noChangeArrowheads="1"/>
          </p:cNvSpPr>
          <p:nvPr/>
        </p:nvSpPr>
        <p:spPr bwMode="auto">
          <a:xfrm>
            <a:off x="5951538" y="3389313"/>
            <a:ext cx="1349375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GB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Amph</a:t>
            </a: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-out range</a:t>
            </a:r>
          </a:p>
        </p:txBody>
      </p:sp>
      <p:sp>
        <p:nvSpPr>
          <p:cNvPr id="1234067" name="AutoShape 147"/>
          <p:cNvSpPr>
            <a:spLocks/>
          </p:cNvSpPr>
          <p:nvPr/>
        </p:nvSpPr>
        <p:spPr bwMode="auto">
          <a:xfrm>
            <a:off x="8350250" y="3344863"/>
            <a:ext cx="196850" cy="430212"/>
          </a:xfrm>
          <a:prstGeom prst="rightBrace">
            <a:avLst>
              <a:gd name="adj1" fmla="val 18212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" name="Text Box 136">
            <a:extLst>
              <a:ext uri="{FF2B5EF4-FFF2-40B4-BE49-F238E27FC236}">
                <a16:creationId xmlns:a16="http://schemas.microsoft.com/office/drawing/2014/main" id="{7AA77EA4-7768-6C91-9BF4-655CEF0FE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019" y="1141463"/>
            <a:ext cx="3224981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Remember that no melt is present at T &lt;~1000 °C, even if amphibole is no longer stable.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3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233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233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233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233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233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4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4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23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23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3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123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3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3000"/>
                                        <p:tgtEl>
                                          <p:spTgt spid="123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933" grpId="0"/>
      <p:bldP spid="1233934" grpId="0" animBg="1"/>
      <p:bldP spid="1233935" grpId="0" animBg="1"/>
      <p:bldP spid="1233936" grpId="0" animBg="1"/>
      <p:bldP spid="1233945" grpId="0" animBg="1"/>
      <p:bldP spid="1233946" grpId="0" animBg="1"/>
      <p:bldP spid="1234056" grpId="0"/>
      <p:bldP spid="1234057" grpId="0" animBg="1"/>
      <p:bldP spid="1233947" grpId="0"/>
      <p:bldP spid="141409" grpId="0" animBg="1"/>
      <p:bldP spid="3" grpId="0"/>
      <p:bldP spid="99" grpId="0"/>
      <p:bldP spid="1234054" grpId="0" animBg="1"/>
      <p:bldP spid="141411" grpId="0" animBg="1"/>
      <p:bldP spid="141412" grpId="0" animBg="1"/>
      <p:bldP spid="1234050" grpId="0"/>
      <p:bldP spid="1234067" grpId="0" animBg="1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3">
            <a:extLst>
              <a:ext uri="{FF2B5EF4-FFF2-40B4-BE49-F238E27FC236}">
                <a16:creationId xmlns:a16="http://schemas.microsoft.com/office/drawing/2014/main" id="{7685FBEA-02FE-B592-C9EA-0E753F30C745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2490788"/>
            <a:ext cx="3462337" cy="2735262"/>
            <a:chOff x="3555" y="1729"/>
            <a:chExt cx="2181" cy="1723"/>
          </a:xfrm>
        </p:grpSpPr>
        <p:sp>
          <p:nvSpPr>
            <p:cNvPr id="6" name="Rectangle 29">
              <a:extLst>
                <a:ext uri="{FF2B5EF4-FFF2-40B4-BE49-F238E27FC236}">
                  <a16:creationId xmlns:a16="http://schemas.microsoft.com/office/drawing/2014/main" id="{967EC891-2D59-9D8E-C1B6-3CDE4AEE415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55" y="1729"/>
              <a:ext cx="2167" cy="1723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" name="Rectangle 30">
              <a:extLst>
                <a:ext uri="{FF2B5EF4-FFF2-40B4-BE49-F238E27FC236}">
                  <a16:creationId xmlns:a16="http://schemas.microsoft.com/office/drawing/2014/main" id="{A7052478-6517-A378-F6C4-EE4BAD7FF0F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63" y="1935"/>
              <a:ext cx="1707" cy="1420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D29E6064-7379-4801-29B7-644C5B6F15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57" y="1965"/>
              <a:ext cx="298" cy="3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B9F625BB-627E-4ECB-BBBC-E8AFDF6D8C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49" y="1987"/>
              <a:ext cx="371" cy="7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0" name="Freeform 33">
              <a:extLst>
                <a:ext uri="{FF2B5EF4-FFF2-40B4-BE49-F238E27FC236}">
                  <a16:creationId xmlns:a16="http://schemas.microsoft.com/office/drawing/2014/main" id="{134A6FF4-E690-BBB3-D6B4-58C9F2ECCD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91" y="1990"/>
              <a:ext cx="144" cy="946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168"/>
                </a:cxn>
                <a:cxn ang="0">
                  <a:pos x="5" y="633"/>
                </a:cxn>
                <a:cxn ang="0">
                  <a:pos x="89" y="1125"/>
                </a:cxn>
                <a:cxn ang="0">
                  <a:pos x="191" y="1401"/>
                </a:cxn>
              </a:cxnLst>
              <a:rect l="0" t="0" r="r" b="b"/>
              <a:pathLst>
                <a:path w="200" h="1401">
                  <a:moveTo>
                    <a:pt x="200" y="0"/>
                  </a:moveTo>
                  <a:cubicBezTo>
                    <a:pt x="176" y="27"/>
                    <a:pt x="88" y="63"/>
                    <a:pt x="56" y="168"/>
                  </a:cubicBezTo>
                  <a:cubicBezTo>
                    <a:pt x="24" y="273"/>
                    <a:pt x="0" y="474"/>
                    <a:pt x="5" y="633"/>
                  </a:cubicBezTo>
                  <a:cubicBezTo>
                    <a:pt x="10" y="792"/>
                    <a:pt x="58" y="997"/>
                    <a:pt x="89" y="1125"/>
                  </a:cubicBezTo>
                  <a:cubicBezTo>
                    <a:pt x="120" y="1253"/>
                    <a:pt x="170" y="1344"/>
                    <a:pt x="191" y="140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1" name="Group 35">
              <a:extLst>
                <a:ext uri="{FF2B5EF4-FFF2-40B4-BE49-F238E27FC236}">
                  <a16:creationId xmlns:a16="http://schemas.microsoft.com/office/drawing/2014/main" id="{D70D5FF9-0558-9407-B441-FEBD625B2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1" y="1990"/>
              <a:ext cx="1324" cy="352"/>
              <a:chOff x="554" y="1690"/>
              <a:chExt cx="2206" cy="626"/>
            </a:xfrm>
          </p:grpSpPr>
          <p:sp>
            <p:nvSpPr>
              <p:cNvPr id="384248" name="Freeform 36">
                <a:extLst>
                  <a:ext uri="{FF2B5EF4-FFF2-40B4-BE49-F238E27FC236}">
                    <a16:creationId xmlns:a16="http://schemas.microsoft.com/office/drawing/2014/main" id="{C9BB5AC2-CC13-B936-2F19-D9EBDB090E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4" y="1690"/>
                <a:ext cx="1141" cy="5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9" y="102"/>
                  </a:cxn>
                  <a:cxn ang="0">
                    <a:pos x="621" y="264"/>
                  </a:cxn>
                  <a:cxn ang="0">
                    <a:pos x="951" y="450"/>
                  </a:cxn>
                </a:cxnLst>
                <a:rect l="0" t="0" r="r" b="b"/>
                <a:pathLst>
                  <a:path w="951" h="450">
                    <a:moveTo>
                      <a:pt x="0" y="0"/>
                    </a:moveTo>
                    <a:cubicBezTo>
                      <a:pt x="103" y="29"/>
                      <a:pt x="206" y="58"/>
                      <a:pt x="309" y="102"/>
                    </a:cubicBezTo>
                    <a:cubicBezTo>
                      <a:pt x="412" y="146"/>
                      <a:pt x="514" y="206"/>
                      <a:pt x="621" y="264"/>
                    </a:cubicBezTo>
                    <a:cubicBezTo>
                      <a:pt x="728" y="322"/>
                      <a:pt x="839" y="386"/>
                      <a:pt x="951" y="450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384250" name="Freeform 37">
                <a:extLst>
                  <a:ext uri="{FF2B5EF4-FFF2-40B4-BE49-F238E27FC236}">
                    <a16:creationId xmlns:a16="http://schemas.microsoft.com/office/drawing/2014/main" id="{096B11A6-57F1-E230-DB30-78E61C1BF2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62" y="2218"/>
                <a:ext cx="1098" cy="98"/>
              </a:xfrm>
              <a:custGeom>
                <a:avLst/>
                <a:gdLst/>
                <a:ahLst/>
                <a:cxnLst>
                  <a:cxn ang="0">
                    <a:pos x="915" y="81"/>
                  </a:cxn>
                  <a:cxn ang="0">
                    <a:pos x="501" y="78"/>
                  </a:cxn>
                  <a:cxn ang="0">
                    <a:pos x="0" y="0"/>
                  </a:cxn>
                </a:cxnLst>
                <a:rect l="0" t="0" r="r" b="b"/>
                <a:pathLst>
                  <a:path w="915" h="81">
                    <a:moveTo>
                      <a:pt x="915" y="81"/>
                    </a:moveTo>
                    <a:lnTo>
                      <a:pt x="501" y="78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12" name="Freeform 38">
              <a:extLst>
                <a:ext uri="{FF2B5EF4-FFF2-40B4-BE49-F238E27FC236}">
                  <a16:creationId xmlns:a16="http://schemas.microsoft.com/office/drawing/2014/main" id="{B3A66428-73D6-07C6-D71D-626469B050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38" y="2887"/>
              <a:ext cx="376" cy="1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7" y="84"/>
                </a:cxn>
                <a:cxn ang="0">
                  <a:pos x="522" y="225"/>
                </a:cxn>
              </a:cxnLst>
              <a:rect l="0" t="0" r="r" b="b"/>
              <a:pathLst>
                <a:path w="522" h="225">
                  <a:moveTo>
                    <a:pt x="0" y="0"/>
                  </a:moveTo>
                  <a:cubicBezTo>
                    <a:pt x="75" y="23"/>
                    <a:pt x="150" y="46"/>
                    <a:pt x="237" y="84"/>
                  </a:cubicBezTo>
                  <a:cubicBezTo>
                    <a:pt x="324" y="122"/>
                    <a:pt x="423" y="173"/>
                    <a:pt x="522" y="225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3" name="Freeform 39">
              <a:extLst>
                <a:ext uri="{FF2B5EF4-FFF2-40B4-BE49-F238E27FC236}">
                  <a16:creationId xmlns:a16="http://schemas.microsoft.com/office/drawing/2014/main" id="{14475DE7-C0FF-71BB-B41A-46171E7964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14" y="3039"/>
              <a:ext cx="499" cy="284"/>
            </a:xfrm>
            <a:custGeom>
              <a:avLst/>
              <a:gdLst/>
              <a:ahLst/>
              <a:cxnLst>
                <a:cxn ang="0">
                  <a:pos x="693" y="420"/>
                </a:cxn>
                <a:cxn ang="0">
                  <a:pos x="438" y="234"/>
                </a:cxn>
                <a:cxn ang="0">
                  <a:pos x="165" y="63"/>
                </a:cxn>
                <a:cxn ang="0">
                  <a:pos x="0" y="0"/>
                </a:cxn>
              </a:cxnLst>
              <a:rect l="0" t="0" r="r" b="b"/>
              <a:pathLst>
                <a:path w="693" h="420">
                  <a:moveTo>
                    <a:pt x="693" y="420"/>
                  </a:moveTo>
                  <a:cubicBezTo>
                    <a:pt x="609" y="357"/>
                    <a:pt x="526" y="294"/>
                    <a:pt x="438" y="234"/>
                  </a:cubicBezTo>
                  <a:cubicBezTo>
                    <a:pt x="350" y="174"/>
                    <a:pt x="238" y="102"/>
                    <a:pt x="165" y="63"/>
                  </a:cubicBezTo>
                  <a:cubicBezTo>
                    <a:pt x="92" y="24"/>
                    <a:pt x="46" y="1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00CC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0563656B-6A7F-5452-B2D9-05A5970860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2" y="2713"/>
              <a:ext cx="616" cy="116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" name="Text Box 76">
              <a:extLst>
                <a:ext uri="{FF2B5EF4-FFF2-40B4-BE49-F238E27FC236}">
                  <a16:creationId xmlns:a16="http://schemas.microsoft.com/office/drawing/2014/main" id="{D3B97284-79CE-BE48-E562-78923BD5408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4682296">
              <a:off x="5095" y="2687"/>
              <a:ext cx="467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6" name="Text Box 80">
              <a:extLst>
                <a:ext uri="{FF2B5EF4-FFF2-40B4-BE49-F238E27FC236}">
                  <a16:creationId xmlns:a16="http://schemas.microsoft.com/office/drawing/2014/main" id="{81284A91-7B47-F8A9-A156-13BF61C0DF3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118" y="1752"/>
              <a:ext cx="1023" cy="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7" name="Text Box 81">
              <a:extLst>
                <a:ext uri="{FF2B5EF4-FFF2-40B4-BE49-F238E27FC236}">
                  <a16:creationId xmlns:a16="http://schemas.microsoft.com/office/drawing/2014/main" id="{F128683A-4AEA-6304-BAED-C9B1CF57D2F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27" y="1861"/>
              <a:ext cx="251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8" name="Text Box 82">
              <a:extLst>
                <a:ext uri="{FF2B5EF4-FFF2-40B4-BE49-F238E27FC236}">
                  <a16:creationId xmlns:a16="http://schemas.microsoft.com/office/drawing/2014/main" id="{8B77E1E5-E86D-2762-2258-69F58763846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76" y="1861"/>
              <a:ext cx="25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9" name="Text Box 83">
              <a:extLst>
                <a:ext uri="{FF2B5EF4-FFF2-40B4-BE49-F238E27FC236}">
                  <a16:creationId xmlns:a16="http://schemas.microsoft.com/office/drawing/2014/main" id="{6238342B-6744-9B6A-3783-8E267D5E02B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118" y="1861"/>
              <a:ext cx="253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20" name="Text Box 84">
              <a:extLst>
                <a:ext uri="{FF2B5EF4-FFF2-40B4-BE49-F238E27FC236}">
                  <a16:creationId xmlns:a16="http://schemas.microsoft.com/office/drawing/2014/main" id="{FF7C17B7-E864-F811-CD65-C3ABD4ABA28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72" y="1861"/>
              <a:ext cx="252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21" name="Text Box 85">
              <a:extLst>
                <a:ext uri="{FF2B5EF4-FFF2-40B4-BE49-F238E27FC236}">
                  <a16:creationId xmlns:a16="http://schemas.microsoft.com/office/drawing/2014/main" id="{84AE0B74-550D-FD82-C08F-807EF12BFEE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13" y="1861"/>
              <a:ext cx="253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22" name="Text Box 86">
              <a:extLst>
                <a:ext uri="{FF2B5EF4-FFF2-40B4-BE49-F238E27FC236}">
                  <a16:creationId xmlns:a16="http://schemas.microsoft.com/office/drawing/2014/main" id="{429B0E04-F41F-8362-9B76-2FCE9268C11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57" y="1861"/>
              <a:ext cx="253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06A64CA8-43A9-E75E-60B7-E6F001555A4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71" y="1861"/>
              <a:ext cx="299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24" name="Text Box 88">
              <a:extLst>
                <a:ext uri="{FF2B5EF4-FFF2-40B4-BE49-F238E27FC236}">
                  <a16:creationId xmlns:a16="http://schemas.microsoft.com/office/drawing/2014/main" id="{257EB59E-73D8-3332-7A3A-FF40D66CF80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327" y="1861"/>
              <a:ext cx="293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25" name="Text Box 89">
              <a:extLst>
                <a:ext uri="{FF2B5EF4-FFF2-40B4-BE49-F238E27FC236}">
                  <a16:creationId xmlns:a16="http://schemas.microsoft.com/office/drawing/2014/main" id="{7AC77CE3-C5C6-43AA-D85E-843E910658F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3296" y="2511"/>
              <a:ext cx="692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26" name="Text Box 90">
              <a:extLst>
                <a:ext uri="{FF2B5EF4-FFF2-40B4-BE49-F238E27FC236}">
                  <a16:creationId xmlns:a16="http://schemas.microsoft.com/office/drawing/2014/main" id="{364EC806-9DD1-4320-358B-EE07A5FA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47" y="2088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27" name="Text Box 91">
              <a:extLst>
                <a:ext uri="{FF2B5EF4-FFF2-40B4-BE49-F238E27FC236}">
                  <a16:creationId xmlns:a16="http://schemas.microsoft.com/office/drawing/2014/main" id="{9A5C8F38-619B-7006-EAC5-ACC1E9C1096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47" y="2265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28" name="Text Box 92">
              <a:extLst>
                <a:ext uri="{FF2B5EF4-FFF2-40B4-BE49-F238E27FC236}">
                  <a16:creationId xmlns:a16="http://schemas.microsoft.com/office/drawing/2014/main" id="{00B5B8D1-EA07-CCB6-11AF-635B9A274A5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47" y="2446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29" name="Text Box 93">
              <a:extLst>
                <a:ext uri="{FF2B5EF4-FFF2-40B4-BE49-F238E27FC236}">
                  <a16:creationId xmlns:a16="http://schemas.microsoft.com/office/drawing/2014/main" id="{7D8DADB7-946E-1B80-680B-69F78AB123C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47" y="2619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30" name="Text Box 94">
              <a:extLst>
                <a:ext uri="{FF2B5EF4-FFF2-40B4-BE49-F238E27FC236}">
                  <a16:creationId xmlns:a16="http://schemas.microsoft.com/office/drawing/2014/main" id="{E16366DF-FE03-DBFB-4BD4-B1680FD1030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47" y="2799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31" name="Text Box 95">
              <a:extLst>
                <a:ext uri="{FF2B5EF4-FFF2-40B4-BE49-F238E27FC236}">
                  <a16:creationId xmlns:a16="http://schemas.microsoft.com/office/drawing/2014/main" id="{CB199CEE-B374-D17B-B6A2-FE284206889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47" y="2980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384192" name="Text Box 96">
              <a:extLst>
                <a:ext uri="{FF2B5EF4-FFF2-40B4-BE49-F238E27FC236}">
                  <a16:creationId xmlns:a16="http://schemas.microsoft.com/office/drawing/2014/main" id="{439F4FAE-2479-759F-FE6E-E019172FD01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47" y="3157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384193" name="Text Box 97">
              <a:extLst>
                <a:ext uri="{FF2B5EF4-FFF2-40B4-BE49-F238E27FC236}">
                  <a16:creationId xmlns:a16="http://schemas.microsoft.com/office/drawing/2014/main" id="{00993F1A-389B-2CB2-A1FC-F7366CE0312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47" y="3332"/>
              <a:ext cx="125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  <p:sp>
          <p:nvSpPr>
            <p:cNvPr id="384194" name="Text Box 98">
              <a:extLst>
                <a:ext uri="{FF2B5EF4-FFF2-40B4-BE49-F238E27FC236}">
                  <a16:creationId xmlns:a16="http://schemas.microsoft.com/office/drawing/2014/main" id="{04D41E1B-E5C5-4548-F0AD-93495C9D79E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356" y="1964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 (km)</a:t>
              </a:r>
            </a:p>
          </p:txBody>
        </p:sp>
        <p:sp>
          <p:nvSpPr>
            <p:cNvPr id="384195" name="Text Box 99">
              <a:extLst>
                <a:ext uri="{FF2B5EF4-FFF2-40B4-BE49-F238E27FC236}">
                  <a16:creationId xmlns:a16="http://schemas.microsoft.com/office/drawing/2014/main" id="{4252EED5-4375-C336-8465-72CD462992B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58" y="2188"/>
              <a:ext cx="209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50</a:t>
              </a:r>
            </a:p>
          </p:txBody>
        </p:sp>
        <p:sp>
          <p:nvSpPr>
            <p:cNvPr id="384196" name="Text Box 101">
              <a:extLst>
                <a:ext uri="{FF2B5EF4-FFF2-40B4-BE49-F238E27FC236}">
                  <a16:creationId xmlns:a16="http://schemas.microsoft.com/office/drawing/2014/main" id="{9B188C2D-38D0-5C12-5381-0D4BEECD027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58" y="2486"/>
              <a:ext cx="246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100</a:t>
              </a:r>
            </a:p>
          </p:txBody>
        </p:sp>
        <p:sp>
          <p:nvSpPr>
            <p:cNvPr id="384197" name="Text Box 102">
              <a:extLst>
                <a:ext uri="{FF2B5EF4-FFF2-40B4-BE49-F238E27FC236}">
                  <a16:creationId xmlns:a16="http://schemas.microsoft.com/office/drawing/2014/main" id="{A06BEBB1-9EFB-E23B-9C4C-AA58CAAB2DB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58" y="2791"/>
              <a:ext cx="23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150</a:t>
              </a:r>
            </a:p>
          </p:txBody>
        </p:sp>
        <p:sp>
          <p:nvSpPr>
            <p:cNvPr id="384198" name="Text Box 104">
              <a:extLst>
                <a:ext uri="{FF2B5EF4-FFF2-40B4-BE49-F238E27FC236}">
                  <a16:creationId xmlns:a16="http://schemas.microsoft.com/office/drawing/2014/main" id="{57635631-7C86-BC4B-DDBA-DF43B627890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58" y="3089"/>
              <a:ext cx="23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200</a:t>
              </a:r>
            </a:p>
          </p:txBody>
        </p:sp>
        <p:sp>
          <p:nvSpPr>
            <p:cNvPr id="384199" name="Text Box 105">
              <a:extLst>
                <a:ext uri="{FF2B5EF4-FFF2-40B4-BE49-F238E27FC236}">
                  <a16:creationId xmlns:a16="http://schemas.microsoft.com/office/drawing/2014/main" id="{B9E87FFE-5B8C-4DA9-DE7B-E3515DBBD14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58" y="3315"/>
              <a:ext cx="23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800">
                  <a:solidFill>
                    <a:schemeClr val="tx1"/>
                  </a:solidFill>
                  <a:effectLst/>
                  <a:latin typeface="Calibri" pitchFamily="34" charset="0"/>
                </a:rPr>
                <a:t>240</a:t>
              </a:r>
            </a:p>
          </p:txBody>
        </p:sp>
        <p:sp>
          <p:nvSpPr>
            <p:cNvPr id="384200" name="Line 106">
              <a:extLst>
                <a:ext uri="{FF2B5EF4-FFF2-40B4-BE49-F238E27FC236}">
                  <a16:creationId xmlns:a16="http://schemas.microsoft.com/office/drawing/2014/main" id="{6BB011A6-450D-E2CD-691D-A5636CEBCD5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64" y="2115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1" name="Line 107">
              <a:extLst>
                <a:ext uri="{FF2B5EF4-FFF2-40B4-BE49-F238E27FC236}">
                  <a16:creationId xmlns:a16="http://schemas.microsoft.com/office/drawing/2014/main" id="{9883AAF6-E275-B5F9-8763-5413B7415C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64" y="2292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2" name="Line 108">
              <a:extLst>
                <a:ext uri="{FF2B5EF4-FFF2-40B4-BE49-F238E27FC236}">
                  <a16:creationId xmlns:a16="http://schemas.microsoft.com/office/drawing/2014/main" id="{B7876856-67CB-EB1A-9AFB-B1747BA0B79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64" y="2472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3" name="Line 109">
              <a:extLst>
                <a:ext uri="{FF2B5EF4-FFF2-40B4-BE49-F238E27FC236}">
                  <a16:creationId xmlns:a16="http://schemas.microsoft.com/office/drawing/2014/main" id="{626E44AB-623A-BF8A-4AF8-038B04B842F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64" y="2649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4" name="Line 110">
              <a:extLst>
                <a:ext uri="{FF2B5EF4-FFF2-40B4-BE49-F238E27FC236}">
                  <a16:creationId xmlns:a16="http://schemas.microsoft.com/office/drawing/2014/main" id="{63451BCF-308F-3405-CE1A-0B47C0B1D9A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64" y="2829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5" name="Line 111">
              <a:extLst>
                <a:ext uri="{FF2B5EF4-FFF2-40B4-BE49-F238E27FC236}">
                  <a16:creationId xmlns:a16="http://schemas.microsoft.com/office/drawing/2014/main" id="{E4807EE1-3210-62E6-E138-8E4BBCDE78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64" y="3005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6" name="Line 112">
              <a:extLst>
                <a:ext uri="{FF2B5EF4-FFF2-40B4-BE49-F238E27FC236}">
                  <a16:creationId xmlns:a16="http://schemas.microsoft.com/office/drawing/2014/main" id="{9682A4EB-3CE2-BDC2-EA37-950205EABE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64" y="3185"/>
              <a:ext cx="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7" name="Line 113">
              <a:extLst>
                <a:ext uri="{FF2B5EF4-FFF2-40B4-BE49-F238E27FC236}">
                  <a16:creationId xmlns:a16="http://schemas.microsoft.com/office/drawing/2014/main" id="{30771744-0F63-E88F-AE75-D1D2B6E747B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09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8" name="Line 114">
              <a:extLst>
                <a:ext uri="{FF2B5EF4-FFF2-40B4-BE49-F238E27FC236}">
                  <a16:creationId xmlns:a16="http://schemas.microsoft.com/office/drawing/2014/main" id="{1BAEC6C2-7127-C96D-B56E-6656370BFBF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53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09" name="Line 115">
              <a:extLst>
                <a:ext uri="{FF2B5EF4-FFF2-40B4-BE49-F238E27FC236}">
                  <a16:creationId xmlns:a16="http://schemas.microsoft.com/office/drawing/2014/main" id="{C731D769-8587-9848-36E2-8CB0CEC660C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97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10" name="Line 116">
              <a:extLst>
                <a:ext uri="{FF2B5EF4-FFF2-40B4-BE49-F238E27FC236}">
                  <a16:creationId xmlns:a16="http://schemas.microsoft.com/office/drawing/2014/main" id="{10524651-8781-315A-8424-12959C9A5B9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739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11" name="Line 117">
              <a:extLst>
                <a:ext uri="{FF2B5EF4-FFF2-40B4-BE49-F238E27FC236}">
                  <a16:creationId xmlns:a16="http://schemas.microsoft.com/office/drawing/2014/main" id="{D9DBBB55-8661-3D98-E3C7-CC6DAACBF2E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983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12" name="Line 118">
              <a:extLst>
                <a:ext uri="{FF2B5EF4-FFF2-40B4-BE49-F238E27FC236}">
                  <a16:creationId xmlns:a16="http://schemas.microsoft.com/office/drawing/2014/main" id="{D37E95AE-31DE-A701-B461-FF56340E4F2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225" y="1933"/>
              <a:ext cx="0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13" name="Text Box 121">
              <a:extLst>
                <a:ext uri="{FF2B5EF4-FFF2-40B4-BE49-F238E27FC236}">
                  <a16:creationId xmlns:a16="http://schemas.microsoft.com/office/drawing/2014/main" id="{CFBCCA27-C2B3-8EBA-40AA-0EBF8C4983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710" y="2980"/>
              <a:ext cx="671" cy="3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tx1"/>
                  </a:solidFill>
                  <a:effectLst/>
                  <a:latin typeface="Calibri" pitchFamily="34" charset="0"/>
                </a:rPr>
                <a:t>Peridotite</a:t>
              </a:r>
            </a:p>
            <a:p>
              <a:pPr algn="ctr"/>
              <a:r>
                <a:rPr lang="en-GB" sz="1200" b="1">
                  <a:solidFill>
                    <a:schemeClr val="tx1"/>
                  </a:solidFill>
                  <a:effectLst/>
                  <a:latin typeface="Calibri" pitchFamily="34" charset="0"/>
                </a:rPr>
                <a:t>+ H</a:t>
              </a:r>
              <a:r>
                <a:rPr lang="en-GB" sz="1200" b="1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b="1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384214" name="Freeform 122">
              <a:extLst>
                <a:ext uri="{FF2B5EF4-FFF2-40B4-BE49-F238E27FC236}">
                  <a16:creationId xmlns:a16="http://schemas.microsoft.com/office/drawing/2014/main" id="{024C3E77-5E87-A87B-FE58-4DCDC25EB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292"/>
              <a:ext cx="630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4" y="84"/>
                </a:cxn>
                <a:cxn ang="0">
                  <a:pos x="1050" y="90"/>
                </a:cxn>
              </a:cxnLst>
              <a:rect l="0" t="0" r="r" b="b"/>
              <a:pathLst>
                <a:path w="1050" h="90">
                  <a:moveTo>
                    <a:pt x="0" y="0"/>
                  </a:moveTo>
                  <a:lnTo>
                    <a:pt x="564" y="84"/>
                  </a:lnTo>
                  <a:lnTo>
                    <a:pt x="1050" y="9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15" name="Freeform 123">
              <a:extLst>
                <a:ext uri="{FF2B5EF4-FFF2-40B4-BE49-F238E27FC236}">
                  <a16:creationId xmlns:a16="http://schemas.microsoft.com/office/drawing/2014/main" id="{1271CA1A-5C93-969F-70F5-3616D1ED8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" y="2303"/>
              <a:ext cx="682" cy="179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609" y="81"/>
                </a:cxn>
                <a:cxn ang="0">
                  <a:pos x="1134" y="90"/>
                </a:cxn>
                <a:cxn ang="0">
                  <a:pos x="1137" y="318"/>
                </a:cxn>
                <a:cxn ang="0">
                  <a:pos x="591" y="315"/>
                </a:cxn>
                <a:cxn ang="0">
                  <a:pos x="0" y="237"/>
                </a:cxn>
                <a:cxn ang="0">
                  <a:pos x="81" y="0"/>
                </a:cxn>
              </a:cxnLst>
              <a:rect l="0" t="0" r="r" b="b"/>
              <a:pathLst>
                <a:path w="1137" h="318">
                  <a:moveTo>
                    <a:pt x="81" y="0"/>
                  </a:moveTo>
                  <a:lnTo>
                    <a:pt x="609" y="81"/>
                  </a:lnTo>
                  <a:lnTo>
                    <a:pt x="1134" y="90"/>
                  </a:lnTo>
                  <a:lnTo>
                    <a:pt x="1137" y="318"/>
                  </a:lnTo>
                  <a:lnTo>
                    <a:pt x="591" y="315"/>
                  </a:lnTo>
                  <a:lnTo>
                    <a:pt x="0" y="23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66FF33">
                <a:alpha val="60001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384216" name="Group 124">
              <a:extLst>
                <a:ext uri="{FF2B5EF4-FFF2-40B4-BE49-F238E27FC236}">
                  <a16:creationId xmlns:a16="http://schemas.microsoft.com/office/drawing/2014/main" id="{405F7714-583D-9C35-4436-C03B63BB3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4" y="1969"/>
              <a:ext cx="610" cy="1296"/>
              <a:chOff x="692" y="1654"/>
              <a:chExt cx="1017" cy="2300"/>
            </a:xfrm>
          </p:grpSpPr>
          <p:grpSp>
            <p:nvGrpSpPr>
              <p:cNvPr id="384218" name="Group 125">
                <a:extLst>
                  <a:ext uri="{FF2B5EF4-FFF2-40B4-BE49-F238E27FC236}">
                    <a16:creationId xmlns:a16="http://schemas.microsoft.com/office/drawing/2014/main" id="{D0DB038D-A9E3-EB0E-30A2-CFA8138C07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4" y="1654"/>
                <a:ext cx="885" cy="1893"/>
                <a:chOff x="824" y="1654"/>
                <a:chExt cx="885" cy="1893"/>
              </a:xfrm>
            </p:grpSpPr>
            <p:sp>
              <p:nvSpPr>
                <p:cNvPr id="384246" name="Freeform 126">
                  <a:extLst>
                    <a:ext uri="{FF2B5EF4-FFF2-40B4-BE49-F238E27FC236}">
                      <a16:creationId xmlns:a16="http://schemas.microsoft.com/office/drawing/2014/main" id="{D07C0445-208C-6A77-36DD-7BC7E99D972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24" y="1654"/>
                  <a:ext cx="864" cy="5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4" y="102"/>
                    </a:cxn>
                    <a:cxn ang="0">
                      <a:pos x="525" y="297"/>
                    </a:cxn>
                    <a:cxn ang="0">
                      <a:pos x="720" y="474"/>
                    </a:cxn>
                  </a:cxnLst>
                  <a:rect l="0" t="0" r="r" b="b"/>
                  <a:pathLst>
                    <a:path w="720" h="474">
                      <a:moveTo>
                        <a:pt x="0" y="0"/>
                      </a:moveTo>
                      <a:cubicBezTo>
                        <a:pt x="73" y="26"/>
                        <a:pt x="147" y="53"/>
                        <a:pt x="234" y="102"/>
                      </a:cubicBezTo>
                      <a:cubicBezTo>
                        <a:pt x="321" y="151"/>
                        <a:pt x="444" y="235"/>
                        <a:pt x="525" y="297"/>
                      </a:cubicBezTo>
                      <a:cubicBezTo>
                        <a:pt x="606" y="359"/>
                        <a:pt x="663" y="416"/>
                        <a:pt x="720" y="47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384247" name="Freeform 127">
                  <a:extLst>
                    <a:ext uri="{FF2B5EF4-FFF2-40B4-BE49-F238E27FC236}">
                      <a16:creationId xmlns:a16="http://schemas.microsoft.com/office/drawing/2014/main" id="{323E8965-6439-D6C0-8488-5BABCFF8EDA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22" y="2218"/>
                  <a:ext cx="587" cy="1329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68" y="87"/>
                    </a:cxn>
                    <a:cxn ang="0">
                      <a:pos x="345" y="417"/>
                    </a:cxn>
                    <a:cxn ang="0">
                      <a:pos x="183" y="783"/>
                    </a:cxn>
                    <a:cxn ang="0">
                      <a:pos x="0" y="1107"/>
                    </a:cxn>
                  </a:cxnLst>
                  <a:rect l="0" t="0" r="r" b="b"/>
                  <a:pathLst>
                    <a:path w="489" h="1107">
                      <a:moveTo>
                        <a:pt x="474" y="0"/>
                      </a:moveTo>
                      <a:cubicBezTo>
                        <a:pt x="481" y="9"/>
                        <a:pt x="489" y="18"/>
                        <a:pt x="468" y="87"/>
                      </a:cubicBezTo>
                      <a:cubicBezTo>
                        <a:pt x="447" y="156"/>
                        <a:pt x="393" y="301"/>
                        <a:pt x="345" y="417"/>
                      </a:cubicBezTo>
                      <a:cubicBezTo>
                        <a:pt x="297" y="533"/>
                        <a:pt x="240" y="668"/>
                        <a:pt x="183" y="783"/>
                      </a:cubicBezTo>
                      <a:cubicBezTo>
                        <a:pt x="126" y="898"/>
                        <a:pt x="63" y="1002"/>
                        <a:pt x="0" y="110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384219" name="Freeform 128">
                <a:extLst>
                  <a:ext uri="{FF2B5EF4-FFF2-40B4-BE49-F238E27FC236}">
                    <a16:creationId xmlns:a16="http://schemas.microsoft.com/office/drawing/2014/main" id="{B96DF76B-B345-036D-6033-45E32BB5AB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2" y="3546"/>
                <a:ext cx="430" cy="408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0" y="409"/>
                  </a:cxn>
                </a:cxnLst>
                <a:rect l="0" t="0" r="r" b="b"/>
                <a:pathLst>
                  <a:path w="430" h="409">
                    <a:moveTo>
                      <a:pt x="430" y="0"/>
                    </a:moveTo>
                    <a:lnTo>
                      <a:pt x="0" y="409"/>
                    </a:lnTo>
                  </a:path>
                </a:pathLst>
              </a:custGeom>
              <a:noFill/>
              <a:ln w="381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384217" name="Freeform 129">
              <a:extLst>
                <a:ext uri="{FF2B5EF4-FFF2-40B4-BE49-F238E27FC236}">
                  <a16:creationId xmlns:a16="http://schemas.microsoft.com/office/drawing/2014/main" id="{9E21325D-345D-FEE5-3B36-666FB290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1993"/>
              <a:ext cx="139" cy="939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123" y="68"/>
                </a:cxn>
                <a:cxn ang="0">
                  <a:pos x="31" y="260"/>
                </a:cxn>
                <a:cxn ang="0">
                  <a:pos x="3" y="644"/>
                </a:cxn>
                <a:cxn ang="0">
                  <a:pos x="11" y="876"/>
                </a:cxn>
                <a:cxn ang="0">
                  <a:pos x="67" y="1228"/>
                </a:cxn>
                <a:cxn ang="0">
                  <a:pos x="127" y="1452"/>
                </a:cxn>
                <a:cxn ang="0">
                  <a:pos x="219" y="1668"/>
                </a:cxn>
              </a:cxnLst>
              <a:rect l="0" t="0" r="r" b="b"/>
              <a:pathLst>
                <a:path w="231" h="1668">
                  <a:moveTo>
                    <a:pt x="231" y="0"/>
                  </a:moveTo>
                  <a:cubicBezTo>
                    <a:pt x="212" y="11"/>
                    <a:pt x="156" y="25"/>
                    <a:pt x="123" y="68"/>
                  </a:cubicBezTo>
                  <a:cubicBezTo>
                    <a:pt x="90" y="111"/>
                    <a:pt x="51" y="164"/>
                    <a:pt x="31" y="260"/>
                  </a:cubicBezTo>
                  <a:cubicBezTo>
                    <a:pt x="11" y="356"/>
                    <a:pt x="6" y="541"/>
                    <a:pt x="3" y="644"/>
                  </a:cubicBezTo>
                  <a:cubicBezTo>
                    <a:pt x="0" y="747"/>
                    <a:pt x="0" y="779"/>
                    <a:pt x="11" y="876"/>
                  </a:cubicBezTo>
                  <a:cubicBezTo>
                    <a:pt x="22" y="973"/>
                    <a:pt x="48" y="1132"/>
                    <a:pt x="67" y="1228"/>
                  </a:cubicBezTo>
                  <a:cubicBezTo>
                    <a:pt x="86" y="1324"/>
                    <a:pt x="102" y="1379"/>
                    <a:pt x="127" y="1452"/>
                  </a:cubicBezTo>
                  <a:cubicBezTo>
                    <a:pt x="152" y="1525"/>
                    <a:pt x="185" y="1596"/>
                    <a:pt x="219" y="1668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384251" name="Text Box 130">
            <a:extLst>
              <a:ext uri="{FF2B5EF4-FFF2-40B4-BE49-F238E27FC236}">
                <a16:creationId xmlns:a16="http://schemas.microsoft.com/office/drawing/2014/main" id="{E10D5E19-3E94-8085-49C8-EBAEC1562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3389313"/>
            <a:ext cx="1349375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GB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Amph</a:t>
            </a: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-out range</a:t>
            </a:r>
          </a:p>
        </p:txBody>
      </p:sp>
      <p:sp>
        <p:nvSpPr>
          <p:cNvPr id="384252" name="AutoShape 147">
            <a:extLst>
              <a:ext uri="{FF2B5EF4-FFF2-40B4-BE49-F238E27FC236}">
                <a16:creationId xmlns:a16="http://schemas.microsoft.com/office/drawing/2014/main" id="{7AEA6290-843F-20E7-B1F0-40D1B684728C}"/>
              </a:ext>
            </a:extLst>
          </p:cNvPr>
          <p:cNvSpPr>
            <a:spLocks/>
          </p:cNvSpPr>
          <p:nvPr/>
        </p:nvSpPr>
        <p:spPr bwMode="auto">
          <a:xfrm>
            <a:off x="8350250" y="3344863"/>
            <a:ext cx="196850" cy="430212"/>
          </a:xfrm>
          <a:prstGeom prst="rightBrace">
            <a:avLst>
              <a:gd name="adj1" fmla="val 18212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2" name="Group 248"/>
          <p:cNvGrpSpPr>
            <a:grpSpLocks/>
          </p:cNvGrpSpPr>
          <p:nvPr/>
        </p:nvGrpSpPr>
        <p:grpSpPr bwMode="auto">
          <a:xfrm>
            <a:off x="192088" y="-9525"/>
            <a:ext cx="5270500" cy="4543425"/>
            <a:chOff x="121" y="-6"/>
            <a:chExt cx="3320" cy="2862"/>
          </a:xfrm>
        </p:grpSpPr>
        <p:pic>
          <p:nvPicPr>
            <p:cNvPr id="152648" name="Picture 96"/>
            <p:cNvPicPr>
              <a:picLocks noChangeAspect="1" noChangeArrowheads="1"/>
            </p:cNvPicPr>
            <p:nvPr/>
          </p:nvPicPr>
          <p:blipFill>
            <a:blip r:embed="rId3" cstate="print"/>
            <a:srcRect l="52338"/>
            <a:stretch>
              <a:fillRect/>
            </a:stretch>
          </p:blipFill>
          <p:spPr bwMode="auto">
            <a:xfrm>
              <a:off x="121" y="43"/>
              <a:ext cx="3320" cy="2813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84221" name="Rectangle 221"/>
            <p:cNvSpPr>
              <a:spLocks noChangeArrowheads="1"/>
            </p:cNvSpPr>
            <p:nvPr/>
          </p:nvSpPr>
          <p:spPr bwMode="auto">
            <a:xfrm>
              <a:off x="1215" y="89"/>
              <a:ext cx="969" cy="12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20" name="Text Box 220"/>
            <p:cNvSpPr txBox="1">
              <a:spLocks noChangeArrowheads="1"/>
            </p:cNvSpPr>
            <p:nvPr/>
          </p:nvSpPr>
          <p:spPr bwMode="auto">
            <a:xfrm>
              <a:off x="934" y="-6"/>
              <a:ext cx="1829" cy="2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Degree of melting</a:t>
              </a:r>
            </a:p>
          </p:txBody>
        </p:sp>
        <p:sp>
          <p:nvSpPr>
            <p:cNvPr id="384222" name="Text Box 222"/>
            <p:cNvSpPr txBox="1">
              <a:spLocks noChangeArrowheads="1"/>
            </p:cNvSpPr>
            <p:nvPr/>
          </p:nvSpPr>
          <p:spPr bwMode="auto">
            <a:xfrm>
              <a:off x="2931" y="2241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384223" name="Text Box 223"/>
            <p:cNvSpPr txBox="1">
              <a:spLocks noChangeArrowheads="1"/>
            </p:cNvSpPr>
            <p:nvPr/>
          </p:nvSpPr>
          <p:spPr bwMode="auto">
            <a:xfrm>
              <a:off x="2931" y="1988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384224" name="Text Box 224"/>
            <p:cNvSpPr txBox="1">
              <a:spLocks noChangeArrowheads="1"/>
            </p:cNvSpPr>
            <p:nvPr/>
          </p:nvSpPr>
          <p:spPr bwMode="auto">
            <a:xfrm>
              <a:off x="2931" y="1716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3</a:t>
              </a:r>
            </a:p>
          </p:txBody>
        </p:sp>
        <p:sp>
          <p:nvSpPr>
            <p:cNvPr id="384225" name="Text Box 225"/>
            <p:cNvSpPr txBox="1">
              <a:spLocks noChangeArrowheads="1"/>
            </p:cNvSpPr>
            <p:nvPr/>
          </p:nvSpPr>
          <p:spPr bwMode="auto">
            <a:xfrm>
              <a:off x="2931" y="1467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4</a:t>
              </a:r>
            </a:p>
          </p:txBody>
        </p:sp>
        <p:sp>
          <p:nvSpPr>
            <p:cNvPr id="384226" name="Text Box 226"/>
            <p:cNvSpPr txBox="1">
              <a:spLocks noChangeArrowheads="1"/>
            </p:cNvSpPr>
            <p:nvPr/>
          </p:nvSpPr>
          <p:spPr bwMode="auto">
            <a:xfrm>
              <a:off x="2931" y="1214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5</a:t>
              </a:r>
            </a:p>
          </p:txBody>
        </p:sp>
        <p:sp>
          <p:nvSpPr>
            <p:cNvPr id="384227" name="Text Box 227"/>
            <p:cNvSpPr txBox="1">
              <a:spLocks noChangeArrowheads="1"/>
            </p:cNvSpPr>
            <p:nvPr/>
          </p:nvSpPr>
          <p:spPr bwMode="auto">
            <a:xfrm>
              <a:off x="2931" y="942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6</a:t>
              </a:r>
            </a:p>
          </p:txBody>
        </p:sp>
        <p:sp>
          <p:nvSpPr>
            <p:cNvPr id="384228" name="Text Box 228"/>
            <p:cNvSpPr txBox="1">
              <a:spLocks noChangeArrowheads="1"/>
            </p:cNvSpPr>
            <p:nvPr/>
          </p:nvSpPr>
          <p:spPr bwMode="auto">
            <a:xfrm>
              <a:off x="2931" y="707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7</a:t>
              </a:r>
            </a:p>
          </p:txBody>
        </p:sp>
        <p:sp>
          <p:nvSpPr>
            <p:cNvPr id="384229" name="Text Box 229"/>
            <p:cNvSpPr txBox="1">
              <a:spLocks noChangeArrowheads="1"/>
            </p:cNvSpPr>
            <p:nvPr/>
          </p:nvSpPr>
          <p:spPr bwMode="auto">
            <a:xfrm>
              <a:off x="2931" y="454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8</a:t>
              </a:r>
            </a:p>
          </p:txBody>
        </p:sp>
        <p:sp>
          <p:nvSpPr>
            <p:cNvPr id="384230" name="Text Box 230"/>
            <p:cNvSpPr txBox="1">
              <a:spLocks noChangeArrowheads="1"/>
            </p:cNvSpPr>
            <p:nvPr/>
          </p:nvSpPr>
          <p:spPr bwMode="auto">
            <a:xfrm>
              <a:off x="2931" y="182"/>
              <a:ext cx="19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9</a:t>
              </a:r>
            </a:p>
          </p:txBody>
        </p:sp>
        <p:sp>
          <p:nvSpPr>
            <p:cNvPr id="384231" name="Rectangle 231"/>
            <p:cNvSpPr>
              <a:spLocks noChangeArrowheads="1"/>
            </p:cNvSpPr>
            <p:nvPr/>
          </p:nvSpPr>
          <p:spPr bwMode="auto">
            <a:xfrm>
              <a:off x="3361" y="222"/>
              <a:ext cx="56" cy="22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33" name="Rectangle 233"/>
            <p:cNvSpPr>
              <a:spLocks noChangeArrowheads="1"/>
            </p:cNvSpPr>
            <p:nvPr/>
          </p:nvSpPr>
          <p:spPr bwMode="auto">
            <a:xfrm>
              <a:off x="165" y="184"/>
              <a:ext cx="189" cy="22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384234" name="Text Box 234"/>
            <p:cNvSpPr txBox="1">
              <a:spLocks noChangeArrowheads="1"/>
            </p:cNvSpPr>
            <p:nvPr/>
          </p:nvSpPr>
          <p:spPr bwMode="auto">
            <a:xfrm>
              <a:off x="180" y="2050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8</a:t>
              </a:r>
            </a:p>
          </p:txBody>
        </p:sp>
        <p:sp>
          <p:nvSpPr>
            <p:cNvPr id="384235" name="Text Box 235"/>
            <p:cNvSpPr txBox="1">
              <a:spLocks noChangeArrowheads="1"/>
            </p:cNvSpPr>
            <p:nvPr/>
          </p:nvSpPr>
          <p:spPr bwMode="auto">
            <a:xfrm>
              <a:off x="180" y="1833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7</a:t>
              </a:r>
            </a:p>
          </p:txBody>
        </p:sp>
        <p:sp>
          <p:nvSpPr>
            <p:cNvPr id="384236" name="Text Box 236"/>
            <p:cNvSpPr txBox="1">
              <a:spLocks noChangeArrowheads="1"/>
            </p:cNvSpPr>
            <p:nvPr/>
          </p:nvSpPr>
          <p:spPr bwMode="auto">
            <a:xfrm>
              <a:off x="180" y="1579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6</a:t>
              </a:r>
            </a:p>
          </p:txBody>
        </p:sp>
        <p:sp>
          <p:nvSpPr>
            <p:cNvPr id="384237" name="Text Box 237"/>
            <p:cNvSpPr txBox="1">
              <a:spLocks noChangeArrowheads="1"/>
            </p:cNvSpPr>
            <p:nvPr/>
          </p:nvSpPr>
          <p:spPr bwMode="auto">
            <a:xfrm>
              <a:off x="180" y="1342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5</a:t>
              </a:r>
            </a:p>
          </p:txBody>
        </p:sp>
        <p:sp>
          <p:nvSpPr>
            <p:cNvPr id="384238" name="Text Box 238"/>
            <p:cNvSpPr txBox="1">
              <a:spLocks noChangeArrowheads="1"/>
            </p:cNvSpPr>
            <p:nvPr/>
          </p:nvSpPr>
          <p:spPr bwMode="auto">
            <a:xfrm>
              <a:off x="180" y="1101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4</a:t>
              </a:r>
            </a:p>
          </p:txBody>
        </p:sp>
        <p:sp>
          <p:nvSpPr>
            <p:cNvPr id="384239" name="Text Box 239"/>
            <p:cNvSpPr txBox="1">
              <a:spLocks noChangeArrowheads="1"/>
            </p:cNvSpPr>
            <p:nvPr/>
          </p:nvSpPr>
          <p:spPr bwMode="auto">
            <a:xfrm>
              <a:off x="180" y="841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3</a:t>
              </a:r>
            </a:p>
          </p:txBody>
        </p:sp>
        <p:sp>
          <p:nvSpPr>
            <p:cNvPr id="384240" name="Text Box 240"/>
            <p:cNvSpPr txBox="1">
              <a:spLocks noChangeArrowheads="1"/>
            </p:cNvSpPr>
            <p:nvPr/>
          </p:nvSpPr>
          <p:spPr bwMode="auto">
            <a:xfrm>
              <a:off x="180" y="618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384241" name="Text Box 241"/>
            <p:cNvSpPr txBox="1">
              <a:spLocks noChangeArrowheads="1"/>
            </p:cNvSpPr>
            <p:nvPr/>
          </p:nvSpPr>
          <p:spPr bwMode="auto">
            <a:xfrm>
              <a:off x="180" y="377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384242" name="Text Box 242"/>
            <p:cNvSpPr txBox="1">
              <a:spLocks noChangeArrowheads="1"/>
            </p:cNvSpPr>
            <p:nvPr/>
          </p:nvSpPr>
          <p:spPr bwMode="auto">
            <a:xfrm>
              <a:off x="180" y="117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0</a:t>
              </a:r>
            </a:p>
          </p:txBody>
        </p:sp>
        <p:sp>
          <p:nvSpPr>
            <p:cNvPr id="384243" name="Text Box 243"/>
            <p:cNvSpPr txBox="1">
              <a:spLocks noChangeArrowheads="1"/>
            </p:cNvSpPr>
            <p:nvPr/>
          </p:nvSpPr>
          <p:spPr bwMode="auto">
            <a:xfrm>
              <a:off x="180" y="2280"/>
              <a:ext cx="19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9</a:t>
              </a:r>
            </a:p>
          </p:txBody>
        </p:sp>
        <p:sp>
          <p:nvSpPr>
            <p:cNvPr id="384244" name="Text Box 244"/>
            <p:cNvSpPr txBox="1">
              <a:spLocks noChangeArrowheads="1"/>
            </p:cNvSpPr>
            <p:nvPr/>
          </p:nvSpPr>
          <p:spPr bwMode="auto">
            <a:xfrm rot="16200000">
              <a:off x="-174" y="1492"/>
              <a:ext cx="127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Pressure (GPa)</a:t>
              </a:r>
            </a:p>
          </p:txBody>
        </p:sp>
      </p:grpSp>
      <p:pic>
        <p:nvPicPr>
          <p:cNvPr id="384095" name="Picture 95"/>
          <p:cNvPicPr>
            <a:picLocks noChangeAspect="1" noChangeArrowheads="1"/>
          </p:cNvPicPr>
          <p:nvPr/>
        </p:nvPicPr>
        <p:blipFill>
          <a:blip r:embed="rId3" cstate="print"/>
          <a:srcRect r="52457"/>
          <a:stretch>
            <a:fillRect/>
          </a:stretch>
        </p:blipFill>
        <p:spPr bwMode="auto">
          <a:xfrm>
            <a:off x="546100" y="4492625"/>
            <a:ext cx="2741613" cy="23272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4232" name="Rectangle 232"/>
          <p:cNvSpPr>
            <a:spLocks noChangeArrowheads="1"/>
          </p:cNvSpPr>
          <p:nvPr/>
        </p:nvSpPr>
        <p:spPr bwMode="auto">
          <a:xfrm>
            <a:off x="561975" y="1301750"/>
            <a:ext cx="4140200" cy="511175"/>
          </a:xfrm>
          <a:prstGeom prst="rect">
            <a:avLst/>
          </a:prstGeom>
          <a:noFill/>
          <a:ln w="38100" algn="ctr">
            <a:solidFill>
              <a:schemeClr val="bg1"/>
            </a:solidFill>
            <a:prstDash val="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84245" name="Rectangle 245"/>
          <p:cNvSpPr>
            <a:spLocks noChangeArrowheads="1"/>
          </p:cNvSpPr>
          <p:nvPr/>
        </p:nvSpPr>
        <p:spPr bwMode="auto">
          <a:xfrm>
            <a:off x="5998369" y="3383755"/>
            <a:ext cx="2709861" cy="441325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908292" name="Text Box 4"/>
          <p:cNvSpPr txBox="1">
            <a:spLocks noChangeArrowheads="1"/>
          </p:cNvSpPr>
          <p:nvPr/>
        </p:nvSpPr>
        <p:spPr bwMode="auto">
          <a:xfrm>
            <a:off x="3287713" y="6116639"/>
            <a:ext cx="339566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Katz et al., 2003 (Geochem.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Geophys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Geosyst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doi:10.1029/2002GC000433)</a:t>
            </a:r>
          </a:p>
        </p:txBody>
      </p:sp>
      <p:sp>
        <p:nvSpPr>
          <p:cNvPr id="384249" name="Freeform 249"/>
          <p:cNvSpPr>
            <a:spLocks/>
          </p:cNvSpPr>
          <p:nvPr/>
        </p:nvSpPr>
        <p:spPr bwMode="auto">
          <a:xfrm>
            <a:off x="1141413" y="5103813"/>
            <a:ext cx="733425" cy="935037"/>
          </a:xfrm>
          <a:custGeom>
            <a:avLst/>
            <a:gdLst/>
            <a:ahLst/>
            <a:cxnLst>
              <a:cxn ang="0">
                <a:pos x="0" y="589"/>
              </a:cxn>
              <a:cxn ang="0">
                <a:pos x="0" y="0"/>
              </a:cxn>
              <a:cxn ang="0">
                <a:pos x="462" y="0"/>
              </a:cxn>
              <a:cxn ang="0">
                <a:pos x="0" y="589"/>
              </a:cxn>
            </a:cxnLst>
            <a:rect l="0" t="0" r="r" b="b"/>
            <a:pathLst>
              <a:path w="462" h="589">
                <a:moveTo>
                  <a:pt x="0" y="589"/>
                </a:moveTo>
                <a:lnTo>
                  <a:pt x="0" y="0"/>
                </a:lnTo>
                <a:lnTo>
                  <a:pt x="462" y="0"/>
                </a:lnTo>
                <a:lnTo>
                  <a:pt x="0" y="589"/>
                </a:lnTo>
                <a:close/>
              </a:path>
            </a:pathLst>
          </a:custGeom>
          <a:solidFill>
            <a:srgbClr val="000000">
              <a:alpha val="7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" name="Text Box 136">
            <a:extLst>
              <a:ext uri="{FF2B5EF4-FFF2-40B4-BE49-F238E27FC236}">
                <a16:creationId xmlns:a16="http://schemas.microsoft.com/office/drawing/2014/main" id="{2FD6AA2B-9972-B3C5-A343-6FA32C870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9999" y="5991225"/>
            <a:ext cx="236220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Peak at ~70-110 km depth</a:t>
            </a:r>
          </a:p>
        </p:txBody>
      </p:sp>
      <p:sp>
        <p:nvSpPr>
          <p:cNvPr id="4" name="AutoShape 137">
            <a:extLst>
              <a:ext uri="{FF2B5EF4-FFF2-40B4-BE49-F238E27FC236}">
                <a16:creationId xmlns:a16="http://schemas.microsoft.com/office/drawing/2014/main" id="{BC26A7E1-84E7-1789-5FB3-EB81A934F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338" y="5270500"/>
            <a:ext cx="1363662" cy="746126"/>
          </a:xfrm>
          <a:prstGeom prst="upArrow">
            <a:avLst>
              <a:gd name="adj1" fmla="val 49954"/>
              <a:gd name="adj2" fmla="val 45398"/>
            </a:avLst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84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8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232" grpId="0" animBg="1"/>
      <p:bldP spid="384245" grpId="0" animBg="1"/>
      <p:bldP spid="908292" grpId="0"/>
      <p:bldP spid="3842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918" name="Text Box 46"/>
          <p:cNvSpPr txBox="1">
            <a:spLocks noChangeArrowheads="1"/>
          </p:cNvSpPr>
          <p:nvPr/>
        </p:nvSpPr>
        <p:spPr bwMode="auto">
          <a:xfrm>
            <a:off x="71438" y="1244600"/>
            <a:ext cx="9072562" cy="49859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Experimental studies of hydrous systems under mantle pressures suggest the existence of several dense hydrous phases.</a:t>
            </a:r>
          </a:p>
          <a:p>
            <a:pPr>
              <a:spcBef>
                <a:spcPts val="12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major hydrous phases in pyrolite with increasing pressure 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serpentine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chlorite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amphibole</a:t>
            </a:r>
            <a:r>
              <a:rPr lang="en-GB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(pargasite)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and so-called dense hydrous magnesium silicate (DHMS)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phases: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phase A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phase 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B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or</a:t>
            </a:r>
            <a:r>
              <a:rPr lang="en-GB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phase C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 and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phase G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or phases D/F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). The latter are known only in laboratory studies.</a:t>
            </a:r>
          </a:p>
          <a:p>
            <a:pPr>
              <a:spcBef>
                <a:spcPts val="12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All these phases are stable at temperatures below 1300 °C (many are stable at temperature &lt;900 °C). This strongly limits their stability only in the coldest and wettest portions of the mantle.</a:t>
            </a:r>
          </a:p>
          <a:p>
            <a:pPr>
              <a:spcBef>
                <a:spcPts val="1200"/>
              </a:spcBef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Most of the hydrous phases were synthesized via a simple silicate–water system or under water-saturated conditions.</a:t>
            </a:r>
          </a:p>
        </p:txBody>
      </p:sp>
      <p:sp>
        <p:nvSpPr>
          <p:cNvPr id="719919" name="Text Box 47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Focus on Dense Hydrous Mg Silicate Minerals</a:t>
            </a:r>
          </a:p>
          <a:p>
            <a:pPr algn="ctr"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(DHMS)</a:t>
            </a:r>
          </a:p>
        </p:txBody>
      </p:sp>
      <p:sp>
        <p:nvSpPr>
          <p:cNvPr id="719920" name="Text Box 48"/>
          <p:cNvSpPr txBox="1">
            <a:spLocks noChangeArrowheads="1"/>
          </p:cNvSpPr>
          <p:nvPr/>
        </p:nvSpPr>
        <p:spPr bwMode="auto">
          <a:xfrm>
            <a:off x="457200" y="6292850"/>
            <a:ext cx="46482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Litasov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Ohtani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2003 (Phys. Chem. Mineral., 30, 147-156)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9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9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9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9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918" grpId="0" build="p"/>
      <p:bldP spid="71991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9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Rettangolo arrotondato 97"/>
          <p:cNvSpPr/>
          <p:nvPr/>
        </p:nvSpPr>
        <p:spPr bwMode="auto">
          <a:xfrm>
            <a:off x="8746067" y="2506133"/>
            <a:ext cx="287866" cy="787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0" y="5727700"/>
            <a:ext cx="56388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Barklage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et al., 2015 (Geochem.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Geophys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Geosyst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., 16, 681-704)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9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arrotondato 3"/>
          <p:cNvSpPr/>
          <p:nvPr/>
        </p:nvSpPr>
        <p:spPr bwMode="auto">
          <a:xfrm>
            <a:off x="8746067" y="2506133"/>
            <a:ext cx="287866" cy="787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899592" y="584200"/>
            <a:ext cx="8244408" cy="4859867"/>
            <a:chOff x="899592" y="584200"/>
            <a:chExt cx="8244408" cy="4859867"/>
          </a:xfrm>
        </p:grpSpPr>
        <p:grpSp>
          <p:nvGrpSpPr>
            <p:cNvPr id="6" name="Gruppo 5"/>
            <p:cNvGrpSpPr/>
            <p:nvPr/>
          </p:nvGrpSpPr>
          <p:grpSpPr>
            <a:xfrm>
              <a:off x="899592" y="584200"/>
              <a:ext cx="8244408" cy="4859867"/>
              <a:chOff x="899592" y="584200"/>
              <a:chExt cx="8244408" cy="4859867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9469" t="9116" r="2320" b="4519"/>
              <a:stretch>
                <a:fillRect/>
              </a:stretch>
            </p:blipFill>
            <p:spPr bwMode="auto">
              <a:xfrm>
                <a:off x="899592" y="620688"/>
                <a:ext cx="8049675" cy="4752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Rettangolo 4"/>
              <p:cNvSpPr/>
              <p:nvPr/>
            </p:nvSpPr>
            <p:spPr bwMode="auto">
              <a:xfrm>
                <a:off x="8906933" y="584200"/>
                <a:ext cx="237067" cy="485986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</p:grpSp>
        <p:sp>
          <p:nvSpPr>
            <p:cNvPr id="7" name="CasellaDiTesto 6"/>
            <p:cNvSpPr txBox="1"/>
            <p:nvPr/>
          </p:nvSpPr>
          <p:spPr>
            <a:xfrm rot="16200000">
              <a:off x="8365321" y="2724722"/>
              <a:ext cx="9555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itchFamily="34" charset="0"/>
                </a:rPr>
                <a:t>Vs (km/s)</a:t>
              </a:r>
            </a:p>
          </p:txBody>
        </p:sp>
      </p:grpSp>
      <p:sp>
        <p:nvSpPr>
          <p:cNvPr id="9" name="Rettangolo arrotondato 8"/>
          <p:cNvSpPr/>
          <p:nvPr/>
        </p:nvSpPr>
        <p:spPr bwMode="auto">
          <a:xfrm>
            <a:off x="8695267" y="2429933"/>
            <a:ext cx="287866" cy="939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5727700"/>
            <a:ext cx="56388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Barklage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et al., 2015 (Geochem.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Geophys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Geosyst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., 16, 681-704)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9963" y="28575"/>
            <a:ext cx="5599112" cy="6831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6" name="Connettore 1 5"/>
          <p:cNvCxnSpPr>
            <a:cxnSpLocks noChangeShapeType="1"/>
          </p:cNvCxnSpPr>
          <p:nvPr/>
        </p:nvCxnSpPr>
        <p:spPr bwMode="auto">
          <a:xfrm rot="10800000">
            <a:off x="6829425" y="5335588"/>
            <a:ext cx="520700" cy="12700"/>
          </a:xfrm>
          <a:prstGeom prst="lin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Figura a mano libera 7"/>
          <p:cNvSpPr/>
          <p:nvPr/>
        </p:nvSpPr>
        <p:spPr bwMode="auto">
          <a:xfrm>
            <a:off x="5173663" y="3025775"/>
            <a:ext cx="3681412" cy="1089025"/>
          </a:xfrm>
          <a:custGeom>
            <a:avLst/>
            <a:gdLst>
              <a:gd name="connsiteX0" fmla="*/ 3680460 w 3680460"/>
              <a:gd name="connsiteY0" fmla="*/ 0 h 1089660"/>
              <a:gd name="connsiteX1" fmla="*/ 2918460 w 3680460"/>
              <a:gd name="connsiteY1" fmla="*/ 205740 h 1089660"/>
              <a:gd name="connsiteX2" fmla="*/ 2217420 w 3680460"/>
              <a:gd name="connsiteY2" fmla="*/ 502920 h 1089660"/>
              <a:gd name="connsiteX3" fmla="*/ 1645920 w 3680460"/>
              <a:gd name="connsiteY3" fmla="*/ 815340 h 1089660"/>
              <a:gd name="connsiteX4" fmla="*/ 1470660 w 3680460"/>
              <a:gd name="connsiteY4" fmla="*/ 952500 h 1089660"/>
              <a:gd name="connsiteX5" fmla="*/ 0 w 3680460"/>
              <a:gd name="connsiteY5" fmla="*/ 1089660 h 108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0460" h="1089660">
                <a:moveTo>
                  <a:pt x="3680460" y="0"/>
                </a:moveTo>
                <a:lnTo>
                  <a:pt x="2918460" y="205740"/>
                </a:lnTo>
                <a:lnTo>
                  <a:pt x="2217420" y="502920"/>
                </a:lnTo>
                <a:lnTo>
                  <a:pt x="1645920" y="815340"/>
                </a:lnTo>
                <a:lnTo>
                  <a:pt x="1470660" y="952500"/>
                </a:lnTo>
                <a:lnTo>
                  <a:pt x="0" y="1089660"/>
                </a:lnTo>
              </a:path>
            </a:pathLst>
          </a:custGeom>
          <a:noFill/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 rot="5400000" flipH="1" flipV="1">
            <a:off x="6754813" y="5505450"/>
            <a:ext cx="276225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Connettore 1 19"/>
          <p:cNvCxnSpPr>
            <a:cxnSpLocks noChangeShapeType="1"/>
          </p:cNvCxnSpPr>
          <p:nvPr/>
        </p:nvCxnSpPr>
        <p:spPr bwMode="auto">
          <a:xfrm rot="5400000" flipH="1" flipV="1">
            <a:off x="6733381" y="5863432"/>
            <a:ext cx="325437" cy="63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1" name="Figura a mano libera 30"/>
          <p:cNvSpPr/>
          <p:nvPr/>
        </p:nvSpPr>
        <p:spPr bwMode="auto">
          <a:xfrm>
            <a:off x="5386388" y="1260475"/>
            <a:ext cx="1960562" cy="2293938"/>
          </a:xfrm>
          <a:custGeom>
            <a:avLst/>
            <a:gdLst>
              <a:gd name="connsiteX0" fmla="*/ 187325 w 1960880"/>
              <a:gd name="connsiteY0" fmla="*/ 256540 h 2294890"/>
              <a:gd name="connsiteX1" fmla="*/ 320675 w 1960880"/>
              <a:gd name="connsiteY1" fmla="*/ 447040 h 2294890"/>
              <a:gd name="connsiteX2" fmla="*/ 465455 w 1960880"/>
              <a:gd name="connsiteY2" fmla="*/ 812800 h 2294890"/>
              <a:gd name="connsiteX3" fmla="*/ 393065 w 1960880"/>
              <a:gd name="connsiteY3" fmla="*/ 1323340 h 2294890"/>
              <a:gd name="connsiteX4" fmla="*/ 130175 w 1960880"/>
              <a:gd name="connsiteY4" fmla="*/ 1986280 h 2294890"/>
              <a:gd name="connsiteX5" fmla="*/ 15875 w 1960880"/>
              <a:gd name="connsiteY5" fmla="*/ 2252980 h 2294890"/>
              <a:gd name="connsiteX6" fmla="*/ 34925 w 1960880"/>
              <a:gd name="connsiteY6" fmla="*/ 2237740 h 2294890"/>
              <a:gd name="connsiteX7" fmla="*/ 1014095 w 1960880"/>
              <a:gd name="connsiteY7" fmla="*/ 1254760 h 2294890"/>
              <a:gd name="connsiteX8" fmla="*/ 1414145 w 1960880"/>
              <a:gd name="connsiteY8" fmla="*/ 694690 h 2294890"/>
              <a:gd name="connsiteX9" fmla="*/ 1882775 w 1960880"/>
              <a:gd name="connsiteY9" fmla="*/ 100330 h 2294890"/>
              <a:gd name="connsiteX10" fmla="*/ 1882775 w 1960880"/>
              <a:gd name="connsiteY10" fmla="*/ 92710 h 2294890"/>
              <a:gd name="connsiteX11" fmla="*/ 1833245 w 1960880"/>
              <a:gd name="connsiteY11" fmla="*/ 88900 h 2294890"/>
              <a:gd name="connsiteX12" fmla="*/ 187325 w 1960880"/>
              <a:gd name="connsiteY12" fmla="*/ 256540 h 229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0880" h="2294890">
                <a:moveTo>
                  <a:pt x="187325" y="256540"/>
                </a:moveTo>
                <a:cubicBezTo>
                  <a:pt x="230822" y="305435"/>
                  <a:pt x="274320" y="354330"/>
                  <a:pt x="320675" y="447040"/>
                </a:cubicBezTo>
                <a:cubicBezTo>
                  <a:pt x="367030" y="539750"/>
                  <a:pt x="453390" y="666750"/>
                  <a:pt x="465455" y="812800"/>
                </a:cubicBezTo>
                <a:cubicBezTo>
                  <a:pt x="477520" y="958850"/>
                  <a:pt x="448945" y="1127760"/>
                  <a:pt x="393065" y="1323340"/>
                </a:cubicBezTo>
                <a:cubicBezTo>
                  <a:pt x="337185" y="1518920"/>
                  <a:pt x="193040" y="1831340"/>
                  <a:pt x="130175" y="1986280"/>
                </a:cubicBezTo>
                <a:cubicBezTo>
                  <a:pt x="67310" y="2141220"/>
                  <a:pt x="31750" y="2211070"/>
                  <a:pt x="15875" y="2252980"/>
                </a:cubicBezTo>
                <a:cubicBezTo>
                  <a:pt x="0" y="2294890"/>
                  <a:pt x="34925" y="2237740"/>
                  <a:pt x="34925" y="2237740"/>
                </a:cubicBezTo>
                <a:cubicBezTo>
                  <a:pt x="201295" y="2071370"/>
                  <a:pt x="784225" y="1511935"/>
                  <a:pt x="1014095" y="1254760"/>
                </a:cubicBezTo>
                <a:cubicBezTo>
                  <a:pt x="1243965" y="997585"/>
                  <a:pt x="1269365" y="887095"/>
                  <a:pt x="1414145" y="694690"/>
                </a:cubicBezTo>
                <a:cubicBezTo>
                  <a:pt x="1558925" y="502285"/>
                  <a:pt x="1804670" y="200660"/>
                  <a:pt x="1882775" y="100330"/>
                </a:cubicBezTo>
                <a:cubicBezTo>
                  <a:pt x="1960880" y="0"/>
                  <a:pt x="1891030" y="94615"/>
                  <a:pt x="1882775" y="92710"/>
                </a:cubicBezTo>
                <a:cubicBezTo>
                  <a:pt x="1874520" y="90805"/>
                  <a:pt x="1833245" y="88900"/>
                  <a:pt x="1833245" y="88900"/>
                </a:cubicBezTo>
                <a:lnTo>
                  <a:pt x="187325" y="25654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cxnSp>
        <p:nvCxnSpPr>
          <p:cNvPr id="12" name="Connettore 2 11"/>
          <p:cNvCxnSpPr>
            <a:cxnSpLocks noChangeShapeType="1"/>
          </p:cNvCxnSpPr>
          <p:nvPr/>
        </p:nvCxnSpPr>
        <p:spPr bwMode="auto">
          <a:xfrm rot="5400000" flipH="1" flipV="1">
            <a:off x="6396831" y="2099469"/>
            <a:ext cx="354013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Connettore 2 14"/>
          <p:cNvCxnSpPr>
            <a:cxnSpLocks noChangeShapeType="1"/>
          </p:cNvCxnSpPr>
          <p:nvPr/>
        </p:nvCxnSpPr>
        <p:spPr bwMode="auto">
          <a:xfrm rot="5400000" flipH="1" flipV="1">
            <a:off x="6207920" y="2374106"/>
            <a:ext cx="354012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6" name="Connettore 2 15"/>
          <p:cNvCxnSpPr>
            <a:cxnSpLocks noChangeShapeType="1"/>
          </p:cNvCxnSpPr>
          <p:nvPr/>
        </p:nvCxnSpPr>
        <p:spPr bwMode="auto">
          <a:xfrm rot="5400000" flipH="1" flipV="1">
            <a:off x="6004720" y="2577306"/>
            <a:ext cx="354012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3" name="Rettangolo 32"/>
          <p:cNvSpPr/>
          <p:nvPr/>
        </p:nvSpPr>
        <p:spPr bwMode="auto">
          <a:xfrm>
            <a:off x="3779838" y="5508625"/>
            <a:ext cx="354012" cy="234950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5" name="Figura a mano libera 34"/>
          <p:cNvSpPr/>
          <p:nvPr/>
        </p:nvSpPr>
        <p:spPr bwMode="auto">
          <a:xfrm>
            <a:off x="5345113" y="1416050"/>
            <a:ext cx="517525" cy="2314575"/>
          </a:xfrm>
          <a:custGeom>
            <a:avLst/>
            <a:gdLst>
              <a:gd name="connsiteX0" fmla="*/ 38947 w 516467"/>
              <a:gd name="connsiteY0" fmla="*/ 2104813 h 2315633"/>
              <a:gd name="connsiteX1" fmla="*/ 277707 w 516467"/>
              <a:gd name="connsiteY1" fmla="*/ 1591733 h 2315633"/>
              <a:gd name="connsiteX2" fmla="*/ 480907 w 516467"/>
              <a:gd name="connsiteY2" fmla="*/ 1012613 h 2315633"/>
              <a:gd name="connsiteX3" fmla="*/ 491067 w 516467"/>
              <a:gd name="connsiteY3" fmla="*/ 631613 h 2315633"/>
              <a:gd name="connsiteX4" fmla="*/ 358987 w 516467"/>
              <a:gd name="connsiteY4" fmla="*/ 260773 h 2315633"/>
              <a:gd name="connsiteX5" fmla="*/ 231987 w 516467"/>
              <a:gd name="connsiteY5" fmla="*/ 118533 h 2315633"/>
              <a:gd name="connsiteX6" fmla="*/ 221827 w 516467"/>
              <a:gd name="connsiteY6" fmla="*/ 118533 h 2315633"/>
              <a:gd name="connsiteX7" fmla="*/ 49107 w 516467"/>
              <a:gd name="connsiteY7" fmla="*/ 133773 h 2315633"/>
              <a:gd name="connsiteX8" fmla="*/ 49107 w 516467"/>
              <a:gd name="connsiteY8" fmla="*/ 138853 h 2315633"/>
              <a:gd name="connsiteX9" fmla="*/ 44027 w 516467"/>
              <a:gd name="connsiteY9" fmla="*/ 326813 h 2315633"/>
              <a:gd name="connsiteX10" fmla="*/ 38947 w 516467"/>
              <a:gd name="connsiteY10" fmla="*/ 2104813 h 231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6467" h="2315633">
                <a:moveTo>
                  <a:pt x="38947" y="2104813"/>
                </a:moveTo>
                <a:cubicBezTo>
                  <a:pt x="77894" y="2315633"/>
                  <a:pt x="204047" y="1773766"/>
                  <a:pt x="277707" y="1591733"/>
                </a:cubicBezTo>
                <a:cubicBezTo>
                  <a:pt x="351367" y="1409700"/>
                  <a:pt x="445347" y="1172633"/>
                  <a:pt x="480907" y="1012613"/>
                </a:cubicBezTo>
                <a:cubicBezTo>
                  <a:pt x="516467" y="852593"/>
                  <a:pt x="511387" y="756920"/>
                  <a:pt x="491067" y="631613"/>
                </a:cubicBezTo>
                <a:cubicBezTo>
                  <a:pt x="470747" y="506306"/>
                  <a:pt x="402167" y="346286"/>
                  <a:pt x="358987" y="260773"/>
                </a:cubicBezTo>
                <a:cubicBezTo>
                  <a:pt x="315807" y="175260"/>
                  <a:pt x="254847" y="142240"/>
                  <a:pt x="231987" y="118533"/>
                </a:cubicBezTo>
                <a:cubicBezTo>
                  <a:pt x="209127" y="94826"/>
                  <a:pt x="221827" y="118533"/>
                  <a:pt x="221827" y="118533"/>
                </a:cubicBezTo>
                <a:lnTo>
                  <a:pt x="49107" y="133773"/>
                </a:lnTo>
                <a:cubicBezTo>
                  <a:pt x="20320" y="137160"/>
                  <a:pt x="49954" y="106680"/>
                  <a:pt x="49107" y="138853"/>
                </a:cubicBezTo>
                <a:cubicBezTo>
                  <a:pt x="48260" y="171026"/>
                  <a:pt x="44027" y="0"/>
                  <a:pt x="44027" y="326813"/>
                </a:cubicBezTo>
                <a:cubicBezTo>
                  <a:pt x="44027" y="653626"/>
                  <a:pt x="0" y="1893993"/>
                  <a:pt x="38947" y="2104813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cxnSp>
        <p:nvCxnSpPr>
          <p:cNvPr id="28" name="Connettore 1 27"/>
          <p:cNvCxnSpPr>
            <a:cxnSpLocks noChangeShapeType="1"/>
          </p:cNvCxnSpPr>
          <p:nvPr/>
        </p:nvCxnSpPr>
        <p:spPr bwMode="auto">
          <a:xfrm rot="5400000" flipH="1" flipV="1">
            <a:off x="5399882" y="2853531"/>
            <a:ext cx="387350" cy="158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9" name="Connettore 1 28"/>
          <p:cNvCxnSpPr>
            <a:cxnSpLocks noChangeShapeType="1"/>
          </p:cNvCxnSpPr>
          <p:nvPr/>
        </p:nvCxnSpPr>
        <p:spPr bwMode="auto">
          <a:xfrm rot="5400000" flipH="1" flipV="1">
            <a:off x="5277644" y="3137694"/>
            <a:ext cx="38735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Connettore 2 16"/>
          <p:cNvCxnSpPr>
            <a:cxnSpLocks noChangeShapeType="1"/>
          </p:cNvCxnSpPr>
          <p:nvPr/>
        </p:nvCxnSpPr>
        <p:spPr bwMode="auto">
          <a:xfrm rot="5400000" flipH="1" flipV="1">
            <a:off x="5802313" y="2795588"/>
            <a:ext cx="352425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Connettore 2 17"/>
          <p:cNvCxnSpPr>
            <a:cxnSpLocks noChangeShapeType="1"/>
          </p:cNvCxnSpPr>
          <p:nvPr/>
        </p:nvCxnSpPr>
        <p:spPr bwMode="auto">
          <a:xfrm rot="5400000" flipH="1" flipV="1">
            <a:off x="5603082" y="2983706"/>
            <a:ext cx="354012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" name="Connettore 1 24"/>
          <p:cNvCxnSpPr>
            <a:cxnSpLocks noChangeShapeType="1"/>
          </p:cNvCxnSpPr>
          <p:nvPr/>
        </p:nvCxnSpPr>
        <p:spPr bwMode="auto">
          <a:xfrm rot="5400000" flipH="1" flipV="1">
            <a:off x="5511800" y="2579688"/>
            <a:ext cx="38735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Figura a mano libera 37"/>
          <p:cNvSpPr/>
          <p:nvPr/>
        </p:nvSpPr>
        <p:spPr bwMode="auto">
          <a:xfrm>
            <a:off x="5254625" y="1468438"/>
            <a:ext cx="561975" cy="2392362"/>
          </a:xfrm>
          <a:custGeom>
            <a:avLst/>
            <a:gdLst>
              <a:gd name="connsiteX0" fmla="*/ 0 w 1732280"/>
              <a:gd name="connsiteY0" fmla="*/ 261112 h 2108200"/>
              <a:gd name="connsiteX1" fmla="*/ 487680 w 1732280"/>
              <a:gd name="connsiteY1" fmla="*/ 72136 h 2108200"/>
              <a:gd name="connsiteX2" fmla="*/ 908304 w 1732280"/>
              <a:gd name="connsiteY2" fmla="*/ 5080 h 2108200"/>
              <a:gd name="connsiteX3" fmla="*/ 1335024 w 1732280"/>
              <a:gd name="connsiteY3" fmla="*/ 102616 h 2108200"/>
              <a:gd name="connsiteX4" fmla="*/ 1597152 w 1732280"/>
              <a:gd name="connsiteY4" fmla="*/ 376936 h 2108200"/>
              <a:gd name="connsiteX5" fmla="*/ 1725168 w 1732280"/>
              <a:gd name="connsiteY5" fmla="*/ 767080 h 2108200"/>
              <a:gd name="connsiteX6" fmla="*/ 1639824 w 1732280"/>
              <a:gd name="connsiteY6" fmla="*/ 1394968 h 2108200"/>
              <a:gd name="connsiteX7" fmla="*/ 1414272 w 1732280"/>
              <a:gd name="connsiteY7" fmla="*/ 1870456 h 2108200"/>
              <a:gd name="connsiteX8" fmla="*/ 1304544 w 1732280"/>
              <a:gd name="connsiteY8" fmla="*/ 2108200 h 2108200"/>
              <a:gd name="connsiteX0" fmla="*/ 0 w 1244600"/>
              <a:gd name="connsiteY0" fmla="*/ 72136 h 2108200"/>
              <a:gd name="connsiteX1" fmla="*/ 420624 w 1244600"/>
              <a:gd name="connsiteY1" fmla="*/ 5080 h 2108200"/>
              <a:gd name="connsiteX2" fmla="*/ 847344 w 1244600"/>
              <a:gd name="connsiteY2" fmla="*/ 102616 h 2108200"/>
              <a:gd name="connsiteX3" fmla="*/ 1109472 w 1244600"/>
              <a:gd name="connsiteY3" fmla="*/ 376936 h 2108200"/>
              <a:gd name="connsiteX4" fmla="*/ 1237488 w 1244600"/>
              <a:gd name="connsiteY4" fmla="*/ 767080 h 2108200"/>
              <a:gd name="connsiteX5" fmla="*/ 1152144 w 1244600"/>
              <a:gd name="connsiteY5" fmla="*/ 1394968 h 2108200"/>
              <a:gd name="connsiteX6" fmla="*/ 926592 w 1244600"/>
              <a:gd name="connsiteY6" fmla="*/ 1870456 h 2108200"/>
              <a:gd name="connsiteX7" fmla="*/ 816864 w 1244600"/>
              <a:gd name="connsiteY7" fmla="*/ 2108200 h 2108200"/>
              <a:gd name="connsiteX0" fmla="*/ 0 w 823976"/>
              <a:gd name="connsiteY0" fmla="*/ 0 h 2103120"/>
              <a:gd name="connsiteX1" fmla="*/ 426720 w 823976"/>
              <a:gd name="connsiteY1" fmla="*/ 97536 h 2103120"/>
              <a:gd name="connsiteX2" fmla="*/ 688848 w 823976"/>
              <a:gd name="connsiteY2" fmla="*/ 371856 h 2103120"/>
              <a:gd name="connsiteX3" fmla="*/ 816864 w 823976"/>
              <a:gd name="connsiteY3" fmla="*/ 762000 h 2103120"/>
              <a:gd name="connsiteX4" fmla="*/ 731520 w 823976"/>
              <a:gd name="connsiteY4" fmla="*/ 1389888 h 2103120"/>
              <a:gd name="connsiteX5" fmla="*/ 505968 w 823976"/>
              <a:gd name="connsiteY5" fmla="*/ 1865376 h 2103120"/>
              <a:gd name="connsiteX6" fmla="*/ 396240 w 823976"/>
              <a:gd name="connsiteY6" fmla="*/ 2103120 h 2103120"/>
              <a:gd name="connsiteX0" fmla="*/ 30480 w 427736"/>
              <a:gd name="connsiteY0" fmla="*/ 0 h 2005584"/>
              <a:gd name="connsiteX1" fmla="*/ 292608 w 427736"/>
              <a:gd name="connsiteY1" fmla="*/ 274320 h 2005584"/>
              <a:gd name="connsiteX2" fmla="*/ 420624 w 427736"/>
              <a:gd name="connsiteY2" fmla="*/ 664464 h 2005584"/>
              <a:gd name="connsiteX3" fmla="*/ 335280 w 427736"/>
              <a:gd name="connsiteY3" fmla="*/ 1292352 h 2005584"/>
              <a:gd name="connsiteX4" fmla="*/ 109728 w 427736"/>
              <a:gd name="connsiteY4" fmla="*/ 1767840 h 2005584"/>
              <a:gd name="connsiteX5" fmla="*/ 0 w 427736"/>
              <a:gd name="connsiteY5" fmla="*/ 2005584 h 2005584"/>
              <a:gd name="connsiteX0" fmla="*/ 96520 w 493776"/>
              <a:gd name="connsiteY0" fmla="*/ 0 h 2391664"/>
              <a:gd name="connsiteX1" fmla="*/ 358648 w 493776"/>
              <a:gd name="connsiteY1" fmla="*/ 274320 h 2391664"/>
              <a:gd name="connsiteX2" fmla="*/ 486664 w 493776"/>
              <a:gd name="connsiteY2" fmla="*/ 664464 h 2391664"/>
              <a:gd name="connsiteX3" fmla="*/ 401320 w 493776"/>
              <a:gd name="connsiteY3" fmla="*/ 1292352 h 2391664"/>
              <a:gd name="connsiteX4" fmla="*/ 175768 w 493776"/>
              <a:gd name="connsiteY4" fmla="*/ 1767840 h 2391664"/>
              <a:gd name="connsiteX5" fmla="*/ 0 w 493776"/>
              <a:gd name="connsiteY5" fmla="*/ 2391664 h 2391664"/>
              <a:gd name="connsiteX0" fmla="*/ 165439 w 562695"/>
              <a:gd name="connsiteY0" fmla="*/ 0 h 2391664"/>
              <a:gd name="connsiteX1" fmla="*/ 427567 w 562695"/>
              <a:gd name="connsiteY1" fmla="*/ 274320 h 2391664"/>
              <a:gd name="connsiteX2" fmla="*/ 555583 w 562695"/>
              <a:gd name="connsiteY2" fmla="*/ 664464 h 2391664"/>
              <a:gd name="connsiteX3" fmla="*/ 470239 w 562695"/>
              <a:gd name="connsiteY3" fmla="*/ 1292352 h 2391664"/>
              <a:gd name="connsiteX4" fmla="*/ 244687 w 562695"/>
              <a:gd name="connsiteY4" fmla="*/ 1767840 h 2391664"/>
              <a:gd name="connsiteX5" fmla="*/ 29295 w 562695"/>
              <a:gd name="connsiteY5" fmla="*/ 2269744 h 2391664"/>
              <a:gd name="connsiteX6" fmla="*/ 68919 w 562695"/>
              <a:gd name="connsiteY6" fmla="*/ 2391664 h 239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695" h="2391664">
                <a:moveTo>
                  <a:pt x="165439" y="0"/>
                </a:moveTo>
                <a:cubicBezTo>
                  <a:pt x="280247" y="61976"/>
                  <a:pt x="362543" y="163576"/>
                  <a:pt x="427567" y="274320"/>
                </a:cubicBezTo>
                <a:cubicBezTo>
                  <a:pt x="492591" y="385064"/>
                  <a:pt x="548471" y="494792"/>
                  <a:pt x="555583" y="664464"/>
                </a:cubicBezTo>
                <a:cubicBezTo>
                  <a:pt x="562695" y="834136"/>
                  <a:pt x="522055" y="1108456"/>
                  <a:pt x="470239" y="1292352"/>
                </a:cubicBezTo>
                <a:cubicBezTo>
                  <a:pt x="418423" y="1476248"/>
                  <a:pt x="318178" y="1604941"/>
                  <a:pt x="244687" y="1767840"/>
                </a:cubicBezTo>
                <a:cubicBezTo>
                  <a:pt x="171196" y="1930739"/>
                  <a:pt x="58590" y="2165773"/>
                  <a:pt x="29295" y="2269744"/>
                </a:cubicBezTo>
                <a:cubicBezTo>
                  <a:pt x="0" y="2373715"/>
                  <a:pt x="77555" y="2358644"/>
                  <a:pt x="68919" y="2391664"/>
                </a:cubicBezTo>
              </a:path>
            </a:pathLst>
          </a:cu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2" name="Gruppo 44"/>
          <p:cNvGrpSpPr>
            <a:grpSpLocks/>
          </p:cNvGrpSpPr>
          <p:nvPr/>
        </p:nvGrpSpPr>
        <p:grpSpPr bwMode="auto">
          <a:xfrm>
            <a:off x="5334000" y="2565400"/>
            <a:ext cx="3565525" cy="1285875"/>
            <a:chOff x="5334000" y="2565400"/>
            <a:chExt cx="3566160" cy="1285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Figura a mano libera 38"/>
            <p:cNvSpPr/>
            <p:nvPr/>
          </p:nvSpPr>
          <p:spPr bwMode="auto">
            <a:xfrm>
              <a:off x="5334000" y="2565400"/>
              <a:ext cx="3566160" cy="1285240"/>
            </a:xfrm>
            <a:custGeom>
              <a:avLst/>
              <a:gdLst>
                <a:gd name="connsiteX0" fmla="*/ 0 w 3566160"/>
                <a:gd name="connsiteY0" fmla="*/ 1285240 h 1285240"/>
                <a:gd name="connsiteX1" fmla="*/ 345440 w 3566160"/>
                <a:gd name="connsiteY1" fmla="*/ 1137920 h 1285240"/>
                <a:gd name="connsiteX2" fmla="*/ 1122680 w 3566160"/>
                <a:gd name="connsiteY2" fmla="*/ 751840 h 1285240"/>
                <a:gd name="connsiteX3" fmla="*/ 1940560 w 3566160"/>
                <a:gd name="connsiteY3" fmla="*/ 421640 h 1285240"/>
                <a:gd name="connsiteX4" fmla="*/ 2712720 w 3566160"/>
                <a:gd name="connsiteY4" fmla="*/ 167640 h 1285240"/>
                <a:gd name="connsiteX5" fmla="*/ 3566160 w 3566160"/>
                <a:gd name="connsiteY5" fmla="*/ 0 h 128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6160" h="1285240">
                  <a:moveTo>
                    <a:pt x="0" y="1285240"/>
                  </a:moveTo>
                  <a:cubicBezTo>
                    <a:pt x="79163" y="1256030"/>
                    <a:pt x="158327" y="1226820"/>
                    <a:pt x="345440" y="1137920"/>
                  </a:cubicBezTo>
                  <a:cubicBezTo>
                    <a:pt x="532553" y="1049020"/>
                    <a:pt x="856827" y="871220"/>
                    <a:pt x="1122680" y="751840"/>
                  </a:cubicBezTo>
                  <a:cubicBezTo>
                    <a:pt x="1388533" y="632460"/>
                    <a:pt x="1675553" y="519007"/>
                    <a:pt x="1940560" y="421640"/>
                  </a:cubicBezTo>
                  <a:cubicBezTo>
                    <a:pt x="2205567" y="324273"/>
                    <a:pt x="2441787" y="237913"/>
                    <a:pt x="2712720" y="167640"/>
                  </a:cubicBezTo>
                  <a:cubicBezTo>
                    <a:pt x="2983653" y="97367"/>
                    <a:pt x="3274906" y="48683"/>
                    <a:pt x="3566160" y="0"/>
                  </a:cubicBezTo>
                </a:path>
              </a:pathLst>
            </a:custGeom>
            <a:noFill/>
            <a:ln w="28575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3712" name="Gruppo 43"/>
            <p:cNvGrpSpPr>
              <a:grpSpLocks/>
            </p:cNvGrpSpPr>
            <p:nvPr/>
          </p:nvGrpSpPr>
          <p:grpSpPr bwMode="auto">
            <a:xfrm rot="-798639">
              <a:off x="7509714" y="2684336"/>
              <a:ext cx="556662" cy="261481"/>
              <a:chOff x="7692594" y="2430336"/>
              <a:chExt cx="556662" cy="261481"/>
            </a:xfrm>
          </p:grpSpPr>
          <p:sp>
            <p:nvSpPr>
              <p:cNvPr id="42" name="Rettangolo 41"/>
              <p:cNvSpPr/>
              <p:nvPr/>
            </p:nvSpPr>
            <p:spPr bwMode="auto">
              <a:xfrm>
                <a:off x="7732490" y="2463111"/>
                <a:ext cx="487450" cy="177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3714" name="CasellaDiTesto 42"/>
              <p:cNvSpPr txBox="1">
                <a:spLocks noChangeArrowheads="1"/>
              </p:cNvSpPr>
              <p:nvPr/>
            </p:nvSpPr>
            <p:spPr bwMode="auto">
              <a:xfrm>
                <a:off x="7692594" y="2430336"/>
                <a:ext cx="556662" cy="261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700 °C</a:t>
                </a:r>
              </a:p>
            </p:txBody>
          </p:sp>
        </p:grpSp>
      </p:grpSp>
      <p:grpSp>
        <p:nvGrpSpPr>
          <p:cNvPr id="4" name="Gruppo 48"/>
          <p:cNvGrpSpPr>
            <a:grpSpLocks/>
          </p:cNvGrpSpPr>
          <p:nvPr/>
        </p:nvGrpSpPr>
        <p:grpSpPr bwMode="auto">
          <a:xfrm>
            <a:off x="3619500" y="1366838"/>
            <a:ext cx="1800225" cy="488950"/>
            <a:chOff x="3618868" y="1366520"/>
            <a:chExt cx="1800476" cy="489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Figura a mano libera 29"/>
            <p:cNvSpPr/>
            <p:nvPr/>
          </p:nvSpPr>
          <p:spPr bwMode="auto">
            <a:xfrm>
              <a:off x="3618868" y="1366520"/>
              <a:ext cx="1800476" cy="489712"/>
            </a:xfrm>
            <a:custGeom>
              <a:avLst/>
              <a:gdLst>
                <a:gd name="connsiteX0" fmla="*/ 0 w 1732280"/>
                <a:gd name="connsiteY0" fmla="*/ 261112 h 2108200"/>
                <a:gd name="connsiteX1" fmla="*/ 487680 w 1732280"/>
                <a:gd name="connsiteY1" fmla="*/ 72136 h 2108200"/>
                <a:gd name="connsiteX2" fmla="*/ 908304 w 1732280"/>
                <a:gd name="connsiteY2" fmla="*/ 5080 h 2108200"/>
                <a:gd name="connsiteX3" fmla="*/ 1335024 w 1732280"/>
                <a:gd name="connsiteY3" fmla="*/ 102616 h 2108200"/>
                <a:gd name="connsiteX4" fmla="*/ 1597152 w 1732280"/>
                <a:gd name="connsiteY4" fmla="*/ 376936 h 2108200"/>
                <a:gd name="connsiteX5" fmla="*/ 1725168 w 1732280"/>
                <a:gd name="connsiteY5" fmla="*/ 767080 h 2108200"/>
                <a:gd name="connsiteX6" fmla="*/ 1639824 w 1732280"/>
                <a:gd name="connsiteY6" fmla="*/ 1394968 h 2108200"/>
                <a:gd name="connsiteX7" fmla="*/ 1414272 w 1732280"/>
                <a:gd name="connsiteY7" fmla="*/ 1870456 h 2108200"/>
                <a:gd name="connsiteX8" fmla="*/ 1304544 w 1732280"/>
                <a:gd name="connsiteY8" fmla="*/ 2108200 h 2108200"/>
                <a:gd name="connsiteX0" fmla="*/ 0 w 1732280"/>
                <a:gd name="connsiteY0" fmla="*/ 261112 h 1870456"/>
                <a:gd name="connsiteX1" fmla="*/ 487680 w 1732280"/>
                <a:gd name="connsiteY1" fmla="*/ 72136 h 1870456"/>
                <a:gd name="connsiteX2" fmla="*/ 908304 w 1732280"/>
                <a:gd name="connsiteY2" fmla="*/ 5080 h 1870456"/>
                <a:gd name="connsiteX3" fmla="*/ 1335024 w 1732280"/>
                <a:gd name="connsiteY3" fmla="*/ 102616 h 1870456"/>
                <a:gd name="connsiteX4" fmla="*/ 1597152 w 1732280"/>
                <a:gd name="connsiteY4" fmla="*/ 376936 h 1870456"/>
                <a:gd name="connsiteX5" fmla="*/ 1725168 w 1732280"/>
                <a:gd name="connsiteY5" fmla="*/ 767080 h 1870456"/>
                <a:gd name="connsiteX6" fmla="*/ 1639824 w 1732280"/>
                <a:gd name="connsiteY6" fmla="*/ 1394968 h 1870456"/>
                <a:gd name="connsiteX7" fmla="*/ 1414272 w 1732280"/>
                <a:gd name="connsiteY7" fmla="*/ 1870456 h 1870456"/>
                <a:gd name="connsiteX0" fmla="*/ 0 w 1732280"/>
                <a:gd name="connsiteY0" fmla="*/ 261112 h 1394968"/>
                <a:gd name="connsiteX1" fmla="*/ 487680 w 1732280"/>
                <a:gd name="connsiteY1" fmla="*/ 72136 h 1394968"/>
                <a:gd name="connsiteX2" fmla="*/ 908304 w 1732280"/>
                <a:gd name="connsiteY2" fmla="*/ 5080 h 1394968"/>
                <a:gd name="connsiteX3" fmla="*/ 1335024 w 1732280"/>
                <a:gd name="connsiteY3" fmla="*/ 102616 h 1394968"/>
                <a:gd name="connsiteX4" fmla="*/ 1597152 w 1732280"/>
                <a:gd name="connsiteY4" fmla="*/ 376936 h 1394968"/>
                <a:gd name="connsiteX5" fmla="*/ 1725168 w 1732280"/>
                <a:gd name="connsiteY5" fmla="*/ 767080 h 1394968"/>
                <a:gd name="connsiteX6" fmla="*/ 1639824 w 1732280"/>
                <a:gd name="connsiteY6" fmla="*/ 1394968 h 1394968"/>
                <a:gd name="connsiteX0" fmla="*/ 0 w 1725168"/>
                <a:gd name="connsiteY0" fmla="*/ 261112 h 767080"/>
                <a:gd name="connsiteX1" fmla="*/ 487680 w 1725168"/>
                <a:gd name="connsiteY1" fmla="*/ 72136 h 767080"/>
                <a:gd name="connsiteX2" fmla="*/ 908304 w 1725168"/>
                <a:gd name="connsiteY2" fmla="*/ 5080 h 767080"/>
                <a:gd name="connsiteX3" fmla="*/ 1335024 w 1725168"/>
                <a:gd name="connsiteY3" fmla="*/ 102616 h 767080"/>
                <a:gd name="connsiteX4" fmla="*/ 1597152 w 1725168"/>
                <a:gd name="connsiteY4" fmla="*/ 376936 h 767080"/>
                <a:gd name="connsiteX5" fmla="*/ 1725168 w 1725168"/>
                <a:gd name="connsiteY5" fmla="*/ 767080 h 767080"/>
                <a:gd name="connsiteX0" fmla="*/ 0 w 1597152"/>
                <a:gd name="connsiteY0" fmla="*/ 261112 h 376936"/>
                <a:gd name="connsiteX1" fmla="*/ 487680 w 1597152"/>
                <a:gd name="connsiteY1" fmla="*/ 72136 h 376936"/>
                <a:gd name="connsiteX2" fmla="*/ 908304 w 1597152"/>
                <a:gd name="connsiteY2" fmla="*/ 5080 h 376936"/>
                <a:gd name="connsiteX3" fmla="*/ 1335024 w 1597152"/>
                <a:gd name="connsiteY3" fmla="*/ 102616 h 376936"/>
                <a:gd name="connsiteX4" fmla="*/ 1597152 w 1597152"/>
                <a:gd name="connsiteY4" fmla="*/ 376936 h 376936"/>
                <a:gd name="connsiteX0" fmla="*/ 0 w 1335024"/>
                <a:gd name="connsiteY0" fmla="*/ 261112 h 261112"/>
                <a:gd name="connsiteX1" fmla="*/ 487680 w 1335024"/>
                <a:gd name="connsiteY1" fmla="*/ 72136 h 261112"/>
                <a:gd name="connsiteX2" fmla="*/ 908304 w 1335024"/>
                <a:gd name="connsiteY2" fmla="*/ 5080 h 261112"/>
                <a:gd name="connsiteX3" fmla="*/ 1335024 w 1335024"/>
                <a:gd name="connsiteY3" fmla="*/ 102616 h 261112"/>
                <a:gd name="connsiteX0" fmla="*/ 0 w 1799844"/>
                <a:gd name="connsiteY0" fmla="*/ 498348 h 498348"/>
                <a:gd name="connsiteX1" fmla="*/ 952500 w 1799844"/>
                <a:gd name="connsiteY1" fmla="*/ 80772 h 498348"/>
                <a:gd name="connsiteX2" fmla="*/ 1373124 w 1799844"/>
                <a:gd name="connsiteY2" fmla="*/ 13716 h 498348"/>
                <a:gd name="connsiteX3" fmla="*/ 1799844 w 1799844"/>
                <a:gd name="connsiteY3" fmla="*/ 111252 h 498348"/>
                <a:gd name="connsiteX0" fmla="*/ 0 w 1799844"/>
                <a:gd name="connsiteY0" fmla="*/ 489712 h 489712"/>
                <a:gd name="connsiteX1" fmla="*/ 544830 w 1799844"/>
                <a:gd name="connsiteY1" fmla="*/ 241300 h 489712"/>
                <a:gd name="connsiteX2" fmla="*/ 952500 w 1799844"/>
                <a:gd name="connsiteY2" fmla="*/ 72136 h 489712"/>
                <a:gd name="connsiteX3" fmla="*/ 1373124 w 1799844"/>
                <a:gd name="connsiteY3" fmla="*/ 5080 h 489712"/>
                <a:gd name="connsiteX4" fmla="*/ 1799844 w 1799844"/>
                <a:gd name="connsiteY4" fmla="*/ 102616 h 489712"/>
                <a:gd name="connsiteX0" fmla="*/ 0 w 1799844"/>
                <a:gd name="connsiteY0" fmla="*/ 489712 h 489712"/>
                <a:gd name="connsiteX1" fmla="*/ 544830 w 1799844"/>
                <a:gd name="connsiteY1" fmla="*/ 241300 h 489712"/>
                <a:gd name="connsiteX2" fmla="*/ 952500 w 1799844"/>
                <a:gd name="connsiteY2" fmla="*/ 72136 h 489712"/>
                <a:gd name="connsiteX3" fmla="*/ 1373124 w 1799844"/>
                <a:gd name="connsiteY3" fmla="*/ 5080 h 489712"/>
                <a:gd name="connsiteX4" fmla="*/ 1799844 w 1799844"/>
                <a:gd name="connsiteY4" fmla="*/ 102616 h 48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9844" h="489712">
                  <a:moveTo>
                    <a:pt x="0" y="489712"/>
                  </a:moveTo>
                  <a:lnTo>
                    <a:pt x="544830" y="241300"/>
                  </a:lnTo>
                  <a:cubicBezTo>
                    <a:pt x="703580" y="171704"/>
                    <a:pt x="814451" y="111506"/>
                    <a:pt x="952500" y="72136"/>
                  </a:cubicBezTo>
                  <a:cubicBezTo>
                    <a:pt x="1090549" y="32766"/>
                    <a:pt x="1231900" y="0"/>
                    <a:pt x="1373124" y="5080"/>
                  </a:cubicBezTo>
                  <a:cubicBezTo>
                    <a:pt x="1514348" y="10160"/>
                    <a:pt x="1685036" y="40640"/>
                    <a:pt x="1799844" y="102616"/>
                  </a:cubicBezTo>
                </a:path>
              </a:pathLst>
            </a:custGeom>
            <a:noFill/>
            <a:ln w="28575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3708" name="Gruppo 47"/>
            <p:cNvGrpSpPr>
              <a:grpSpLocks/>
            </p:cNvGrpSpPr>
            <p:nvPr/>
          </p:nvGrpSpPr>
          <p:grpSpPr bwMode="auto">
            <a:xfrm rot="-1582210">
              <a:off x="3632668" y="1590852"/>
              <a:ext cx="556641" cy="262018"/>
              <a:chOff x="3711916" y="1426260"/>
              <a:chExt cx="556641" cy="262018"/>
            </a:xfrm>
          </p:grpSpPr>
          <p:sp>
            <p:nvSpPr>
              <p:cNvPr id="46" name="Rettangolo 45"/>
              <p:cNvSpPr/>
              <p:nvPr/>
            </p:nvSpPr>
            <p:spPr bwMode="auto">
              <a:xfrm>
                <a:off x="3750745" y="1453580"/>
                <a:ext cx="487430" cy="17966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3710" name="CasellaDiTesto 46"/>
              <p:cNvSpPr txBox="1">
                <a:spLocks noChangeArrowheads="1"/>
              </p:cNvSpPr>
              <p:nvPr/>
            </p:nvSpPr>
            <p:spPr bwMode="auto">
              <a:xfrm>
                <a:off x="3711916" y="1426260"/>
                <a:ext cx="556641" cy="262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700 °C</a:t>
                </a:r>
              </a:p>
            </p:txBody>
          </p:sp>
        </p:grpSp>
      </p:grpSp>
      <p:sp>
        <p:nvSpPr>
          <p:cNvPr id="51" name="Figura a mano libera 50"/>
          <p:cNvSpPr/>
          <p:nvPr/>
        </p:nvSpPr>
        <p:spPr bwMode="auto">
          <a:xfrm>
            <a:off x="4225925" y="1573213"/>
            <a:ext cx="1027113" cy="3316287"/>
          </a:xfrm>
          <a:custGeom>
            <a:avLst/>
            <a:gdLst>
              <a:gd name="connsiteX0" fmla="*/ 753872 w 1026160"/>
              <a:gd name="connsiteY0" fmla="*/ 0 h 3316224"/>
              <a:gd name="connsiteX1" fmla="*/ 869696 w 1026160"/>
              <a:gd name="connsiteY1" fmla="*/ 79248 h 3316224"/>
              <a:gd name="connsiteX2" fmla="*/ 967232 w 1026160"/>
              <a:gd name="connsiteY2" fmla="*/ 402336 h 3316224"/>
              <a:gd name="connsiteX3" fmla="*/ 1009904 w 1026160"/>
              <a:gd name="connsiteY3" fmla="*/ 810768 h 3316224"/>
              <a:gd name="connsiteX4" fmla="*/ 869696 w 1026160"/>
              <a:gd name="connsiteY4" fmla="*/ 1341120 h 3316224"/>
              <a:gd name="connsiteX5" fmla="*/ 394208 w 1026160"/>
              <a:gd name="connsiteY5" fmla="*/ 2426208 h 3316224"/>
              <a:gd name="connsiteX6" fmla="*/ 132080 w 1026160"/>
              <a:gd name="connsiteY6" fmla="*/ 2944368 h 3316224"/>
              <a:gd name="connsiteX7" fmla="*/ 10160 w 1026160"/>
              <a:gd name="connsiteY7" fmla="*/ 3169920 h 3316224"/>
              <a:gd name="connsiteX8" fmla="*/ 71120 w 1026160"/>
              <a:gd name="connsiteY8" fmla="*/ 3316224 h 33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160" h="3316224">
                <a:moveTo>
                  <a:pt x="753872" y="0"/>
                </a:moveTo>
                <a:cubicBezTo>
                  <a:pt x="794004" y="6096"/>
                  <a:pt x="834136" y="12192"/>
                  <a:pt x="869696" y="79248"/>
                </a:cubicBezTo>
                <a:cubicBezTo>
                  <a:pt x="905256" y="146304"/>
                  <a:pt x="943864" y="280416"/>
                  <a:pt x="967232" y="402336"/>
                </a:cubicBezTo>
                <a:cubicBezTo>
                  <a:pt x="990600" y="524256"/>
                  <a:pt x="1026160" y="654304"/>
                  <a:pt x="1009904" y="810768"/>
                </a:cubicBezTo>
                <a:cubicBezTo>
                  <a:pt x="993648" y="967232"/>
                  <a:pt x="972312" y="1071880"/>
                  <a:pt x="869696" y="1341120"/>
                </a:cubicBezTo>
                <a:cubicBezTo>
                  <a:pt x="767080" y="1610360"/>
                  <a:pt x="517144" y="2159000"/>
                  <a:pt x="394208" y="2426208"/>
                </a:cubicBezTo>
                <a:cubicBezTo>
                  <a:pt x="271272" y="2693416"/>
                  <a:pt x="196088" y="2820416"/>
                  <a:pt x="132080" y="2944368"/>
                </a:cubicBezTo>
                <a:cubicBezTo>
                  <a:pt x="68072" y="3068320"/>
                  <a:pt x="20320" y="3107944"/>
                  <a:pt x="10160" y="3169920"/>
                </a:cubicBezTo>
                <a:cubicBezTo>
                  <a:pt x="0" y="3231896"/>
                  <a:pt x="35560" y="3274060"/>
                  <a:pt x="71120" y="331622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7" name="Gruppo 171"/>
          <p:cNvGrpSpPr>
            <a:grpSpLocks/>
          </p:cNvGrpSpPr>
          <p:nvPr/>
        </p:nvGrpSpPr>
        <p:grpSpPr bwMode="auto">
          <a:xfrm>
            <a:off x="4286250" y="2976563"/>
            <a:ext cx="4625975" cy="1917700"/>
            <a:chOff x="4285488" y="2976880"/>
            <a:chExt cx="4626864" cy="19171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Figura a mano libera 51"/>
            <p:cNvSpPr/>
            <p:nvPr/>
          </p:nvSpPr>
          <p:spPr bwMode="auto">
            <a:xfrm>
              <a:off x="4285488" y="2976880"/>
              <a:ext cx="4626864" cy="1917192"/>
            </a:xfrm>
            <a:custGeom>
              <a:avLst/>
              <a:gdLst>
                <a:gd name="connsiteX0" fmla="*/ 0 w 4626864"/>
                <a:gd name="connsiteY0" fmla="*/ 1912112 h 1917192"/>
                <a:gd name="connsiteX1" fmla="*/ 195072 w 4626864"/>
                <a:gd name="connsiteY1" fmla="*/ 1845056 h 1917192"/>
                <a:gd name="connsiteX2" fmla="*/ 786384 w 4626864"/>
                <a:gd name="connsiteY2" fmla="*/ 1479296 h 1917192"/>
                <a:gd name="connsiteX3" fmla="*/ 1859280 w 4626864"/>
                <a:gd name="connsiteY3" fmla="*/ 942848 h 1917192"/>
                <a:gd name="connsiteX4" fmla="*/ 3060192 w 4626864"/>
                <a:gd name="connsiteY4" fmla="*/ 418592 h 1917192"/>
                <a:gd name="connsiteX5" fmla="*/ 3907536 w 4626864"/>
                <a:gd name="connsiteY5" fmla="*/ 138176 h 1917192"/>
                <a:gd name="connsiteX6" fmla="*/ 4492752 w 4626864"/>
                <a:gd name="connsiteY6" fmla="*/ 22352 h 1917192"/>
                <a:gd name="connsiteX7" fmla="*/ 4626864 w 4626864"/>
                <a:gd name="connsiteY7" fmla="*/ 4064 h 191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6864" h="1917192">
                  <a:moveTo>
                    <a:pt x="0" y="1912112"/>
                  </a:moveTo>
                  <a:cubicBezTo>
                    <a:pt x="32004" y="1914652"/>
                    <a:pt x="64008" y="1917192"/>
                    <a:pt x="195072" y="1845056"/>
                  </a:cubicBezTo>
                  <a:cubicBezTo>
                    <a:pt x="326136" y="1772920"/>
                    <a:pt x="509016" y="1629664"/>
                    <a:pt x="786384" y="1479296"/>
                  </a:cubicBezTo>
                  <a:cubicBezTo>
                    <a:pt x="1063752" y="1328928"/>
                    <a:pt x="1480312" y="1119632"/>
                    <a:pt x="1859280" y="942848"/>
                  </a:cubicBezTo>
                  <a:cubicBezTo>
                    <a:pt x="2238248" y="766064"/>
                    <a:pt x="2718816" y="552704"/>
                    <a:pt x="3060192" y="418592"/>
                  </a:cubicBezTo>
                  <a:cubicBezTo>
                    <a:pt x="3401568" y="284480"/>
                    <a:pt x="3668776" y="204216"/>
                    <a:pt x="3907536" y="138176"/>
                  </a:cubicBezTo>
                  <a:cubicBezTo>
                    <a:pt x="4146296" y="72136"/>
                    <a:pt x="4372864" y="44704"/>
                    <a:pt x="4492752" y="22352"/>
                  </a:cubicBezTo>
                  <a:cubicBezTo>
                    <a:pt x="4612640" y="0"/>
                    <a:pt x="4619752" y="2032"/>
                    <a:pt x="4626864" y="4064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3704" name="Gruppo 54"/>
            <p:cNvGrpSpPr>
              <a:grpSpLocks/>
            </p:cNvGrpSpPr>
            <p:nvPr/>
          </p:nvGrpSpPr>
          <p:grpSpPr bwMode="auto">
            <a:xfrm rot="-1201463">
              <a:off x="7463023" y="3084610"/>
              <a:ext cx="628819" cy="261541"/>
              <a:chOff x="7463023" y="3084610"/>
              <a:chExt cx="628819" cy="261541"/>
            </a:xfrm>
          </p:grpSpPr>
          <p:sp>
            <p:nvSpPr>
              <p:cNvPr id="53" name="Rettangolo 52"/>
              <p:cNvSpPr/>
              <p:nvPr/>
            </p:nvSpPr>
            <p:spPr bwMode="auto">
              <a:xfrm>
                <a:off x="7503566" y="3126052"/>
                <a:ext cx="538265" cy="17934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3706" name="CasellaDiTesto 53"/>
              <p:cNvSpPr txBox="1">
                <a:spLocks noChangeArrowheads="1"/>
              </p:cNvSpPr>
              <p:nvPr/>
            </p:nvSpPr>
            <p:spPr bwMode="auto">
              <a:xfrm>
                <a:off x="7463023" y="3084610"/>
                <a:ext cx="628819" cy="261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1000 °C</a:t>
                </a:r>
              </a:p>
            </p:txBody>
          </p:sp>
        </p:grpSp>
      </p:grpSp>
      <p:grpSp>
        <p:nvGrpSpPr>
          <p:cNvPr id="11" name="Gruppo 58"/>
          <p:cNvGrpSpPr>
            <a:grpSpLocks/>
          </p:cNvGrpSpPr>
          <p:nvPr/>
        </p:nvGrpSpPr>
        <p:grpSpPr bwMode="auto">
          <a:xfrm>
            <a:off x="3632199" y="1566863"/>
            <a:ext cx="1360488" cy="700087"/>
            <a:chOff x="3632635" y="1566672"/>
            <a:chExt cx="1359989" cy="7010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igura a mano libera 49"/>
            <p:cNvSpPr/>
            <p:nvPr/>
          </p:nvSpPr>
          <p:spPr bwMode="auto">
            <a:xfrm>
              <a:off x="3632635" y="1566672"/>
              <a:ext cx="1359989" cy="701040"/>
            </a:xfrm>
            <a:custGeom>
              <a:avLst/>
              <a:gdLst>
                <a:gd name="connsiteX0" fmla="*/ 0 w 1359408"/>
                <a:gd name="connsiteY0" fmla="*/ 701040 h 701040"/>
                <a:gd name="connsiteX1" fmla="*/ 323088 w 1359408"/>
                <a:gd name="connsiteY1" fmla="*/ 536448 h 701040"/>
                <a:gd name="connsiteX2" fmla="*/ 786384 w 1359408"/>
                <a:gd name="connsiteY2" fmla="*/ 359664 h 701040"/>
                <a:gd name="connsiteX3" fmla="*/ 1024128 w 1359408"/>
                <a:gd name="connsiteY3" fmla="*/ 262128 h 701040"/>
                <a:gd name="connsiteX4" fmla="*/ 1072896 w 1359408"/>
                <a:gd name="connsiteY4" fmla="*/ 243840 h 701040"/>
                <a:gd name="connsiteX5" fmla="*/ 1072896 w 1359408"/>
                <a:gd name="connsiteY5" fmla="*/ 231648 h 701040"/>
                <a:gd name="connsiteX6" fmla="*/ 1109472 w 1359408"/>
                <a:gd name="connsiteY6" fmla="*/ 115824 h 701040"/>
                <a:gd name="connsiteX7" fmla="*/ 1219200 w 1359408"/>
                <a:gd name="connsiteY7" fmla="*/ 18288 h 701040"/>
                <a:gd name="connsiteX8" fmla="*/ 1359408 w 1359408"/>
                <a:gd name="connsiteY8" fmla="*/ 6096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9408" h="701040">
                  <a:moveTo>
                    <a:pt x="0" y="701040"/>
                  </a:moveTo>
                  <a:cubicBezTo>
                    <a:pt x="96012" y="647192"/>
                    <a:pt x="192024" y="593344"/>
                    <a:pt x="323088" y="536448"/>
                  </a:cubicBezTo>
                  <a:cubicBezTo>
                    <a:pt x="454152" y="479552"/>
                    <a:pt x="669544" y="405384"/>
                    <a:pt x="786384" y="359664"/>
                  </a:cubicBezTo>
                  <a:cubicBezTo>
                    <a:pt x="903224" y="313944"/>
                    <a:pt x="976376" y="281432"/>
                    <a:pt x="1024128" y="262128"/>
                  </a:cubicBezTo>
                  <a:cubicBezTo>
                    <a:pt x="1071880" y="242824"/>
                    <a:pt x="1064768" y="248920"/>
                    <a:pt x="1072896" y="243840"/>
                  </a:cubicBezTo>
                  <a:cubicBezTo>
                    <a:pt x="1081024" y="238760"/>
                    <a:pt x="1066800" y="252984"/>
                    <a:pt x="1072896" y="231648"/>
                  </a:cubicBezTo>
                  <a:cubicBezTo>
                    <a:pt x="1078992" y="210312"/>
                    <a:pt x="1085088" y="151384"/>
                    <a:pt x="1109472" y="115824"/>
                  </a:cubicBezTo>
                  <a:cubicBezTo>
                    <a:pt x="1133856" y="80264"/>
                    <a:pt x="1177544" y="36576"/>
                    <a:pt x="1219200" y="18288"/>
                  </a:cubicBezTo>
                  <a:cubicBezTo>
                    <a:pt x="1260856" y="0"/>
                    <a:pt x="1310132" y="3048"/>
                    <a:pt x="1359408" y="6096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3700" name="Gruppo 57"/>
            <p:cNvGrpSpPr>
              <a:grpSpLocks/>
            </p:cNvGrpSpPr>
            <p:nvPr/>
          </p:nvGrpSpPr>
          <p:grpSpPr bwMode="auto">
            <a:xfrm rot="-1543666">
              <a:off x="3641007" y="1938350"/>
              <a:ext cx="628468" cy="261966"/>
              <a:chOff x="2775375" y="2194382"/>
              <a:chExt cx="628468" cy="261966"/>
            </a:xfrm>
          </p:grpSpPr>
          <p:sp>
            <p:nvSpPr>
              <p:cNvPr id="56" name="Rettangolo 55"/>
              <p:cNvSpPr/>
              <p:nvPr/>
            </p:nvSpPr>
            <p:spPr bwMode="auto">
              <a:xfrm>
                <a:off x="2819267" y="2240913"/>
                <a:ext cx="539552" cy="17645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3702" name="CasellaDiTesto 56"/>
              <p:cNvSpPr txBox="1">
                <a:spLocks noChangeArrowheads="1"/>
              </p:cNvSpPr>
              <p:nvPr/>
            </p:nvSpPr>
            <p:spPr bwMode="auto">
              <a:xfrm>
                <a:off x="2775375" y="2194382"/>
                <a:ext cx="628468" cy="261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1000 °C</a:t>
                </a:r>
              </a:p>
            </p:txBody>
          </p:sp>
        </p:grpSp>
      </p:grpSp>
      <p:sp>
        <p:nvSpPr>
          <p:cNvPr id="61" name="Figura a mano libera 60"/>
          <p:cNvSpPr/>
          <p:nvPr/>
        </p:nvSpPr>
        <p:spPr bwMode="auto">
          <a:xfrm>
            <a:off x="3678238" y="2341563"/>
            <a:ext cx="1152525" cy="2322512"/>
          </a:xfrm>
          <a:custGeom>
            <a:avLst/>
            <a:gdLst>
              <a:gd name="connsiteX0" fmla="*/ 1112520 w 1152313"/>
              <a:gd name="connsiteY0" fmla="*/ 0 h 2321560"/>
              <a:gd name="connsiteX1" fmla="*/ 1143000 w 1152313"/>
              <a:gd name="connsiteY1" fmla="*/ 101600 h 2321560"/>
              <a:gd name="connsiteX2" fmla="*/ 1056640 w 1152313"/>
              <a:gd name="connsiteY2" fmla="*/ 416560 h 2321560"/>
              <a:gd name="connsiteX3" fmla="*/ 772160 w 1152313"/>
              <a:gd name="connsiteY3" fmla="*/ 975360 h 2321560"/>
              <a:gd name="connsiteX4" fmla="*/ 142240 w 1152313"/>
              <a:gd name="connsiteY4" fmla="*/ 2072640 h 2321560"/>
              <a:gd name="connsiteX5" fmla="*/ 0 w 1152313"/>
              <a:gd name="connsiteY5" fmla="*/ 2321560 h 232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2313" h="2321560">
                <a:moveTo>
                  <a:pt x="1112520" y="0"/>
                </a:moveTo>
                <a:cubicBezTo>
                  <a:pt x="1132416" y="16086"/>
                  <a:pt x="1152313" y="32173"/>
                  <a:pt x="1143000" y="101600"/>
                </a:cubicBezTo>
                <a:cubicBezTo>
                  <a:pt x="1133687" y="171027"/>
                  <a:pt x="1118447" y="270933"/>
                  <a:pt x="1056640" y="416560"/>
                </a:cubicBezTo>
                <a:cubicBezTo>
                  <a:pt x="994833" y="562187"/>
                  <a:pt x="924560" y="699347"/>
                  <a:pt x="772160" y="975360"/>
                </a:cubicBezTo>
                <a:cubicBezTo>
                  <a:pt x="619760" y="1251373"/>
                  <a:pt x="142240" y="2072640"/>
                  <a:pt x="142240" y="2072640"/>
                </a:cubicBezTo>
                <a:lnTo>
                  <a:pt x="0" y="232156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4" name="Gruppo 64"/>
          <p:cNvGrpSpPr>
            <a:grpSpLocks/>
          </p:cNvGrpSpPr>
          <p:nvPr/>
        </p:nvGrpSpPr>
        <p:grpSpPr bwMode="auto">
          <a:xfrm>
            <a:off x="3632200" y="2336800"/>
            <a:ext cx="1169988" cy="619125"/>
            <a:chOff x="3632200" y="2336800"/>
            <a:chExt cx="1169247" cy="619760"/>
          </a:xfrm>
        </p:grpSpPr>
        <p:sp>
          <p:nvSpPr>
            <p:cNvPr id="60" name="Figura a mano libera 59"/>
            <p:cNvSpPr/>
            <p:nvPr/>
          </p:nvSpPr>
          <p:spPr bwMode="auto">
            <a:xfrm>
              <a:off x="3632200" y="2336800"/>
              <a:ext cx="1169247" cy="619760"/>
            </a:xfrm>
            <a:custGeom>
              <a:avLst/>
              <a:gdLst>
                <a:gd name="connsiteX0" fmla="*/ 0 w 1169247"/>
                <a:gd name="connsiteY0" fmla="*/ 619760 h 619760"/>
                <a:gd name="connsiteX1" fmla="*/ 563880 w 1169247"/>
                <a:gd name="connsiteY1" fmla="*/ 269240 h 619760"/>
                <a:gd name="connsiteX2" fmla="*/ 899160 w 1169247"/>
                <a:gd name="connsiteY2" fmla="*/ 71120 h 619760"/>
                <a:gd name="connsiteX3" fmla="*/ 1066800 w 1169247"/>
                <a:gd name="connsiteY3" fmla="*/ 10160 h 619760"/>
                <a:gd name="connsiteX4" fmla="*/ 1153160 w 1169247"/>
                <a:gd name="connsiteY4" fmla="*/ 10160 h 619760"/>
                <a:gd name="connsiteX5" fmla="*/ 1163320 w 1169247"/>
                <a:gd name="connsiteY5" fmla="*/ 15240 h 61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247" h="619760">
                  <a:moveTo>
                    <a:pt x="0" y="619760"/>
                  </a:moveTo>
                  <a:lnTo>
                    <a:pt x="563880" y="269240"/>
                  </a:lnTo>
                  <a:cubicBezTo>
                    <a:pt x="713740" y="177800"/>
                    <a:pt x="815340" y="114300"/>
                    <a:pt x="899160" y="71120"/>
                  </a:cubicBezTo>
                  <a:cubicBezTo>
                    <a:pt x="982980" y="27940"/>
                    <a:pt x="1024467" y="20320"/>
                    <a:pt x="1066800" y="10160"/>
                  </a:cubicBezTo>
                  <a:cubicBezTo>
                    <a:pt x="1109133" y="0"/>
                    <a:pt x="1137073" y="9313"/>
                    <a:pt x="1153160" y="10160"/>
                  </a:cubicBezTo>
                  <a:cubicBezTo>
                    <a:pt x="1169247" y="11007"/>
                    <a:pt x="1166283" y="13123"/>
                    <a:pt x="1163320" y="1524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3696" name="Gruppo 63"/>
            <p:cNvGrpSpPr>
              <a:grpSpLocks/>
            </p:cNvGrpSpPr>
            <p:nvPr/>
          </p:nvGrpSpPr>
          <p:grpSpPr bwMode="auto">
            <a:xfrm rot="-1914408">
              <a:off x="3732531" y="2572378"/>
              <a:ext cx="628300" cy="261878"/>
              <a:chOff x="3732531" y="2572378"/>
              <a:chExt cx="628300" cy="261878"/>
            </a:xfrm>
          </p:grpSpPr>
          <p:sp>
            <p:nvSpPr>
              <p:cNvPr id="62" name="Rettangolo 61"/>
              <p:cNvSpPr/>
              <p:nvPr/>
            </p:nvSpPr>
            <p:spPr bwMode="auto">
              <a:xfrm>
                <a:off x="3776000" y="2618135"/>
                <a:ext cx="539408" cy="17798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3698" name="CasellaDiTesto 62"/>
              <p:cNvSpPr txBox="1">
                <a:spLocks noChangeArrowheads="1"/>
              </p:cNvSpPr>
              <p:nvPr/>
            </p:nvSpPr>
            <p:spPr bwMode="auto">
              <a:xfrm>
                <a:off x="3732531" y="2572378"/>
                <a:ext cx="628300" cy="261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1300 °C</a:t>
                </a:r>
              </a:p>
            </p:txBody>
          </p:sp>
        </p:grpSp>
      </p:grpSp>
      <p:grpSp>
        <p:nvGrpSpPr>
          <p:cNvPr id="21" name="Gruppo 172"/>
          <p:cNvGrpSpPr>
            <a:grpSpLocks/>
          </p:cNvGrpSpPr>
          <p:nvPr/>
        </p:nvGrpSpPr>
        <p:grpSpPr bwMode="auto">
          <a:xfrm>
            <a:off x="5870575" y="3998913"/>
            <a:ext cx="2322513" cy="1011237"/>
            <a:chOff x="5870448" y="3998976"/>
            <a:chExt cx="2322576" cy="10119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Figura a mano libera 65"/>
            <p:cNvSpPr/>
            <p:nvPr/>
          </p:nvSpPr>
          <p:spPr bwMode="auto">
            <a:xfrm>
              <a:off x="5870448" y="3998976"/>
              <a:ext cx="2322576" cy="1011936"/>
            </a:xfrm>
            <a:custGeom>
              <a:avLst/>
              <a:gdLst>
                <a:gd name="connsiteX0" fmla="*/ 0 w 2322576"/>
                <a:gd name="connsiteY0" fmla="*/ 1011936 h 1011936"/>
                <a:gd name="connsiteX1" fmla="*/ 694944 w 2322576"/>
                <a:gd name="connsiteY1" fmla="*/ 640080 h 1011936"/>
                <a:gd name="connsiteX2" fmla="*/ 1505712 w 2322576"/>
                <a:gd name="connsiteY2" fmla="*/ 262128 h 1011936"/>
                <a:gd name="connsiteX3" fmla="*/ 2322576 w 2322576"/>
                <a:gd name="connsiteY3" fmla="*/ 0 h 101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576" h="1011936">
                  <a:moveTo>
                    <a:pt x="0" y="1011936"/>
                  </a:moveTo>
                  <a:cubicBezTo>
                    <a:pt x="221996" y="888492"/>
                    <a:pt x="443992" y="765048"/>
                    <a:pt x="694944" y="640080"/>
                  </a:cubicBezTo>
                  <a:cubicBezTo>
                    <a:pt x="945896" y="515112"/>
                    <a:pt x="1234440" y="368808"/>
                    <a:pt x="1505712" y="262128"/>
                  </a:cubicBezTo>
                  <a:cubicBezTo>
                    <a:pt x="1776984" y="155448"/>
                    <a:pt x="2049780" y="77724"/>
                    <a:pt x="2322576" y="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3692" name="Gruppo 66"/>
            <p:cNvGrpSpPr>
              <a:grpSpLocks/>
            </p:cNvGrpSpPr>
            <p:nvPr/>
          </p:nvGrpSpPr>
          <p:grpSpPr bwMode="auto">
            <a:xfrm rot="-1159329">
              <a:off x="7225331" y="4078134"/>
              <a:ext cx="628715" cy="261791"/>
              <a:chOff x="2446067" y="3078390"/>
              <a:chExt cx="628715" cy="261791"/>
            </a:xfrm>
          </p:grpSpPr>
          <p:sp>
            <p:nvSpPr>
              <p:cNvPr id="41" name="Rettangolo 40"/>
              <p:cNvSpPr/>
              <p:nvPr/>
            </p:nvSpPr>
            <p:spPr bwMode="auto">
              <a:xfrm>
                <a:off x="2485398" y="3123189"/>
                <a:ext cx="539765" cy="17792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3694" name="CasellaDiTesto 39"/>
              <p:cNvSpPr txBox="1">
                <a:spLocks noChangeArrowheads="1"/>
              </p:cNvSpPr>
              <p:nvPr/>
            </p:nvSpPr>
            <p:spPr bwMode="auto">
              <a:xfrm>
                <a:off x="2446067" y="3078390"/>
                <a:ext cx="628715" cy="261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1300 °C</a:t>
                </a:r>
              </a:p>
            </p:txBody>
          </p:sp>
        </p:grpSp>
      </p:grpSp>
      <p:grpSp>
        <p:nvGrpSpPr>
          <p:cNvPr id="23" name="Gruppo 166"/>
          <p:cNvGrpSpPr>
            <a:grpSpLocks/>
          </p:cNvGrpSpPr>
          <p:nvPr/>
        </p:nvGrpSpPr>
        <p:grpSpPr bwMode="auto">
          <a:xfrm>
            <a:off x="-1515" y="350838"/>
            <a:ext cx="3881365" cy="3154362"/>
            <a:chOff x="-3099680" y="1722120"/>
            <a:chExt cx="3882000" cy="3154680"/>
          </a:xfrm>
        </p:grpSpPr>
        <p:sp>
          <p:nvSpPr>
            <p:cNvPr id="69" name="Rectangle 103"/>
            <p:cNvSpPr>
              <a:spLocks noChangeAspect="1" noChangeArrowheads="1"/>
            </p:cNvSpPr>
            <p:nvPr/>
          </p:nvSpPr>
          <p:spPr bwMode="auto">
            <a:xfrm>
              <a:off x="-3079112" y="1722120"/>
              <a:ext cx="3861432" cy="315468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0" name="Rectangle 104"/>
            <p:cNvSpPr>
              <a:spLocks noChangeAspect="1" noChangeArrowheads="1"/>
            </p:cNvSpPr>
            <p:nvPr/>
          </p:nvSpPr>
          <p:spPr bwMode="auto">
            <a:xfrm>
              <a:off x="-2667882" y="2233347"/>
              <a:ext cx="3226328" cy="2521204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1" name="Freeform 105"/>
            <p:cNvSpPr>
              <a:spLocks noChangeAspect="1"/>
            </p:cNvSpPr>
            <p:nvPr/>
          </p:nvSpPr>
          <p:spPr bwMode="auto">
            <a:xfrm>
              <a:off x="-1359567" y="2320667"/>
              <a:ext cx="789116" cy="936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2" name="Freeform 106"/>
            <p:cNvSpPr>
              <a:spLocks noChangeAspect="1"/>
            </p:cNvSpPr>
            <p:nvPr/>
          </p:nvSpPr>
          <p:spPr bwMode="auto">
            <a:xfrm>
              <a:off x="-587916" y="2382587"/>
              <a:ext cx="982823" cy="20385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6" name="Freeform 110"/>
            <p:cNvSpPr>
              <a:spLocks noChangeAspect="1"/>
            </p:cNvSpPr>
            <p:nvPr/>
          </p:nvSpPr>
          <p:spPr bwMode="auto">
            <a:xfrm>
              <a:off x="-2382085" y="2388937"/>
              <a:ext cx="1811633" cy="8573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9" y="102"/>
                </a:cxn>
                <a:cxn ang="0">
                  <a:pos x="621" y="264"/>
                </a:cxn>
                <a:cxn ang="0">
                  <a:pos x="951" y="450"/>
                </a:cxn>
              </a:cxnLst>
              <a:rect l="0" t="0" r="r" b="b"/>
              <a:pathLst>
                <a:path w="951" h="450">
                  <a:moveTo>
                    <a:pt x="0" y="0"/>
                  </a:moveTo>
                  <a:cubicBezTo>
                    <a:pt x="103" y="29"/>
                    <a:pt x="206" y="58"/>
                    <a:pt x="309" y="102"/>
                  </a:cubicBezTo>
                  <a:cubicBezTo>
                    <a:pt x="412" y="146"/>
                    <a:pt x="514" y="206"/>
                    <a:pt x="621" y="264"/>
                  </a:cubicBezTo>
                  <a:cubicBezTo>
                    <a:pt x="728" y="322"/>
                    <a:pt x="839" y="386"/>
                    <a:pt x="951" y="45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77" name="Freeform 111"/>
            <p:cNvSpPr>
              <a:spLocks noChangeAspect="1"/>
            </p:cNvSpPr>
            <p:nvPr/>
          </p:nvSpPr>
          <p:spPr bwMode="auto">
            <a:xfrm>
              <a:off x="-622847" y="3228809"/>
              <a:ext cx="1179705" cy="152415"/>
            </a:xfrm>
            <a:custGeom>
              <a:avLst/>
              <a:gdLst>
                <a:gd name="connsiteX0" fmla="*/ 654 w 654"/>
                <a:gd name="connsiteY0" fmla="*/ 81 h 81"/>
                <a:gd name="connsiteX1" fmla="*/ 501 w 654"/>
                <a:gd name="connsiteY1" fmla="*/ 78 h 81"/>
                <a:gd name="connsiteX2" fmla="*/ 0 w 654"/>
                <a:gd name="connsiteY2" fmla="*/ 0 h 81"/>
                <a:gd name="connsiteX0" fmla="*/ 619 w 619"/>
                <a:gd name="connsiteY0" fmla="*/ 81 h 81"/>
                <a:gd name="connsiteX1" fmla="*/ 501 w 619"/>
                <a:gd name="connsiteY1" fmla="*/ 78 h 81"/>
                <a:gd name="connsiteX2" fmla="*/ 0 w 619"/>
                <a:gd name="connsiteY2" fmla="*/ 0 h 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" h="81">
                  <a:moveTo>
                    <a:pt x="619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80" name="Freeform 114"/>
            <p:cNvSpPr>
              <a:spLocks noChangeAspect="1"/>
            </p:cNvSpPr>
            <p:nvPr/>
          </p:nvSpPr>
          <p:spPr bwMode="auto">
            <a:xfrm>
              <a:off x="-2113754" y="4427493"/>
              <a:ext cx="1629042" cy="327058"/>
            </a:xfrm>
            <a:custGeom>
              <a:avLst/>
              <a:gdLst/>
              <a:ahLst/>
              <a:cxnLst>
                <a:cxn ang="0">
                  <a:pos x="855" y="0"/>
                </a:cxn>
                <a:cxn ang="0">
                  <a:pos x="627" y="93"/>
                </a:cxn>
                <a:cxn ang="0">
                  <a:pos x="420" y="159"/>
                </a:cxn>
                <a:cxn ang="0">
                  <a:pos x="0" y="171"/>
                </a:cxn>
              </a:cxnLst>
              <a:rect l="0" t="0" r="r" b="b"/>
              <a:pathLst>
                <a:path w="855" h="172">
                  <a:moveTo>
                    <a:pt x="855" y="0"/>
                  </a:moveTo>
                  <a:cubicBezTo>
                    <a:pt x="777" y="33"/>
                    <a:pt x="699" y="67"/>
                    <a:pt x="627" y="93"/>
                  </a:cubicBezTo>
                  <a:cubicBezTo>
                    <a:pt x="555" y="119"/>
                    <a:pt x="525" y="146"/>
                    <a:pt x="420" y="159"/>
                  </a:cubicBezTo>
                  <a:cubicBezTo>
                    <a:pt x="315" y="172"/>
                    <a:pt x="157" y="171"/>
                    <a:pt x="0" y="1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85" name="Freeform 118"/>
            <p:cNvSpPr>
              <a:spLocks noChangeAspect="1"/>
            </p:cNvSpPr>
            <p:nvPr/>
          </p:nvSpPr>
          <p:spPr bwMode="auto">
            <a:xfrm>
              <a:off x="-1953390" y="2331781"/>
              <a:ext cx="1370236" cy="9033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4" y="102"/>
                </a:cxn>
                <a:cxn ang="0">
                  <a:pos x="525" y="297"/>
                </a:cxn>
                <a:cxn ang="0">
                  <a:pos x="720" y="474"/>
                </a:cxn>
              </a:cxnLst>
              <a:rect l="0" t="0" r="r" b="b"/>
              <a:pathLst>
                <a:path w="720" h="474">
                  <a:moveTo>
                    <a:pt x="0" y="0"/>
                  </a:moveTo>
                  <a:cubicBezTo>
                    <a:pt x="73" y="26"/>
                    <a:pt x="147" y="53"/>
                    <a:pt x="234" y="102"/>
                  </a:cubicBezTo>
                  <a:cubicBezTo>
                    <a:pt x="321" y="151"/>
                    <a:pt x="444" y="235"/>
                    <a:pt x="525" y="297"/>
                  </a:cubicBezTo>
                  <a:cubicBezTo>
                    <a:pt x="606" y="359"/>
                    <a:pt x="663" y="416"/>
                    <a:pt x="720" y="474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86" name="Freeform 119"/>
            <p:cNvSpPr>
              <a:spLocks noChangeAspect="1"/>
            </p:cNvSpPr>
            <p:nvPr/>
          </p:nvSpPr>
          <p:spPr bwMode="auto">
            <a:xfrm>
              <a:off x="-1130930" y="3228809"/>
              <a:ext cx="582707" cy="1490813"/>
            </a:xfrm>
            <a:custGeom>
              <a:avLst/>
              <a:gdLst>
                <a:gd name="connsiteX0" fmla="*/ 291 w 306"/>
                <a:gd name="connsiteY0" fmla="*/ 0 h 783"/>
                <a:gd name="connsiteX1" fmla="*/ 285 w 306"/>
                <a:gd name="connsiteY1" fmla="*/ 87 h 783"/>
                <a:gd name="connsiteX2" fmla="*/ 162 w 306"/>
                <a:gd name="connsiteY2" fmla="*/ 417 h 783"/>
                <a:gd name="connsiteX3" fmla="*/ 0 w 306"/>
                <a:gd name="connsiteY3" fmla="*/ 783 h 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" h="783">
                  <a:moveTo>
                    <a:pt x="291" y="0"/>
                  </a:moveTo>
                  <a:cubicBezTo>
                    <a:pt x="298" y="9"/>
                    <a:pt x="306" y="18"/>
                    <a:pt x="285" y="87"/>
                  </a:cubicBezTo>
                  <a:cubicBezTo>
                    <a:pt x="264" y="156"/>
                    <a:pt x="210" y="301"/>
                    <a:pt x="162" y="417"/>
                  </a:cubicBezTo>
                  <a:cubicBezTo>
                    <a:pt x="114" y="533"/>
                    <a:pt x="57" y="668"/>
                    <a:pt x="0" y="783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3646" name="Text Box 121"/>
            <p:cNvSpPr txBox="1">
              <a:spLocks noChangeAspect="1" noChangeArrowheads="1"/>
            </p:cNvSpPr>
            <p:nvPr/>
          </p:nvSpPr>
          <p:spPr bwMode="auto">
            <a:xfrm rot="1191810">
              <a:off x="-2383444" y="2542616"/>
              <a:ext cx="917517" cy="2770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 chl cpx</a:t>
              </a:r>
            </a:p>
          </p:txBody>
        </p:sp>
        <p:sp>
          <p:nvSpPr>
            <p:cNvPr id="153647" name="Text Box 122"/>
            <p:cNvSpPr txBox="1">
              <a:spLocks noChangeAspect="1" noChangeArrowheads="1"/>
            </p:cNvSpPr>
            <p:nvPr/>
          </p:nvSpPr>
          <p:spPr bwMode="auto">
            <a:xfrm rot="1191810">
              <a:off x="-2416230" y="2279091"/>
              <a:ext cx="979915" cy="2770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3648" name="Text Box 123"/>
            <p:cNvSpPr txBox="1">
              <a:spLocks noChangeAspect="1" noChangeArrowheads="1"/>
            </p:cNvSpPr>
            <p:nvPr/>
          </p:nvSpPr>
          <p:spPr bwMode="auto">
            <a:xfrm rot="1833081">
              <a:off x="-1534178" y="2556903"/>
              <a:ext cx="455649" cy="2770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53649" name="Text Box 124"/>
            <p:cNvSpPr txBox="1">
              <a:spLocks noChangeAspect="1" noChangeArrowheads="1"/>
            </p:cNvSpPr>
            <p:nvPr/>
          </p:nvSpPr>
          <p:spPr bwMode="auto">
            <a:xfrm rot="1596048">
              <a:off x="-1920298" y="2241542"/>
              <a:ext cx="689725" cy="2616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1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3650" name="Text Box 125"/>
            <p:cNvSpPr txBox="1">
              <a:spLocks noChangeAspect="1" noChangeArrowheads="1"/>
            </p:cNvSpPr>
            <p:nvPr/>
          </p:nvSpPr>
          <p:spPr bwMode="auto">
            <a:xfrm rot="1899183">
              <a:off x="-1372118" y="2357430"/>
              <a:ext cx="428392" cy="2616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53651" name="Text Box 126"/>
            <p:cNvSpPr txBox="1">
              <a:spLocks noChangeAspect="1" noChangeArrowheads="1"/>
            </p:cNvSpPr>
            <p:nvPr/>
          </p:nvSpPr>
          <p:spPr bwMode="auto">
            <a:xfrm rot="2255856">
              <a:off x="-1224275" y="2318778"/>
              <a:ext cx="696267" cy="2770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200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3652" name="Text Box 127"/>
            <p:cNvSpPr txBox="1">
              <a:spLocks noChangeAspect="1" noChangeArrowheads="1"/>
            </p:cNvSpPr>
            <p:nvPr/>
          </p:nvSpPr>
          <p:spPr bwMode="auto">
            <a:xfrm>
              <a:off x="-1382816" y="3237548"/>
              <a:ext cx="692675" cy="3509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53653" name="Text Box 128"/>
            <p:cNvSpPr txBox="1">
              <a:spLocks noChangeAspect="1" noChangeArrowheads="1"/>
            </p:cNvSpPr>
            <p:nvPr/>
          </p:nvSpPr>
          <p:spPr bwMode="auto">
            <a:xfrm>
              <a:off x="-2370772" y="3007360"/>
              <a:ext cx="842962" cy="4617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95" name="Freeform 129"/>
            <p:cNvSpPr>
              <a:spLocks noChangeAspect="1"/>
            </p:cNvSpPr>
            <p:nvPr/>
          </p:nvSpPr>
          <p:spPr bwMode="auto">
            <a:xfrm>
              <a:off x="-1694585" y="2885874"/>
              <a:ext cx="600173" cy="379451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77" y="0"/>
                </a:cxn>
              </a:cxnLst>
              <a:rect l="0" t="0" r="r" b="b"/>
              <a:pathLst>
                <a:path w="177" h="112">
                  <a:moveTo>
                    <a:pt x="0" y="112"/>
                  </a:moveTo>
                  <a:lnTo>
                    <a:pt x="177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3655" name="Text Box 130"/>
            <p:cNvSpPr txBox="1">
              <a:spLocks noChangeAspect="1" noChangeArrowheads="1"/>
            </p:cNvSpPr>
            <p:nvPr/>
          </p:nvSpPr>
          <p:spPr bwMode="auto">
            <a:xfrm>
              <a:off x="-2416810" y="3593148"/>
              <a:ext cx="1012825" cy="5232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ol</a:t>
              </a:r>
            </a:p>
          </p:txBody>
        </p:sp>
        <p:sp>
          <p:nvSpPr>
            <p:cNvPr id="153656" name="Text Box 131"/>
            <p:cNvSpPr txBox="1">
              <a:spLocks noChangeAspect="1" noChangeArrowheads="1"/>
            </p:cNvSpPr>
            <p:nvPr/>
          </p:nvSpPr>
          <p:spPr bwMode="auto">
            <a:xfrm rot="-3984159">
              <a:off x="-1279366" y="4073367"/>
              <a:ext cx="585787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53657" name="Text Box 132"/>
            <p:cNvSpPr txBox="1">
              <a:spLocks noChangeAspect="1" noChangeArrowheads="1"/>
            </p:cNvSpPr>
            <p:nvPr/>
          </p:nvSpPr>
          <p:spPr bwMode="auto">
            <a:xfrm rot="17592413">
              <a:off x="-1198009" y="4121513"/>
              <a:ext cx="848523" cy="1846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3658" name="Text Box 142"/>
            <p:cNvSpPr txBox="1">
              <a:spLocks noChangeAspect="1" noChangeArrowheads="1"/>
            </p:cNvSpPr>
            <p:nvPr/>
          </p:nvSpPr>
          <p:spPr bwMode="auto">
            <a:xfrm>
              <a:off x="-673735" y="3442335"/>
              <a:ext cx="865188" cy="5232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53659" name="Text Box 143"/>
            <p:cNvSpPr txBox="1">
              <a:spLocks noChangeAspect="1" noChangeArrowheads="1"/>
            </p:cNvSpPr>
            <p:nvPr/>
          </p:nvSpPr>
          <p:spPr bwMode="auto">
            <a:xfrm rot="-2921715">
              <a:off x="-481647" y="3905885"/>
              <a:ext cx="690562" cy="2746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</a:t>
              </a:r>
            </a:p>
          </p:txBody>
        </p:sp>
        <p:sp>
          <p:nvSpPr>
            <p:cNvPr id="153660" name="Text Box 144"/>
            <p:cNvSpPr txBox="1">
              <a:spLocks noChangeAspect="1" noChangeArrowheads="1"/>
            </p:cNvSpPr>
            <p:nvPr/>
          </p:nvSpPr>
          <p:spPr bwMode="auto">
            <a:xfrm rot="-2367594">
              <a:off x="-649922" y="4132898"/>
              <a:ext cx="110013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3661" name="Text Box 145"/>
            <p:cNvSpPr txBox="1">
              <a:spLocks noChangeAspect="1" noChangeArrowheads="1"/>
            </p:cNvSpPr>
            <p:nvPr/>
          </p:nvSpPr>
          <p:spPr bwMode="auto">
            <a:xfrm>
              <a:off x="-653097" y="2673985"/>
              <a:ext cx="946150" cy="476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53662" name="Text Box 146"/>
            <p:cNvSpPr txBox="1">
              <a:spLocks noChangeAspect="1" noChangeArrowheads="1"/>
            </p:cNvSpPr>
            <p:nvPr/>
          </p:nvSpPr>
          <p:spPr bwMode="auto">
            <a:xfrm rot="551331">
              <a:off x="-621347" y="3272473"/>
              <a:ext cx="1031875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 cpx</a:t>
              </a:r>
            </a:p>
          </p:txBody>
        </p:sp>
        <p:sp>
          <p:nvSpPr>
            <p:cNvPr id="153663" name="Text Box 147"/>
            <p:cNvSpPr txBox="1">
              <a:spLocks noChangeAspect="1" noChangeArrowheads="1"/>
            </p:cNvSpPr>
            <p:nvPr/>
          </p:nvSpPr>
          <p:spPr bwMode="auto">
            <a:xfrm rot="551331">
              <a:off x="-633730" y="3078032"/>
              <a:ext cx="108251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3664" name="Text Box 148"/>
            <p:cNvSpPr txBox="1">
              <a:spLocks noChangeAspect="1" noChangeArrowheads="1"/>
            </p:cNvSpPr>
            <p:nvPr/>
          </p:nvSpPr>
          <p:spPr bwMode="auto">
            <a:xfrm rot="1882094">
              <a:off x="-513397" y="2469198"/>
              <a:ext cx="42068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53665" name="Text Box 149"/>
            <p:cNvSpPr txBox="1">
              <a:spLocks noChangeAspect="1" noChangeArrowheads="1"/>
            </p:cNvSpPr>
            <p:nvPr/>
          </p:nvSpPr>
          <p:spPr bwMode="auto">
            <a:xfrm rot="1714239">
              <a:off x="-645160" y="2364423"/>
              <a:ext cx="123983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3666" name="Text Box 153"/>
            <p:cNvSpPr txBox="1">
              <a:spLocks noChangeAspect="1" noChangeArrowheads="1"/>
            </p:cNvSpPr>
            <p:nvPr/>
          </p:nvSpPr>
          <p:spPr bwMode="auto">
            <a:xfrm>
              <a:off x="-183515" y="2171065"/>
              <a:ext cx="914400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53667" name="Text Box 160"/>
            <p:cNvSpPr txBox="1">
              <a:spLocks noChangeAspect="1" noChangeArrowheads="1"/>
            </p:cNvSpPr>
            <p:nvPr/>
          </p:nvSpPr>
          <p:spPr bwMode="auto">
            <a:xfrm>
              <a:off x="-1913255" y="1744980"/>
              <a:ext cx="1429215" cy="3078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53668" name="Text Box 161"/>
            <p:cNvSpPr txBox="1">
              <a:spLocks noChangeAspect="1" noChangeArrowheads="1"/>
            </p:cNvSpPr>
            <p:nvPr/>
          </p:nvSpPr>
          <p:spPr bwMode="auto">
            <a:xfrm>
              <a:off x="-2943860" y="2031048"/>
              <a:ext cx="50006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400</a:t>
              </a:r>
            </a:p>
          </p:txBody>
        </p:sp>
        <p:sp>
          <p:nvSpPr>
            <p:cNvPr id="153669" name="Text Box 162"/>
            <p:cNvSpPr txBox="1">
              <a:spLocks noChangeAspect="1" noChangeArrowheads="1"/>
            </p:cNvSpPr>
            <p:nvPr/>
          </p:nvSpPr>
          <p:spPr bwMode="auto">
            <a:xfrm>
              <a:off x="-2281872" y="203104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500</a:t>
              </a:r>
            </a:p>
          </p:txBody>
        </p:sp>
        <p:sp>
          <p:nvSpPr>
            <p:cNvPr id="153670" name="Text Box 163"/>
            <p:cNvSpPr txBox="1">
              <a:spLocks noChangeAspect="1" noChangeArrowheads="1"/>
            </p:cNvSpPr>
            <p:nvPr/>
          </p:nvSpPr>
          <p:spPr bwMode="auto">
            <a:xfrm>
              <a:off x="-1642110" y="203104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53671" name="Text Box 164"/>
            <p:cNvSpPr txBox="1">
              <a:spLocks noChangeAspect="1" noChangeArrowheads="1"/>
            </p:cNvSpPr>
            <p:nvPr/>
          </p:nvSpPr>
          <p:spPr bwMode="auto">
            <a:xfrm>
              <a:off x="-972185" y="2031048"/>
              <a:ext cx="50006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53672" name="Text Box 165"/>
            <p:cNvSpPr txBox="1">
              <a:spLocks noChangeAspect="1" noChangeArrowheads="1"/>
            </p:cNvSpPr>
            <p:nvPr/>
          </p:nvSpPr>
          <p:spPr bwMode="auto">
            <a:xfrm>
              <a:off x="-332422" y="2031048"/>
              <a:ext cx="500062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53673" name="Text Box 166"/>
            <p:cNvSpPr txBox="1">
              <a:spLocks noChangeAspect="1" noChangeArrowheads="1"/>
            </p:cNvSpPr>
            <p:nvPr/>
          </p:nvSpPr>
          <p:spPr bwMode="auto">
            <a:xfrm>
              <a:off x="240983" y="2031048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53674" name="Text Box 169"/>
            <p:cNvSpPr txBox="1">
              <a:spLocks noChangeAspect="1" noChangeArrowheads="1"/>
            </p:cNvSpPr>
            <p:nvPr/>
          </p:nvSpPr>
          <p:spPr bwMode="auto">
            <a:xfrm rot="16200000">
              <a:off x="-3571674" y="3410344"/>
              <a:ext cx="1251815" cy="3078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53675" name="Text Box 170"/>
            <p:cNvSpPr txBox="1">
              <a:spLocks noChangeAspect="1" noChangeArrowheads="1"/>
            </p:cNvSpPr>
            <p:nvPr/>
          </p:nvSpPr>
          <p:spPr bwMode="auto">
            <a:xfrm>
              <a:off x="-2964497" y="267081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53676" name="Text Box 171"/>
            <p:cNvSpPr txBox="1">
              <a:spLocks noChangeAspect="1" noChangeArrowheads="1"/>
            </p:cNvSpPr>
            <p:nvPr/>
          </p:nvSpPr>
          <p:spPr bwMode="auto">
            <a:xfrm>
              <a:off x="-2964497" y="317246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53677" name="Text Box 172"/>
            <p:cNvSpPr txBox="1">
              <a:spLocks noChangeAspect="1" noChangeArrowheads="1"/>
            </p:cNvSpPr>
            <p:nvPr/>
          </p:nvSpPr>
          <p:spPr bwMode="auto">
            <a:xfrm>
              <a:off x="-2964497" y="368046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53678" name="Text Box 173"/>
            <p:cNvSpPr txBox="1">
              <a:spLocks noChangeAspect="1" noChangeArrowheads="1"/>
            </p:cNvSpPr>
            <p:nvPr/>
          </p:nvSpPr>
          <p:spPr bwMode="auto">
            <a:xfrm>
              <a:off x="-2964497" y="4166235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53679" name="Text Box 174"/>
            <p:cNvSpPr txBox="1">
              <a:spLocks noChangeAspect="1" noChangeArrowheads="1"/>
            </p:cNvSpPr>
            <p:nvPr/>
          </p:nvSpPr>
          <p:spPr bwMode="auto">
            <a:xfrm>
              <a:off x="-2964497" y="4675823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51" name="Line 186"/>
            <p:cNvSpPr>
              <a:spLocks noChangeAspect="1" noChangeShapeType="1"/>
            </p:cNvSpPr>
            <p:nvPr/>
          </p:nvSpPr>
          <p:spPr bwMode="auto">
            <a:xfrm>
              <a:off x="-2663119" y="2742985"/>
              <a:ext cx="1032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2" name="Line 187"/>
            <p:cNvSpPr>
              <a:spLocks noChangeAspect="1" noChangeShapeType="1"/>
            </p:cNvSpPr>
            <p:nvPr/>
          </p:nvSpPr>
          <p:spPr bwMode="auto">
            <a:xfrm>
              <a:off x="-2663119" y="3239923"/>
              <a:ext cx="1032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3" name="Line 188"/>
            <p:cNvSpPr>
              <a:spLocks noChangeAspect="1" noChangeShapeType="1"/>
            </p:cNvSpPr>
            <p:nvPr/>
          </p:nvSpPr>
          <p:spPr bwMode="auto">
            <a:xfrm>
              <a:off x="-2663119" y="3746386"/>
              <a:ext cx="1032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4" name="Line 189"/>
            <p:cNvSpPr>
              <a:spLocks noChangeAspect="1" noChangeShapeType="1"/>
            </p:cNvSpPr>
            <p:nvPr/>
          </p:nvSpPr>
          <p:spPr bwMode="auto">
            <a:xfrm>
              <a:off x="-2663119" y="4244911"/>
              <a:ext cx="1032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5" name="Line 190"/>
            <p:cNvSpPr>
              <a:spLocks noChangeAspect="1" noChangeShapeType="1"/>
            </p:cNvSpPr>
            <p:nvPr/>
          </p:nvSpPr>
          <p:spPr bwMode="auto">
            <a:xfrm>
              <a:off x="-2663119" y="4752963"/>
              <a:ext cx="10320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8" name="Line 193"/>
            <p:cNvSpPr>
              <a:spLocks noChangeAspect="1" noChangeShapeType="1"/>
            </p:cNvSpPr>
            <p:nvPr/>
          </p:nvSpPr>
          <p:spPr bwMode="auto">
            <a:xfrm>
              <a:off x="-2016900" y="2228583"/>
              <a:ext cx="0" cy="92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9" name="Line 194"/>
            <p:cNvSpPr>
              <a:spLocks noChangeAspect="1" noChangeShapeType="1"/>
            </p:cNvSpPr>
            <p:nvPr/>
          </p:nvSpPr>
          <p:spPr bwMode="auto">
            <a:xfrm>
              <a:off x="-1370682" y="2228583"/>
              <a:ext cx="0" cy="92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60" name="Line 195"/>
            <p:cNvSpPr>
              <a:spLocks noChangeAspect="1" noChangeShapeType="1"/>
            </p:cNvSpPr>
            <p:nvPr/>
          </p:nvSpPr>
          <p:spPr bwMode="auto">
            <a:xfrm>
              <a:off x="-726052" y="2228583"/>
              <a:ext cx="0" cy="92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61" name="Line 196"/>
            <p:cNvSpPr>
              <a:spLocks noChangeAspect="1" noChangeShapeType="1"/>
            </p:cNvSpPr>
            <p:nvPr/>
          </p:nvSpPr>
          <p:spPr bwMode="auto">
            <a:xfrm>
              <a:off x="-84597" y="2228583"/>
              <a:ext cx="0" cy="92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62" name="Line 197"/>
            <p:cNvSpPr>
              <a:spLocks noChangeAspect="1" noChangeShapeType="1"/>
            </p:cNvSpPr>
            <p:nvPr/>
          </p:nvSpPr>
          <p:spPr bwMode="auto">
            <a:xfrm>
              <a:off x="560034" y="2228583"/>
              <a:ext cx="0" cy="92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65" name="Line 200"/>
            <p:cNvSpPr>
              <a:spLocks noChangeShapeType="1"/>
            </p:cNvSpPr>
            <p:nvPr/>
          </p:nvSpPr>
          <p:spPr bwMode="auto">
            <a:xfrm flipV="1">
              <a:off x="-989620" y="2768387"/>
              <a:ext cx="90503" cy="5001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68" name="Freccia a destra 167"/>
          <p:cNvSpPr/>
          <p:nvPr/>
        </p:nvSpPr>
        <p:spPr bwMode="auto">
          <a:xfrm rot="10800000">
            <a:off x="3048000" y="5146675"/>
            <a:ext cx="725488" cy="339725"/>
          </a:xfrm>
          <a:prstGeom prst="rightArrow">
            <a:avLst>
              <a:gd name="adj1" fmla="val 50000"/>
              <a:gd name="adj2" fmla="val 9482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69" name="Text Box 130"/>
          <p:cNvSpPr txBox="1">
            <a:spLocks noChangeArrowheads="1"/>
          </p:cNvSpPr>
          <p:nvPr/>
        </p:nvSpPr>
        <p:spPr bwMode="auto">
          <a:xfrm>
            <a:off x="19050" y="4265613"/>
            <a:ext cx="3497263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latin typeface="Calibri" pitchFamily="34" charset="0"/>
              </a:rPr>
              <a:t>At low P (&lt;2.5 GPa) and low T (&lt;700 °C) the hydrated peridotite is serpentine-chlorite-amphibole-bearing</a:t>
            </a:r>
          </a:p>
        </p:txBody>
      </p:sp>
      <p:sp>
        <p:nvSpPr>
          <p:cNvPr id="170" name="Rettangolo 169"/>
          <p:cNvSpPr/>
          <p:nvPr/>
        </p:nvSpPr>
        <p:spPr bwMode="auto">
          <a:xfrm>
            <a:off x="433388" y="855663"/>
            <a:ext cx="1967614" cy="1219108"/>
          </a:xfrm>
          <a:prstGeom prst="rect">
            <a:avLst/>
          </a:prstGeom>
          <a:solidFill>
            <a:srgbClr val="B3B3B3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2" name="Rettangolo 31"/>
          <p:cNvSpPr/>
          <p:nvPr/>
        </p:nvSpPr>
        <p:spPr bwMode="auto">
          <a:xfrm>
            <a:off x="3779838" y="5197475"/>
            <a:ext cx="354012" cy="233363"/>
          </a:xfrm>
          <a:prstGeom prst="rect">
            <a:avLst/>
          </a:pr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71" name="Rettangolo 170"/>
          <p:cNvSpPr/>
          <p:nvPr/>
        </p:nvSpPr>
        <p:spPr bwMode="auto">
          <a:xfrm>
            <a:off x="2395538" y="855663"/>
            <a:ext cx="1252537" cy="1221824"/>
          </a:xfrm>
          <a:prstGeom prst="rect">
            <a:avLst/>
          </a:prstGeom>
          <a:solidFill>
            <a:srgbClr val="B3B3B3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53634" name="Text Box 102"/>
          <p:cNvSpPr txBox="1">
            <a:spLocks noChangeArrowheads="1"/>
          </p:cNvSpPr>
          <p:nvPr/>
        </p:nvSpPr>
        <p:spPr bwMode="auto">
          <a:xfrm>
            <a:off x="5983287" y="184150"/>
            <a:ext cx="2998787" cy="522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Niida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and Green, 1999 (Contrib. Mineral. Petrol., 135, 18-40)</a:t>
            </a:r>
          </a:p>
        </p:txBody>
      </p:sp>
      <p:sp>
        <p:nvSpPr>
          <p:cNvPr id="113" name="Freccia a destra 112"/>
          <p:cNvSpPr/>
          <p:nvPr/>
        </p:nvSpPr>
        <p:spPr bwMode="auto">
          <a:xfrm rot="10800000">
            <a:off x="3048000" y="5481638"/>
            <a:ext cx="725488" cy="339725"/>
          </a:xfrm>
          <a:prstGeom prst="rightArrow">
            <a:avLst>
              <a:gd name="adj1" fmla="val 50000"/>
              <a:gd name="adj2" fmla="val 9482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4" name="Text Box 130"/>
          <p:cNvSpPr txBox="1">
            <a:spLocks noChangeArrowheads="1"/>
          </p:cNvSpPr>
          <p:nvPr/>
        </p:nvSpPr>
        <p:spPr bwMode="auto">
          <a:xfrm>
            <a:off x="19050" y="5484813"/>
            <a:ext cx="3497263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latin typeface="Calibri" pitchFamily="34" charset="0"/>
              </a:rPr>
              <a:t>At low P (&lt;2.5 GPa) and high    T (&gt;700 °C) the hydrated peridotite is amphibole-bearing</a:t>
            </a:r>
          </a:p>
        </p:txBody>
      </p:sp>
      <p:sp>
        <p:nvSpPr>
          <p:cNvPr id="115" name="Text Box 130"/>
          <p:cNvSpPr txBox="1">
            <a:spLocks noChangeArrowheads="1"/>
          </p:cNvSpPr>
          <p:nvPr/>
        </p:nvSpPr>
        <p:spPr bwMode="auto">
          <a:xfrm>
            <a:off x="4229101" y="1017588"/>
            <a:ext cx="1562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FF0000"/>
                </a:solidFill>
                <a:effectLst/>
                <a:latin typeface="Calibri" pitchFamily="34" charset="0"/>
              </a:rPr>
              <a:t>Corner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3" grpId="0" animBg="1"/>
      <p:bldP spid="35" grpId="0" animBg="1"/>
      <p:bldP spid="38" grpId="0" animBg="1"/>
      <p:bldP spid="51" grpId="0" animBg="1"/>
      <p:bldP spid="61" grpId="0" animBg="1"/>
      <p:bldP spid="168" grpId="0" animBg="1"/>
      <p:bldP spid="169" grpId="0"/>
      <p:bldP spid="170" grpId="0" animBg="1"/>
      <p:bldP spid="170" grpId="1" animBg="1"/>
      <p:bldP spid="32" grpId="0" animBg="1"/>
      <p:bldP spid="171" grpId="0" animBg="1"/>
      <p:bldP spid="153634" grpId="0"/>
      <p:bldP spid="113" grpId="0" animBg="1"/>
      <p:bldP spid="114" grpId="0"/>
      <p:bldP spid="11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9963" y="28575"/>
            <a:ext cx="5599112" cy="6831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154628" name="Connettore 1 5"/>
          <p:cNvCxnSpPr>
            <a:cxnSpLocks noChangeShapeType="1"/>
          </p:cNvCxnSpPr>
          <p:nvPr/>
        </p:nvCxnSpPr>
        <p:spPr bwMode="auto">
          <a:xfrm rot="10800000">
            <a:off x="6829425" y="5335588"/>
            <a:ext cx="520700" cy="12700"/>
          </a:xfrm>
          <a:prstGeom prst="lin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</p:spPr>
      </p:cxnSp>
      <p:sp>
        <p:nvSpPr>
          <p:cNvPr id="8" name="Figura a mano libera 7"/>
          <p:cNvSpPr/>
          <p:nvPr/>
        </p:nvSpPr>
        <p:spPr bwMode="auto">
          <a:xfrm>
            <a:off x="5173663" y="3025775"/>
            <a:ext cx="3681412" cy="1089025"/>
          </a:xfrm>
          <a:custGeom>
            <a:avLst/>
            <a:gdLst>
              <a:gd name="connsiteX0" fmla="*/ 3680460 w 3680460"/>
              <a:gd name="connsiteY0" fmla="*/ 0 h 1089660"/>
              <a:gd name="connsiteX1" fmla="*/ 2918460 w 3680460"/>
              <a:gd name="connsiteY1" fmla="*/ 205740 h 1089660"/>
              <a:gd name="connsiteX2" fmla="*/ 2217420 w 3680460"/>
              <a:gd name="connsiteY2" fmla="*/ 502920 h 1089660"/>
              <a:gd name="connsiteX3" fmla="*/ 1645920 w 3680460"/>
              <a:gd name="connsiteY3" fmla="*/ 815340 h 1089660"/>
              <a:gd name="connsiteX4" fmla="*/ 1470660 w 3680460"/>
              <a:gd name="connsiteY4" fmla="*/ 952500 h 1089660"/>
              <a:gd name="connsiteX5" fmla="*/ 0 w 3680460"/>
              <a:gd name="connsiteY5" fmla="*/ 1089660 h 108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0460" h="1089660">
                <a:moveTo>
                  <a:pt x="3680460" y="0"/>
                </a:moveTo>
                <a:lnTo>
                  <a:pt x="2918460" y="205740"/>
                </a:lnTo>
                <a:lnTo>
                  <a:pt x="2217420" y="502920"/>
                </a:lnTo>
                <a:lnTo>
                  <a:pt x="1645920" y="815340"/>
                </a:lnTo>
                <a:lnTo>
                  <a:pt x="1470660" y="952500"/>
                </a:lnTo>
                <a:lnTo>
                  <a:pt x="0" y="1089660"/>
                </a:lnTo>
              </a:path>
            </a:pathLst>
          </a:custGeom>
          <a:noFill/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cxnSp>
        <p:nvCxnSpPr>
          <p:cNvPr id="154630" name="Connettore 2 9"/>
          <p:cNvCxnSpPr>
            <a:cxnSpLocks noChangeShapeType="1"/>
          </p:cNvCxnSpPr>
          <p:nvPr/>
        </p:nvCxnSpPr>
        <p:spPr bwMode="auto">
          <a:xfrm rot="5400000" flipH="1" flipV="1">
            <a:off x="6754813" y="5505450"/>
            <a:ext cx="276225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4631" name="Connettore 1 19"/>
          <p:cNvCxnSpPr>
            <a:cxnSpLocks noChangeShapeType="1"/>
          </p:cNvCxnSpPr>
          <p:nvPr/>
        </p:nvCxnSpPr>
        <p:spPr bwMode="auto">
          <a:xfrm rot="5400000" flipH="1" flipV="1">
            <a:off x="6733381" y="5863432"/>
            <a:ext cx="325437" cy="6350"/>
          </a:xfrm>
          <a:prstGeom prst="line">
            <a:avLst/>
          </a:prstGeom>
          <a:noFill/>
          <a:ln w="38100" algn="ctr">
            <a:solidFill>
              <a:srgbClr val="FF66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1" name="Figura a mano libera 30"/>
          <p:cNvSpPr/>
          <p:nvPr/>
        </p:nvSpPr>
        <p:spPr bwMode="auto">
          <a:xfrm>
            <a:off x="5386388" y="1260475"/>
            <a:ext cx="1960562" cy="2293938"/>
          </a:xfrm>
          <a:custGeom>
            <a:avLst/>
            <a:gdLst>
              <a:gd name="connsiteX0" fmla="*/ 187325 w 1960880"/>
              <a:gd name="connsiteY0" fmla="*/ 256540 h 2294890"/>
              <a:gd name="connsiteX1" fmla="*/ 320675 w 1960880"/>
              <a:gd name="connsiteY1" fmla="*/ 447040 h 2294890"/>
              <a:gd name="connsiteX2" fmla="*/ 465455 w 1960880"/>
              <a:gd name="connsiteY2" fmla="*/ 812800 h 2294890"/>
              <a:gd name="connsiteX3" fmla="*/ 393065 w 1960880"/>
              <a:gd name="connsiteY3" fmla="*/ 1323340 h 2294890"/>
              <a:gd name="connsiteX4" fmla="*/ 130175 w 1960880"/>
              <a:gd name="connsiteY4" fmla="*/ 1986280 h 2294890"/>
              <a:gd name="connsiteX5" fmla="*/ 15875 w 1960880"/>
              <a:gd name="connsiteY5" fmla="*/ 2252980 h 2294890"/>
              <a:gd name="connsiteX6" fmla="*/ 34925 w 1960880"/>
              <a:gd name="connsiteY6" fmla="*/ 2237740 h 2294890"/>
              <a:gd name="connsiteX7" fmla="*/ 1014095 w 1960880"/>
              <a:gd name="connsiteY7" fmla="*/ 1254760 h 2294890"/>
              <a:gd name="connsiteX8" fmla="*/ 1414145 w 1960880"/>
              <a:gd name="connsiteY8" fmla="*/ 694690 h 2294890"/>
              <a:gd name="connsiteX9" fmla="*/ 1882775 w 1960880"/>
              <a:gd name="connsiteY9" fmla="*/ 100330 h 2294890"/>
              <a:gd name="connsiteX10" fmla="*/ 1882775 w 1960880"/>
              <a:gd name="connsiteY10" fmla="*/ 92710 h 2294890"/>
              <a:gd name="connsiteX11" fmla="*/ 1833245 w 1960880"/>
              <a:gd name="connsiteY11" fmla="*/ 88900 h 2294890"/>
              <a:gd name="connsiteX12" fmla="*/ 187325 w 1960880"/>
              <a:gd name="connsiteY12" fmla="*/ 256540 h 229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0880" h="2294890">
                <a:moveTo>
                  <a:pt x="187325" y="256540"/>
                </a:moveTo>
                <a:cubicBezTo>
                  <a:pt x="230822" y="305435"/>
                  <a:pt x="274320" y="354330"/>
                  <a:pt x="320675" y="447040"/>
                </a:cubicBezTo>
                <a:cubicBezTo>
                  <a:pt x="367030" y="539750"/>
                  <a:pt x="453390" y="666750"/>
                  <a:pt x="465455" y="812800"/>
                </a:cubicBezTo>
                <a:cubicBezTo>
                  <a:pt x="477520" y="958850"/>
                  <a:pt x="448945" y="1127760"/>
                  <a:pt x="393065" y="1323340"/>
                </a:cubicBezTo>
                <a:cubicBezTo>
                  <a:pt x="337185" y="1518920"/>
                  <a:pt x="193040" y="1831340"/>
                  <a:pt x="130175" y="1986280"/>
                </a:cubicBezTo>
                <a:cubicBezTo>
                  <a:pt x="67310" y="2141220"/>
                  <a:pt x="31750" y="2211070"/>
                  <a:pt x="15875" y="2252980"/>
                </a:cubicBezTo>
                <a:cubicBezTo>
                  <a:pt x="0" y="2294890"/>
                  <a:pt x="34925" y="2237740"/>
                  <a:pt x="34925" y="2237740"/>
                </a:cubicBezTo>
                <a:cubicBezTo>
                  <a:pt x="201295" y="2071370"/>
                  <a:pt x="784225" y="1511935"/>
                  <a:pt x="1014095" y="1254760"/>
                </a:cubicBezTo>
                <a:cubicBezTo>
                  <a:pt x="1243965" y="997585"/>
                  <a:pt x="1269365" y="887095"/>
                  <a:pt x="1414145" y="694690"/>
                </a:cubicBezTo>
                <a:cubicBezTo>
                  <a:pt x="1558925" y="502285"/>
                  <a:pt x="1804670" y="200660"/>
                  <a:pt x="1882775" y="100330"/>
                </a:cubicBezTo>
                <a:cubicBezTo>
                  <a:pt x="1960880" y="0"/>
                  <a:pt x="1891030" y="94615"/>
                  <a:pt x="1882775" y="92710"/>
                </a:cubicBezTo>
                <a:cubicBezTo>
                  <a:pt x="1874520" y="90805"/>
                  <a:pt x="1833245" y="88900"/>
                  <a:pt x="1833245" y="88900"/>
                </a:cubicBezTo>
                <a:lnTo>
                  <a:pt x="187325" y="25654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cxnSp>
        <p:nvCxnSpPr>
          <p:cNvPr id="154633" name="Connettore 2 11"/>
          <p:cNvCxnSpPr>
            <a:cxnSpLocks noChangeShapeType="1"/>
          </p:cNvCxnSpPr>
          <p:nvPr/>
        </p:nvCxnSpPr>
        <p:spPr bwMode="auto">
          <a:xfrm rot="5400000" flipH="1" flipV="1">
            <a:off x="6396831" y="2099469"/>
            <a:ext cx="354013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4634" name="Connettore 2 14"/>
          <p:cNvCxnSpPr>
            <a:cxnSpLocks noChangeShapeType="1"/>
          </p:cNvCxnSpPr>
          <p:nvPr/>
        </p:nvCxnSpPr>
        <p:spPr bwMode="auto">
          <a:xfrm rot="5400000" flipH="1" flipV="1">
            <a:off x="6207920" y="2374106"/>
            <a:ext cx="354012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4635" name="Connettore 2 15"/>
          <p:cNvCxnSpPr>
            <a:cxnSpLocks noChangeShapeType="1"/>
          </p:cNvCxnSpPr>
          <p:nvPr/>
        </p:nvCxnSpPr>
        <p:spPr bwMode="auto">
          <a:xfrm rot="5400000" flipH="1" flipV="1">
            <a:off x="6004720" y="2577306"/>
            <a:ext cx="354012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3" name="Rettangolo 32"/>
          <p:cNvSpPr/>
          <p:nvPr/>
        </p:nvSpPr>
        <p:spPr bwMode="auto">
          <a:xfrm>
            <a:off x="3779838" y="5508625"/>
            <a:ext cx="354012" cy="234950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5" name="Figura a mano libera 34"/>
          <p:cNvSpPr/>
          <p:nvPr/>
        </p:nvSpPr>
        <p:spPr bwMode="auto">
          <a:xfrm>
            <a:off x="5345113" y="1416050"/>
            <a:ext cx="517525" cy="2314575"/>
          </a:xfrm>
          <a:custGeom>
            <a:avLst/>
            <a:gdLst>
              <a:gd name="connsiteX0" fmla="*/ 38947 w 516467"/>
              <a:gd name="connsiteY0" fmla="*/ 2104813 h 2315633"/>
              <a:gd name="connsiteX1" fmla="*/ 277707 w 516467"/>
              <a:gd name="connsiteY1" fmla="*/ 1591733 h 2315633"/>
              <a:gd name="connsiteX2" fmla="*/ 480907 w 516467"/>
              <a:gd name="connsiteY2" fmla="*/ 1012613 h 2315633"/>
              <a:gd name="connsiteX3" fmla="*/ 491067 w 516467"/>
              <a:gd name="connsiteY3" fmla="*/ 631613 h 2315633"/>
              <a:gd name="connsiteX4" fmla="*/ 358987 w 516467"/>
              <a:gd name="connsiteY4" fmla="*/ 260773 h 2315633"/>
              <a:gd name="connsiteX5" fmla="*/ 231987 w 516467"/>
              <a:gd name="connsiteY5" fmla="*/ 118533 h 2315633"/>
              <a:gd name="connsiteX6" fmla="*/ 221827 w 516467"/>
              <a:gd name="connsiteY6" fmla="*/ 118533 h 2315633"/>
              <a:gd name="connsiteX7" fmla="*/ 49107 w 516467"/>
              <a:gd name="connsiteY7" fmla="*/ 133773 h 2315633"/>
              <a:gd name="connsiteX8" fmla="*/ 49107 w 516467"/>
              <a:gd name="connsiteY8" fmla="*/ 138853 h 2315633"/>
              <a:gd name="connsiteX9" fmla="*/ 44027 w 516467"/>
              <a:gd name="connsiteY9" fmla="*/ 326813 h 2315633"/>
              <a:gd name="connsiteX10" fmla="*/ 38947 w 516467"/>
              <a:gd name="connsiteY10" fmla="*/ 2104813 h 231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6467" h="2315633">
                <a:moveTo>
                  <a:pt x="38947" y="2104813"/>
                </a:moveTo>
                <a:cubicBezTo>
                  <a:pt x="77894" y="2315633"/>
                  <a:pt x="204047" y="1773766"/>
                  <a:pt x="277707" y="1591733"/>
                </a:cubicBezTo>
                <a:cubicBezTo>
                  <a:pt x="351367" y="1409700"/>
                  <a:pt x="445347" y="1172633"/>
                  <a:pt x="480907" y="1012613"/>
                </a:cubicBezTo>
                <a:cubicBezTo>
                  <a:pt x="516467" y="852593"/>
                  <a:pt x="511387" y="756920"/>
                  <a:pt x="491067" y="631613"/>
                </a:cubicBezTo>
                <a:cubicBezTo>
                  <a:pt x="470747" y="506306"/>
                  <a:pt x="402167" y="346286"/>
                  <a:pt x="358987" y="260773"/>
                </a:cubicBezTo>
                <a:cubicBezTo>
                  <a:pt x="315807" y="175260"/>
                  <a:pt x="254847" y="142240"/>
                  <a:pt x="231987" y="118533"/>
                </a:cubicBezTo>
                <a:cubicBezTo>
                  <a:pt x="209127" y="94826"/>
                  <a:pt x="221827" y="118533"/>
                  <a:pt x="221827" y="118533"/>
                </a:cubicBezTo>
                <a:lnTo>
                  <a:pt x="49107" y="133773"/>
                </a:lnTo>
                <a:cubicBezTo>
                  <a:pt x="20320" y="137160"/>
                  <a:pt x="49954" y="106680"/>
                  <a:pt x="49107" y="138853"/>
                </a:cubicBezTo>
                <a:cubicBezTo>
                  <a:pt x="48260" y="171026"/>
                  <a:pt x="44027" y="0"/>
                  <a:pt x="44027" y="326813"/>
                </a:cubicBezTo>
                <a:cubicBezTo>
                  <a:pt x="44027" y="653626"/>
                  <a:pt x="0" y="1893993"/>
                  <a:pt x="38947" y="2104813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cxnSp>
        <p:nvCxnSpPr>
          <p:cNvPr id="154638" name="Connettore 1 27"/>
          <p:cNvCxnSpPr>
            <a:cxnSpLocks noChangeShapeType="1"/>
          </p:cNvCxnSpPr>
          <p:nvPr/>
        </p:nvCxnSpPr>
        <p:spPr bwMode="auto">
          <a:xfrm rot="5400000" flipH="1" flipV="1">
            <a:off x="5399882" y="2853531"/>
            <a:ext cx="387350" cy="158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4639" name="Connettore 1 28"/>
          <p:cNvCxnSpPr>
            <a:cxnSpLocks noChangeShapeType="1"/>
          </p:cNvCxnSpPr>
          <p:nvPr/>
        </p:nvCxnSpPr>
        <p:spPr bwMode="auto">
          <a:xfrm rot="5400000" flipH="1" flipV="1">
            <a:off x="5277644" y="3137694"/>
            <a:ext cx="38735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4640" name="Connettore 2 16"/>
          <p:cNvCxnSpPr>
            <a:cxnSpLocks noChangeShapeType="1"/>
          </p:cNvCxnSpPr>
          <p:nvPr/>
        </p:nvCxnSpPr>
        <p:spPr bwMode="auto">
          <a:xfrm rot="5400000" flipH="1" flipV="1">
            <a:off x="5802313" y="2795588"/>
            <a:ext cx="352425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4641" name="Connettore 2 17"/>
          <p:cNvCxnSpPr>
            <a:cxnSpLocks noChangeShapeType="1"/>
          </p:cNvCxnSpPr>
          <p:nvPr/>
        </p:nvCxnSpPr>
        <p:spPr bwMode="auto">
          <a:xfrm rot="5400000" flipH="1" flipV="1">
            <a:off x="5603082" y="2983706"/>
            <a:ext cx="354012" cy="95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4642" name="Connettore 1 24"/>
          <p:cNvCxnSpPr>
            <a:cxnSpLocks noChangeShapeType="1"/>
          </p:cNvCxnSpPr>
          <p:nvPr/>
        </p:nvCxnSpPr>
        <p:spPr bwMode="auto">
          <a:xfrm rot="5400000" flipH="1" flipV="1">
            <a:off x="5511800" y="2579688"/>
            <a:ext cx="38735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7" name="Figura a mano libera 36"/>
          <p:cNvSpPr/>
          <p:nvPr/>
        </p:nvSpPr>
        <p:spPr bwMode="auto">
          <a:xfrm>
            <a:off x="3536950" y="1593850"/>
            <a:ext cx="1627188" cy="3952875"/>
          </a:xfrm>
          <a:custGeom>
            <a:avLst/>
            <a:gdLst>
              <a:gd name="connsiteX0" fmla="*/ 67056 w 1653032"/>
              <a:gd name="connsiteY0" fmla="*/ 808736 h 3954272"/>
              <a:gd name="connsiteX1" fmla="*/ 463296 w 1653032"/>
              <a:gd name="connsiteY1" fmla="*/ 583184 h 3954272"/>
              <a:gd name="connsiteX2" fmla="*/ 1005840 w 1653032"/>
              <a:gd name="connsiteY2" fmla="*/ 345440 h 3954272"/>
              <a:gd name="connsiteX3" fmla="*/ 1231392 w 1653032"/>
              <a:gd name="connsiteY3" fmla="*/ 272288 h 3954272"/>
              <a:gd name="connsiteX4" fmla="*/ 1237488 w 1653032"/>
              <a:gd name="connsiteY4" fmla="*/ 266192 h 3954272"/>
              <a:gd name="connsiteX5" fmla="*/ 1274064 w 1653032"/>
              <a:gd name="connsiteY5" fmla="*/ 132080 h 3954272"/>
              <a:gd name="connsiteX6" fmla="*/ 1341120 w 1653032"/>
              <a:gd name="connsiteY6" fmla="*/ 46736 h 3954272"/>
              <a:gd name="connsiteX7" fmla="*/ 1493520 w 1653032"/>
              <a:gd name="connsiteY7" fmla="*/ 16256 h 3954272"/>
              <a:gd name="connsiteX8" fmla="*/ 1584960 w 1653032"/>
              <a:gd name="connsiteY8" fmla="*/ 95504 h 3954272"/>
              <a:gd name="connsiteX9" fmla="*/ 1639824 w 1653032"/>
              <a:gd name="connsiteY9" fmla="*/ 589280 h 3954272"/>
              <a:gd name="connsiteX10" fmla="*/ 1584960 w 1653032"/>
              <a:gd name="connsiteY10" fmla="*/ 1125728 h 3954272"/>
              <a:gd name="connsiteX11" fmla="*/ 1231392 w 1653032"/>
              <a:gd name="connsiteY11" fmla="*/ 1899920 h 3954272"/>
              <a:gd name="connsiteX12" fmla="*/ 999744 w 1653032"/>
              <a:gd name="connsiteY12" fmla="*/ 2387600 h 3954272"/>
              <a:gd name="connsiteX13" fmla="*/ 1072896 w 1653032"/>
              <a:gd name="connsiteY13" fmla="*/ 2411984 h 3954272"/>
              <a:gd name="connsiteX14" fmla="*/ 1072896 w 1653032"/>
              <a:gd name="connsiteY14" fmla="*/ 2418080 h 3954272"/>
              <a:gd name="connsiteX15" fmla="*/ 810768 w 1653032"/>
              <a:gd name="connsiteY15" fmla="*/ 2985008 h 3954272"/>
              <a:gd name="connsiteX16" fmla="*/ 798576 w 1653032"/>
              <a:gd name="connsiteY16" fmla="*/ 2997200 h 3954272"/>
              <a:gd name="connsiteX17" fmla="*/ 286512 w 1653032"/>
              <a:gd name="connsiteY17" fmla="*/ 3509264 h 3954272"/>
              <a:gd name="connsiteX18" fmla="*/ 274320 w 1653032"/>
              <a:gd name="connsiteY18" fmla="*/ 3509264 h 3954272"/>
              <a:gd name="connsiteX19" fmla="*/ 60960 w 1653032"/>
              <a:gd name="connsiteY19" fmla="*/ 3509264 h 3954272"/>
              <a:gd name="connsiteX20" fmla="*/ 60960 w 1653032"/>
              <a:gd name="connsiteY20" fmla="*/ 3503168 h 3954272"/>
              <a:gd name="connsiteX21" fmla="*/ 67056 w 1653032"/>
              <a:gd name="connsiteY21" fmla="*/ 808736 h 3954272"/>
              <a:gd name="connsiteX0" fmla="*/ 67056 w 1653032"/>
              <a:gd name="connsiteY0" fmla="*/ 808736 h 3954272"/>
              <a:gd name="connsiteX1" fmla="*/ 463296 w 1653032"/>
              <a:gd name="connsiteY1" fmla="*/ 583184 h 3954272"/>
              <a:gd name="connsiteX2" fmla="*/ 1005840 w 1653032"/>
              <a:gd name="connsiteY2" fmla="*/ 345440 h 3954272"/>
              <a:gd name="connsiteX3" fmla="*/ 1231392 w 1653032"/>
              <a:gd name="connsiteY3" fmla="*/ 272288 h 3954272"/>
              <a:gd name="connsiteX4" fmla="*/ 1237488 w 1653032"/>
              <a:gd name="connsiteY4" fmla="*/ 266192 h 3954272"/>
              <a:gd name="connsiteX5" fmla="*/ 1274064 w 1653032"/>
              <a:gd name="connsiteY5" fmla="*/ 132080 h 3954272"/>
              <a:gd name="connsiteX6" fmla="*/ 1341120 w 1653032"/>
              <a:gd name="connsiteY6" fmla="*/ 46736 h 3954272"/>
              <a:gd name="connsiteX7" fmla="*/ 1493520 w 1653032"/>
              <a:gd name="connsiteY7" fmla="*/ 16256 h 3954272"/>
              <a:gd name="connsiteX8" fmla="*/ 1584960 w 1653032"/>
              <a:gd name="connsiteY8" fmla="*/ 95504 h 3954272"/>
              <a:gd name="connsiteX9" fmla="*/ 1639824 w 1653032"/>
              <a:gd name="connsiteY9" fmla="*/ 589280 h 3954272"/>
              <a:gd name="connsiteX10" fmla="*/ 1584960 w 1653032"/>
              <a:gd name="connsiteY10" fmla="*/ 1125728 h 3954272"/>
              <a:gd name="connsiteX11" fmla="*/ 1231392 w 1653032"/>
              <a:gd name="connsiteY11" fmla="*/ 1899920 h 3954272"/>
              <a:gd name="connsiteX12" fmla="*/ 999744 w 1653032"/>
              <a:gd name="connsiteY12" fmla="*/ 2387600 h 3954272"/>
              <a:gd name="connsiteX13" fmla="*/ 1072896 w 1653032"/>
              <a:gd name="connsiteY13" fmla="*/ 2411984 h 3954272"/>
              <a:gd name="connsiteX14" fmla="*/ 1072896 w 1653032"/>
              <a:gd name="connsiteY14" fmla="*/ 2418080 h 3954272"/>
              <a:gd name="connsiteX15" fmla="*/ 810768 w 1653032"/>
              <a:gd name="connsiteY15" fmla="*/ 2985008 h 3954272"/>
              <a:gd name="connsiteX16" fmla="*/ 798576 w 1653032"/>
              <a:gd name="connsiteY16" fmla="*/ 2997200 h 3954272"/>
              <a:gd name="connsiteX17" fmla="*/ 286512 w 1653032"/>
              <a:gd name="connsiteY17" fmla="*/ 3509264 h 3954272"/>
              <a:gd name="connsiteX18" fmla="*/ 274320 w 1653032"/>
              <a:gd name="connsiteY18" fmla="*/ 3509264 h 3954272"/>
              <a:gd name="connsiteX19" fmla="*/ 60960 w 1653032"/>
              <a:gd name="connsiteY19" fmla="*/ 3509264 h 3954272"/>
              <a:gd name="connsiteX20" fmla="*/ 60960 w 1653032"/>
              <a:gd name="connsiteY20" fmla="*/ 3503168 h 3954272"/>
              <a:gd name="connsiteX21" fmla="*/ 67056 w 1653032"/>
              <a:gd name="connsiteY21" fmla="*/ 808736 h 3954272"/>
              <a:gd name="connsiteX0" fmla="*/ 41656 w 1627632"/>
              <a:gd name="connsiteY0" fmla="*/ 808736 h 3954272"/>
              <a:gd name="connsiteX1" fmla="*/ 437896 w 1627632"/>
              <a:gd name="connsiteY1" fmla="*/ 583184 h 3954272"/>
              <a:gd name="connsiteX2" fmla="*/ 980440 w 1627632"/>
              <a:gd name="connsiteY2" fmla="*/ 345440 h 3954272"/>
              <a:gd name="connsiteX3" fmla="*/ 1205992 w 1627632"/>
              <a:gd name="connsiteY3" fmla="*/ 272288 h 3954272"/>
              <a:gd name="connsiteX4" fmla="*/ 1212088 w 1627632"/>
              <a:gd name="connsiteY4" fmla="*/ 266192 h 3954272"/>
              <a:gd name="connsiteX5" fmla="*/ 1248664 w 1627632"/>
              <a:gd name="connsiteY5" fmla="*/ 132080 h 3954272"/>
              <a:gd name="connsiteX6" fmla="*/ 1315720 w 1627632"/>
              <a:gd name="connsiteY6" fmla="*/ 46736 h 3954272"/>
              <a:gd name="connsiteX7" fmla="*/ 1468120 w 1627632"/>
              <a:gd name="connsiteY7" fmla="*/ 16256 h 3954272"/>
              <a:gd name="connsiteX8" fmla="*/ 1559560 w 1627632"/>
              <a:gd name="connsiteY8" fmla="*/ 95504 h 3954272"/>
              <a:gd name="connsiteX9" fmla="*/ 1614424 w 1627632"/>
              <a:gd name="connsiteY9" fmla="*/ 589280 h 3954272"/>
              <a:gd name="connsiteX10" fmla="*/ 1559560 w 1627632"/>
              <a:gd name="connsiteY10" fmla="*/ 1125728 h 3954272"/>
              <a:gd name="connsiteX11" fmla="*/ 1205992 w 1627632"/>
              <a:gd name="connsiteY11" fmla="*/ 1899920 h 3954272"/>
              <a:gd name="connsiteX12" fmla="*/ 974344 w 1627632"/>
              <a:gd name="connsiteY12" fmla="*/ 2387600 h 3954272"/>
              <a:gd name="connsiteX13" fmla="*/ 1047496 w 1627632"/>
              <a:gd name="connsiteY13" fmla="*/ 2411984 h 3954272"/>
              <a:gd name="connsiteX14" fmla="*/ 1047496 w 1627632"/>
              <a:gd name="connsiteY14" fmla="*/ 2418080 h 3954272"/>
              <a:gd name="connsiteX15" fmla="*/ 785368 w 1627632"/>
              <a:gd name="connsiteY15" fmla="*/ 2985008 h 3954272"/>
              <a:gd name="connsiteX16" fmla="*/ 773176 w 1627632"/>
              <a:gd name="connsiteY16" fmla="*/ 2997200 h 3954272"/>
              <a:gd name="connsiteX17" fmla="*/ 261112 w 1627632"/>
              <a:gd name="connsiteY17" fmla="*/ 3509264 h 3954272"/>
              <a:gd name="connsiteX18" fmla="*/ 248920 w 1627632"/>
              <a:gd name="connsiteY18" fmla="*/ 3509264 h 3954272"/>
              <a:gd name="connsiteX19" fmla="*/ 35560 w 1627632"/>
              <a:gd name="connsiteY19" fmla="*/ 3509264 h 3954272"/>
              <a:gd name="connsiteX20" fmla="*/ 35560 w 1627632"/>
              <a:gd name="connsiteY20" fmla="*/ 3503168 h 3954272"/>
              <a:gd name="connsiteX21" fmla="*/ 41656 w 1627632"/>
              <a:gd name="connsiteY21" fmla="*/ 808736 h 3954272"/>
              <a:gd name="connsiteX0" fmla="*/ 41656 w 1627632"/>
              <a:gd name="connsiteY0" fmla="*/ 808736 h 3954272"/>
              <a:gd name="connsiteX1" fmla="*/ 437896 w 1627632"/>
              <a:gd name="connsiteY1" fmla="*/ 583184 h 3954272"/>
              <a:gd name="connsiteX2" fmla="*/ 980440 w 1627632"/>
              <a:gd name="connsiteY2" fmla="*/ 345440 h 3954272"/>
              <a:gd name="connsiteX3" fmla="*/ 1205992 w 1627632"/>
              <a:gd name="connsiteY3" fmla="*/ 272288 h 3954272"/>
              <a:gd name="connsiteX4" fmla="*/ 1212088 w 1627632"/>
              <a:gd name="connsiteY4" fmla="*/ 266192 h 3954272"/>
              <a:gd name="connsiteX5" fmla="*/ 1248664 w 1627632"/>
              <a:gd name="connsiteY5" fmla="*/ 132080 h 3954272"/>
              <a:gd name="connsiteX6" fmla="*/ 1315720 w 1627632"/>
              <a:gd name="connsiteY6" fmla="*/ 46736 h 3954272"/>
              <a:gd name="connsiteX7" fmla="*/ 1468120 w 1627632"/>
              <a:gd name="connsiteY7" fmla="*/ 16256 h 3954272"/>
              <a:gd name="connsiteX8" fmla="*/ 1559560 w 1627632"/>
              <a:gd name="connsiteY8" fmla="*/ 95504 h 3954272"/>
              <a:gd name="connsiteX9" fmla="*/ 1614424 w 1627632"/>
              <a:gd name="connsiteY9" fmla="*/ 589280 h 3954272"/>
              <a:gd name="connsiteX10" fmla="*/ 1559560 w 1627632"/>
              <a:gd name="connsiteY10" fmla="*/ 1125728 h 3954272"/>
              <a:gd name="connsiteX11" fmla="*/ 1205992 w 1627632"/>
              <a:gd name="connsiteY11" fmla="*/ 1899920 h 3954272"/>
              <a:gd name="connsiteX12" fmla="*/ 974344 w 1627632"/>
              <a:gd name="connsiteY12" fmla="*/ 2387600 h 3954272"/>
              <a:gd name="connsiteX13" fmla="*/ 1047496 w 1627632"/>
              <a:gd name="connsiteY13" fmla="*/ 2411984 h 3954272"/>
              <a:gd name="connsiteX14" fmla="*/ 1047496 w 1627632"/>
              <a:gd name="connsiteY14" fmla="*/ 2418080 h 3954272"/>
              <a:gd name="connsiteX15" fmla="*/ 785368 w 1627632"/>
              <a:gd name="connsiteY15" fmla="*/ 2985008 h 3954272"/>
              <a:gd name="connsiteX16" fmla="*/ 773176 w 1627632"/>
              <a:gd name="connsiteY16" fmla="*/ 2997200 h 3954272"/>
              <a:gd name="connsiteX17" fmla="*/ 261112 w 1627632"/>
              <a:gd name="connsiteY17" fmla="*/ 3509264 h 3954272"/>
              <a:gd name="connsiteX18" fmla="*/ 248920 w 1627632"/>
              <a:gd name="connsiteY18" fmla="*/ 3509264 h 3954272"/>
              <a:gd name="connsiteX19" fmla="*/ 35560 w 1627632"/>
              <a:gd name="connsiteY19" fmla="*/ 3509264 h 3954272"/>
              <a:gd name="connsiteX20" fmla="*/ 35560 w 1627632"/>
              <a:gd name="connsiteY20" fmla="*/ 3503168 h 3954272"/>
              <a:gd name="connsiteX21" fmla="*/ 41656 w 1627632"/>
              <a:gd name="connsiteY21" fmla="*/ 808736 h 3954272"/>
              <a:gd name="connsiteX0" fmla="*/ 41656 w 1627632"/>
              <a:gd name="connsiteY0" fmla="*/ 808736 h 3954272"/>
              <a:gd name="connsiteX1" fmla="*/ 437896 w 1627632"/>
              <a:gd name="connsiteY1" fmla="*/ 583184 h 3954272"/>
              <a:gd name="connsiteX2" fmla="*/ 980440 w 1627632"/>
              <a:gd name="connsiteY2" fmla="*/ 345440 h 3954272"/>
              <a:gd name="connsiteX3" fmla="*/ 1205992 w 1627632"/>
              <a:gd name="connsiteY3" fmla="*/ 272288 h 3954272"/>
              <a:gd name="connsiteX4" fmla="*/ 1212088 w 1627632"/>
              <a:gd name="connsiteY4" fmla="*/ 266192 h 3954272"/>
              <a:gd name="connsiteX5" fmla="*/ 1248664 w 1627632"/>
              <a:gd name="connsiteY5" fmla="*/ 132080 h 3954272"/>
              <a:gd name="connsiteX6" fmla="*/ 1315720 w 1627632"/>
              <a:gd name="connsiteY6" fmla="*/ 46736 h 3954272"/>
              <a:gd name="connsiteX7" fmla="*/ 1468120 w 1627632"/>
              <a:gd name="connsiteY7" fmla="*/ 16256 h 3954272"/>
              <a:gd name="connsiteX8" fmla="*/ 1559560 w 1627632"/>
              <a:gd name="connsiteY8" fmla="*/ 95504 h 3954272"/>
              <a:gd name="connsiteX9" fmla="*/ 1614424 w 1627632"/>
              <a:gd name="connsiteY9" fmla="*/ 589280 h 3954272"/>
              <a:gd name="connsiteX10" fmla="*/ 1559560 w 1627632"/>
              <a:gd name="connsiteY10" fmla="*/ 1125728 h 3954272"/>
              <a:gd name="connsiteX11" fmla="*/ 1205992 w 1627632"/>
              <a:gd name="connsiteY11" fmla="*/ 1899920 h 3954272"/>
              <a:gd name="connsiteX12" fmla="*/ 974344 w 1627632"/>
              <a:gd name="connsiteY12" fmla="*/ 2387600 h 3954272"/>
              <a:gd name="connsiteX13" fmla="*/ 1047496 w 1627632"/>
              <a:gd name="connsiteY13" fmla="*/ 2411984 h 3954272"/>
              <a:gd name="connsiteX14" fmla="*/ 1047496 w 1627632"/>
              <a:gd name="connsiteY14" fmla="*/ 2418080 h 3954272"/>
              <a:gd name="connsiteX15" fmla="*/ 785368 w 1627632"/>
              <a:gd name="connsiteY15" fmla="*/ 2985008 h 3954272"/>
              <a:gd name="connsiteX16" fmla="*/ 773176 w 1627632"/>
              <a:gd name="connsiteY16" fmla="*/ 2997200 h 3954272"/>
              <a:gd name="connsiteX17" fmla="*/ 261112 w 1627632"/>
              <a:gd name="connsiteY17" fmla="*/ 3509264 h 3954272"/>
              <a:gd name="connsiteX18" fmla="*/ 248920 w 1627632"/>
              <a:gd name="connsiteY18" fmla="*/ 3509264 h 3954272"/>
              <a:gd name="connsiteX19" fmla="*/ 29464 w 1627632"/>
              <a:gd name="connsiteY19" fmla="*/ 3794252 h 3954272"/>
              <a:gd name="connsiteX20" fmla="*/ 35560 w 1627632"/>
              <a:gd name="connsiteY20" fmla="*/ 3509264 h 3954272"/>
              <a:gd name="connsiteX21" fmla="*/ 35560 w 1627632"/>
              <a:gd name="connsiteY21" fmla="*/ 3503168 h 3954272"/>
              <a:gd name="connsiteX22" fmla="*/ 41656 w 1627632"/>
              <a:gd name="connsiteY22" fmla="*/ 808736 h 3954272"/>
              <a:gd name="connsiteX0" fmla="*/ 41656 w 1627632"/>
              <a:gd name="connsiteY0" fmla="*/ 808736 h 3954272"/>
              <a:gd name="connsiteX1" fmla="*/ 437896 w 1627632"/>
              <a:gd name="connsiteY1" fmla="*/ 583184 h 3954272"/>
              <a:gd name="connsiteX2" fmla="*/ 980440 w 1627632"/>
              <a:gd name="connsiteY2" fmla="*/ 345440 h 3954272"/>
              <a:gd name="connsiteX3" fmla="*/ 1205992 w 1627632"/>
              <a:gd name="connsiteY3" fmla="*/ 272288 h 3954272"/>
              <a:gd name="connsiteX4" fmla="*/ 1212088 w 1627632"/>
              <a:gd name="connsiteY4" fmla="*/ 266192 h 3954272"/>
              <a:gd name="connsiteX5" fmla="*/ 1248664 w 1627632"/>
              <a:gd name="connsiteY5" fmla="*/ 132080 h 3954272"/>
              <a:gd name="connsiteX6" fmla="*/ 1315720 w 1627632"/>
              <a:gd name="connsiteY6" fmla="*/ 46736 h 3954272"/>
              <a:gd name="connsiteX7" fmla="*/ 1468120 w 1627632"/>
              <a:gd name="connsiteY7" fmla="*/ 16256 h 3954272"/>
              <a:gd name="connsiteX8" fmla="*/ 1559560 w 1627632"/>
              <a:gd name="connsiteY8" fmla="*/ 95504 h 3954272"/>
              <a:gd name="connsiteX9" fmla="*/ 1614424 w 1627632"/>
              <a:gd name="connsiteY9" fmla="*/ 589280 h 3954272"/>
              <a:gd name="connsiteX10" fmla="*/ 1559560 w 1627632"/>
              <a:gd name="connsiteY10" fmla="*/ 1125728 h 3954272"/>
              <a:gd name="connsiteX11" fmla="*/ 1205992 w 1627632"/>
              <a:gd name="connsiteY11" fmla="*/ 1899920 h 3954272"/>
              <a:gd name="connsiteX12" fmla="*/ 974344 w 1627632"/>
              <a:gd name="connsiteY12" fmla="*/ 2387600 h 3954272"/>
              <a:gd name="connsiteX13" fmla="*/ 1047496 w 1627632"/>
              <a:gd name="connsiteY13" fmla="*/ 2411984 h 3954272"/>
              <a:gd name="connsiteX14" fmla="*/ 1047496 w 1627632"/>
              <a:gd name="connsiteY14" fmla="*/ 2418080 h 3954272"/>
              <a:gd name="connsiteX15" fmla="*/ 785368 w 1627632"/>
              <a:gd name="connsiteY15" fmla="*/ 2985008 h 3954272"/>
              <a:gd name="connsiteX16" fmla="*/ 773176 w 1627632"/>
              <a:gd name="connsiteY16" fmla="*/ 2997200 h 3954272"/>
              <a:gd name="connsiteX17" fmla="*/ 261112 w 1627632"/>
              <a:gd name="connsiteY17" fmla="*/ 3509264 h 3954272"/>
              <a:gd name="connsiteX18" fmla="*/ 248920 w 1627632"/>
              <a:gd name="connsiteY18" fmla="*/ 3509264 h 3954272"/>
              <a:gd name="connsiteX19" fmla="*/ 29464 w 1627632"/>
              <a:gd name="connsiteY19" fmla="*/ 3794252 h 3954272"/>
              <a:gd name="connsiteX20" fmla="*/ 35560 w 1627632"/>
              <a:gd name="connsiteY20" fmla="*/ 3509264 h 3954272"/>
              <a:gd name="connsiteX21" fmla="*/ 35560 w 1627632"/>
              <a:gd name="connsiteY21" fmla="*/ 3503168 h 3954272"/>
              <a:gd name="connsiteX22" fmla="*/ 41656 w 1627632"/>
              <a:gd name="connsiteY22" fmla="*/ 808736 h 395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27632" h="3954272">
                <a:moveTo>
                  <a:pt x="41656" y="808736"/>
                </a:moveTo>
                <a:cubicBezTo>
                  <a:pt x="29464" y="828040"/>
                  <a:pt x="281432" y="660400"/>
                  <a:pt x="437896" y="583184"/>
                </a:cubicBezTo>
                <a:cubicBezTo>
                  <a:pt x="594360" y="505968"/>
                  <a:pt x="852424" y="397256"/>
                  <a:pt x="980440" y="345440"/>
                </a:cubicBezTo>
                <a:cubicBezTo>
                  <a:pt x="1108456" y="293624"/>
                  <a:pt x="1167384" y="285496"/>
                  <a:pt x="1205992" y="272288"/>
                </a:cubicBezTo>
                <a:cubicBezTo>
                  <a:pt x="1244600" y="259080"/>
                  <a:pt x="1204976" y="289560"/>
                  <a:pt x="1212088" y="266192"/>
                </a:cubicBezTo>
                <a:cubicBezTo>
                  <a:pt x="1219200" y="242824"/>
                  <a:pt x="1231392" y="168656"/>
                  <a:pt x="1248664" y="132080"/>
                </a:cubicBezTo>
                <a:cubicBezTo>
                  <a:pt x="1265936" y="95504"/>
                  <a:pt x="1279144" y="66040"/>
                  <a:pt x="1315720" y="46736"/>
                </a:cubicBezTo>
                <a:cubicBezTo>
                  <a:pt x="1352296" y="27432"/>
                  <a:pt x="1427480" y="8128"/>
                  <a:pt x="1468120" y="16256"/>
                </a:cubicBezTo>
                <a:cubicBezTo>
                  <a:pt x="1508760" y="24384"/>
                  <a:pt x="1535176" y="0"/>
                  <a:pt x="1559560" y="95504"/>
                </a:cubicBezTo>
                <a:cubicBezTo>
                  <a:pt x="1583944" y="191008"/>
                  <a:pt x="1614424" y="417576"/>
                  <a:pt x="1614424" y="589280"/>
                </a:cubicBezTo>
                <a:cubicBezTo>
                  <a:pt x="1614424" y="760984"/>
                  <a:pt x="1627632" y="907288"/>
                  <a:pt x="1559560" y="1125728"/>
                </a:cubicBezTo>
                <a:cubicBezTo>
                  <a:pt x="1491488" y="1344168"/>
                  <a:pt x="1303528" y="1689608"/>
                  <a:pt x="1205992" y="1899920"/>
                </a:cubicBezTo>
                <a:cubicBezTo>
                  <a:pt x="1108456" y="2110232"/>
                  <a:pt x="1000760" y="2302256"/>
                  <a:pt x="974344" y="2387600"/>
                </a:cubicBezTo>
                <a:cubicBezTo>
                  <a:pt x="978408" y="2387600"/>
                  <a:pt x="1035304" y="2406904"/>
                  <a:pt x="1047496" y="2411984"/>
                </a:cubicBezTo>
                <a:cubicBezTo>
                  <a:pt x="1059688" y="2417064"/>
                  <a:pt x="1091184" y="2322576"/>
                  <a:pt x="1047496" y="2418080"/>
                </a:cubicBezTo>
                <a:cubicBezTo>
                  <a:pt x="1003808" y="2513584"/>
                  <a:pt x="831088" y="2888488"/>
                  <a:pt x="785368" y="2985008"/>
                </a:cubicBezTo>
                <a:cubicBezTo>
                  <a:pt x="739648" y="3081528"/>
                  <a:pt x="773176" y="2997200"/>
                  <a:pt x="773176" y="2997200"/>
                </a:cubicBezTo>
                <a:lnTo>
                  <a:pt x="261112" y="3509264"/>
                </a:lnTo>
                <a:cubicBezTo>
                  <a:pt x="173736" y="3594608"/>
                  <a:pt x="248920" y="3509264"/>
                  <a:pt x="248920" y="3509264"/>
                </a:cubicBezTo>
                <a:lnTo>
                  <a:pt x="29464" y="3794252"/>
                </a:lnTo>
                <a:cubicBezTo>
                  <a:pt x="35306" y="3649726"/>
                  <a:pt x="33528" y="3604260"/>
                  <a:pt x="35560" y="3509264"/>
                </a:cubicBezTo>
                <a:cubicBezTo>
                  <a:pt x="0" y="3508248"/>
                  <a:pt x="36576" y="3954272"/>
                  <a:pt x="35560" y="3503168"/>
                </a:cubicBezTo>
                <a:cubicBezTo>
                  <a:pt x="34544" y="3052064"/>
                  <a:pt x="29464" y="1325880"/>
                  <a:pt x="41656" y="808736"/>
                </a:cubicBezTo>
                <a:close/>
              </a:path>
            </a:pathLst>
          </a:custGeom>
          <a:solidFill>
            <a:srgbClr val="0066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8" name="Figura a mano libera 37"/>
          <p:cNvSpPr/>
          <p:nvPr/>
        </p:nvSpPr>
        <p:spPr bwMode="auto">
          <a:xfrm>
            <a:off x="5254625" y="1468438"/>
            <a:ext cx="561975" cy="2392362"/>
          </a:xfrm>
          <a:custGeom>
            <a:avLst/>
            <a:gdLst>
              <a:gd name="connsiteX0" fmla="*/ 0 w 1732280"/>
              <a:gd name="connsiteY0" fmla="*/ 261112 h 2108200"/>
              <a:gd name="connsiteX1" fmla="*/ 487680 w 1732280"/>
              <a:gd name="connsiteY1" fmla="*/ 72136 h 2108200"/>
              <a:gd name="connsiteX2" fmla="*/ 908304 w 1732280"/>
              <a:gd name="connsiteY2" fmla="*/ 5080 h 2108200"/>
              <a:gd name="connsiteX3" fmla="*/ 1335024 w 1732280"/>
              <a:gd name="connsiteY3" fmla="*/ 102616 h 2108200"/>
              <a:gd name="connsiteX4" fmla="*/ 1597152 w 1732280"/>
              <a:gd name="connsiteY4" fmla="*/ 376936 h 2108200"/>
              <a:gd name="connsiteX5" fmla="*/ 1725168 w 1732280"/>
              <a:gd name="connsiteY5" fmla="*/ 767080 h 2108200"/>
              <a:gd name="connsiteX6" fmla="*/ 1639824 w 1732280"/>
              <a:gd name="connsiteY6" fmla="*/ 1394968 h 2108200"/>
              <a:gd name="connsiteX7" fmla="*/ 1414272 w 1732280"/>
              <a:gd name="connsiteY7" fmla="*/ 1870456 h 2108200"/>
              <a:gd name="connsiteX8" fmla="*/ 1304544 w 1732280"/>
              <a:gd name="connsiteY8" fmla="*/ 2108200 h 2108200"/>
              <a:gd name="connsiteX0" fmla="*/ 0 w 1244600"/>
              <a:gd name="connsiteY0" fmla="*/ 72136 h 2108200"/>
              <a:gd name="connsiteX1" fmla="*/ 420624 w 1244600"/>
              <a:gd name="connsiteY1" fmla="*/ 5080 h 2108200"/>
              <a:gd name="connsiteX2" fmla="*/ 847344 w 1244600"/>
              <a:gd name="connsiteY2" fmla="*/ 102616 h 2108200"/>
              <a:gd name="connsiteX3" fmla="*/ 1109472 w 1244600"/>
              <a:gd name="connsiteY3" fmla="*/ 376936 h 2108200"/>
              <a:gd name="connsiteX4" fmla="*/ 1237488 w 1244600"/>
              <a:gd name="connsiteY4" fmla="*/ 767080 h 2108200"/>
              <a:gd name="connsiteX5" fmla="*/ 1152144 w 1244600"/>
              <a:gd name="connsiteY5" fmla="*/ 1394968 h 2108200"/>
              <a:gd name="connsiteX6" fmla="*/ 926592 w 1244600"/>
              <a:gd name="connsiteY6" fmla="*/ 1870456 h 2108200"/>
              <a:gd name="connsiteX7" fmla="*/ 816864 w 1244600"/>
              <a:gd name="connsiteY7" fmla="*/ 2108200 h 2108200"/>
              <a:gd name="connsiteX0" fmla="*/ 0 w 823976"/>
              <a:gd name="connsiteY0" fmla="*/ 0 h 2103120"/>
              <a:gd name="connsiteX1" fmla="*/ 426720 w 823976"/>
              <a:gd name="connsiteY1" fmla="*/ 97536 h 2103120"/>
              <a:gd name="connsiteX2" fmla="*/ 688848 w 823976"/>
              <a:gd name="connsiteY2" fmla="*/ 371856 h 2103120"/>
              <a:gd name="connsiteX3" fmla="*/ 816864 w 823976"/>
              <a:gd name="connsiteY3" fmla="*/ 762000 h 2103120"/>
              <a:gd name="connsiteX4" fmla="*/ 731520 w 823976"/>
              <a:gd name="connsiteY4" fmla="*/ 1389888 h 2103120"/>
              <a:gd name="connsiteX5" fmla="*/ 505968 w 823976"/>
              <a:gd name="connsiteY5" fmla="*/ 1865376 h 2103120"/>
              <a:gd name="connsiteX6" fmla="*/ 396240 w 823976"/>
              <a:gd name="connsiteY6" fmla="*/ 2103120 h 2103120"/>
              <a:gd name="connsiteX0" fmla="*/ 30480 w 427736"/>
              <a:gd name="connsiteY0" fmla="*/ 0 h 2005584"/>
              <a:gd name="connsiteX1" fmla="*/ 292608 w 427736"/>
              <a:gd name="connsiteY1" fmla="*/ 274320 h 2005584"/>
              <a:gd name="connsiteX2" fmla="*/ 420624 w 427736"/>
              <a:gd name="connsiteY2" fmla="*/ 664464 h 2005584"/>
              <a:gd name="connsiteX3" fmla="*/ 335280 w 427736"/>
              <a:gd name="connsiteY3" fmla="*/ 1292352 h 2005584"/>
              <a:gd name="connsiteX4" fmla="*/ 109728 w 427736"/>
              <a:gd name="connsiteY4" fmla="*/ 1767840 h 2005584"/>
              <a:gd name="connsiteX5" fmla="*/ 0 w 427736"/>
              <a:gd name="connsiteY5" fmla="*/ 2005584 h 2005584"/>
              <a:gd name="connsiteX0" fmla="*/ 96520 w 493776"/>
              <a:gd name="connsiteY0" fmla="*/ 0 h 2391664"/>
              <a:gd name="connsiteX1" fmla="*/ 358648 w 493776"/>
              <a:gd name="connsiteY1" fmla="*/ 274320 h 2391664"/>
              <a:gd name="connsiteX2" fmla="*/ 486664 w 493776"/>
              <a:gd name="connsiteY2" fmla="*/ 664464 h 2391664"/>
              <a:gd name="connsiteX3" fmla="*/ 401320 w 493776"/>
              <a:gd name="connsiteY3" fmla="*/ 1292352 h 2391664"/>
              <a:gd name="connsiteX4" fmla="*/ 175768 w 493776"/>
              <a:gd name="connsiteY4" fmla="*/ 1767840 h 2391664"/>
              <a:gd name="connsiteX5" fmla="*/ 0 w 493776"/>
              <a:gd name="connsiteY5" fmla="*/ 2391664 h 2391664"/>
              <a:gd name="connsiteX0" fmla="*/ 165439 w 562695"/>
              <a:gd name="connsiteY0" fmla="*/ 0 h 2391664"/>
              <a:gd name="connsiteX1" fmla="*/ 427567 w 562695"/>
              <a:gd name="connsiteY1" fmla="*/ 274320 h 2391664"/>
              <a:gd name="connsiteX2" fmla="*/ 555583 w 562695"/>
              <a:gd name="connsiteY2" fmla="*/ 664464 h 2391664"/>
              <a:gd name="connsiteX3" fmla="*/ 470239 w 562695"/>
              <a:gd name="connsiteY3" fmla="*/ 1292352 h 2391664"/>
              <a:gd name="connsiteX4" fmla="*/ 244687 w 562695"/>
              <a:gd name="connsiteY4" fmla="*/ 1767840 h 2391664"/>
              <a:gd name="connsiteX5" fmla="*/ 29295 w 562695"/>
              <a:gd name="connsiteY5" fmla="*/ 2269744 h 2391664"/>
              <a:gd name="connsiteX6" fmla="*/ 68919 w 562695"/>
              <a:gd name="connsiteY6" fmla="*/ 2391664 h 239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695" h="2391664">
                <a:moveTo>
                  <a:pt x="165439" y="0"/>
                </a:moveTo>
                <a:cubicBezTo>
                  <a:pt x="280247" y="61976"/>
                  <a:pt x="362543" y="163576"/>
                  <a:pt x="427567" y="274320"/>
                </a:cubicBezTo>
                <a:cubicBezTo>
                  <a:pt x="492591" y="385064"/>
                  <a:pt x="548471" y="494792"/>
                  <a:pt x="555583" y="664464"/>
                </a:cubicBezTo>
                <a:cubicBezTo>
                  <a:pt x="562695" y="834136"/>
                  <a:pt x="522055" y="1108456"/>
                  <a:pt x="470239" y="1292352"/>
                </a:cubicBezTo>
                <a:cubicBezTo>
                  <a:pt x="418423" y="1476248"/>
                  <a:pt x="318178" y="1604941"/>
                  <a:pt x="244687" y="1767840"/>
                </a:cubicBezTo>
                <a:cubicBezTo>
                  <a:pt x="171196" y="1930739"/>
                  <a:pt x="58590" y="2165773"/>
                  <a:pt x="29295" y="2269744"/>
                </a:cubicBezTo>
                <a:cubicBezTo>
                  <a:pt x="0" y="2373715"/>
                  <a:pt x="77555" y="2358644"/>
                  <a:pt x="68919" y="2391664"/>
                </a:cubicBezTo>
              </a:path>
            </a:pathLst>
          </a:cu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54645" name="Gruppo 44"/>
          <p:cNvGrpSpPr>
            <a:grpSpLocks/>
          </p:cNvGrpSpPr>
          <p:nvPr/>
        </p:nvGrpSpPr>
        <p:grpSpPr bwMode="auto">
          <a:xfrm>
            <a:off x="5334000" y="2565400"/>
            <a:ext cx="3565525" cy="1285875"/>
            <a:chOff x="5334000" y="2565400"/>
            <a:chExt cx="3566160" cy="1285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Figura a mano libera 38"/>
            <p:cNvSpPr/>
            <p:nvPr/>
          </p:nvSpPr>
          <p:spPr bwMode="auto">
            <a:xfrm>
              <a:off x="5334000" y="2565400"/>
              <a:ext cx="3566160" cy="1285240"/>
            </a:xfrm>
            <a:custGeom>
              <a:avLst/>
              <a:gdLst>
                <a:gd name="connsiteX0" fmla="*/ 0 w 3566160"/>
                <a:gd name="connsiteY0" fmla="*/ 1285240 h 1285240"/>
                <a:gd name="connsiteX1" fmla="*/ 345440 w 3566160"/>
                <a:gd name="connsiteY1" fmla="*/ 1137920 h 1285240"/>
                <a:gd name="connsiteX2" fmla="*/ 1122680 w 3566160"/>
                <a:gd name="connsiteY2" fmla="*/ 751840 h 1285240"/>
                <a:gd name="connsiteX3" fmla="*/ 1940560 w 3566160"/>
                <a:gd name="connsiteY3" fmla="*/ 421640 h 1285240"/>
                <a:gd name="connsiteX4" fmla="*/ 2712720 w 3566160"/>
                <a:gd name="connsiteY4" fmla="*/ 167640 h 1285240"/>
                <a:gd name="connsiteX5" fmla="*/ 3566160 w 3566160"/>
                <a:gd name="connsiteY5" fmla="*/ 0 h 128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6160" h="1285240">
                  <a:moveTo>
                    <a:pt x="0" y="1285240"/>
                  </a:moveTo>
                  <a:cubicBezTo>
                    <a:pt x="79163" y="1256030"/>
                    <a:pt x="158327" y="1226820"/>
                    <a:pt x="345440" y="1137920"/>
                  </a:cubicBezTo>
                  <a:cubicBezTo>
                    <a:pt x="532553" y="1049020"/>
                    <a:pt x="856827" y="871220"/>
                    <a:pt x="1122680" y="751840"/>
                  </a:cubicBezTo>
                  <a:cubicBezTo>
                    <a:pt x="1388533" y="632460"/>
                    <a:pt x="1675553" y="519007"/>
                    <a:pt x="1940560" y="421640"/>
                  </a:cubicBezTo>
                  <a:cubicBezTo>
                    <a:pt x="2205567" y="324273"/>
                    <a:pt x="2441787" y="237913"/>
                    <a:pt x="2712720" y="167640"/>
                  </a:cubicBezTo>
                  <a:cubicBezTo>
                    <a:pt x="2983653" y="97367"/>
                    <a:pt x="3274906" y="48683"/>
                    <a:pt x="3566160" y="0"/>
                  </a:cubicBezTo>
                </a:path>
              </a:pathLst>
            </a:custGeom>
            <a:noFill/>
            <a:ln w="28575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4746" name="Gruppo 43"/>
            <p:cNvGrpSpPr>
              <a:grpSpLocks/>
            </p:cNvGrpSpPr>
            <p:nvPr/>
          </p:nvGrpSpPr>
          <p:grpSpPr bwMode="auto">
            <a:xfrm rot="-798639">
              <a:off x="7509714" y="2684336"/>
              <a:ext cx="556662" cy="261481"/>
              <a:chOff x="7692594" y="2430336"/>
              <a:chExt cx="556662" cy="261481"/>
            </a:xfrm>
          </p:grpSpPr>
          <p:sp>
            <p:nvSpPr>
              <p:cNvPr id="42" name="Rettangolo 41"/>
              <p:cNvSpPr/>
              <p:nvPr/>
            </p:nvSpPr>
            <p:spPr bwMode="auto">
              <a:xfrm>
                <a:off x="7732490" y="2463111"/>
                <a:ext cx="487450" cy="17771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4748" name="CasellaDiTesto 42"/>
              <p:cNvSpPr txBox="1">
                <a:spLocks noChangeArrowheads="1"/>
              </p:cNvSpPr>
              <p:nvPr/>
            </p:nvSpPr>
            <p:spPr bwMode="auto">
              <a:xfrm>
                <a:off x="7692594" y="2430336"/>
                <a:ext cx="556662" cy="261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700 °C</a:t>
                </a:r>
              </a:p>
            </p:txBody>
          </p:sp>
        </p:grpSp>
      </p:grpSp>
      <p:grpSp>
        <p:nvGrpSpPr>
          <p:cNvPr id="154646" name="Gruppo 48"/>
          <p:cNvGrpSpPr>
            <a:grpSpLocks/>
          </p:cNvGrpSpPr>
          <p:nvPr/>
        </p:nvGrpSpPr>
        <p:grpSpPr bwMode="auto">
          <a:xfrm>
            <a:off x="3619500" y="1366838"/>
            <a:ext cx="1800225" cy="488950"/>
            <a:chOff x="3618868" y="1366520"/>
            <a:chExt cx="1800476" cy="489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Figura a mano libera 29"/>
            <p:cNvSpPr/>
            <p:nvPr/>
          </p:nvSpPr>
          <p:spPr bwMode="auto">
            <a:xfrm>
              <a:off x="3618868" y="1366520"/>
              <a:ext cx="1800476" cy="489712"/>
            </a:xfrm>
            <a:custGeom>
              <a:avLst/>
              <a:gdLst>
                <a:gd name="connsiteX0" fmla="*/ 0 w 1732280"/>
                <a:gd name="connsiteY0" fmla="*/ 261112 h 2108200"/>
                <a:gd name="connsiteX1" fmla="*/ 487680 w 1732280"/>
                <a:gd name="connsiteY1" fmla="*/ 72136 h 2108200"/>
                <a:gd name="connsiteX2" fmla="*/ 908304 w 1732280"/>
                <a:gd name="connsiteY2" fmla="*/ 5080 h 2108200"/>
                <a:gd name="connsiteX3" fmla="*/ 1335024 w 1732280"/>
                <a:gd name="connsiteY3" fmla="*/ 102616 h 2108200"/>
                <a:gd name="connsiteX4" fmla="*/ 1597152 w 1732280"/>
                <a:gd name="connsiteY4" fmla="*/ 376936 h 2108200"/>
                <a:gd name="connsiteX5" fmla="*/ 1725168 w 1732280"/>
                <a:gd name="connsiteY5" fmla="*/ 767080 h 2108200"/>
                <a:gd name="connsiteX6" fmla="*/ 1639824 w 1732280"/>
                <a:gd name="connsiteY6" fmla="*/ 1394968 h 2108200"/>
                <a:gd name="connsiteX7" fmla="*/ 1414272 w 1732280"/>
                <a:gd name="connsiteY7" fmla="*/ 1870456 h 2108200"/>
                <a:gd name="connsiteX8" fmla="*/ 1304544 w 1732280"/>
                <a:gd name="connsiteY8" fmla="*/ 2108200 h 2108200"/>
                <a:gd name="connsiteX0" fmla="*/ 0 w 1732280"/>
                <a:gd name="connsiteY0" fmla="*/ 261112 h 1870456"/>
                <a:gd name="connsiteX1" fmla="*/ 487680 w 1732280"/>
                <a:gd name="connsiteY1" fmla="*/ 72136 h 1870456"/>
                <a:gd name="connsiteX2" fmla="*/ 908304 w 1732280"/>
                <a:gd name="connsiteY2" fmla="*/ 5080 h 1870456"/>
                <a:gd name="connsiteX3" fmla="*/ 1335024 w 1732280"/>
                <a:gd name="connsiteY3" fmla="*/ 102616 h 1870456"/>
                <a:gd name="connsiteX4" fmla="*/ 1597152 w 1732280"/>
                <a:gd name="connsiteY4" fmla="*/ 376936 h 1870456"/>
                <a:gd name="connsiteX5" fmla="*/ 1725168 w 1732280"/>
                <a:gd name="connsiteY5" fmla="*/ 767080 h 1870456"/>
                <a:gd name="connsiteX6" fmla="*/ 1639824 w 1732280"/>
                <a:gd name="connsiteY6" fmla="*/ 1394968 h 1870456"/>
                <a:gd name="connsiteX7" fmla="*/ 1414272 w 1732280"/>
                <a:gd name="connsiteY7" fmla="*/ 1870456 h 1870456"/>
                <a:gd name="connsiteX0" fmla="*/ 0 w 1732280"/>
                <a:gd name="connsiteY0" fmla="*/ 261112 h 1394968"/>
                <a:gd name="connsiteX1" fmla="*/ 487680 w 1732280"/>
                <a:gd name="connsiteY1" fmla="*/ 72136 h 1394968"/>
                <a:gd name="connsiteX2" fmla="*/ 908304 w 1732280"/>
                <a:gd name="connsiteY2" fmla="*/ 5080 h 1394968"/>
                <a:gd name="connsiteX3" fmla="*/ 1335024 w 1732280"/>
                <a:gd name="connsiteY3" fmla="*/ 102616 h 1394968"/>
                <a:gd name="connsiteX4" fmla="*/ 1597152 w 1732280"/>
                <a:gd name="connsiteY4" fmla="*/ 376936 h 1394968"/>
                <a:gd name="connsiteX5" fmla="*/ 1725168 w 1732280"/>
                <a:gd name="connsiteY5" fmla="*/ 767080 h 1394968"/>
                <a:gd name="connsiteX6" fmla="*/ 1639824 w 1732280"/>
                <a:gd name="connsiteY6" fmla="*/ 1394968 h 1394968"/>
                <a:gd name="connsiteX0" fmla="*/ 0 w 1725168"/>
                <a:gd name="connsiteY0" fmla="*/ 261112 h 767080"/>
                <a:gd name="connsiteX1" fmla="*/ 487680 w 1725168"/>
                <a:gd name="connsiteY1" fmla="*/ 72136 h 767080"/>
                <a:gd name="connsiteX2" fmla="*/ 908304 w 1725168"/>
                <a:gd name="connsiteY2" fmla="*/ 5080 h 767080"/>
                <a:gd name="connsiteX3" fmla="*/ 1335024 w 1725168"/>
                <a:gd name="connsiteY3" fmla="*/ 102616 h 767080"/>
                <a:gd name="connsiteX4" fmla="*/ 1597152 w 1725168"/>
                <a:gd name="connsiteY4" fmla="*/ 376936 h 767080"/>
                <a:gd name="connsiteX5" fmla="*/ 1725168 w 1725168"/>
                <a:gd name="connsiteY5" fmla="*/ 767080 h 767080"/>
                <a:gd name="connsiteX0" fmla="*/ 0 w 1597152"/>
                <a:gd name="connsiteY0" fmla="*/ 261112 h 376936"/>
                <a:gd name="connsiteX1" fmla="*/ 487680 w 1597152"/>
                <a:gd name="connsiteY1" fmla="*/ 72136 h 376936"/>
                <a:gd name="connsiteX2" fmla="*/ 908304 w 1597152"/>
                <a:gd name="connsiteY2" fmla="*/ 5080 h 376936"/>
                <a:gd name="connsiteX3" fmla="*/ 1335024 w 1597152"/>
                <a:gd name="connsiteY3" fmla="*/ 102616 h 376936"/>
                <a:gd name="connsiteX4" fmla="*/ 1597152 w 1597152"/>
                <a:gd name="connsiteY4" fmla="*/ 376936 h 376936"/>
                <a:gd name="connsiteX0" fmla="*/ 0 w 1335024"/>
                <a:gd name="connsiteY0" fmla="*/ 261112 h 261112"/>
                <a:gd name="connsiteX1" fmla="*/ 487680 w 1335024"/>
                <a:gd name="connsiteY1" fmla="*/ 72136 h 261112"/>
                <a:gd name="connsiteX2" fmla="*/ 908304 w 1335024"/>
                <a:gd name="connsiteY2" fmla="*/ 5080 h 261112"/>
                <a:gd name="connsiteX3" fmla="*/ 1335024 w 1335024"/>
                <a:gd name="connsiteY3" fmla="*/ 102616 h 261112"/>
                <a:gd name="connsiteX0" fmla="*/ 0 w 1799844"/>
                <a:gd name="connsiteY0" fmla="*/ 498348 h 498348"/>
                <a:gd name="connsiteX1" fmla="*/ 952500 w 1799844"/>
                <a:gd name="connsiteY1" fmla="*/ 80772 h 498348"/>
                <a:gd name="connsiteX2" fmla="*/ 1373124 w 1799844"/>
                <a:gd name="connsiteY2" fmla="*/ 13716 h 498348"/>
                <a:gd name="connsiteX3" fmla="*/ 1799844 w 1799844"/>
                <a:gd name="connsiteY3" fmla="*/ 111252 h 498348"/>
                <a:gd name="connsiteX0" fmla="*/ 0 w 1799844"/>
                <a:gd name="connsiteY0" fmla="*/ 489712 h 489712"/>
                <a:gd name="connsiteX1" fmla="*/ 544830 w 1799844"/>
                <a:gd name="connsiteY1" fmla="*/ 241300 h 489712"/>
                <a:gd name="connsiteX2" fmla="*/ 952500 w 1799844"/>
                <a:gd name="connsiteY2" fmla="*/ 72136 h 489712"/>
                <a:gd name="connsiteX3" fmla="*/ 1373124 w 1799844"/>
                <a:gd name="connsiteY3" fmla="*/ 5080 h 489712"/>
                <a:gd name="connsiteX4" fmla="*/ 1799844 w 1799844"/>
                <a:gd name="connsiteY4" fmla="*/ 102616 h 489712"/>
                <a:gd name="connsiteX0" fmla="*/ 0 w 1799844"/>
                <a:gd name="connsiteY0" fmla="*/ 489712 h 489712"/>
                <a:gd name="connsiteX1" fmla="*/ 544830 w 1799844"/>
                <a:gd name="connsiteY1" fmla="*/ 241300 h 489712"/>
                <a:gd name="connsiteX2" fmla="*/ 952500 w 1799844"/>
                <a:gd name="connsiteY2" fmla="*/ 72136 h 489712"/>
                <a:gd name="connsiteX3" fmla="*/ 1373124 w 1799844"/>
                <a:gd name="connsiteY3" fmla="*/ 5080 h 489712"/>
                <a:gd name="connsiteX4" fmla="*/ 1799844 w 1799844"/>
                <a:gd name="connsiteY4" fmla="*/ 102616 h 48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9844" h="489712">
                  <a:moveTo>
                    <a:pt x="0" y="489712"/>
                  </a:moveTo>
                  <a:lnTo>
                    <a:pt x="544830" y="241300"/>
                  </a:lnTo>
                  <a:cubicBezTo>
                    <a:pt x="703580" y="171704"/>
                    <a:pt x="814451" y="111506"/>
                    <a:pt x="952500" y="72136"/>
                  </a:cubicBezTo>
                  <a:cubicBezTo>
                    <a:pt x="1090549" y="32766"/>
                    <a:pt x="1231900" y="0"/>
                    <a:pt x="1373124" y="5080"/>
                  </a:cubicBezTo>
                  <a:cubicBezTo>
                    <a:pt x="1514348" y="10160"/>
                    <a:pt x="1685036" y="40640"/>
                    <a:pt x="1799844" y="102616"/>
                  </a:cubicBezTo>
                </a:path>
              </a:pathLst>
            </a:custGeom>
            <a:noFill/>
            <a:ln w="28575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4742" name="Gruppo 47"/>
            <p:cNvGrpSpPr>
              <a:grpSpLocks/>
            </p:cNvGrpSpPr>
            <p:nvPr/>
          </p:nvGrpSpPr>
          <p:grpSpPr bwMode="auto">
            <a:xfrm rot="-1582210">
              <a:off x="3632668" y="1590852"/>
              <a:ext cx="556641" cy="262018"/>
              <a:chOff x="3711916" y="1426260"/>
              <a:chExt cx="556641" cy="262018"/>
            </a:xfrm>
          </p:grpSpPr>
          <p:sp>
            <p:nvSpPr>
              <p:cNvPr id="46" name="Rettangolo 45"/>
              <p:cNvSpPr/>
              <p:nvPr/>
            </p:nvSpPr>
            <p:spPr bwMode="auto">
              <a:xfrm>
                <a:off x="3750745" y="1453580"/>
                <a:ext cx="487430" cy="17966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4744" name="CasellaDiTesto 46"/>
              <p:cNvSpPr txBox="1">
                <a:spLocks noChangeArrowheads="1"/>
              </p:cNvSpPr>
              <p:nvPr/>
            </p:nvSpPr>
            <p:spPr bwMode="auto">
              <a:xfrm>
                <a:off x="3711916" y="1426260"/>
                <a:ext cx="556641" cy="262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700 °C</a:t>
                </a:r>
              </a:p>
            </p:txBody>
          </p:sp>
        </p:grpSp>
      </p:grpSp>
      <p:sp>
        <p:nvSpPr>
          <p:cNvPr id="51" name="Figura a mano libera 50"/>
          <p:cNvSpPr/>
          <p:nvPr/>
        </p:nvSpPr>
        <p:spPr bwMode="auto">
          <a:xfrm>
            <a:off x="4225925" y="1573213"/>
            <a:ext cx="1027113" cy="3316287"/>
          </a:xfrm>
          <a:custGeom>
            <a:avLst/>
            <a:gdLst>
              <a:gd name="connsiteX0" fmla="*/ 753872 w 1026160"/>
              <a:gd name="connsiteY0" fmla="*/ 0 h 3316224"/>
              <a:gd name="connsiteX1" fmla="*/ 869696 w 1026160"/>
              <a:gd name="connsiteY1" fmla="*/ 79248 h 3316224"/>
              <a:gd name="connsiteX2" fmla="*/ 967232 w 1026160"/>
              <a:gd name="connsiteY2" fmla="*/ 402336 h 3316224"/>
              <a:gd name="connsiteX3" fmla="*/ 1009904 w 1026160"/>
              <a:gd name="connsiteY3" fmla="*/ 810768 h 3316224"/>
              <a:gd name="connsiteX4" fmla="*/ 869696 w 1026160"/>
              <a:gd name="connsiteY4" fmla="*/ 1341120 h 3316224"/>
              <a:gd name="connsiteX5" fmla="*/ 394208 w 1026160"/>
              <a:gd name="connsiteY5" fmla="*/ 2426208 h 3316224"/>
              <a:gd name="connsiteX6" fmla="*/ 132080 w 1026160"/>
              <a:gd name="connsiteY6" fmla="*/ 2944368 h 3316224"/>
              <a:gd name="connsiteX7" fmla="*/ 10160 w 1026160"/>
              <a:gd name="connsiteY7" fmla="*/ 3169920 h 3316224"/>
              <a:gd name="connsiteX8" fmla="*/ 71120 w 1026160"/>
              <a:gd name="connsiteY8" fmla="*/ 3316224 h 33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160" h="3316224">
                <a:moveTo>
                  <a:pt x="753872" y="0"/>
                </a:moveTo>
                <a:cubicBezTo>
                  <a:pt x="794004" y="6096"/>
                  <a:pt x="834136" y="12192"/>
                  <a:pt x="869696" y="79248"/>
                </a:cubicBezTo>
                <a:cubicBezTo>
                  <a:pt x="905256" y="146304"/>
                  <a:pt x="943864" y="280416"/>
                  <a:pt x="967232" y="402336"/>
                </a:cubicBezTo>
                <a:cubicBezTo>
                  <a:pt x="990600" y="524256"/>
                  <a:pt x="1026160" y="654304"/>
                  <a:pt x="1009904" y="810768"/>
                </a:cubicBezTo>
                <a:cubicBezTo>
                  <a:pt x="993648" y="967232"/>
                  <a:pt x="972312" y="1071880"/>
                  <a:pt x="869696" y="1341120"/>
                </a:cubicBezTo>
                <a:cubicBezTo>
                  <a:pt x="767080" y="1610360"/>
                  <a:pt x="517144" y="2159000"/>
                  <a:pt x="394208" y="2426208"/>
                </a:cubicBezTo>
                <a:cubicBezTo>
                  <a:pt x="271272" y="2693416"/>
                  <a:pt x="196088" y="2820416"/>
                  <a:pt x="132080" y="2944368"/>
                </a:cubicBezTo>
                <a:cubicBezTo>
                  <a:pt x="68072" y="3068320"/>
                  <a:pt x="20320" y="3107944"/>
                  <a:pt x="10160" y="3169920"/>
                </a:cubicBezTo>
                <a:cubicBezTo>
                  <a:pt x="0" y="3231896"/>
                  <a:pt x="35560" y="3274060"/>
                  <a:pt x="71120" y="331622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54648" name="Gruppo 171"/>
          <p:cNvGrpSpPr>
            <a:grpSpLocks/>
          </p:cNvGrpSpPr>
          <p:nvPr/>
        </p:nvGrpSpPr>
        <p:grpSpPr bwMode="auto">
          <a:xfrm>
            <a:off x="4286250" y="2976563"/>
            <a:ext cx="4625975" cy="1917700"/>
            <a:chOff x="4285488" y="2976880"/>
            <a:chExt cx="4626864" cy="19171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Figura a mano libera 51"/>
            <p:cNvSpPr/>
            <p:nvPr/>
          </p:nvSpPr>
          <p:spPr bwMode="auto">
            <a:xfrm>
              <a:off x="4285488" y="2976880"/>
              <a:ext cx="4626864" cy="1917192"/>
            </a:xfrm>
            <a:custGeom>
              <a:avLst/>
              <a:gdLst>
                <a:gd name="connsiteX0" fmla="*/ 0 w 4626864"/>
                <a:gd name="connsiteY0" fmla="*/ 1912112 h 1917192"/>
                <a:gd name="connsiteX1" fmla="*/ 195072 w 4626864"/>
                <a:gd name="connsiteY1" fmla="*/ 1845056 h 1917192"/>
                <a:gd name="connsiteX2" fmla="*/ 786384 w 4626864"/>
                <a:gd name="connsiteY2" fmla="*/ 1479296 h 1917192"/>
                <a:gd name="connsiteX3" fmla="*/ 1859280 w 4626864"/>
                <a:gd name="connsiteY3" fmla="*/ 942848 h 1917192"/>
                <a:gd name="connsiteX4" fmla="*/ 3060192 w 4626864"/>
                <a:gd name="connsiteY4" fmla="*/ 418592 h 1917192"/>
                <a:gd name="connsiteX5" fmla="*/ 3907536 w 4626864"/>
                <a:gd name="connsiteY5" fmla="*/ 138176 h 1917192"/>
                <a:gd name="connsiteX6" fmla="*/ 4492752 w 4626864"/>
                <a:gd name="connsiteY6" fmla="*/ 22352 h 1917192"/>
                <a:gd name="connsiteX7" fmla="*/ 4626864 w 4626864"/>
                <a:gd name="connsiteY7" fmla="*/ 4064 h 191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6864" h="1917192">
                  <a:moveTo>
                    <a:pt x="0" y="1912112"/>
                  </a:moveTo>
                  <a:cubicBezTo>
                    <a:pt x="32004" y="1914652"/>
                    <a:pt x="64008" y="1917192"/>
                    <a:pt x="195072" y="1845056"/>
                  </a:cubicBezTo>
                  <a:cubicBezTo>
                    <a:pt x="326136" y="1772920"/>
                    <a:pt x="509016" y="1629664"/>
                    <a:pt x="786384" y="1479296"/>
                  </a:cubicBezTo>
                  <a:cubicBezTo>
                    <a:pt x="1063752" y="1328928"/>
                    <a:pt x="1480312" y="1119632"/>
                    <a:pt x="1859280" y="942848"/>
                  </a:cubicBezTo>
                  <a:cubicBezTo>
                    <a:pt x="2238248" y="766064"/>
                    <a:pt x="2718816" y="552704"/>
                    <a:pt x="3060192" y="418592"/>
                  </a:cubicBezTo>
                  <a:cubicBezTo>
                    <a:pt x="3401568" y="284480"/>
                    <a:pt x="3668776" y="204216"/>
                    <a:pt x="3907536" y="138176"/>
                  </a:cubicBezTo>
                  <a:cubicBezTo>
                    <a:pt x="4146296" y="72136"/>
                    <a:pt x="4372864" y="44704"/>
                    <a:pt x="4492752" y="22352"/>
                  </a:cubicBezTo>
                  <a:cubicBezTo>
                    <a:pt x="4612640" y="0"/>
                    <a:pt x="4619752" y="2032"/>
                    <a:pt x="4626864" y="4064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4738" name="Gruppo 54"/>
            <p:cNvGrpSpPr>
              <a:grpSpLocks/>
            </p:cNvGrpSpPr>
            <p:nvPr/>
          </p:nvGrpSpPr>
          <p:grpSpPr bwMode="auto">
            <a:xfrm rot="-1201463">
              <a:off x="7463023" y="3084610"/>
              <a:ext cx="628819" cy="261541"/>
              <a:chOff x="7463023" y="3084610"/>
              <a:chExt cx="628819" cy="261541"/>
            </a:xfrm>
          </p:grpSpPr>
          <p:sp>
            <p:nvSpPr>
              <p:cNvPr id="53" name="Rettangolo 52"/>
              <p:cNvSpPr/>
              <p:nvPr/>
            </p:nvSpPr>
            <p:spPr bwMode="auto">
              <a:xfrm>
                <a:off x="7503566" y="3126052"/>
                <a:ext cx="538265" cy="17934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4740" name="CasellaDiTesto 53"/>
              <p:cNvSpPr txBox="1">
                <a:spLocks noChangeArrowheads="1"/>
              </p:cNvSpPr>
              <p:nvPr/>
            </p:nvSpPr>
            <p:spPr bwMode="auto">
              <a:xfrm>
                <a:off x="7463023" y="3084610"/>
                <a:ext cx="628819" cy="261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1000 °C</a:t>
                </a:r>
              </a:p>
            </p:txBody>
          </p:sp>
        </p:grpSp>
      </p:grpSp>
      <p:grpSp>
        <p:nvGrpSpPr>
          <p:cNvPr id="154649" name="Gruppo 58"/>
          <p:cNvGrpSpPr>
            <a:grpSpLocks/>
          </p:cNvGrpSpPr>
          <p:nvPr/>
        </p:nvGrpSpPr>
        <p:grpSpPr bwMode="auto">
          <a:xfrm>
            <a:off x="3632199" y="1566863"/>
            <a:ext cx="1360488" cy="700087"/>
            <a:chOff x="3632635" y="1566672"/>
            <a:chExt cx="1359989" cy="7010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igura a mano libera 49"/>
            <p:cNvSpPr/>
            <p:nvPr/>
          </p:nvSpPr>
          <p:spPr bwMode="auto">
            <a:xfrm>
              <a:off x="3632635" y="1566672"/>
              <a:ext cx="1359989" cy="701040"/>
            </a:xfrm>
            <a:custGeom>
              <a:avLst/>
              <a:gdLst>
                <a:gd name="connsiteX0" fmla="*/ 0 w 1359408"/>
                <a:gd name="connsiteY0" fmla="*/ 701040 h 701040"/>
                <a:gd name="connsiteX1" fmla="*/ 323088 w 1359408"/>
                <a:gd name="connsiteY1" fmla="*/ 536448 h 701040"/>
                <a:gd name="connsiteX2" fmla="*/ 786384 w 1359408"/>
                <a:gd name="connsiteY2" fmla="*/ 359664 h 701040"/>
                <a:gd name="connsiteX3" fmla="*/ 1024128 w 1359408"/>
                <a:gd name="connsiteY3" fmla="*/ 262128 h 701040"/>
                <a:gd name="connsiteX4" fmla="*/ 1072896 w 1359408"/>
                <a:gd name="connsiteY4" fmla="*/ 243840 h 701040"/>
                <a:gd name="connsiteX5" fmla="*/ 1072896 w 1359408"/>
                <a:gd name="connsiteY5" fmla="*/ 231648 h 701040"/>
                <a:gd name="connsiteX6" fmla="*/ 1109472 w 1359408"/>
                <a:gd name="connsiteY6" fmla="*/ 115824 h 701040"/>
                <a:gd name="connsiteX7" fmla="*/ 1219200 w 1359408"/>
                <a:gd name="connsiteY7" fmla="*/ 18288 h 701040"/>
                <a:gd name="connsiteX8" fmla="*/ 1359408 w 1359408"/>
                <a:gd name="connsiteY8" fmla="*/ 6096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9408" h="701040">
                  <a:moveTo>
                    <a:pt x="0" y="701040"/>
                  </a:moveTo>
                  <a:cubicBezTo>
                    <a:pt x="96012" y="647192"/>
                    <a:pt x="192024" y="593344"/>
                    <a:pt x="323088" y="536448"/>
                  </a:cubicBezTo>
                  <a:cubicBezTo>
                    <a:pt x="454152" y="479552"/>
                    <a:pt x="669544" y="405384"/>
                    <a:pt x="786384" y="359664"/>
                  </a:cubicBezTo>
                  <a:cubicBezTo>
                    <a:pt x="903224" y="313944"/>
                    <a:pt x="976376" y="281432"/>
                    <a:pt x="1024128" y="262128"/>
                  </a:cubicBezTo>
                  <a:cubicBezTo>
                    <a:pt x="1071880" y="242824"/>
                    <a:pt x="1064768" y="248920"/>
                    <a:pt x="1072896" y="243840"/>
                  </a:cubicBezTo>
                  <a:cubicBezTo>
                    <a:pt x="1081024" y="238760"/>
                    <a:pt x="1066800" y="252984"/>
                    <a:pt x="1072896" y="231648"/>
                  </a:cubicBezTo>
                  <a:cubicBezTo>
                    <a:pt x="1078992" y="210312"/>
                    <a:pt x="1085088" y="151384"/>
                    <a:pt x="1109472" y="115824"/>
                  </a:cubicBezTo>
                  <a:cubicBezTo>
                    <a:pt x="1133856" y="80264"/>
                    <a:pt x="1177544" y="36576"/>
                    <a:pt x="1219200" y="18288"/>
                  </a:cubicBezTo>
                  <a:cubicBezTo>
                    <a:pt x="1260856" y="0"/>
                    <a:pt x="1310132" y="3048"/>
                    <a:pt x="1359408" y="6096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4734" name="Gruppo 57"/>
            <p:cNvGrpSpPr>
              <a:grpSpLocks/>
            </p:cNvGrpSpPr>
            <p:nvPr/>
          </p:nvGrpSpPr>
          <p:grpSpPr bwMode="auto">
            <a:xfrm rot="-1543666">
              <a:off x="3641007" y="1938350"/>
              <a:ext cx="628468" cy="261966"/>
              <a:chOff x="2775375" y="2194382"/>
              <a:chExt cx="628468" cy="261966"/>
            </a:xfrm>
          </p:grpSpPr>
          <p:sp>
            <p:nvSpPr>
              <p:cNvPr id="56" name="Rettangolo 55"/>
              <p:cNvSpPr/>
              <p:nvPr/>
            </p:nvSpPr>
            <p:spPr bwMode="auto">
              <a:xfrm>
                <a:off x="2819267" y="2240913"/>
                <a:ext cx="539552" cy="17645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4736" name="CasellaDiTesto 56"/>
              <p:cNvSpPr txBox="1">
                <a:spLocks noChangeArrowheads="1"/>
              </p:cNvSpPr>
              <p:nvPr/>
            </p:nvSpPr>
            <p:spPr bwMode="auto">
              <a:xfrm>
                <a:off x="2775375" y="2194382"/>
                <a:ext cx="628468" cy="261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1000 °C</a:t>
                </a:r>
              </a:p>
            </p:txBody>
          </p:sp>
        </p:grpSp>
      </p:grpSp>
      <p:sp>
        <p:nvSpPr>
          <p:cNvPr id="61" name="Figura a mano libera 60"/>
          <p:cNvSpPr/>
          <p:nvPr/>
        </p:nvSpPr>
        <p:spPr bwMode="auto">
          <a:xfrm>
            <a:off x="3678238" y="2341563"/>
            <a:ext cx="1152525" cy="2322512"/>
          </a:xfrm>
          <a:custGeom>
            <a:avLst/>
            <a:gdLst>
              <a:gd name="connsiteX0" fmla="*/ 1112520 w 1152313"/>
              <a:gd name="connsiteY0" fmla="*/ 0 h 2321560"/>
              <a:gd name="connsiteX1" fmla="*/ 1143000 w 1152313"/>
              <a:gd name="connsiteY1" fmla="*/ 101600 h 2321560"/>
              <a:gd name="connsiteX2" fmla="*/ 1056640 w 1152313"/>
              <a:gd name="connsiteY2" fmla="*/ 416560 h 2321560"/>
              <a:gd name="connsiteX3" fmla="*/ 772160 w 1152313"/>
              <a:gd name="connsiteY3" fmla="*/ 975360 h 2321560"/>
              <a:gd name="connsiteX4" fmla="*/ 142240 w 1152313"/>
              <a:gd name="connsiteY4" fmla="*/ 2072640 h 2321560"/>
              <a:gd name="connsiteX5" fmla="*/ 0 w 1152313"/>
              <a:gd name="connsiteY5" fmla="*/ 2321560 h 232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2313" h="2321560">
                <a:moveTo>
                  <a:pt x="1112520" y="0"/>
                </a:moveTo>
                <a:cubicBezTo>
                  <a:pt x="1132416" y="16086"/>
                  <a:pt x="1152313" y="32173"/>
                  <a:pt x="1143000" y="101600"/>
                </a:cubicBezTo>
                <a:cubicBezTo>
                  <a:pt x="1133687" y="171027"/>
                  <a:pt x="1118447" y="270933"/>
                  <a:pt x="1056640" y="416560"/>
                </a:cubicBezTo>
                <a:cubicBezTo>
                  <a:pt x="994833" y="562187"/>
                  <a:pt x="924560" y="699347"/>
                  <a:pt x="772160" y="975360"/>
                </a:cubicBezTo>
                <a:cubicBezTo>
                  <a:pt x="619760" y="1251373"/>
                  <a:pt x="142240" y="2072640"/>
                  <a:pt x="142240" y="2072640"/>
                </a:cubicBezTo>
                <a:lnTo>
                  <a:pt x="0" y="232156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54651" name="Gruppo 64"/>
          <p:cNvGrpSpPr>
            <a:grpSpLocks/>
          </p:cNvGrpSpPr>
          <p:nvPr/>
        </p:nvGrpSpPr>
        <p:grpSpPr bwMode="auto">
          <a:xfrm>
            <a:off x="3632200" y="2336800"/>
            <a:ext cx="1169988" cy="619125"/>
            <a:chOff x="3632200" y="2336800"/>
            <a:chExt cx="1169247" cy="619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Figura a mano libera 59"/>
            <p:cNvSpPr/>
            <p:nvPr/>
          </p:nvSpPr>
          <p:spPr bwMode="auto">
            <a:xfrm>
              <a:off x="3632200" y="2336800"/>
              <a:ext cx="1169247" cy="619760"/>
            </a:xfrm>
            <a:custGeom>
              <a:avLst/>
              <a:gdLst>
                <a:gd name="connsiteX0" fmla="*/ 0 w 1169247"/>
                <a:gd name="connsiteY0" fmla="*/ 619760 h 619760"/>
                <a:gd name="connsiteX1" fmla="*/ 563880 w 1169247"/>
                <a:gd name="connsiteY1" fmla="*/ 269240 h 619760"/>
                <a:gd name="connsiteX2" fmla="*/ 899160 w 1169247"/>
                <a:gd name="connsiteY2" fmla="*/ 71120 h 619760"/>
                <a:gd name="connsiteX3" fmla="*/ 1066800 w 1169247"/>
                <a:gd name="connsiteY3" fmla="*/ 10160 h 619760"/>
                <a:gd name="connsiteX4" fmla="*/ 1153160 w 1169247"/>
                <a:gd name="connsiteY4" fmla="*/ 10160 h 619760"/>
                <a:gd name="connsiteX5" fmla="*/ 1163320 w 1169247"/>
                <a:gd name="connsiteY5" fmla="*/ 15240 h 61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247" h="619760">
                  <a:moveTo>
                    <a:pt x="0" y="619760"/>
                  </a:moveTo>
                  <a:lnTo>
                    <a:pt x="563880" y="269240"/>
                  </a:lnTo>
                  <a:cubicBezTo>
                    <a:pt x="713740" y="177800"/>
                    <a:pt x="815340" y="114300"/>
                    <a:pt x="899160" y="71120"/>
                  </a:cubicBezTo>
                  <a:cubicBezTo>
                    <a:pt x="982980" y="27940"/>
                    <a:pt x="1024467" y="20320"/>
                    <a:pt x="1066800" y="10160"/>
                  </a:cubicBezTo>
                  <a:cubicBezTo>
                    <a:pt x="1109133" y="0"/>
                    <a:pt x="1137073" y="9313"/>
                    <a:pt x="1153160" y="10160"/>
                  </a:cubicBezTo>
                  <a:cubicBezTo>
                    <a:pt x="1169247" y="11007"/>
                    <a:pt x="1166283" y="13123"/>
                    <a:pt x="1163320" y="1524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4730" name="Gruppo 63"/>
            <p:cNvGrpSpPr>
              <a:grpSpLocks/>
            </p:cNvGrpSpPr>
            <p:nvPr/>
          </p:nvGrpSpPr>
          <p:grpSpPr bwMode="auto">
            <a:xfrm rot="-1914408">
              <a:off x="3732531" y="2572378"/>
              <a:ext cx="628300" cy="261878"/>
              <a:chOff x="3732531" y="2572378"/>
              <a:chExt cx="628300" cy="261878"/>
            </a:xfrm>
          </p:grpSpPr>
          <p:sp>
            <p:nvSpPr>
              <p:cNvPr id="62" name="Rettangolo 61"/>
              <p:cNvSpPr/>
              <p:nvPr/>
            </p:nvSpPr>
            <p:spPr bwMode="auto">
              <a:xfrm>
                <a:off x="3776000" y="2618135"/>
                <a:ext cx="539408" cy="17798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4732" name="CasellaDiTesto 62"/>
              <p:cNvSpPr txBox="1">
                <a:spLocks noChangeArrowheads="1"/>
              </p:cNvSpPr>
              <p:nvPr/>
            </p:nvSpPr>
            <p:spPr bwMode="auto">
              <a:xfrm>
                <a:off x="3732531" y="2572378"/>
                <a:ext cx="628300" cy="261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1300 °C</a:t>
                </a:r>
              </a:p>
            </p:txBody>
          </p:sp>
        </p:grpSp>
      </p:grpSp>
      <p:grpSp>
        <p:nvGrpSpPr>
          <p:cNvPr id="154652" name="Gruppo 172"/>
          <p:cNvGrpSpPr>
            <a:grpSpLocks/>
          </p:cNvGrpSpPr>
          <p:nvPr/>
        </p:nvGrpSpPr>
        <p:grpSpPr bwMode="auto">
          <a:xfrm>
            <a:off x="5870575" y="3998913"/>
            <a:ext cx="2322513" cy="1011237"/>
            <a:chOff x="5870448" y="3998976"/>
            <a:chExt cx="2322576" cy="10119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Figura a mano libera 65"/>
            <p:cNvSpPr/>
            <p:nvPr/>
          </p:nvSpPr>
          <p:spPr bwMode="auto">
            <a:xfrm>
              <a:off x="5870448" y="3998976"/>
              <a:ext cx="2322576" cy="1011936"/>
            </a:xfrm>
            <a:custGeom>
              <a:avLst/>
              <a:gdLst>
                <a:gd name="connsiteX0" fmla="*/ 0 w 2322576"/>
                <a:gd name="connsiteY0" fmla="*/ 1011936 h 1011936"/>
                <a:gd name="connsiteX1" fmla="*/ 694944 w 2322576"/>
                <a:gd name="connsiteY1" fmla="*/ 640080 h 1011936"/>
                <a:gd name="connsiteX2" fmla="*/ 1505712 w 2322576"/>
                <a:gd name="connsiteY2" fmla="*/ 262128 h 1011936"/>
                <a:gd name="connsiteX3" fmla="*/ 2322576 w 2322576"/>
                <a:gd name="connsiteY3" fmla="*/ 0 h 101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576" h="1011936">
                  <a:moveTo>
                    <a:pt x="0" y="1011936"/>
                  </a:moveTo>
                  <a:cubicBezTo>
                    <a:pt x="221996" y="888492"/>
                    <a:pt x="443992" y="765048"/>
                    <a:pt x="694944" y="640080"/>
                  </a:cubicBezTo>
                  <a:cubicBezTo>
                    <a:pt x="945896" y="515112"/>
                    <a:pt x="1234440" y="368808"/>
                    <a:pt x="1505712" y="262128"/>
                  </a:cubicBezTo>
                  <a:cubicBezTo>
                    <a:pt x="1776984" y="155448"/>
                    <a:pt x="2049780" y="77724"/>
                    <a:pt x="2322576" y="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grpSp>
          <p:nvGrpSpPr>
            <p:cNvPr id="154726" name="Gruppo 66"/>
            <p:cNvGrpSpPr>
              <a:grpSpLocks/>
            </p:cNvGrpSpPr>
            <p:nvPr/>
          </p:nvGrpSpPr>
          <p:grpSpPr bwMode="auto">
            <a:xfrm rot="-1159329">
              <a:off x="7225331" y="4078134"/>
              <a:ext cx="628715" cy="261791"/>
              <a:chOff x="2446067" y="3078390"/>
              <a:chExt cx="628715" cy="261791"/>
            </a:xfrm>
          </p:grpSpPr>
          <p:sp>
            <p:nvSpPr>
              <p:cNvPr id="41" name="Rettangolo 40"/>
              <p:cNvSpPr/>
              <p:nvPr/>
            </p:nvSpPr>
            <p:spPr bwMode="auto">
              <a:xfrm>
                <a:off x="2485398" y="3123189"/>
                <a:ext cx="539765" cy="17792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4728" name="CasellaDiTesto 39"/>
              <p:cNvSpPr txBox="1">
                <a:spLocks noChangeArrowheads="1"/>
              </p:cNvSpPr>
              <p:nvPr/>
            </p:nvSpPr>
            <p:spPr bwMode="auto">
              <a:xfrm>
                <a:off x="2446067" y="3078390"/>
                <a:ext cx="628715" cy="261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10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1300 °C</a:t>
                </a:r>
              </a:p>
            </p:txBody>
          </p:sp>
        </p:grpSp>
      </p:grpSp>
      <p:sp>
        <p:nvSpPr>
          <p:cNvPr id="168" name="Freccia a destra 167"/>
          <p:cNvSpPr/>
          <p:nvPr/>
        </p:nvSpPr>
        <p:spPr bwMode="auto">
          <a:xfrm rot="10800000">
            <a:off x="2928938" y="6096000"/>
            <a:ext cx="844550" cy="339725"/>
          </a:xfrm>
          <a:prstGeom prst="rightArrow">
            <a:avLst>
              <a:gd name="adj1" fmla="val 50000"/>
              <a:gd name="adj2" fmla="val 94827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69" name="Text Box 130"/>
          <p:cNvSpPr txBox="1">
            <a:spLocks noChangeArrowheads="1"/>
          </p:cNvSpPr>
          <p:nvPr/>
        </p:nvSpPr>
        <p:spPr bwMode="auto">
          <a:xfrm>
            <a:off x="180437" y="5214938"/>
            <a:ext cx="3120622" cy="1477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latin typeface="Calibri" pitchFamily="34" charset="0"/>
              </a:rPr>
              <a:t>When the temperature raises up to ~1000 °C the amphibole is no longer stable and hydrous silicate melt is produced at   wet mantle solidus.</a:t>
            </a:r>
          </a:p>
        </p:txBody>
      </p:sp>
      <p:sp>
        <p:nvSpPr>
          <p:cNvPr id="32" name="Rettangolo 31"/>
          <p:cNvSpPr/>
          <p:nvPr/>
        </p:nvSpPr>
        <p:spPr bwMode="auto">
          <a:xfrm>
            <a:off x="3779838" y="5197475"/>
            <a:ext cx="354012" cy="233363"/>
          </a:xfrm>
          <a:prstGeom prst="rect">
            <a:avLst/>
          </a:pr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15" name="Gruppo 242"/>
          <p:cNvGrpSpPr>
            <a:grpSpLocks/>
          </p:cNvGrpSpPr>
          <p:nvPr/>
        </p:nvGrpSpPr>
        <p:grpSpPr bwMode="auto">
          <a:xfrm>
            <a:off x="-34817" y="173038"/>
            <a:ext cx="3794017" cy="3094037"/>
            <a:chOff x="-3968581" y="117546"/>
            <a:chExt cx="3793784" cy="3093013"/>
          </a:xfrm>
        </p:grpSpPr>
        <p:sp>
          <p:nvSpPr>
            <p:cNvPr id="116" name="Rectangle 103"/>
            <p:cNvSpPr>
              <a:spLocks noChangeAspect="1" noChangeArrowheads="1"/>
            </p:cNvSpPr>
            <p:nvPr/>
          </p:nvSpPr>
          <p:spPr bwMode="auto">
            <a:xfrm>
              <a:off x="-3911542" y="117546"/>
              <a:ext cx="3673249" cy="3093013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7" name="Rectangle 104"/>
            <p:cNvSpPr>
              <a:spLocks noChangeAspect="1" noChangeArrowheads="1"/>
            </p:cNvSpPr>
            <p:nvPr/>
          </p:nvSpPr>
          <p:spPr bwMode="auto">
            <a:xfrm>
              <a:off x="-3587712" y="579355"/>
              <a:ext cx="3222427" cy="2523290"/>
            </a:xfrm>
            <a:prstGeom prst="rect">
              <a:avLst/>
            </a:prstGeom>
            <a:solidFill>
              <a:srgbClr val="FFFF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8" name="Freeform 105"/>
            <p:cNvSpPr>
              <a:spLocks noChangeAspect="1"/>
            </p:cNvSpPr>
            <p:nvPr/>
          </p:nvSpPr>
          <p:spPr bwMode="auto">
            <a:xfrm>
              <a:off x="-3573425" y="666639"/>
              <a:ext cx="788939" cy="9363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05"/>
                </a:cxn>
                <a:cxn ang="0">
                  <a:pos x="321" y="240"/>
                </a:cxn>
                <a:cxn ang="0">
                  <a:pos x="390" y="378"/>
                </a:cxn>
                <a:cxn ang="0">
                  <a:pos x="414" y="492"/>
                </a:cxn>
              </a:cxnLst>
              <a:rect l="0" t="0" r="r" b="b"/>
              <a:pathLst>
                <a:path w="414" h="492">
                  <a:moveTo>
                    <a:pt x="0" y="0"/>
                  </a:moveTo>
                  <a:cubicBezTo>
                    <a:pt x="69" y="32"/>
                    <a:pt x="139" y="65"/>
                    <a:pt x="192" y="105"/>
                  </a:cubicBezTo>
                  <a:cubicBezTo>
                    <a:pt x="245" y="145"/>
                    <a:pt x="288" y="194"/>
                    <a:pt x="321" y="240"/>
                  </a:cubicBezTo>
                  <a:cubicBezTo>
                    <a:pt x="354" y="286"/>
                    <a:pt x="375" y="336"/>
                    <a:pt x="390" y="378"/>
                  </a:cubicBezTo>
                  <a:cubicBezTo>
                    <a:pt x="405" y="420"/>
                    <a:pt x="409" y="456"/>
                    <a:pt x="414" y="492"/>
                  </a:cubicBezTo>
                </a:path>
              </a:pathLst>
            </a:custGeom>
            <a:noFill/>
            <a:ln w="381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0" name="Freeform 106"/>
            <p:cNvSpPr>
              <a:spLocks noChangeAspect="1"/>
            </p:cNvSpPr>
            <p:nvPr/>
          </p:nvSpPr>
          <p:spPr bwMode="auto">
            <a:xfrm>
              <a:off x="-2801948" y="728531"/>
              <a:ext cx="982602" cy="20408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75"/>
                </a:cxn>
                <a:cxn ang="0">
                  <a:pos x="381" y="201"/>
                </a:cxn>
                <a:cxn ang="0">
                  <a:pos x="498" y="336"/>
                </a:cxn>
                <a:cxn ang="0">
                  <a:pos x="492" y="498"/>
                </a:cxn>
                <a:cxn ang="0">
                  <a:pos x="450" y="657"/>
                </a:cxn>
                <a:cxn ang="0">
                  <a:pos x="354" y="807"/>
                </a:cxn>
                <a:cxn ang="0">
                  <a:pos x="198" y="975"/>
                </a:cxn>
                <a:cxn ang="0">
                  <a:pos x="57" y="1071"/>
                </a:cxn>
              </a:cxnLst>
              <a:rect l="0" t="0" r="r" b="b"/>
              <a:pathLst>
                <a:path w="516" h="1071">
                  <a:moveTo>
                    <a:pt x="0" y="0"/>
                  </a:moveTo>
                  <a:cubicBezTo>
                    <a:pt x="58" y="21"/>
                    <a:pt x="117" y="42"/>
                    <a:pt x="180" y="75"/>
                  </a:cubicBezTo>
                  <a:cubicBezTo>
                    <a:pt x="243" y="108"/>
                    <a:pt x="328" y="158"/>
                    <a:pt x="381" y="201"/>
                  </a:cubicBezTo>
                  <a:cubicBezTo>
                    <a:pt x="434" y="244"/>
                    <a:pt x="480" y="287"/>
                    <a:pt x="498" y="336"/>
                  </a:cubicBezTo>
                  <a:cubicBezTo>
                    <a:pt x="516" y="385"/>
                    <a:pt x="500" y="445"/>
                    <a:pt x="492" y="498"/>
                  </a:cubicBezTo>
                  <a:cubicBezTo>
                    <a:pt x="484" y="551"/>
                    <a:pt x="473" y="605"/>
                    <a:pt x="450" y="657"/>
                  </a:cubicBezTo>
                  <a:cubicBezTo>
                    <a:pt x="427" y="709"/>
                    <a:pt x="396" y="754"/>
                    <a:pt x="354" y="807"/>
                  </a:cubicBezTo>
                  <a:cubicBezTo>
                    <a:pt x="312" y="860"/>
                    <a:pt x="247" y="931"/>
                    <a:pt x="198" y="975"/>
                  </a:cubicBezTo>
                  <a:cubicBezTo>
                    <a:pt x="149" y="1019"/>
                    <a:pt x="103" y="1045"/>
                    <a:pt x="57" y="1071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1" name="Freeform 107"/>
            <p:cNvSpPr>
              <a:spLocks noChangeAspect="1"/>
            </p:cNvSpPr>
            <p:nvPr/>
          </p:nvSpPr>
          <p:spPr bwMode="auto">
            <a:xfrm>
              <a:off x="-1114539" y="734879"/>
              <a:ext cx="392089" cy="2361418"/>
            </a:xfrm>
            <a:custGeom>
              <a:avLst/>
              <a:gdLst>
                <a:gd name="connsiteX0" fmla="*/ 200 w 200"/>
                <a:gd name="connsiteY0" fmla="*/ 0 h 1262"/>
                <a:gd name="connsiteX1" fmla="*/ 56 w 200"/>
                <a:gd name="connsiteY1" fmla="*/ 168 h 1262"/>
                <a:gd name="connsiteX2" fmla="*/ 5 w 200"/>
                <a:gd name="connsiteY2" fmla="*/ 633 h 1262"/>
                <a:gd name="connsiteX3" fmla="*/ 89 w 200"/>
                <a:gd name="connsiteY3" fmla="*/ 1125 h 1262"/>
                <a:gd name="connsiteX4" fmla="*/ 122 w 200"/>
                <a:gd name="connsiteY4" fmla="*/ 1262 h 1262"/>
                <a:gd name="connsiteX0" fmla="*/ 200 w 200"/>
                <a:gd name="connsiteY0" fmla="*/ 0 h 1262"/>
                <a:gd name="connsiteX1" fmla="*/ 56 w 200"/>
                <a:gd name="connsiteY1" fmla="*/ 168 h 1262"/>
                <a:gd name="connsiteX2" fmla="*/ 5 w 200"/>
                <a:gd name="connsiteY2" fmla="*/ 633 h 1262"/>
                <a:gd name="connsiteX3" fmla="*/ 89 w 200"/>
                <a:gd name="connsiteY3" fmla="*/ 1125 h 1262"/>
                <a:gd name="connsiteX4" fmla="*/ 122 w 200"/>
                <a:gd name="connsiteY4" fmla="*/ 1262 h 1262"/>
                <a:gd name="connsiteX0" fmla="*/ 200 w 200"/>
                <a:gd name="connsiteY0" fmla="*/ 0 h 1125"/>
                <a:gd name="connsiteX1" fmla="*/ 56 w 200"/>
                <a:gd name="connsiteY1" fmla="*/ 168 h 1125"/>
                <a:gd name="connsiteX2" fmla="*/ 5 w 200"/>
                <a:gd name="connsiteY2" fmla="*/ 633 h 1125"/>
                <a:gd name="connsiteX3" fmla="*/ 89 w 200"/>
                <a:gd name="connsiteY3" fmla="*/ 1125 h 1125"/>
                <a:gd name="connsiteX0" fmla="*/ 206 w 206"/>
                <a:gd name="connsiteY0" fmla="*/ 0 h 1240"/>
                <a:gd name="connsiteX1" fmla="*/ 62 w 206"/>
                <a:gd name="connsiteY1" fmla="*/ 168 h 1240"/>
                <a:gd name="connsiteX2" fmla="*/ 11 w 206"/>
                <a:gd name="connsiteY2" fmla="*/ 633 h 1240"/>
                <a:gd name="connsiteX3" fmla="*/ 127 w 206"/>
                <a:gd name="connsiteY3" fmla="*/ 1240 h 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" h="1240">
                  <a:moveTo>
                    <a:pt x="206" y="0"/>
                  </a:moveTo>
                  <a:cubicBezTo>
                    <a:pt x="182" y="27"/>
                    <a:pt x="94" y="63"/>
                    <a:pt x="62" y="168"/>
                  </a:cubicBezTo>
                  <a:cubicBezTo>
                    <a:pt x="30" y="273"/>
                    <a:pt x="0" y="454"/>
                    <a:pt x="11" y="633"/>
                  </a:cubicBezTo>
                  <a:cubicBezTo>
                    <a:pt x="22" y="812"/>
                    <a:pt x="108" y="1135"/>
                    <a:pt x="127" y="1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2" name="Line 108"/>
            <p:cNvSpPr>
              <a:spLocks noChangeAspect="1" noChangeShapeType="1"/>
            </p:cNvSpPr>
            <p:nvPr/>
          </p:nvSpPr>
          <p:spPr bwMode="auto">
            <a:xfrm>
              <a:off x="-1843156" y="1449017"/>
              <a:ext cx="1485809" cy="125371"/>
            </a:xfrm>
            <a:prstGeom prst="line">
              <a:avLst/>
            </a:prstGeom>
            <a:noFill/>
            <a:ln w="9525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24" name="Freeform 110"/>
            <p:cNvSpPr>
              <a:spLocks noChangeAspect="1"/>
            </p:cNvSpPr>
            <p:nvPr/>
          </p:nvSpPr>
          <p:spPr bwMode="auto">
            <a:xfrm>
              <a:off x="-3568663" y="1161775"/>
              <a:ext cx="784177" cy="430070"/>
            </a:xfrm>
            <a:custGeom>
              <a:avLst/>
              <a:gdLst>
                <a:gd name="connsiteX0" fmla="*/ 0 w 642"/>
                <a:gd name="connsiteY0" fmla="*/ 0 h 348"/>
                <a:gd name="connsiteX1" fmla="*/ 312 w 642"/>
                <a:gd name="connsiteY1" fmla="*/ 162 h 348"/>
                <a:gd name="connsiteX2" fmla="*/ 642 w 642"/>
                <a:gd name="connsiteY2" fmla="*/ 348 h 348"/>
                <a:gd name="connsiteX0" fmla="*/ 0 w 412"/>
                <a:gd name="connsiteY0" fmla="*/ 0 h 226"/>
                <a:gd name="connsiteX1" fmla="*/ 82 w 412"/>
                <a:gd name="connsiteY1" fmla="*/ 40 h 226"/>
                <a:gd name="connsiteX2" fmla="*/ 412 w 412"/>
                <a:gd name="connsiteY2" fmla="*/ 226 h 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" h="226">
                  <a:moveTo>
                    <a:pt x="0" y="0"/>
                  </a:moveTo>
                  <a:cubicBezTo>
                    <a:pt x="103" y="44"/>
                    <a:pt x="13" y="2"/>
                    <a:pt x="82" y="40"/>
                  </a:cubicBezTo>
                  <a:cubicBezTo>
                    <a:pt x="151" y="78"/>
                    <a:pt x="300" y="162"/>
                    <a:pt x="412" y="226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32" name="Freeform 111"/>
            <p:cNvSpPr>
              <a:spLocks noChangeAspect="1"/>
            </p:cNvSpPr>
            <p:nvPr/>
          </p:nvSpPr>
          <p:spPr bwMode="auto">
            <a:xfrm>
              <a:off x="-2836870" y="1574389"/>
              <a:ext cx="1742968" cy="153936"/>
            </a:xfrm>
            <a:custGeom>
              <a:avLst/>
              <a:gdLst/>
              <a:ahLst/>
              <a:cxnLst>
                <a:cxn ang="0">
                  <a:pos x="915" y="81"/>
                </a:cxn>
                <a:cxn ang="0">
                  <a:pos x="501" y="78"/>
                </a:cxn>
                <a:cxn ang="0">
                  <a:pos x="0" y="0"/>
                </a:cxn>
              </a:cxnLst>
              <a:rect l="0" t="0" r="r" b="b"/>
              <a:pathLst>
                <a:path w="915" h="81">
                  <a:moveTo>
                    <a:pt x="915" y="81"/>
                  </a:moveTo>
                  <a:lnTo>
                    <a:pt x="501" y="78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41" name="Freeform 114"/>
            <p:cNvSpPr>
              <a:spLocks noChangeAspect="1"/>
            </p:cNvSpPr>
            <p:nvPr/>
          </p:nvSpPr>
          <p:spPr bwMode="auto">
            <a:xfrm>
              <a:off x="-3527391" y="2775728"/>
              <a:ext cx="828624" cy="301525"/>
            </a:xfrm>
            <a:custGeom>
              <a:avLst/>
              <a:gdLst>
                <a:gd name="connsiteX0" fmla="*/ 435 w 435"/>
                <a:gd name="connsiteY0" fmla="*/ 0 h 159"/>
                <a:gd name="connsiteX1" fmla="*/ 207 w 435"/>
                <a:gd name="connsiteY1" fmla="*/ 93 h 159"/>
                <a:gd name="connsiteX2" fmla="*/ 0 w 435"/>
                <a:gd name="connsiteY2" fmla="*/ 159 h 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" h="159">
                  <a:moveTo>
                    <a:pt x="435" y="0"/>
                  </a:moveTo>
                  <a:cubicBezTo>
                    <a:pt x="357" y="33"/>
                    <a:pt x="279" y="67"/>
                    <a:pt x="207" y="93"/>
                  </a:cubicBezTo>
                  <a:cubicBezTo>
                    <a:pt x="135" y="119"/>
                    <a:pt x="105" y="146"/>
                    <a:pt x="0" y="159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46" name="Freeform 118"/>
            <p:cNvSpPr>
              <a:spLocks noChangeAspect="1"/>
            </p:cNvSpPr>
            <p:nvPr/>
          </p:nvSpPr>
          <p:spPr bwMode="auto">
            <a:xfrm>
              <a:off x="-3568663" y="974512"/>
              <a:ext cx="771478" cy="606224"/>
            </a:xfrm>
            <a:custGeom>
              <a:avLst/>
              <a:gdLst>
                <a:gd name="connsiteX0" fmla="*/ 0 w 486"/>
                <a:gd name="connsiteY0" fmla="*/ 0 h 372"/>
                <a:gd name="connsiteX1" fmla="*/ 291 w 486"/>
                <a:gd name="connsiteY1" fmla="*/ 195 h 372"/>
                <a:gd name="connsiteX2" fmla="*/ 486 w 486"/>
                <a:gd name="connsiteY2" fmla="*/ 372 h 372"/>
                <a:gd name="connsiteX0" fmla="*/ 0 w 406"/>
                <a:gd name="connsiteY0" fmla="*/ 0 h 318"/>
                <a:gd name="connsiteX1" fmla="*/ 211 w 406"/>
                <a:gd name="connsiteY1" fmla="*/ 141 h 318"/>
                <a:gd name="connsiteX2" fmla="*/ 406 w 406"/>
                <a:gd name="connsiteY2" fmla="*/ 318 h 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" h="318">
                  <a:moveTo>
                    <a:pt x="0" y="0"/>
                  </a:moveTo>
                  <a:cubicBezTo>
                    <a:pt x="87" y="49"/>
                    <a:pt x="143" y="88"/>
                    <a:pt x="211" y="141"/>
                  </a:cubicBezTo>
                  <a:cubicBezTo>
                    <a:pt x="279" y="194"/>
                    <a:pt x="349" y="260"/>
                    <a:pt x="406" y="318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47" name="Freeform 119"/>
            <p:cNvSpPr>
              <a:spLocks noChangeAspect="1"/>
            </p:cNvSpPr>
            <p:nvPr/>
          </p:nvSpPr>
          <p:spPr bwMode="auto">
            <a:xfrm>
              <a:off x="-3344839" y="1574389"/>
              <a:ext cx="582576" cy="1491756"/>
            </a:xfrm>
            <a:custGeom>
              <a:avLst/>
              <a:gdLst>
                <a:gd name="connsiteX0" fmla="*/ 291 w 306"/>
                <a:gd name="connsiteY0" fmla="*/ 0 h 783"/>
                <a:gd name="connsiteX1" fmla="*/ 285 w 306"/>
                <a:gd name="connsiteY1" fmla="*/ 87 h 783"/>
                <a:gd name="connsiteX2" fmla="*/ 162 w 306"/>
                <a:gd name="connsiteY2" fmla="*/ 417 h 783"/>
                <a:gd name="connsiteX3" fmla="*/ 0 w 306"/>
                <a:gd name="connsiteY3" fmla="*/ 783 h 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" h="783">
                  <a:moveTo>
                    <a:pt x="291" y="0"/>
                  </a:moveTo>
                  <a:cubicBezTo>
                    <a:pt x="298" y="9"/>
                    <a:pt x="306" y="18"/>
                    <a:pt x="285" y="87"/>
                  </a:cubicBezTo>
                  <a:cubicBezTo>
                    <a:pt x="264" y="156"/>
                    <a:pt x="210" y="301"/>
                    <a:pt x="162" y="417"/>
                  </a:cubicBezTo>
                  <a:cubicBezTo>
                    <a:pt x="114" y="533"/>
                    <a:pt x="57" y="668"/>
                    <a:pt x="0" y="783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4678" name="Text Box 123"/>
            <p:cNvSpPr txBox="1">
              <a:spLocks noChangeAspect="1" noChangeArrowheads="1"/>
            </p:cNvSpPr>
            <p:nvPr/>
          </p:nvSpPr>
          <p:spPr bwMode="auto">
            <a:xfrm rot="1833081">
              <a:off x="-3643959" y="1013467"/>
              <a:ext cx="455546" cy="2769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54679" name="Text Box 124"/>
            <p:cNvSpPr txBox="1">
              <a:spLocks noChangeAspect="1" noChangeArrowheads="1"/>
            </p:cNvSpPr>
            <p:nvPr/>
          </p:nvSpPr>
          <p:spPr bwMode="auto">
            <a:xfrm rot="1596048">
              <a:off x="-3832735" y="785150"/>
              <a:ext cx="689570" cy="261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1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4680" name="Text Box 125"/>
            <p:cNvSpPr txBox="1">
              <a:spLocks noChangeAspect="1" noChangeArrowheads="1"/>
            </p:cNvSpPr>
            <p:nvPr/>
          </p:nvSpPr>
          <p:spPr bwMode="auto">
            <a:xfrm rot="1899183">
              <a:off x="-3585535" y="704263"/>
              <a:ext cx="428296" cy="261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1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54681" name="Text Box 126"/>
            <p:cNvSpPr txBox="1">
              <a:spLocks noChangeAspect="1" noChangeArrowheads="1"/>
            </p:cNvSpPr>
            <p:nvPr/>
          </p:nvSpPr>
          <p:spPr bwMode="auto">
            <a:xfrm rot="2255856">
              <a:off x="-3437662" y="665616"/>
              <a:ext cx="696110" cy="2769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opx H</a:t>
              </a:r>
              <a:r>
                <a:rPr lang="en-GB" sz="1200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4682" name="Text Box 127"/>
            <p:cNvSpPr txBox="1">
              <a:spLocks noChangeAspect="1" noChangeArrowheads="1"/>
            </p:cNvSpPr>
            <p:nvPr/>
          </p:nvSpPr>
          <p:spPr bwMode="auto">
            <a:xfrm>
              <a:off x="-3596204" y="1584325"/>
              <a:ext cx="692519" cy="3507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tc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endParaRPr lang="en-GB" sz="1200" dirty="0"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54683" name="Text Box 131"/>
            <p:cNvSpPr txBox="1">
              <a:spLocks noChangeAspect="1" noChangeArrowheads="1"/>
            </p:cNvSpPr>
            <p:nvPr/>
          </p:nvSpPr>
          <p:spPr bwMode="auto">
            <a:xfrm rot="-3984159">
              <a:off x="-3492831" y="2420144"/>
              <a:ext cx="585787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serp</a:t>
              </a:r>
            </a:p>
          </p:txBody>
        </p:sp>
        <p:sp>
          <p:nvSpPr>
            <p:cNvPr id="154684" name="Text Box 132"/>
            <p:cNvSpPr txBox="1">
              <a:spLocks noChangeAspect="1" noChangeArrowheads="1"/>
            </p:cNvSpPr>
            <p:nvPr/>
          </p:nvSpPr>
          <p:spPr bwMode="auto">
            <a:xfrm rot="17592413">
              <a:off x="-3411291" y="2468311"/>
              <a:ext cx="848156" cy="1846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4685" name="Text Box 142"/>
            <p:cNvSpPr txBox="1">
              <a:spLocks noChangeAspect="1" noChangeArrowheads="1"/>
            </p:cNvSpPr>
            <p:nvPr/>
          </p:nvSpPr>
          <p:spPr bwMode="auto">
            <a:xfrm>
              <a:off x="-2887200" y="1789112"/>
              <a:ext cx="865188" cy="5230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cpx opx ol</a:t>
              </a:r>
            </a:p>
          </p:txBody>
        </p:sp>
        <p:sp>
          <p:nvSpPr>
            <p:cNvPr id="154686" name="Text Box 143"/>
            <p:cNvSpPr txBox="1">
              <a:spLocks noChangeAspect="1" noChangeArrowheads="1"/>
            </p:cNvSpPr>
            <p:nvPr/>
          </p:nvSpPr>
          <p:spPr bwMode="auto">
            <a:xfrm rot="-2921715">
              <a:off x="-2695112" y="2252662"/>
              <a:ext cx="690562" cy="2746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</a:t>
              </a:r>
            </a:p>
          </p:txBody>
        </p:sp>
        <p:sp>
          <p:nvSpPr>
            <p:cNvPr id="154687" name="Text Box 144"/>
            <p:cNvSpPr txBox="1">
              <a:spLocks noChangeAspect="1" noChangeArrowheads="1"/>
            </p:cNvSpPr>
            <p:nvPr/>
          </p:nvSpPr>
          <p:spPr bwMode="auto">
            <a:xfrm rot="-2367594">
              <a:off x="-2863387" y="2479675"/>
              <a:ext cx="110013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ol gar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4688" name="Text Box 145"/>
            <p:cNvSpPr txBox="1">
              <a:spLocks noChangeAspect="1" noChangeArrowheads="1"/>
            </p:cNvSpPr>
            <p:nvPr/>
          </p:nvSpPr>
          <p:spPr bwMode="auto">
            <a:xfrm>
              <a:off x="-2866562" y="1020762"/>
              <a:ext cx="946150" cy="476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opx ol</a:t>
              </a:r>
            </a:p>
          </p:txBody>
        </p:sp>
        <p:sp>
          <p:nvSpPr>
            <p:cNvPr id="154689" name="Text Box 146"/>
            <p:cNvSpPr txBox="1">
              <a:spLocks noChangeAspect="1" noChangeArrowheads="1"/>
            </p:cNvSpPr>
            <p:nvPr/>
          </p:nvSpPr>
          <p:spPr bwMode="auto">
            <a:xfrm rot="551331">
              <a:off x="-2834812" y="1619250"/>
              <a:ext cx="1031875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 opx cpx</a:t>
              </a:r>
            </a:p>
          </p:txBody>
        </p:sp>
        <p:sp>
          <p:nvSpPr>
            <p:cNvPr id="154690" name="Text Box 147"/>
            <p:cNvSpPr txBox="1">
              <a:spLocks noChangeAspect="1" noChangeArrowheads="1"/>
            </p:cNvSpPr>
            <p:nvPr/>
          </p:nvSpPr>
          <p:spPr bwMode="auto">
            <a:xfrm rot="551331">
              <a:off x="-2847512" y="1428750"/>
              <a:ext cx="113188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4691" name="Text Box 148"/>
            <p:cNvSpPr txBox="1">
              <a:spLocks noChangeAspect="1" noChangeArrowheads="1"/>
            </p:cNvSpPr>
            <p:nvPr/>
          </p:nvSpPr>
          <p:spPr bwMode="auto">
            <a:xfrm rot="1882094">
              <a:off x="-2726862" y="815975"/>
              <a:ext cx="420687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chl</a:t>
              </a:r>
            </a:p>
          </p:txBody>
        </p:sp>
        <p:sp>
          <p:nvSpPr>
            <p:cNvPr id="154692" name="Text Box 149"/>
            <p:cNvSpPr txBox="1">
              <a:spLocks noChangeAspect="1" noChangeArrowheads="1"/>
            </p:cNvSpPr>
            <p:nvPr/>
          </p:nvSpPr>
          <p:spPr bwMode="auto">
            <a:xfrm rot="1714239">
              <a:off x="-2858625" y="711200"/>
              <a:ext cx="123983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opx ol sp H</a:t>
              </a:r>
              <a:r>
                <a:rPr lang="en-GB" sz="1200" baseline="-250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4693" name="Text Box 150"/>
            <p:cNvSpPr txBox="1">
              <a:spLocks noChangeAspect="1" noChangeArrowheads="1"/>
            </p:cNvSpPr>
            <p:nvPr/>
          </p:nvSpPr>
          <p:spPr bwMode="auto">
            <a:xfrm>
              <a:off x="-1863262" y="1662112"/>
              <a:ext cx="782637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cpx gar opx H</a:t>
              </a:r>
              <a:r>
                <a:rPr lang="en-GB" sz="1200" baseline="-25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O</a:t>
              </a:r>
            </a:p>
          </p:txBody>
        </p:sp>
        <p:sp>
          <p:nvSpPr>
            <p:cNvPr id="154694" name="Text Box 151"/>
            <p:cNvSpPr txBox="1">
              <a:spLocks noChangeAspect="1" noChangeArrowheads="1"/>
            </p:cNvSpPr>
            <p:nvPr/>
          </p:nvSpPr>
          <p:spPr bwMode="auto">
            <a:xfrm>
              <a:off x="-1852150" y="1600200"/>
              <a:ext cx="782638" cy="1651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</a:pPr>
              <a:r>
                <a:rPr lang="en-GB" sz="12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2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ol</a:t>
              </a:r>
            </a:p>
          </p:txBody>
        </p:sp>
        <p:sp>
          <p:nvSpPr>
            <p:cNvPr id="154695" name="Text Box 152"/>
            <p:cNvSpPr txBox="1">
              <a:spLocks noChangeAspect="1" noChangeArrowheads="1"/>
            </p:cNvSpPr>
            <p:nvPr/>
          </p:nvSpPr>
          <p:spPr bwMode="auto">
            <a:xfrm rot="274436">
              <a:off x="-1974387" y="1453203"/>
              <a:ext cx="1125537" cy="189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9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9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gar opx ol</a:t>
              </a:r>
            </a:p>
          </p:txBody>
        </p:sp>
        <p:sp>
          <p:nvSpPr>
            <p:cNvPr id="154696" name="Text Box 153"/>
            <p:cNvSpPr txBox="1">
              <a:spLocks noChangeAspect="1" noChangeArrowheads="1"/>
            </p:cNvSpPr>
            <p:nvPr/>
          </p:nvSpPr>
          <p:spPr bwMode="auto">
            <a:xfrm>
              <a:off x="-1909300" y="792162"/>
              <a:ext cx="914400" cy="5230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effectLst/>
                  <a:latin typeface="Calibri" pitchFamily="34" charset="0"/>
                </a:rPr>
                <a:t>amph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Calibri" pitchFamily="34" charset="0"/>
                </a:rPr>
                <a:t> sp opx ol</a:t>
              </a:r>
            </a:p>
          </p:txBody>
        </p:sp>
        <p:sp>
          <p:nvSpPr>
            <p:cNvPr id="154697" name="Text Box 156"/>
            <p:cNvSpPr txBox="1">
              <a:spLocks noChangeAspect="1" noChangeArrowheads="1"/>
            </p:cNvSpPr>
            <p:nvPr/>
          </p:nvSpPr>
          <p:spPr bwMode="auto">
            <a:xfrm rot="4682296">
              <a:off x="-1239692" y="2611437"/>
              <a:ext cx="78263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54698" name="Text Box 157"/>
            <p:cNvSpPr txBox="1">
              <a:spLocks noChangeAspect="1" noChangeArrowheads="1"/>
            </p:cNvSpPr>
            <p:nvPr/>
          </p:nvSpPr>
          <p:spPr bwMode="auto">
            <a:xfrm rot="-2532926">
              <a:off x="-1155237" y="781050"/>
              <a:ext cx="779462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solidus</a:t>
              </a:r>
            </a:p>
          </p:txBody>
        </p:sp>
        <p:sp>
          <p:nvSpPr>
            <p:cNvPr id="154699" name="Text Box 158"/>
            <p:cNvSpPr txBox="1">
              <a:spLocks noChangeAspect="1" noChangeArrowheads="1"/>
            </p:cNvSpPr>
            <p:nvPr/>
          </p:nvSpPr>
          <p:spPr bwMode="auto">
            <a:xfrm rot="353099">
              <a:off x="-863137" y="1558925"/>
              <a:ext cx="428625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gar</a:t>
              </a:r>
            </a:p>
          </p:txBody>
        </p:sp>
        <p:sp>
          <p:nvSpPr>
            <p:cNvPr id="154700" name="Text Box 159"/>
            <p:cNvSpPr txBox="1">
              <a:spLocks noChangeAspect="1" noChangeArrowheads="1"/>
            </p:cNvSpPr>
            <p:nvPr/>
          </p:nvSpPr>
          <p:spPr bwMode="auto">
            <a:xfrm rot="353099">
              <a:off x="-831387" y="1381125"/>
              <a:ext cx="428625" cy="184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200">
                  <a:solidFill>
                    <a:schemeClr val="tx1"/>
                  </a:solidFill>
                  <a:effectLst/>
                  <a:latin typeface="Calibri" pitchFamily="34" charset="0"/>
                </a:rPr>
                <a:t>sp</a:t>
              </a:r>
            </a:p>
          </p:txBody>
        </p:sp>
        <p:sp>
          <p:nvSpPr>
            <p:cNvPr id="154701" name="Text Box 160"/>
            <p:cNvSpPr txBox="1">
              <a:spLocks noChangeAspect="1" noChangeArrowheads="1"/>
            </p:cNvSpPr>
            <p:nvPr/>
          </p:nvSpPr>
          <p:spPr bwMode="auto">
            <a:xfrm>
              <a:off x="-2826240" y="122237"/>
              <a:ext cx="1428893" cy="307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Temperature (°C)</a:t>
              </a:r>
            </a:p>
          </p:txBody>
        </p:sp>
        <p:sp>
          <p:nvSpPr>
            <p:cNvPr id="154702" name="Text Box 163"/>
            <p:cNvSpPr txBox="1">
              <a:spLocks noChangeAspect="1" noChangeArrowheads="1"/>
            </p:cNvSpPr>
            <p:nvPr/>
          </p:nvSpPr>
          <p:spPr bwMode="auto">
            <a:xfrm>
              <a:off x="-3855575" y="377825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600</a:t>
              </a:r>
            </a:p>
          </p:txBody>
        </p:sp>
        <p:sp>
          <p:nvSpPr>
            <p:cNvPr id="154703" name="Text Box 164"/>
            <p:cNvSpPr txBox="1">
              <a:spLocks noChangeAspect="1" noChangeArrowheads="1"/>
            </p:cNvSpPr>
            <p:nvPr/>
          </p:nvSpPr>
          <p:spPr bwMode="auto">
            <a:xfrm>
              <a:off x="-3185650" y="377825"/>
              <a:ext cx="500063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700</a:t>
              </a:r>
            </a:p>
          </p:txBody>
        </p:sp>
        <p:sp>
          <p:nvSpPr>
            <p:cNvPr id="154704" name="Text Box 165"/>
            <p:cNvSpPr txBox="1">
              <a:spLocks noChangeAspect="1" noChangeArrowheads="1"/>
            </p:cNvSpPr>
            <p:nvPr/>
          </p:nvSpPr>
          <p:spPr bwMode="auto">
            <a:xfrm>
              <a:off x="-2545887" y="377825"/>
              <a:ext cx="500062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800</a:t>
              </a:r>
            </a:p>
          </p:txBody>
        </p:sp>
        <p:sp>
          <p:nvSpPr>
            <p:cNvPr id="154705" name="Text Box 166"/>
            <p:cNvSpPr txBox="1">
              <a:spLocks noChangeAspect="1" noChangeArrowheads="1"/>
            </p:cNvSpPr>
            <p:nvPr/>
          </p:nvSpPr>
          <p:spPr bwMode="auto">
            <a:xfrm>
              <a:off x="-1901362" y="377825"/>
              <a:ext cx="50165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900</a:t>
              </a:r>
            </a:p>
          </p:txBody>
        </p:sp>
        <p:sp>
          <p:nvSpPr>
            <p:cNvPr id="154706" name="Text Box 167"/>
            <p:cNvSpPr txBox="1">
              <a:spLocks noChangeAspect="1" noChangeArrowheads="1"/>
            </p:cNvSpPr>
            <p:nvPr/>
          </p:nvSpPr>
          <p:spPr bwMode="auto">
            <a:xfrm>
              <a:off x="-1318750" y="377825"/>
              <a:ext cx="592138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1000</a:t>
              </a:r>
            </a:p>
          </p:txBody>
        </p:sp>
        <p:sp>
          <p:nvSpPr>
            <p:cNvPr id="154707" name="Text Box 168"/>
            <p:cNvSpPr txBox="1">
              <a:spLocks noChangeAspect="1" noChangeArrowheads="1"/>
            </p:cNvSpPr>
            <p:nvPr/>
          </p:nvSpPr>
          <p:spPr bwMode="auto">
            <a:xfrm>
              <a:off x="-755822" y="377825"/>
              <a:ext cx="581025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1100</a:t>
              </a:r>
            </a:p>
          </p:txBody>
        </p:sp>
        <p:sp>
          <p:nvSpPr>
            <p:cNvPr id="154708" name="Text Box 169"/>
            <p:cNvSpPr txBox="1">
              <a:spLocks noChangeAspect="1" noChangeArrowheads="1"/>
            </p:cNvSpPr>
            <p:nvPr/>
          </p:nvSpPr>
          <p:spPr bwMode="auto">
            <a:xfrm rot="16200000">
              <a:off x="-4440340" y="1695038"/>
              <a:ext cx="1251275" cy="3077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/>
                  <a:latin typeface="Calibri" pitchFamily="34" charset="0"/>
                </a:rPr>
                <a:t>Pressure (GPa)</a:t>
              </a:r>
            </a:p>
          </p:txBody>
        </p:sp>
        <p:sp>
          <p:nvSpPr>
            <p:cNvPr id="154709" name="Text Box 170"/>
            <p:cNvSpPr txBox="1">
              <a:spLocks noChangeAspect="1" noChangeArrowheads="1"/>
            </p:cNvSpPr>
            <p:nvPr/>
          </p:nvSpPr>
          <p:spPr bwMode="auto">
            <a:xfrm>
              <a:off x="-3869862" y="1017587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54710" name="Text Box 171"/>
            <p:cNvSpPr txBox="1">
              <a:spLocks noChangeAspect="1" noChangeArrowheads="1"/>
            </p:cNvSpPr>
            <p:nvPr/>
          </p:nvSpPr>
          <p:spPr bwMode="auto">
            <a:xfrm>
              <a:off x="-3859702" y="1519237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54711" name="Text Box 172"/>
            <p:cNvSpPr txBox="1">
              <a:spLocks noChangeAspect="1" noChangeArrowheads="1"/>
            </p:cNvSpPr>
            <p:nvPr/>
          </p:nvSpPr>
          <p:spPr bwMode="auto">
            <a:xfrm>
              <a:off x="-3859702" y="2027237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54712" name="Text Box 173"/>
            <p:cNvSpPr txBox="1">
              <a:spLocks noChangeAspect="1" noChangeArrowheads="1"/>
            </p:cNvSpPr>
            <p:nvPr/>
          </p:nvSpPr>
          <p:spPr bwMode="auto">
            <a:xfrm>
              <a:off x="-3859702" y="2513012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54713" name="Text Box 174"/>
            <p:cNvSpPr txBox="1">
              <a:spLocks noChangeAspect="1" noChangeArrowheads="1"/>
            </p:cNvSpPr>
            <p:nvPr/>
          </p:nvSpPr>
          <p:spPr bwMode="auto">
            <a:xfrm>
              <a:off x="-3859702" y="3022600"/>
              <a:ext cx="317500" cy="168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50000"/>
                </a:lnSpc>
              </a:pPr>
              <a:r>
                <a:rPr lang="en-GB" sz="1000">
                  <a:solidFill>
                    <a:schemeClr val="tx1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227" name="Line 186"/>
            <p:cNvSpPr>
              <a:spLocks noChangeAspect="1" noChangeShapeType="1"/>
            </p:cNvSpPr>
            <p:nvPr/>
          </p:nvSpPr>
          <p:spPr bwMode="auto">
            <a:xfrm>
              <a:off x="-3598824" y="1088774"/>
              <a:ext cx="103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28" name="Line 187"/>
            <p:cNvSpPr>
              <a:spLocks noChangeAspect="1" noChangeShapeType="1"/>
            </p:cNvSpPr>
            <p:nvPr/>
          </p:nvSpPr>
          <p:spPr bwMode="auto">
            <a:xfrm>
              <a:off x="-3598824" y="1585497"/>
              <a:ext cx="103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29" name="Line 188"/>
            <p:cNvSpPr>
              <a:spLocks noChangeAspect="1" noChangeShapeType="1"/>
            </p:cNvSpPr>
            <p:nvPr/>
          </p:nvSpPr>
          <p:spPr bwMode="auto">
            <a:xfrm>
              <a:off x="-3598824" y="2093329"/>
              <a:ext cx="103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30" name="Line 189"/>
            <p:cNvSpPr>
              <a:spLocks noChangeAspect="1" noChangeShapeType="1"/>
            </p:cNvSpPr>
            <p:nvPr/>
          </p:nvSpPr>
          <p:spPr bwMode="auto">
            <a:xfrm>
              <a:off x="-3598824" y="2591639"/>
              <a:ext cx="103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31" name="Line 190"/>
            <p:cNvSpPr>
              <a:spLocks noChangeAspect="1" noChangeShapeType="1"/>
            </p:cNvSpPr>
            <p:nvPr/>
          </p:nvSpPr>
          <p:spPr bwMode="auto">
            <a:xfrm>
              <a:off x="-3598824" y="3101058"/>
              <a:ext cx="103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35" name="Line 194"/>
            <p:cNvSpPr>
              <a:spLocks noChangeAspect="1" noChangeShapeType="1"/>
            </p:cNvSpPr>
            <p:nvPr/>
          </p:nvSpPr>
          <p:spPr bwMode="auto">
            <a:xfrm>
              <a:off x="-3584538" y="574595"/>
              <a:ext cx="0" cy="920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36" name="Line 195"/>
            <p:cNvSpPr>
              <a:spLocks noChangeAspect="1" noChangeShapeType="1"/>
            </p:cNvSpPr>
            <p:nvPr/>
          </p:nvSpPr>
          <p:spPr bwMode="auto">
            <a:xfrm>
              <a:off x="-2940052" y="574595"/>
              <a:ext cx="0" cy="920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37" name="Line 196"/>
            <p:cNvSpPr>
              <a:spLocks noChangeAspect="1" noChangeShapeType="1"/>
            </p:cNvSpPr>
            <p:nvPr/>
          </p:nvSpPr>
          <p:spPr bwMode="auto">
            <a:xfrm>
              <a:off x="-2298742" y="574595"/>
              <a:ext cx="0" cy="920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38" name="Line 197"/>
            <p:cNvSpPr>
              <a:spLocks noChangeAspect="1" noChangeShapeType="1"/>
            </p:cNvSpPr>
            <p:nvPr/>
          </p:nvSpPr>
          <p:spPr bwMode="auto">
            <a:xfrm>
              <a:off x="-1654256" y="574595"/>
              <a:ext cx="0" cy="920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39" name="Line 198"/>
            <p:cNvSpPr>
              <a:spLocks noChangeAspect="1" noChangeShapeType="1"/>
            </p:cNvSpPr>
            <p:nvPr/>
          </p:nvSpPr>
          <p:spPr bwMode="auto">
            <a:xfrm>
              <a:off x="-1014532" y="574595"/>
              <a:ext cx="0" cy="920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241" name="Line 200"/>
            <p:cNvSpPr>
              <a:spLocks noChangeShapeType="1"/>
            </p:cNvSpPr>
            <p:nvPr/>
          </p:nvSpPr>
          <p:spPr bwMode="auto">
            <a:xfrm flipV="1">
              <a:off x="-3203561" y="1114166"/>
              <a:ext cx="90482" cy="4998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244" name="Rettangolo 243"/>
          <p:cNvSpPr/>
          <p:nvPr/>
        </p:nvSpPr>
        <p:spPr bwMode="auto">
          <a:xfrm>
            <a:off x="2870200" y="647700"/>
            <a:ext cx="684213" cy="2500313"/>
          </a:xfrm>
          <a:prstGeom prst="rect">
            <a:avLst/>
          </a:prstGeom>
          <a:solidFill>
            <a:srgbClr val="B3B3B3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45" name="CasellaDiTesto 244"/>
          <p:cNvSpPr txBox="1"/>
          <p:nvPr/>
        </p:nvSpPr>
        <p:spPr>
          <a:xfrm>
            <a:off x="0" y="3252788"/>
            <a:ext cx="3622675" cy="193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chemeClr val="bg1"/>
                </a:solidFill>
                <a:latin typeface="Calibri" pitchFamily="34" charset="0"/>
              </a:rPr>
              <a:t>To increase the complexity, note that the slab-released fluid is CO</a:t>
            </a:r>
            <a:r>
              <a:rPr lang="en-GB" sz="2000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latin typeface="Calibri" pitchFamily="34" charset="0"/>
              </a:rPr>
              <a:t>-H</a:t>
            </a:r>
            <a:r>
              <a:rPr lang="en-GB" sz="2000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GB" sz="2000" dirty="0">
                <a:solidFill>
                  <a:schemeClr val="bg1"/>
                </a:solidFill>
                <a:latin typeface="Calibri" pitchFamily="34" charset="0"/>
              </a:rPr>
              <a:t>O dominated, therefore also carbonatitic melt is expected to form under these circumstances.</a:t>
            </a:r>
          </a:p>
        </p:txBody>
      </p:sp>
      <p:sp>
        <p:nvSpPr>
          <p:cNvPr id="246" name="Figura a mano libera 245"/>
          <p:cNvSpPr/>
          <p:nvPr/>
        </p:nvSpPr>
        <p:spPr bwMode="auto">
          <a:xfrm>
            <a:off x="4255277" y="2755918"/>
            <a:ext cx="1128216" cy="1726669"/>
          </a:xfrm>
          <a:custGeom>
            <a:avLst/>
            <a:gdLst>
              <a:gd name="connsiteX0" fmla="*/ 557953 w 805180"/>
              <a:gd name="connsiteY0" fmla="*/ 148167 h 1519767"/>
              <a:gd name="connsiteX1" fmla="*/ 761153 w 805180"/>
              <a:gd name="connsiteY1" fmla="*/ 143087 h 1519767"/>
              <a:gd name="connsiteX2" fmla="*/ 781473 w 805180"/>
              <a:gd name="connsiteY2" fmla="*/ 188807 h 1519767"/>
              <a:gd name="connsiteX3" fmla="*/ 618913 w 805180"/>
              <a:gd name="connsiteY3" fmla="*/ 600287 h 1519767"/>
              <a:gd name="connsiteX4" fmla="*/ 390313 w 805180"/>
              <a:gd name="connsiteY4" fmla="*/ 1154007 h 1519767"/>
              <a:gd name="connsiteX5" fmla="*/ 339513 w 805180"/>
              <a:gd name="connsiteY5" fmla="*/ 1169247 h 1519767"/>
              <a:gd name="connsiteX6" fmla="*/ 131233 w 805180"/>
              <a:gd name="connsiteY6" fmla="*/ 1413087 h 1519767"/>
              <a:gd name="connsiteX7" fmla="*/ 14393 w 805180"/>
              <a:gd name="connsiteY7" fmla="*/ 1519767 h 1519767"/>
              <a:gd name="connsiteX8" fmla="*/ 44873 w 805180"/>
              <a:gd name="connsiteY8" fmla="*/ 1413087 h 1519767"/>
              <a:gd name="connsiteX9" fmla="*/ 192193 w 805180"/>
              <a:gd name="connsiteY9" fmla="*/ 1118447 h 1519767"/>
              <a:gd name="connsiteX10" fmla="*/ 131233 w 805180"/>
              <a:gd name="connsiteY10" fmla="*/ 1072727 h 1519767"/>
              <a:gd name="connsiteX11" fmla="*/ 131233 w 805180"/>
              <a:gd name="connsiteY11" fmla="*/ 1032087 h 1519767"/>
              <a:gd name="connsiteX12" fmla="*/ 557953 w 805180"/>
              <a:gd name="connsiteY12" fmla="*/ 148167 h 1519767"/>
              <a:gd name="connsiteX0" fmla="*/ 549045 w 773868"/>
              <a:gd name="connsiteY0" fmla="*/ 50608 h 1422208"/>
              <a:gd name="connsiteX1" fmla="*/ 679162 w 773868"/>
              <a:gd name="connsiteY1" fmla="*/ 106590 h 1422208"/>
              <a:gd name="connsiteX2" fmla="*/ 772565 w 773868"/>
              <a:gd name="connsiteY2" fmla="*/ 91248 h 1422208"/>
              <a:gd name="connsiteX3" fmla="*/ 610005 w 773868"/>
              <a:gd name="connsiteY3" fmla="*/ 502728 h 1422208"/>
              <a:gd name="connsiteX4" fmla="*/ 381405 w 773868"/>
              <a:gd name="connsiteY4" fmla="*/ 1056448 h 1422208"/>
              <a:gd name="connsiteX5" fmla="*/ 330605 w 773868"/>
              <a:gd name="connsiteY5" fmla="*/ 1071688 h 1422208"/>
              <a:gd name="connsiteX6" fmla="*/ 122325 w 773868"/>
              <a:gd name="connsiteY6" fmla="*/ 1315528 h 1422208"/>
              <a:gd name="connsiteX7" fmla="*/ 5485 w 773868"/>
              <a:gd name="connsiteY7" fmla="*/ 1422208 h 1422208"/>
              <a:gd name="connsiteX8" fmla="*/ 35965 w 773868"/>
              <a:gd name="connsiteY8" fmla="*/ 1315528 h 1422208"/>
              <a:gd name="connsiteX9" fmla="*/ 183285 w 773868"/>
              <a:gd name="connsiteY9" fmla="*/ 1020888 h 1422208"/>
              <a:gd name="connsiteX10" fmla="*/ 122325 w 773868"/>
              <a:gd name="connsiteY10" fmla="*/ 975168 h 1422208"/>
              <a:gd name="connsiteX11" fmla="*/ 122325 w 773868"/>
              <a:gd name="connsiteY11" fmla="*/ 934528 h 1422208"/>
              <a:gd name="connsiteX12" fmla="*/ 549045 w 773868"/>
              <a:gd name="connsiteY12" fmla="*/ 50608 h 1422208"/>
              <a:gd name="connsiteX0" fmla="*/ 549045 w 681148"/>
              <a:gd name="connsiteY0" fmla="*/ 63560 h 1435160"/>
              <a:gd name="connsiteX1" fmla="*/ 679162 w 681148"/>
              <a:gd name="connsiteY1" fmla="*/ 119542 h 1435160"/>
              <a:gd name="connsiteX2" fmla="*/ 610005 w 681148"/>
              <a:gd name="connsiteY2" fmla="*/ 515680 h 1435160"/>
              <a:gd name="connsiteX3" fmla="*/ 381405 w 681148"/>
              <a:gd name="connsiteY3" fmla="*/ 1069400 h 1435160"/>
              <a:gd name="connsiteX4" fmla="*/ 330605 w 681148"/>
              <a:gd name="connsiteY4" fmla="*/ 1084640 h 1435160"/>
              <a:gd name="connsiteX5" fmla="*/ 122325 w 681148"/>
              <a:gd name="connsiteY5" fmla="*/ 1328480 h 1435160"/>
              <a:gd name="connsiteX6" fmla="*/ 5485 w 681148"/>
              <a:gd name="connsiteY6" fmla="*/ 1435160 h 1435160"/>
              <a:gd name="connsiteX7" fmla="*/ 35965 w 681148"/>
              <a:gd name="connsiteY7" fmla="*/ 1328480 h 1435160"/>
              <a:gd name="connsiteX8" fmla="*/ 183285 w 681148"/>
              <a:gd name="connsiteY8" fmla="*/ 1033840 h 1435160"/>
              <a:gd name="connsiteX9" fmla="*/ 122325 w 681148"/>
              <a:gd name="connsiteY9" fmla="*/ 988120 h 1435160"/>
              <a:gd name="connsiteX10" fmla="*/ 122325 w 681148"/>
              <a:gd name="connsiteY10" fmla="*/ 947480 h 1435160"/>
              <a:gd name="connsiteX11" fmla="*/ 549045 w 681148"/>
              <a:gd name="connsiteY11" fmla="*/ 63560 h 1435160"/>
              <a:gd name="connsiteX0" fmla="*/ 473039 w 685511"/>
              <a:gd name="connsiteY0" fmla="*/ 110333 h 1353024"/>
              <a:gd name="connsiteX1" fmla="*/ 679162 w 685511"/>
              <a:gd name="connsiteY1" fmla="*/ 37406 h 1353024"/>
              <a:gd name="connsiteX2" fmla="*/ 610005 w 685511"/>
              <a:gd name="connsiteY2" fmla="*/ 433544 h 1353024"/>
              <a:gd name="connsiteX3" fmla="*/ 381405 w 685511"/>
              <a:gd name="connsiteY3" fmla="*/ 987264 h 1353024"/>
              <a:gd name="connsiteX4" fmla="*/ 330605 w 685511"/>
              <a:gd name="connsiteY4" fmla="*/ 1002504 h 1353024"/>
              <a:gd name="connsiteX5" fmla="*/ 122325 w 685511"/>
              <a:gd name="connsiteY5" fmla="*/ 1246344 h 1353024"/>
              <a:gd name="connsiteX6" fmla="*/ 5485 w 685511"/>
              <a:gd name="connsiteY6" fmla="*/ 1353024 h 1353024"/>
              <a:gd name="connsiteX7" fmla="*/ 35965 w 685511"/>
              <a:gd name="connsiteY7" fmla="*/ 1246344 h 1353024"/>
              <a:gd name="connsiteX8" fmla="*/ 183285 w 685511"/>
              <a:gd name="connsiteY8" fmla="*/ 951704 h 1353024"/>
              <a:gd name="connsiteX9" fmla="*/ 122325 w 685511"/>
              <a:gd name="connsiteY9" fmla="*/ 905984 h 1353024"/>
              <a:gd name="connsiteX10" fmla="*/ 122325 w 685511"/>
              <a:gd name="connsiteY10" fmla="*/ 865344 h 1353024"/>
              <a:gd name="connsiteX11" fmla="*/ 473039 w 685511"/>
              <a:gd name="connsiteY11" fmla="*/ 110333 h 1353024"/>
              <a:gd name="connsiteX0" fmla="*/ 473039 w 677534"/>
              <a:gd name="connsiteY0" fmla="*/ 64911 h 1307602"/>
              <a:gd name="connsiteX1" fmla="*/ 670392 w 677534"/>
              <a:gd name="connsiteY1" fmla="*/ 76792 h 1307602"/>
              <a:gd name="connsiteX2" fmla="*/ 610005 w 677534"/>
              <a:gd name="connsiteY2" fmla="*/ 388122 h 1307602"/>
              <a:gd name="connsiteX3" fmla="*/ 381405 w 677534"/>
              <a:gd name="connsiteY3" fmla="*/ 941842 h 1307602"/>
              <a:gd name="connsiteX4" fmla="*/ 330605 w 677534"/>
              <a:gd name="connsiteY4" fmla="*/ 957082 h 1307602"/>
              <a:gd name="connsiteX5" fmla="*/ 122325 w 677534"/>
              <a:gd name="connsiteY5" fmla="*/ 1200922 h 1307602"/>
              <a:gd name="connsiteX6" fmla="*/ 5485 w 677534"/>
              <a:gd name="connsiteY6" fmla="*/ 1307602 h 1307602"/>
              <a:gd name="connsiteX7" fmla="*/ 35965 w 677534"/>
              <a:gd name="connsiteY7" fmla="*/ 1200922 h 1307602"/>
              <a:gd name="connsiteX8" fmla="*/ 183285 w 677534"/>
              <a:gd name="connsiteY8" fmla="*/ 906282 h 1307602"/>
              <a:gd name="connsiteX9" fmla="*/ 122325 w 677534"/>
              <a:gd name="connsiteY9" fmla="*/ 860562 h 1307602"/>
              <a:gd name="connsiteX10" fmla="*/ 122325 w 677534"/>
              <a:gd name="connsiteY10" fmla="*/ 819922 h 1307602"/>
              <a:gd name="connsiteX11" fmla="*/ 473039 w 677534"/>
              <a:gd name="connsiteY11" fmla="*/ 64911 h 1307602"/>
              <a:gd name="connsiteX0" fmla="*/ 473039 w 677534"/>
              <a:gd name="connsiteY0" fmla="*/ 64911 h 1307602"/>
              <a:gd name="connsiteX1" fmla="*/ 670392 w 677534"/>
              <a:gd name="connsiteY1" fmla="*/ 76792 h 1307602"/>
              <a:gd name="connsiteX2" fmla="*/ 610005 w 677534"/>
              <a:gd name="connsiteY2" fmla="*/ 388122 h 1307602"/>
              <a:gd name="connsiteX3" fmla="*/ 381405 w 677534"/>
              <a:gd name="connsiteY3" fmla="*/ 941842 h 1307602"/>
              <a:gd name="connsiteX4" fmla="*/ 292602 w 677534"/>
              <a:gd name="connsiteY4" fmla="*/ 940121 h 1307602"/>
              <a:gd name="connsiteX5" fmla="*/ 122325 w 677534"/>
              <a:gd name="connsiteY5" fmla="*/ 1200922 h 1307602"/>
              <a:gd name="connsiteX6" fmla="*/ 5485 w 677534"/>
              <a:gd name="connsiteY6" fmla="*/ 1307602 h 1307602"/>
              <a:gd name="connsiteX7" fmla="*/ 35965 w 677534"/>
              <a:gd name="connsiteY7" fmla="*/ 1200922 h 1307602"/>
              <a:gd name="connsiteX8" fmla="*/ 183285 w 677534"/>
              <a:gd name="connsiteY8" fmla="*/ 906282 h 1307602"/>
              <a:gd name="connsiteX9" fmla="*/ 122325 w 677534"/>
              <a:gd name="connsiteY9" fmla="*/ 860562 h 1307602"/>
              <a:gd name="connsiteX10" fmla="*/ 122325 w 677534"/>
              <a:gd name="connsiteY10" fmla="*/ 819922 h 1307602"/>
              <a:gd name="connsiteX11" fmla="*/ 473039 w 677534"/>
              <a:gd name="connsiteY11" fmla="*/ 64911 h 1307602"/>
              <a:gd name="connsiteX0" fmla="*/ 473039 w 677921"/>
              <a:gd name="connsiteY0" fmla="*/ 64911 h 1307602"/>
              <a:gd name="connsiteX1" fmla="*/ 670392 w 677921"/>
              <a:gd name="connsiteY1" fmla="*/ 76792 h 1307602"/>
              <a:gd name="connsiteX2" fmla="*/ 610005 w 677921"/>
              <a:gd name="connsiteY2" fmla="*/ 388122 h 1307602"/>
              <a:gd name="connsiteX3" fmla="*/ 360942 w 677921"/>
              <a:gd name="connsiteY3" fmla="*/ 914703 h 1307602"/>
              <a:gd name="connsiteX4" fmla="*/ 292602 w 677921"/>
              <a:gd name="connsiteY4" fmla="*/ 940121 h 1307602"/>
              <a:gd name="connsiteX5" fmla="*/ 122325 w 677921"/>
              <a:gd name="connsiteY5" fmla="*/ 1200922 h 1307602"/>
              <a:gd name="connsiteX6" fmla="*/ 5485 w 677921"/>
              <a:gd name="connsiteY6" fmla="*/ 1307602 h 1307602"/>
              <a:gd name="connsiteX7" fmla="*/ 35965 w 677921"/>
              <a:gd name="connsiteY7" fmla="*/ 1200922 h 1307602"/>
              <a:gd name="connsiteX8" fmla="*/ 183285 w 677921"/>
              <a:gd name="connsiteY8" fmla="*/ 906282 h 1307602"/>
              <a:gd name="connsiteX9" fmla="*/ 122325 w 677921"/>
              <a:gd name="connsiteY9" fmla="*/ 860562 h 1307602"/>
              <a:gd name="connsiteX10" fmla="*/ 122325 w 677921"/>
              <a:gd name="connsiteY10" fmla="*/ 819922 h 1307602"/>
              <a:gd name="connsiteX11" fmla="*/ 473039 w 677921"/>
              <a:gd name="connsiteY11" fmla="*/ 64911 h 1307602"/>
              <a:gd name="connsiteX0" fmla="*/ 438326 w 643208"/>
              <a:gd name="connsiteY0" fmla="*/ 64911 h 1235669"/>
              <a:gd name="connsiteX1" fmla="*/ 635679 w 643208"/>
              <a:gd name="connsiteY1" fmla="*/ 76792 h 1235669"/>
              <a:gd name="connsiteX2" fmla="*/ 575292 w 643208"/>
              <a:gd name="connsiteY2" fmla="*/ 388122 h 1235669"/>
              <a:gd name="connsiteX3" fmla="*/ 326229 w 643208"/>
              <a:gd name="connsiteY3" fmla="*/ 914703 h 1235669"/>
              <a:gd name="connsiteX4" fmla="*/ 257889 w 643208"/>
              <a:gd name="connsiteY4" fmla="*/ 940121 h 1235669"/>
              <a:gd name="connsiteX5" fmla="*/ 87612 w 643208"/>
              <a:gd name="connsiteY5" fmla="*/ 1200922 h 1235669"/>
              <a:gd name="connsiteX6" fmla="*/ 1252 w 643208"/>
              <a:gd name="connsiteY6" fmla="*/ 1200922 h 1235669"/>
              <a:gd name="connsiteX7" fmla="*/ 148572 w 643208"/>
              <a:gd name="connsiteY7" fmla="*/ 906282 h 1235669"/>
              <a:gd name="connsiteX8" fmla="*/ 87612 w 643208"/>
              <a:gd name="connsiteY8" fmla="*/ 860562 h 1235669"/>
              <a:gd name="connsiteX9" fmla="*/ 87612 w 643208"/>
              <a:gd name="connsiteY9" fmla="*/ 819922 h 1235669"/>
              <a:gd name="connsiteX10" fmla="*/ 438326 w 643208"/>
              <a:gd name="connsiteY10" fmla="*/ 64911 h 1235669"/>
              <a:gd name="connsiteX0" fmla="*/ 379102 w 583984"/>
              <a:gd name="connsiteY0" fmla="*/ 64911 h 1201029"/>
              <a:gd name="connsiteX1" fmla="*/ 576455 w 583984"/>
              <a:gd name="connsiteY1" fmla="*/ 76792 h 1201029"/>
              <a:gd name="connsiteX2" fmla="*/ 516068 w 583984"/>
              <a:gd name="connsiteY2" fmla="*/ 388122 h 1201029"/>
              <a:gd name="connsiteX3" fmla="*/ 267005 w 583984"/>
              <a:gd name="connsiteY3" fmla="*/ 914703 h 1201029"/>
              <a:gd name="connsiteX4" fmla="*/ 198665 w 583984"/>
              <a:gd name="connsiteY4" fmla="*/ 940121 h 1201029"/>
              <a:gd name="connsiteX5" fmla="*/ 28388 w 583984"/>
              <a:gd name="connsiteY5" fmla="*/ 1200922 h 1201029"/>
              <a:gd name="connsiteX6" fmla="*/ 89348 w 583984"/>
              <a:gd name="connsiteY6" fmla="*/ 906282 h 1201029"/>
              <a:gd name="connsiteX7" fmla="*/ 28388 w 583984"/>
              <a:gd name="connsiteY7" fmla="*/ 860562 h 1201029"/>
              <a:gd name="connsiteX8" fmla="*/ 28388 w 583984"/>
              <a:gd name="connsiteY8" fmla="*/ 819922 h 1201029"/>
              <a:gd name="connsiteX9" fmla="*/ 379102 w 583984"/>
              <a:gd name="connsiteY9" fmla="*/ 64911 h 1201029"/>
              <a:gd name="connsiteX0" fmla="*/ 379102 w 583984"/>
              <a:gd name="connsiteY0" fmla="*/ 64911 h 963826"/>
              <a:gd name="connsiteX1" fmla="*/ 576455 w 583984"/>
              <a:gd name="connsiteY1" fmla="*/ 76792 h 963826"/>
              <a:gd name="connsiteX2" fmla="*/ 516068 w 583984"/>
              <a:gd name="connsiteY2" fmla="*/ 388122 h 963826"/>
              <a:gd name="connsiteX3" fmla="*/ 267005 w 583984"/>
              <a:gd name="connsiteY3" fmla="*/ 914703 h 963826"/>
              <a:gd name="connsiteX4" fmla="*/ 198665 w 583984"/>
              <a:gd name="connsiteY4" fmla="*/ 940121 h 963826"/>
              <a:gd name="connsiteX5" fmla="*/ 89348 w 583984"/>
              <a:gd name="connsiteY5" fmla="*/ 906282 h 963826"/>
              <a:gd name="connsiteX6" fmla="*/ 28388 w 583984"/>
              <a:gd name="connsiteY6" fmla="*/ 860562 h 963826"/>
              <a:gd name="connsiteX7" fmla="*/ 28388 w 583984"/>
              <a:gd name="connsiteY7" fmla="*/ 819922 h 963826"/>
              <a:gd name="connsiteX8" fmla="*/ 379102 w 583984"/>
              <a:gd name="connsiteY8" fmla="*/ 64911 h 963826"/>
              <a:gd name="connsiteX0" fmla="*/ 365767 w 570649"/>
              <a:gd name="connsiteY0" fmla="*/ 64911 h 963826"/>
              <a:gd name="connsiteX1" fmla="*/ 563120 w 570649"/>
              <a:gd name="connsiteY1" fmla="*/ 76792 h 963826"/>
              <a:gd name="connsiteX2" fmla="*/ 502733 w 570649"/>
              <a:gd name="connsiteY2" fmla="*/ 388122 h 963826"/>
              <a:gd name="connsiteX3" fmla="*/ 253670 w 570649"/>
              <a:gd name="connsiteY3" fmla="*/ 914703 h 963826"/>
              <a:gd name="connsiteX4" fmla="*/ 185330 w 570649"/>
              <a:gd name="connsiteY4" fmla="*/ 940121 h 963826"/>
              <a:gd name="connsiteX5" fmla="*/ 76013 w 570649"/>
              <a:gd name="connsiteY5" fmla="*/ 906282 h 963826"/>
              <a:gd name="connsiteX6" fmla="*/ 15053 w 570649"/>
              <a:gd name="connsiteY6" fmla="*/ 819922 h 963826"/>
              <a:gd name="connsiteX7" fmla="*/ 365767 w 570649"/>
              <a:gd name="connsiteY7" fmla="*/ 64911 h 963826"/>
              <a:gd name="connsiteX0" fmla="*/ 311634 w 516516"/>
              <a:gd name="connsiteY0" fmla="*/ 58260 h 957175"/>
              <a:gd name="connsiteX1" fmla="*/ 508987 w 516516"/>
              <a:gd name="connsiteY1" fmla="*/ 70141 h 957175"/>
              <a:gd name="connsiteX2" fmla="*/ 448600 w 516516"/>
              <a:gd name="connsiteY2" fmla="*/ 381471 h 957175"/>
              <a:gd name="connsiteX3" fmla="*/ 199537 w 516516"/>
              <a:gd name="connsiteY3" fmla="*/ 908052 h 957175"/>
              <a:gd name="connsiteX4" fmla="*/ 131197 w 516516"/>
              <a:gd name="connsiteY4" fmla="*/ 933470 h 957175"/>
              <a:gd name="connsiteX5" fmla="*/ 21880 w 516516"/>
              <a:gd name="connsiteY5" fmla="*/ 899631 h 957175"/>
              <a:gd name="connsiteX6" fmla="*/ 28156 w 516516"/>
              <a:gd name="connsiteY6" fmla="*/ 721678 h 957175"/>
              <a:gd name="connsiteX7" fmla="*/ 311634 w 516516"/>
              <a:gd name="connsiteY7" fmla="*/ 58260 h 957175"/>
              <a:gd name="connsiteX0" fmla="*/ 315498 w 520380"/>
              <a:gd name="connsiteY0" fmla="*/ 58260 h 951531"/>
              <a:gd name="connsiteX1" fmla="*/ 512851 w 520380"/>
              <a:gd name="connsiteY1" fmla="*/ 70141 h 951531"/>
              <a:gd name="connsiteX2" fmla="*/ 452464 w 520380"/>
              <a:gd name="connsiteY2" fmla="*/ 381471 h 951531"/>
              <a:gd name="connsiteX3" fmla="*/ 203401 w 520380"/>
              <a:gd name="connsiteY3" fmla="*/ 908052 h 951531"/>
              <a:gd name="connsiteX4" fmla="*/ 25744 w 520380"/>
              <a:gd name="connsiteY4" fmla="*/ 899631 h 951531"/>
              <a:gd name="connsiteX5" fmla="*/ 32020 w 520380"/>
              <a:gd name="connsiteY5" fmla="*/ 721678 h 951531"/>
              <a:gd name="connsiteX6" fmla="*/ 315498 w 520380"/>
              <a:gd name="connsiteY6" fmla="*/ 58260 h 951531"/>
              <a:gd name="connsiteX0" fmla="*/ 313962 w 519392"/>
              <a:gd name="connsiteY0" fmla="*/ 58260 h 941915"/>
              <a:gd name="connsiteX1" fmla="*/ 511315 w 519392"/>
              <a:gd name="connsiteY1" fmla="*/ 70141 h 941915"/>
              <a:gd name="connsiteX2" fmla="*/ 450928 w 519392"/>
              <a:gd name="connsiteY2" fmla="*/ 381471 h 941915"/>
              <a:gd name="connsiteX3" fmla="*/ 175555 w 519392"/>
              <a:gd name="connsiteY3" fmla="*/ 894483 h 941915"/>
              <a:gd name="connsiteX4" fmla="*/ 24208 w 519392"/>
              <a:gd name="connsiteY4" fmla="*/ 899631 h 941915"/>
              <a:gd name="connsiteX5" fmla="*/ 30484 w 519392"/>
              <a:gd name="connsiteY5" fmla="*/ 721678 h 941915"/>
              <a:gd name="connsiteX6" fmla="*/ 313962 w 519392"/>
              <a:gd name="connsiteY6" fmla="*/ 58260 h 941915"/>
              <a:gd name="connsiteX0" fmla="*/ 313962 w 519392"/>
              <a:gd name="connsiteY0" fmla="*/ 58260 h 922432"/>
              <a:gd name="connsiteX1" fmla="*/ 511315 w 519392"/>
              <a:gd name="connsiteY1" fmla="*/ 70141 h 922432"/>
              <a:gd name="connsiteX2" fmla="*/ 450928 w 519392"/>
              <a:gd name="connsiteY2" fmla="*/ 381471 h 922432"/>
              <a:gd name="connsiteX3" fmla="*/ 175555 w 519392"/>
              <a:gd name="connsiteY3" fmla="*/ 894483 h 922432"/>
              <a:gd name="connsiteX4" fmla="*/ 24208 w 519392"/>
              <a:gd name="connsiteY4" fmla="*/ 899631 h 922432"/>
              <a:gd name="connsiteX5" fmla="*/ 30484 w 519392"/>
              <a:gd name="connsiteY5" fmla="*/ 721678 h 922432"/>
              <a:gd name="connsiteX6" fmla="*/ 313962 w 519392"/>
              <a:gd name="connsiteY6" fmla="*/ 58260 h 92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392" h="922432">
                <a:moveTo>
                  <a:pt x="313962" y="58260"/>
                </a:moveTo>
                <a:cubicBezTo>
                  <a:pt x="394100" y="-50329"/>
                  <a:pt x="488487" y="16272"/>
                  <a:pt x="511315" y="70141"/>
                </a:cubicBezTo>
                <a:cubicBezTo>
                  <a:pt x="534143" y="124010"/>
                  <a:pt x="506888" y="244081"/>
                  <a:pt x="450928" y="381471"/>
                </a:cubicBezTo>
                <a:cubicBezTo>
                  <a:pt x="394968" y="518861"/>
                  <a:pt x="284678" y="855616"/>
                  <a:pt x="175555" y="894483"/>
                </a:cubicBezTo>
                <a:cubicBezTo>
                  <a:pt x="66432" y="933350"/>
                  <a:pt x="48386" y="928432"/>
                  <a:pt x="24208" y="899631"/>
                </a:cubicBezTo>
                <a:cubicBezTo>
                  <a:pt x="30" y="870830"/>
                  <a:pt x="-17808" y="861906"/>
                  <a:pt x="30484" y="721678"/>
                </a:cubicBezTo>
                <a:cubicBezTo>
                  <a:pt x="78776" y="581450"/>
                  <a:pt x="233824" y="166849"/>
                  <a:pt x="313962" y="58260"/>
                </a:cubicBezTo>
                <a:close/>
              </a:path>
            </a:pathLst>
          </a:cu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47" name="Rettangolo 246"/>
          <p:cNvSpPr/>
          <p:nvPr/>
        </p:nvSpPr>
        <p:spPr bwMode="auto">
          <a:xfrm>
            <a:off x="3768725" y="6448425"/>
            <a:ext cx="365125" cy="26035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cxnSp>
        <p:nvCxnSpPr>
          <p:cNvPr id="248" name="Connettore 1 247"/>
          <p:cNvCxnSpPr>
            <a:cxnSpLocks noChangeShapeType="1"/>
          </p:cNvCxnSpPr>
          <p:nvPr/>
        </p:nvCxnSpPr>
        <p:spPr bwMode="auto">
          <a:xfrm rot="5400000" flipH="1" flipV="1">
            <a:off x="6723062" y="6157913"/>
            <a:ext cx="327025" cy="635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9" name="Connettore 1 248"/>
          <p:cNvCxnSpPr>
            <a:cxnSpLocks noChangeShapeType="1"/>
          </p:cNvCxnSpPr>
          <p:nvPr/>
        </p:nvCxnSpPr>
        <p:spPr bwMode="auto">
          <a:xfrm flipV="1">
            <a:off x="4546603" y="3522663"/>
            <a:ext cx="11110" cy="43200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0" name="Connettore 1 249"/>
          <p:cNvCxnSpPr>
            <a:cxnSpLocks noChangeShapeType="1"/>
          </p:cNvCxnSpPr>
          <p:nvPr/>
        </p:nvCxnSpPr>
        <p:spPr bwMode="auto">
          <a:xfrm flipV="1">
            <a:off x="4722813" y="3157538"/>
            <a:ext cx="6350" cy="43200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1" name="Connettore 1 250"/>
          <p:cNvCxnSpPr>
            <a:cxnSpLocks noChangeShapeType="1"/>
          </p:cNvCxnSpPr>
          <p:nvPr/>
        </p:nvCxnSpPr>
        <p:spPr bwMode="auto">
          <a:xfrm flipV="1">
            <a:off x="4886325" y="2855913"/>
            <a:ext cx="6350" cy="43200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6" name="Rettangolo 35"/>
          <p:cNvSpPr/>
          <p:nvPr/>
        </p:nvSpPr>
        <p:spPr bwMode="auto">
          <a:xfrm>
            <a:off x="3768725" y="6134100"/>
            <a:ext cx="365125" cy="258763"/>
          </a:xfrm>
          <a:prstGeom prst="rect">
            <a:avLst/>
          </a:prstGeom>
          <a:solidFill>
            <a:srgbClr val="0066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5" name="Text Box 102"/>
          <p:cNvSpPr txBox="1">
            <a:spLocks noChangeArrowheads="1"/>
          </p:cNvSpPr>
          <p:nvPr/>
        </p:nvSpPr>
        <p:spPr bwMode="auto">
          <a:xfrm>
            <a:off x="5983287" y="184150"/>
            <a:ext cx="2998787" cy="522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Niida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 and Green, 1999 (Contrib. Mineral. Petrol., 135, 18-40)</a:t>
            </a:r>
          </a:p>
        </p:txBody>
      </p:sp>
    </p:spTree>
    <p:extLst>
      <p:ext uri="{BB962C8B-B14F-4D97-AF65-F5344CB8AC3E}">
        <p14:creationId xmlns:p14="http://schemas.microsoft.com/office/powerpoint/2010/main" val="11256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68" grpId="0" animBg="1"/>
      <p:bldP spid="169" grpId="0"/>
      <p:bldP spid="244" grpId="0" animBg="1"/>
      <p:bldP spid="245" grpId="0"/>
      <p:bldP spid="246" grpId="0" animBg="1"/>
      <p:bldP spid="247" grpId="0" animBg="1"/>
      <p:bldP spid="3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23684" name="Text Box 4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1223685" name="Text Box 5"/>
          <p:cNvSpPr txBox="1">
            <a:spLocks noChangeArrowheads="1"/>
          </p:cNvSpPr>
          <p:nvPr/>
        </p:nvSpPr>
        <p:spPr bwMode="auto">
          <a:xfrm>
            <a:off x="342900" y="1354138"/>
            <a:ext cx="8458200" cy="15188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lnSpc>
                <a:spcPct val="90000"/>
              </a:lnSpc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Convergent margin magmas typically have geochemical signatures that include:</a:t>
            </a:r>
          </a:p>
          <a:p>
            <a:pPr marL="268288" indent="-268288">
              <a:lnSpc>
                <a:spcPct val="90000"/>
              </a:lnSpc>
              <a:defRPr/>
            </a:pPr>
            <a:endParaRPr lang="en-GB" sz="7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marL="268288" indent="-268288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Elevated concentrations of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arge-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ithophile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lements (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LILE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ight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arth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lements (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LREE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);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52925" y="4725988"/>
            <a:ext cx="43910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LILE?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Cs, Rb, Sr, K, Ba, etc.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52925" y="5158680"/>
            <a:ext cx="43910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LREE?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La, Ce, Pr, Nd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42900" y="2906713"/>
            <a:ext cx="8458200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lnSpc>
                <a:spcPct val="90000"/>
              </a:lnSpc>
              <a:buFontTx/>
              <a:buChar char="-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Depleted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eavy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are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arth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lements (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HREE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 and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igh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ield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trength 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lements (</a:t>
            </a: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HFSE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);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42900" y="3640138"/>
            <a:ext cx="8458200" cy="1166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lnSpc>
                <a:spcPct val="9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Elevated Pb;</a:t>
            </a:r>
          </a:p>
          <a:p>
            <a:pPr marL="268288" indent="-268288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	Typically, radiogenic Sr, Pb, and unradiogenic Nd isotopic compositions.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52925" y="5577780"/>
            <a:ext cx="45529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HREE?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Ho, Er, Yb, Lu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52925" y="6006405"/>
            <a:ext cx="43910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HFSE?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= Ti, Nb, Ta, Zr, Hf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3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3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3684" grpId="0"/>
      <p:bldP spid="1223685" grpId="0" build="p"/>
      <p:bldP spid="6" grpId="0" build="p"/>
      <p:bldP spid="7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0548" name="Text Box 4"/>
          <p:cNvSpPr txBox="1">
            <a:spLocks noChangeArrowheads="1"/>
          </p:cNvSpPr>
          <p:nvPr/>
        </p:nvSpPr>
        <p:spPr bwMode="auto">
          <a:xfrm>
            <a:off x="342900" y="1100138"/>
            <a:ext cx="8458200" cy="53860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These geochemical characteristics have been attributed to the melting of depleted mantle peridotite by the fluxing of fluids or melts derived from subducting oceanic crust.</a:t>
            </a:r>
          </a:p>
          <a:p>
            <a:pPr>
              <a:defRPr/>
            </a:pPr>
            <a:endParaRPr lang="en-GB" sz="9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difference in contributions from the subducted slab found among various arcs appears to be mostly controlled by thermal structure:</a:t>
            </a:r>
          </a:p>
          <a:p>
            <a:pPr>
              <a:defRPr/>
            </a:pPr>
            <a:endParaRPr lang="en-GB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Cold slabs yield fluids, hot slabs yield melts.</a:t>
            </a:r>
          </a:p>
          <a:p>
            <a:pPr>
              <a:defRPr/>
            </a:pPr>
            <a:endParaRPr lang="en-GB" sz="1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GB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origin of arc lavas is related to:</a:t>
            </a:r>
          </a:p>
          <a:p>
            <a:pPr>
              <a:defRPr/>
            </a:pPr>
            <a:r>
              <a:rPr lang="en-GB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 Melting of mantle wedge metasomatized by slab-derived fluid or melt or</a:t>
            </a:r>
          </a:p>
          <a:p>
            <a:pPr>
              <a:buFontTx/>
              <a:buChar char="-"/>
              <a:defRPr/>
            </a:pPr>
            <a:r>
              <a:rPr lang="en-GB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Direct supply of felsic melt from eclogitic slab melting.</a:t>
            </a:r>
          </a:p>
          <a:p>
            <a:pPr>
              <a:buFontTx/>
              <a:buChar char="-"/>
              <a:defRPr/>
            </a:pPr>
            <a:r>
              <a:rPr lang="en-GB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Combined slab fluid and melt fluxes have also been proposed to explain geochemical variations along or across magmatic arcs.</a:t>
            </a:r>
          </a:p>
        </p:txBody>
      </p:sp>
      <p:sp>
        <p:nvSpPr>
          <p:cNvPr id="1260550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0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0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0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0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0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60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605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548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6" name="Text Box 4"/>
          <p:cNvSpPr txBox="1">
            <a:spLocks noChangeArrowheads="1"/>
          </p:cNvSpPr>
          <p:nvPr/>
        </p:nvSpPr>
        <p:spPr bwMode="auto">
          <a:xfrm>
            <a:off x="638629" y="959081"/>
            <a:ext cx="786674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thermal regime of subduction zones can be categorized into </a:t>
            </a:r>
            <a:r>
              <a:rPr 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stages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time and space.</a:t>
            </a:r>
            <a:endParaRPr lang="en-GB" sz="2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42900" y="1711558"/>
            <a:ext cx="84582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stage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Compressional tectonics at low thermal gradients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" y="2319339"/>
            <a:ext cx="8928099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Metamorphic dehydration of the subducting crust prevails at forearc to sub-arc depths due to the breakdown of hydrous minerals such as mica and amphibole in the stability field of garnet and rutile.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results  in the liberation of aqueous solutions with the trace element composition that is considerably enriched in LILE, Pb and LREE but 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depleted in HFSE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HREE relative to normal MORB (HFSE are retained in restitic rutile, while HREE are retained in restitic garnet).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minerals are stabilized in the eclogitic portion of the subducted crust, which does not participate to the melting.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600700" y="6540725"/>
            <a:ext cx="34798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Zheng, 2019 (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Geosci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Front. , 10, 1223-1254)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2400" y="5445276"/>
            <a:ext cx="892809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processes provide the crustal signature for the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mantle sources of IAB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97101" y="5971497"/>
            <a:ext cx="48133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IAB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Island Arc Basalts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60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2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596" grpId="0" build="p"/>
      <p:bldP spid="7" grpId="0" build="p"/>
      <p:bldP spid="8" grpId="0" build="p"/>
      <p:bldP spid="13" grpId="0"/>
      <p:bldP spid="12" grpId="0" build="p"/>
      <p:bldP spid="14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2900" y="1711555"/>
            <a:ext cx="88011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stage: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Extensional tectonics at high thermal gradients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400" y="2323076"/>
            <a:ext cx="8801100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melting of dehydrated crustal rocks at sub-arc to post-arc depths. This involves not only the breakdown of hydrous minerals such as amphibole, phengite and allanite, but also the dissolution of rutile into hydrous melts.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melts can acquire the trace element composition that is significantly 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enriched in HFSE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LILE, and HREE but depleted in Pb relative to normal MORB.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composition of these melts is often complementary to those obtained during the first stage (i.e., those strictly linked to shallow subduction changes).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2400" y="5101624"/>
            <a:ext cx="8991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geochemical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melts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 provide the crustal signature for the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mantle sources of OIB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981202" y="5961972"/>
            <a:ext cx="524509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Ocean Island Basalts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5C694B25-4195-C366-1D32-A951963B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6540725"/>
            <a:ext cx="34798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Zheng, 2019 (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Geosci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Front. , 10, 1223-1254)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AB2437B6-953E-68B0-70EF-FEC45F598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29" y="959081"/>
            <a:ext cx="786674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thermal regime of subduction zones can be categorized into </a:t>
            </a:r>
            <a:r>
              <a:rPr 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stages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time and space.</a:t>
            </a:r>
            <a:endParaRPr lang="en-GB" sz="2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30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  <p:bldP spid="12" grpId="0" build="p"/>
      <p:bldP spid="14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770A7-697B-BB2E-108B-8A0AC2F5D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>
            <a:extLst>
              <a:ext uri="{FF2B5EF4-FFF2-40B4-BE49-F238E27FC236}">
                <a16:creationId xmlns:a16="http://schemas.microsoft.com/office/drawing/2014/main" id="{7FDFA65C-FF63-EFBD-0446-D1E99EBE3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>
            <a:extLst>
              <a:ext uri="{FF2B5EF4-FFF2-40B4-BE49-F238E27FC236}">
                <a16:creationId xmlns:a16="http://schemas.microsoft.com/office/drawing/2014/main" id="{229C7DCB-E427-CF71-1D50-1B0B829A3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891B32C-8F9C-8CDE-F32B-07169290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275" y="6540725"/>
            <a:ext cx="497522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Maury and Pallares, 2024 (J. South Am. Earth Sci., 144, 105037)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86B824-D992-08DB-B906-880C5897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050071"/>
            <a:ext cx="7791450" cy="43578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20EB79-A749-6853-05F7-7DF7E51009B8}"/>
              </a:ext>
            </a:extLst>
          </p:cNvPr>
          <p:cNvSpPr txBox="1"/>
          <p:nvPr/>
        </p:nvSpPr>
        <p:spPr>
          <a:xfrm>
            <a:off x="0" y="541655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0" i="0" u="none" strike="noStrike" baseline="0" dirty="0">
                <a:solidFill>
                  <a:schemeClr val="bg1"/>
                </a:solidFill>
                <a:latin typeface="CharisSIL"/>
              </a:rPr>
              <a:t>Histograms of Nb/La ratios of island arc basalts (IAB) and ocean island basalts (OIB) from the GEOROC database</a:t>
            </a:r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2D5D27-7654-A577-551A-B501BEBB5761}"/>
              </a:ext>
            </a:extLst>
          </p:cNvPr>
          <p:cNvSpPr txBox="1"/>
          <p:nvPr/>
        </p:nvSpPr>
        <p:spPr>
          <a:xfrm>
            <a:off x="1219200" y="57404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i="0" u="none" strike="noStrike" baseline="0" dirty="0">
                <a:solidFill>
                  <a:schemeClr val="bg1"/>
                </a:solidFill>
                <a:latin typeface="CharisSIL"/>
              </a:rPr>
              <a:t>Nb = HFSE; La</a:t>
            </a:r>
            <a:r>
              <a:rPr lang="en-GB" sz="2000" b="0" i="0" u="none" strike="noStrike" dirty="0">
                <a:solidFill>
                  <a:schemeClr val="bg1"/>
                </a:solidFill>
                <a:latin typeface="CharisSIL"/>
              </a:rPr>
              <a:t> = LREE.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CharisSIL"/>
              </a:rPr>
              <a:t>IAB are heavily depleted in HFSE compared to OIB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94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37943" y="824122"/>
            <a:ext cx="310605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Island Arc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262744" y="824122"/>
            <a:ext cx="420914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Ocean Island Basalts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CFB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= Continental Flood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60614" y="2150609"/>
            <a:ext cx="8458200" cy="4124325"/>
            <a:chOff x="560614" y="2150609"/>
            <a:chExt cx="8458200" cy="412432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0614" y="2150609"/>
              <a:ext cx="8458200" cy="4124325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 bwMode="auto">
            <a:xfrm>
              <a:off x="3905250" y="2266950"/>
              <a:ext cx="2990850" cy="514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5" name="Rettangolo 14"/>
            <p:cNvSpPr/>
            <p:nvPr/>
          </p:nvSpPr>
          <p:spPr bwMode="auto">
            <a:xfrm>
              <a:off x="932329" y="2153464"/>
              <a:ext cx="466165" cy="514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359400" y="6291718"/>
            <a:ext cx="37211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Ivanov et al., 2015 (GSA-AGU Spec. Paper 514)</a:t>
            </a:r>
          </a:p>
        </p:txBody>
      </p:sp>
      <p:sp>
        <p:nvSpPr>
          <p:cNvPr id="13" name="Oval 62"/>
          <p:cNvSpPr>
            <a:spLocks noChangeArrowheads="1"/>
          </p:cNvSpPr>
          <p:nvPr/>
        </p:nvSpPr>
        <p:spPr bwMode="auto">
          <a:xfrm rot="16200000">
            <a:off x="6254752" y="3422651"/>
            <a:ext cx="1130300" cy="1739897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070601" y="3920437"/>
            <a:ext cx="119017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Mantle Wedge</a:t>
            </a:r>
            <a:endParaRPr lang="en-GB" sz="1600" b="1" i="1" dirty="0">
              <a:solidFill>
                <a:schemeClr val="tx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178971" y="5808661"/>
            <a:ext cx="15811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Stagnant slab</a:t>
            </a:r>
          </a:p>
        </p:txBody>
      </p:sp>
    </p:spTree>
    <p:extLst>
      <p:ext uri="{BB962C8B-B14F-4D97-AF65-F5344CB8AC3E}">
        <p14:creationId xmlns:p14="http://schemas.microsoft.com/office/powerpoint/2010/main" val="51463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uiExpand="1"/>
      <p:bldP spid="18" grpId="0"/>
      <p:bldP spid="13" grpId="0" animBg="1"/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60" y="187569"/>
            <a:ext cx="8817168" cy="520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arrotondato 7"/>
          <p:cNvSpPr/>
          <p:nvPr/>
        </p:nvSpPr>
        <p:spPr bwMode="auto">
          <a:xfrm>
            <a:off x="390143" y="633984"/>
            <a:ext cx="1143381" cy="3108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 Box 217"/>
          <p:cNvSpPr txBox="1">
            <a:spLocks noChangeArrowheads="1"/>
          </p:cNvSpPr>
          <p:nvPr/>
        </p:nvSpPr>
        <p:spPr bwMode="auto">
          <a:xfrm>
            <a:off x="390144" y="6273225"/>
            <a:ext cx="258528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Faccenda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2014 (Tectonophysics, 614, 1-30)</a:t>
            </a:r>
          </a:p>
        </p:txBody>
      </p:sp>
      <p:sp>
        <p:nvSpPr>
          <p:cNvPr id="2" name="Rettangolo arrotondato 1"/>
          <p:cNvSpPr/>
          <p:nvPr/>
        </p:nvSpPr>
        <p:spPr bwMode="auto">
          <a:xfrm>
            <a:off x="5849257" y="870857"/>
            <a:ext cx="1103086" cy="4484914"/>
          </a:xfrm>
          <a:prstGeom prst="roundRect">
            <a:avLst/>
          </a:prstGeom>
          <a:noFill/>
          <a:ln w="28575" cap="flat" cmpd="sng" algn="ctr">
            <a:solidFill>
              <a:srgbClr val="009CE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217"/>
          <p:cNvSpPr txBox="1">
            <a:spLocks noChangeArrowheads="1"/>
          </p:cNvSpPr>
          <p:nvPr/>
        </p:nvSpPr>
        <p:spPr bwMode="auto">
          <a:xfrm>
            <a:off x="4385208" y="5405315"/>
            <a:ext cx="396050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Density range: 2.6-3.8 g/cm</a:t>
            </a:r>
            <a:r>
              <a:rPr lang="en-GB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 Box 217"/>
          <p:cNvSpPr txBox="1">
            <a:spLocks noChangeArrowheads="1"/>
          </p:cNvSpPr>
          <p:nvPr/>
        </p:nvSpPr>
        <p:spPr bwMode="auto">
          <a:xfrm>
            <a:off x="11558" y="5798457"/>
            <a:ext cx="62876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is the density of the lower mantle?</a:t>
            </a:r>
          </a:p>
        </p:txBody>
      </p:sp>
      <p:sp>
        <p:nvSpPr>
          <p:cNvPr id="10" name="Text Box 217"/>
          <p:cNvSpPr txBox="1">
            <a:spLocks noChangeArrowheads="1"/>
          </p:cNvSpPr>
          <p:nvPr/>
        </p:nvSpPr>
        <p:spPr bwMode="auto">
          <a:xfrm>
            <a:off x="6809350" y="5919281"/>
            <a:ext cx="23346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&gt;3.9 g/cm</a:t>
            </a:r>
            <a:r>
              <a:rPr lang="en-GB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3" name="Rettangolo arrotondato 7">
            <a:extLst>
              <a:ext uri="{FF2B5EF4-FFF2-40B4-BE49-F238E27FC236}">
                <a16:creationId xmlns:a16="http://schemas.microsoft.com/office/drawing/2014/main" id="{EC3B5B72-5F0D-E49A-2090-6FA6657969C2}"/>
              </a:ext>
            </a:extLst>
          </p:cNvPr>
          <p:cNvSpPr/>
          <p:nvPr/>
        </p:nvSpPr>
        <p:spPr bwMode="auto">
          <a:xfrm>
            <a:off x="390143" y="4415408"/>
            <a:ext cx="1219582" cy="937641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 Box 217">
            <a:extLst>
              <a:ext uri="{FF2B5EF4-FFF2-40B4-BE49-F238E27FC236}">
                <a16:creationId xmlns:a16="http://schemas.microsoft.com/office/drawing/2014/main" id="{19E2F43B-2ACF-2459-859A-67A5540C4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8" y="4473163"/>
            <a:ext cx="126986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i="1" dirty="0">
                <a:solidFill>
                  <a:schemeClr val="tx1"/>
                </a:solidFill>
                <a:effectLst/>
                <a:latin typeface="Calibri" pitchFamily="34" charset="0"/>
              </a:rPr>
              <a:t>Only in laboratory experiments</a:t>
            </a:r>
          </a:p>
        </p:txBody>
      </p:sp>
    </p:spTree>
    <p:extLst>
      <p:ext uri="{BB962C8B-B14F-4D97-AF65-F5344CB8AC3E}">
        <p14:creationId xmlns:p14="http://schemas.microsoft.com/office/powerpoint/2010/main" val="157607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" grpId="0" animBg="1"/>
      <p:bldP spid="6" grpId="0"/>
      <p:bldP spid="7" grpId="0"/>
      <p:bldP spid="10" grpId="0"/>
      <p:bldP spid="3" grpId="0" animBg="1"/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0" y="0"/>
            <a:ext cx="9144000" cy="6274934"/>
            <a:chOff x="0" y="0"/>
            <a:chExt cx="9144000" cy="6274934"/>
          </a:xfrm>
        </p:grpSpPr>
        <p:sp>
          <p:nvSpPr>
            <p:cNvPr id="1262595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5794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Model for the formation of the volcanic front</a:t>
              </a:r>
            </a:p>
          </p:txBody>
        </p:sp>
        <p:sp>
          <p:nvSpPr>
            <p:cNvPr id="1262598" name="Text Box 6"/>
            <p:cNvSpPr txBox="1">
              <a:spLocks noChangeArrowheads="1"/>
            </p:cNvSpPr>
            <p:nvPr/>
          </p:nvSpPr>
          <p:spPr bwMode="auto">
            <a:xfrm>
              <a:off x="0" y="436563"/>
              <a:ext cx="9144000" cy="5794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32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What type of magmas are produced?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6037943" y="824122"/>
              <a:ext cx="3106057" cy="9541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stage</a:t>
              </a: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IAB</a:t>
              </a: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Island Arc Basalts</a:t>
              </a:r>
              <a:endPara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262744" y="824122"/>
              <a:ext cx="4209142" cy="1323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Second stage</a:t>
              </a: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</a:t>
              </a:r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OIB</a:t>
              </a: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Ocean Island Basalts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CFB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= Continental Flood Basalts</a:t>
              </a:r>
              <a:endPara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560614" y="2150609"/>
              <a:ext cx="8458200" cy="4124325"/>
              <a:chOff x="560614" y="2150609"/>
              <a:chExt cx="8458200" cy="4124325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60614" y="2150609"/>
                <a:ext cx="8458200" cy="4124325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 bwMode="auto">
              <a:xfrm>
                <a:off x="3905250" y="2266950"/>
                <a:ext cx="2990850" cy="5143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15" name="Rettangolo 14"/>
              <p:cNvSpPr/>
              <p:nvPr/>
            </p:nvSpPr>
            <p:spPr bwMode="auto">
              <a:xfrm>
                <a:off x="932329" y="2153464"/>
                <a:ext cx="466165" cy="5143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  <p:sp>
        <p:nvSpPr>
          <p:cNvPr id="122" name="Oval 62"/>
          <p:cNvSpPr>
            <a:spLocks noChangeArrowheads="1"/>
          </p:cNvSpPr>
          <p:nvPr/>
        </p:nvSpPr>
        <p:spPr bwMode="auto">
          <a:xfrm rot="16200000">
            <a:off x="6254752" y="3422651"/>
            <a:ext cx="1130300" cy="1739897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23" name="Text Box 4"/>
          <p:cNvSpPr txBox="1">
            <a:spLocks noChangeArrowheads="1"/>
          </p:cNvSpPr>
          <p:nvPr/>
        </p:nvSpPr>
        <p:spPr bwMode="auto">
          <a:xfrm>
            <a:off x="6070601" y="3920437"/>
            <a:ext cx="119017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Mantle Wedge</a:t>
            </a:r>
            <a:endParaRPr lang="en-GB" sz="1600" b="1" i="1" dirty="0">
              <a:solidFill>
                <a:schemeClr val="tx1"/>
              </a:solidFill>
              <a:effectLst/>
              <a:latin typeface="Calibri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5724935" y="30683"/>
            <a:ext cx="3381633" cy="4800600"/>
            <a:chOff x="5207196" y="63341"/>
            <a:chExt cx="3381633" cy="4800600"/>
          </a:xfrm>
        </p:grpSpPr>
        <p:grpSp>
          <p:nvGrpSpPr>
            <p:cNvPr id="6" name="Gruppo 5"/>
            <p:cNvGrpSpPr>
              <a:grpSpLocks noChangeAspect="1"/>
            </p:cNvGrpSpPr>
            <p:nvPr/>
          </p:nvGrpSpPr>
          <p:grpSpPr>
            <a:xfrm>
              <a:off x="5207196" y="63341"/>
              <a:ext cx="3381633" cy="4800600"/>
              <a:chOff x="3610708" y="0"/>
              <a:chExt cx="4830901" cy="6858000"/>
            </a:xfrm>
          </p:grpSpPr>
          <p:grpSp>
            <p:nvGrpSpPr>
              <p:cNvPr id="16" name="Gruppo 11"/>
              <p:cNvGrpSpPr/>
              <p:nvPr/>
            </p:nvGrpSpPr>
            <p:grpSpPr>
              <a:xfrm>
                <a:off x="3610708" y="0"/>
                <a:ext cx="4830901" cy="6858000"/>
                <a:chOff x="3610708" y="0"/>
                <a:chExt cx="4830901" cy="6858000"/>
              </a:xfrm>
            </p:grpSpPr>
            <p:sp>
              <p:nvSpPr>
                <p:cNvPr id="19" name="Rettangolo 18"/>
                <p:cNvSpPr/>
                <p:nvPr/>
              </p:nvSpPr>
              <p:spPr bwMode="auto">
                <a:xfrm>
                  <a:off x="3610708" y="0"/>
                  <a:ext cx="4830901" cy="68580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endParaRPr>
                </a:p>
              </p:txBody>
            </p:sp>
            <p:grpSp>
              <p:nvGrpSpPr>
                <p:cNvPr id="20" name="Gruppo 10"/>
                <p:cNvGrpSpPr/>
                <p:nvPr/>
              </p:nvGrpSpPr>
              <p:grpSpPr>
                <a:xfrm>
                  <a:off x="3622430" y="0"/>
                  <a:ext cx="4819179" cy="6781800"/>
                  <a:chOff x="3622430" y="0"/>
                  <a:chExt cx="4819179" cy="6781800"/>
                </a:xfrm>
              </p:grpSpPr>
              <p:pic>
                <p:nvPicPr>
                  <p:cNvPr id="21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/>
                  <a:srcRect l="-444" t="13942" r="1701" b="1957"/>
                  <a:stretch/>
                </p:blipFill>
                <p:spPr bwMode="auto">
                  <a:xfrm rot="5400000">
                    <a:off x="2641120" y="981310"/>
                    <a:ext cx="6781800" cy="4819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2" name="Rettangolo 21"/>
                  <p:cNvSpPr/>
                  <p:nvPr/>
                </p:nvSpPr>
                <p:spPr bwMode="auto">
                  <a:xfrm>
                    <a:off x="7749540" y="1050925"/>
                    <a:ext cx="523240" cy="230949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050" b="0" i="0" u="none" strike="noStrike" cap="none" normalizeH="0" baseline="0">
                      <a:ln>
                        <a:noFill/>
                      </a:ln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</p:grpSp>
          </p:grpSp>
          <p:sp>
            <p:nvSpPr>
              <p:cNvPr id="23" name="Figura a mano libera 22"/>
              <p:cNvSpPr/>
              <p:nvPr/>
            </p:nvSpPr>
            <p:spPr bwMode="auto">
              <a:xfrm>
                <a:off x="4457700" y="1065847"/>
                <a:ext cx="3797618" cy="5464492"/>
              </a:xfrm>
              <a:custGeom>
                <a:avLst/>
                <a:gdLst>
                  <a:gd name="connsiteX0" fmla="*/ 7620 w 1417320"/>
                  <a:gd name="connsiteY0" fmla="*/ 0 h 4099560"/>
                  <a:gd name="connsiteX1" fmla="*/ 0 w 1417320"/>
                  <a:gd name="connsiteY1" fmla="*/ 1341120 h 4099560"/>
                  <a:gd name="connsiteX2" fmla="*/ 922020 w 1417320"/>
                  <a:gd name="connsiteY2" fmla="*/ 4099560 h 4099560"/>
                  <a:gd name="connsiteX3" fmla="*/ 1417320 w 1417320"/>
                  <a:gd name="connsiteY3" fmla="*/ 2857500 h 4099560"/>
                  <a:gd name="connsiteX4" fmla="*/ 1409700 w 1417320"/>
                  <a:gd name="connsiteY4" fmla="*/ 2697480 h 4099560"/>
                  <a:gd name="connsiteX5" fmla="*/ 556260 w 1417320"/>
                  <a:gd name="connsiteY5" fmla="*/ 586740 h 4099560"/>
                  <a:gd name="connsiteX6" fmla="*/ 182880 w 1417320"/>
                  <a:gd name="connsiteY6" fmla="*/ 114300 h 4099560"/>
                  <a:gd name="connsiteX7" fmla="*/ 7620 w 1417320"/>
                  <a:gd name="connsiteY7" fmla="*/ 0 h 4099560"/>
                  <a:gd name="connsiteX0" fmla="*/ 7620 w 1417320"/>
                  <a:gd name="connsiteY0" fmla="*/ 0 h 4099560"/>
                  <a:gd name="connsiteX1" fmla="*/ 0 w 1417320"/>
                  <a:gd name="connsiteY1" fmla="*/ 1341120 h 4099560"/>
                  <a:gd name="connsiteX2" fmla="*/ 922020 w 1417320"/>
                  <a:gd name="connsiteY2" fmla="*/ 4099560 h 4099560"/>
                  <a:gd name="connsiteX3" fmla="*/ 1417320 w 1417320"/>
                  <a:gd name="connsiteY3" fmla="*/ 2857500 h 4099560"/>
                  <a:gd name="connsiteX4" fmla="*/ 1409700 w 1417320"/>
                  <a:gd name="connsiteY4" fmla="*/ 2697480 h 4099560"/>
                  <a:gd name="connsiteX5" fmla="*/ 556260 w 1417320"/>
                  <a:gd name="connsiteY5" fmla="*/ 586740 h 4099560"/>
                  <a:gd name="connsiteX6" fmla="*/ 251460 w 1417320"/>
                  <a:gd name="connsiteY6" fmla="*/ 22860 h 4099560"/>
                  <a:gd name="connsiteX7" fmla="*/ 7620 w 1417320"/>
                  <a:gd name="connsiteY7" fmla="*/ 0 h 4099560"/>
                  <a:gd name="connsiteX0" fmla="*/ 7620 w 1417320"/>
                  <a:gd name="connsiteY0" fmla="*/ 0 h 4099560"/>
                  <a:gd name="connsiteX1" fmla="*/ 0 w 1417320"/>
                  <a:gd name="connsiteY1" fmla="*/ 1341120 h 4099560"/>
                  <a:gd name="connsiteX2" fmla="*/ 922020 w 1417320"/>
                  <a:gd name="connsiteY2" fmla="*/ 4099560 h 4099560"/>
                  <a:gd name="connsiteX3" fmla="*/ 1417320 w 1417320"/>
                  <a:gd name="connsiteY3" fmla="*/ 2857500 h 4099560"/>
                  <a:gd name="connsiteX4" fmla="*/ 1409700 w 1417320"/>
                  <a:gd name="connsiteY4" fmla="*/ 2697480 h 4099560"/>
                  <a:gd name="connsiteX5" fmla="*/ 1249680 w 1417320"/>
                  <a:gd name="connsiteY5" fmla="*/ 1318260 h 4099560"/>
                  <a:gd name="connsiteX6" fmla="*/ 251460 w 1417320"/>
                  <a:gd name="connsiteY6" fmla="*/ 22860 h 4099560"/>
                  <a:gd name="connsiteX7" fmla="*/ 7620 w 1417320"/>
                  <a:gd name="connsiteY7" fmla="*/ 0 h 4099560"/>
                  <a:gd name="connsiteX0" fmla="*/ 7620 w 1417320"/>
                  <a:gd name="connsiteY0" fmla="*/ 0 h 4099560"/>
                  <a:gd name="connsiteX1" fmla="*/ 0 w 1417320"/>
                  <a:gd name="connsiteY1" fmla="*/ 1341120 h 4099560"/>
                  <a:gd name="connsiteX2" fmla="*/ 922020 w 1417320"/>
                  <a:gd name="connsiteY2" fmla="*/ 4099560 h 4099560"/>
                  <a:gd name="connsiteX3" fmla="*/ 1417320 w 1417320"/>
                  <a:gd name="connsiteY3" fmla="*/ 2857500 h 4099560"/>
                  <a:gd name="connsiteX4" fmla="*/ 1379220 w 1417320"/>
                  <a:gd name="connsiteY4" fmla="*/ 2354580 h 4099560"/>
                  <a:gd name="connsiteX5" fmla="*/ 1249680 w 1417320"/>
                  <a:gd name="connsiteY5" fmla="*/ 1318260 h 4099560"/>
                  <a:gd name="connsiteX6" fmla="*/ 251460 w 1417320"/>
                  <a:gd name="connsiteY6" fmla="*/ 22860 h 4099560"/>
                  <a:gd name="connsiteX7" fmla="*/ 7620 w 1417320"/>
                  <a:gd name="connsiteY7" fmla="*/ 0 h 4099560"/>
                  <a:gd name="connsiteX0" fmla="*/ 7620 w 1524000"/>
                  <a:gd name="connsiteY0" fmla="*/ 0 h 4099560"/>
                  <a:gd name="connsiteX1" fmla="*/ 0 w 1524000"/>
                  <a:gd name="connsiteY1" fmla="*/ 1341120 h 4099560"/>
                  <a:gd name="connsiteX2" fmla="*/ 922020 w 1524000"/>
                  <a:gd name="connsiteY2" fmla="*/ 4099560 h 4099560"/>
                  <a:gd name="connsiteX3" fmla="*/ 1524000 w 1524000"/>
                  <a:gd name="connsiteY3" fmla="*/ 2636520 h 4099560"/>
                  <a:gd name="connsiteX4" fmla="*/ 1379220 w 1524000"/>
                  <a:gd name="connsiteY4" fmla="*/ 2354580 h 4099560"/>
                  <a:gd name="connsiteX5" fmla="*/ 1249680 w 1524000"/>
                  <a:gd name="connsiteY5" fmla="*/ 1318260 h 4099560"/>
                  <a:gd name="connsiteX6" fmla="*/ 251460 w 1524000"/>
                  <a:gd name="connsiteY6" fmla="*/ 22860 h 4099560"/>
                  <a:gd name="connsiteX7" fmla="*/ 7620 w 1524000"/>
                  <a:gd name="connsiteY7" fmla="*/ 0 h 4099560"/>
                  <a:gd name="connsiteX0" fmla="*/ 7620 w 1539240"/>
                  <a:gd name="connsiteY0" fmla="*/ 0 h 4229100"/>
                  <a:gd name="connsiteX1" fmla="*/ 0 w 1539240"/>
                  <a:gd name="connsiteY1" fmla="*/ 1341120 h 4229100"/>
                  <a:gd name="connsiteX2" fmla="*/ 1539240 w 1539240"/>
                  <a:gd name="connsiteY2" fmla="*/ 4229100 h 4229100"/>
                  <a:gd name="connsiteX3" fmla="*/ 1524000 w 1539240"/>
                  <a:gd name="connsiteY3" fmla="*/ 2636520 h 4229100"/>
                  <a:gd name="connsiteX4" fmla="*/ 1379220 w 1539240"/>
                  <a:gd name="connsiteY4" fmla="*/ 2354580 h 4229100"/>
                  <a:gd name="connsiteX5" fmla="*/ 1249680 w 1539240"/>
                  <a:gd name="connsiteY5" fmla="*/ 1318260 h 4229100"/>
                  <a:gd name="connsiteX6" fmla="*/ 251460 w 1539240"/>
                  <a:gd name="connsiteY6" fmla="*/ 22860 h 4229100"/>
                  <a:gd name="connsiteX7" fmla="*/ 7620 w 1539240"/>
                  <a:gd name="connsiteY7" fmla="*/ 0 h 4229100"/>
                  <a:gd name="connsiteX0" fmla="*/ 7620 w 1539240"/>
                  <a:gd name="connsiteY0" fmla="*/ 0 h 4229100"/>
                  <a:gd name="connsiteX1" fmla="*/ 0 w 1539240"/>
                  <a:gd name="connsiteY1" fmla="*/ 1341120 h 4229100"/>
                  <a:gd name="connsiteX2" fmla="*/ 1394460 w 1539240"/>
                  <a:gd name="connsiteY2" fmla="*/ 3741420 h 4229100"/>
                  <a:gd name="connsiteX3" fmla="*/ 1539240 w 1539240"/>
                  <a:gd name="connsiteY3" fmla="*/ 4229100 h 4229100"/>
                  <a:gd name="connsiteX4" fmla="*/ 1524000 w 1539240"/>
                  <a:gd name="connsiteY4" fmla="*/ 2636520 h 4229100"/>
                  <a:gd name="connsiteX5" fmla="*/ 1379220 w 1539240"/>
                  <a:gd name="connsiteY5" fmla="*/ 2354580 h 4229100"/>
                  <a:gd name="connsiteX6" fmla="*/ 1249680 w 1539240"/>
                  <a:gd name="connsiteY6" fmla="*/ 1318260 h 4229100"/>
                  <a:gd name="connsiteX7" fmla="*/ 251460 w 1539240"/>
                  <a:gd name="connsiteY7" fmla="*/ 22860 h 4229100"/>
                  <a:gd name="connsiteX8" fmla="*/ 7620 w 1539240"/>
                  <a:gd name="connsiteY8" fmla="*/ 0 h 4229100"/>
                  <a:gd name="connsiteX0" fmla="*/ 7620 w 1539240"/>
                  <a:gd name="connsiteY0" fmla="*/ 0 h 4229100"/>
                  <a:gd name="connsiteX1" fmla="*/ 0 w 1539240"/>
                  <a:gd name="connsiteY1" fmla="*/ 1341120 h 4229100"/>
                  <a:gd name="connsiteX2" fmla="*/ 800100 w 1539240"/>
                  <a:gd name="connsiteY2" fmla="*/ 3459480 h 4229100"/>
                  <a:gd name="connsiteX3" fmla="*/ 1394460 w 1539240"/>
                  <a:gd name="connsiteY3" fmla="*/ 3741420 h 4229100"/>
                  <a:gd name="connsiteX4" fmla="*/ 1539240 w 1539240"/>
                  <a:gd name="connsiteY4" fmla="*/ 4229100 h 4229100"/>
                  <a:gd name="connsiteX5" fmla="*/ 1524000 w 1539240"/>
                  <a:gd name="connsiteY5" fmla="*/ 2636520 h 4229100"/>
                  <a:gd name="connsiteX6" fmla="*/ 1379220 w 1539240"/>
                  <a:gd name="connsiteY6" fmla="*/ 2354580 h 4229100"/>
                  <a:gd name="connsiteX7" fmla="*/ 1249680 w 1539240"/>
                  <a:gd name="connsiteY7" fmla="*/ 1318260 h 4229100"/>
                  <a:gd name="connsiteX8" fmla="*/ 251460 w 1539240"/>
                  <a:gd name="connsiteY8" fmla="*/ 22860 h 4229100"/>
                  <a:gd name="connsiteX9" fmla="*/ 7620 w 1539240"/>
                  <a:gd name="connsiteY9" fmla="*/ 0 h 4229100"/>
                  <a:gd name="connsiteX0" fmla="*/ 7620 w 1539240"/>
                  <a:gd name="connsiteY0" fmla="*/ 0 h 4229100"/>
                  <a:gd name="connsiteX1" fmla="*/ 0 w 1539240"/>
                  <a:gd name="connsiteY1" fmla="*/ 1341120 h 4229100"/>
                  <a:gd name="connsiteX2" fmla="*/ 800100 w 1539240"/>
                  <a:gd name="connsiteY2" fmla="*/ 3459480 h 4229100"/>
                  <a:gd name="connsiteX3" fmla="*/ 1394460 w 1539240"/>
                  <a:gd name="connsiteY3" fmla="*/ 3741420 h 4229100"/>
                  <a:gd name="connsiteX4" fmla="*/ 1490663 w 1539240"/>
                  <a:gd name="connsiteY4" fmla="*/ 4180999 h 4229100"/>
                  <a:gd name="connsiteX5" fmla="*/ 1539240 w 1539240"/>
                  <a:gd name="connsiteY5" fmla="*/ 4229100 h 4229100"/>
                  <a:gd name="connsiteX6" fmla="*/ 1524000 w 1539240"/>
                  <a:gd name="connsiteY6" fmla="*/ 2636520 h 4229100"/>
                  <a:gd name="connsiteX7" fmla="*/ 1379220 w 1539240"/>
                  <a:gd name="connsiteY7" fmla="*/ 2354580 h 4229100"/>
                  <a:gd name="connsiteX8" fmla="*/ 1249680 w 1539240"/>
                  <a:gd name="connsiteY8" fmla="*/ 1318260 h 4229100"/>
                  <a:gd name="connsiteX9" fmla="*/ 251460 w 1539240"/>
                  <a:gd name="connsiteY9" fmla="*/ 22860 h 4229100"/>
                  <a:gd name="connsiteX10" fmla="*/ 7620 w 1539240"/>
                  <a:gd name="connsiteY10" fmla="*/ 0 h 4229100"/>
                  <a:gd name="connsiteX0" fmla="*/ 7620 w 1539240"/>
                  <a:gd name="connsiteY0" fmla="*/ 0 h 4229100"/>
                  <a:gd name="connsiteX1" fmla="*/ 0 w 1539240"/>
                  <a:gd name="connsiteY1" fmla="*/ 1341120 h 4229100"/>
                  <a:gd name="connsiteX2" fmla="*/ 800100 w 1539240"/>
                  <a:gd name="connsiteY2" fmla="*/ 3459480 h 4229100"/>
                  <a:gd name="connsiteX3" fmla="*/ 1394460 w 1539240"/>
                  <a:gd name="connsiteY3" fmla="*/ 3741420 h 4229100"/>
                  <a:gd name="connsiteX4" fmla="*/ 1490663 w 1539240"/>
                  <a:gd name="connsiteY4" fmla="*/ 4180999 h 4229100"/>
                  <a:gd name="connsiteX5" fmla="*/ 1539240 w 1539240"/>
                  <a:gd name="connsiteY5" fmla="*/ 4229100 h 4229100"/>
                  <a:gd name="connsiteX6" fmla="*/ 1524000 w 1539240"/>
                  <a:gd name="connsiteY6" fmla="*/ 2636520 h 4229100"/>
                  <a:gd name="connsiteX7" fmla="*/ 1379220 w 1539240"/>
                  <a:gd name="connsiteY7" fmla="*/ 2354580 h 4229100"/>
                  <a:gd name="connsiteX8" fmla="*/ 1249680 w 1539240"/>
                  <a:gd name="connsiteY8" fmla="*/ 1318260 h 4229100"/>
                  <a:gd name="connsiteX9" fmla="*/ 251460 w 1539240"/>
                  <a:gd name="connsiteY9" fmla="*/ 22860 h 4229100"/>
                  <a:gd name="connsiteX10" fmla="*/ 7620 w 1539240"/>
                  <a:gd name="connsiteY10" fmla="*/ 0 h 4229100"/>
                  <a:gd name="connsiteX0" fmla="*/ 7620 w 1539240"/>
                  <a:gd name="connsiteY0" fmla="*/ 0 h 4229100"/>
                  <a:gd name="connsiteX1" fmla="*/ 0 w 1539240"/>
                  <a:gd name="connsiteY1" fmla="*/ 1341120 h 4229100"/>
                  <a:gd name="connsiteX2" fmla="*/ 800100 w 1539240"/>
                  <a:gd name="connsiteY2" fmla="*/ 3459480 h 4229100"/>
                  <a:gd name="connsiteX3" fmla="*/ 1394460 w 1539240"/>
                  <a:gd name="connsiteY3" fmla="*/ 3741420 h 4229100"/>
                  <a:gd name="connsiteX4" fmla="*/ 1490663 w 1539240"/>
                  <a:gd name="connsiteY4" fmla="*/ 4180999 h 4229100"/>
                  <a:gd name="connsiteX5" fmla="*/ 1539240 w 1539240"/>
                  <a:gd name="connsiteY5" fmla="*/ 4229100 h 4229100"/>
                  <a:gd name="connsiteX6" fmla="*/ 1524000 w 1539240"/>
                  <a:gd name="connsiteY6" fmla="*/ 2636520 h 4229100"/>
                  <a:gd name="connsiteX7" fmla="*/ 1379220 w 1539240"/>
                  <a:gd name="connsiteY7" fmla="*/ 2354580 h 4229100"/>
                  <a:gd name="connsiteX8" fmla="*/ 1249680 w 1539240"/>
                  <a:gd name="connsiteY8" fmla="*/ 1318260 h 4229100"/>
                  <a:gd name="connsiteX9" fmla="*/ 251460 w 1539240"/>
                  <a:gd name="connsiteY9" fmla="*/ 22860 h 4229100"/>
                  <a:gd name="connsiteX10" fmla="*/ 7620 w 1539240"/>
                  <a:gd name="connsiteY10" fmla="*/ 0 h 4229100"/>
                  <a:gd name="connsiteX0" fmla="*/ 7620 w 1539240"/>
                  <a:gd name="connsiteY0" fmla="*/ 0 h 4791934"/>
                  <a:gd name="connsiteX1" fmla="*/ 0 w 1539240"/>
                  <a:gd name="connsiteY1" fmla="*/ 1341120 h 4791934"/>
                  <a:gd name="connsiteX2" fmla="*/ 800100 w 1539240"/>
                  <a:gd name="connsiteY2" fmla="*/ 3459480 h 4791934"/>
                  <a:gd name="connsiteX3" fmla="*/ 1226820 w 1539240"/>
                  <a:gd name="connsiteY3" fmla="*/ 4777740 h 4791934"/>
                  <a:gd name="connsiteX4" fmla="*/ 1490663 w 1539240"/>
                  <a:gd name="connsiteY4" fmla="*/ 4180999 h 4791934"/>
                  <a:gd name="connsiteX5" fmla="*/ 1539240 w 1539240"/>
                  <a:gd name="connsiteY5" fmla="*/ 4229100 h 4791934"/>
                  <a:gd name="connsiteX6" fmla="*/ 1524000 w 1539240"/>
                  <a:gd name="connsiteY6" fmla="*/ 2636520 h 4791934"/>
                  <a:gd name="connsiteX7" fmla="*/ 1379220 w 1539240"/>
                  <a:gd name="connsiteY7" fmla="*/ 2354580 h 4791934"/>
                  <a:gd name="connsiteX8" fmla="*/ 1249680 w 1539240"/>
                  <a:gd name="connsiteY8" fmla="*/ 1318260 h 4791934"/>
                  <a:gd name="connsiteX9" fmla="*/ 251460 w 1539240"/>
                  <a:gd name="connsiteY9" fmla="*/ 22860 h 4791934"/>
                  <a:gd name="connsiteX10" fmla="*/ 7620 w 1539240"/>
                  <a:gd name="connsiteY10" fmla="*/ 0 h 4791934"/>
                  <a:gd name="connsiteX0" fmla="*/ 7620 w 1539240"/>
                  <a:gd name="connsiteY0" fmla="*/ 0 h 4851559"/>
                  <a:gd name="connsiteX1" fmla="*/ 0 w 1539240"/>
                  <a:gd name="connsiteY1" fmla="*/ 1341120 h 4851559"/>
                  <a:gd name="connsiteX2" fmla="*/ 800100 w 1539240"/>
                  <a:gd name="connsiteY2" fmla="*/ 3459480 h 4851559"/>
                  <a:gd name="connsiteX3" fmla="*/ 1226820 w 1539240"/>
                  <a:gd name="connsiteY3" fmla="*/ 4777740 h 4851559"/>
                  <a:gd name="connsiteX4" fmla="*/ 1528763 w 1539240"/>
                  <a:gd name="connsiteY4" fmla="*/ 4851559 h 4851559"/>
                  <a:gd name="connsiteX5" fmla="*/ 1539240 w 1539240"/>
                  <a:gd name="connsiteY5" fmla="*/ 4229100 h 4851559"/>
                  <a:gd name="connsiteX6" fmla="*/ 1524000 w 1539240"/>
                  <a:gd name="connsiteY6" fmla="*/ 2636520 h 4851559"/>
                  <a:gd name="connsiteX7" fmla="*/ 1379220 w 1539240"/>
                  <a:gd name="connsiteY7" fmla="*/ 2354580 h 4851559"/>
                  <a:gd name="connsiteX8" fmla="*/ 1249680 w 1539240"/>
                  <a:gd name="connsiteY8" fmla="*/ 1318260 h 4851559"/>
                  <a:gd name="connsiteX9" fmla="*/ 251460 w 1539240"/>
                  <a:gd name="connsiteY9" fmla="*/ 22860 h 4851559"/>
                  <a:gd name="connsiteX10" fmla="*/ 7620 w 1539240"/>
                  <a:gd name="connsiteY10" fmla="*/ 0 h 4851559"/>
                  <a:gd name="connsiteX0" fmla="*/ 7620 w 1813560"/>
                  <a:gd name="connsiteY0" fmla="*/ 0 h 4851559"/>
                  <a:gd name="connsiteX1" fmla="*/ 0 w 1813560"/>
                  <a:gd name="connsiteY1" fmla="*/ 1341120 h 4851559"/>
                  <a:gd name="connsiteX2" fmla="*/ 800100 w 1813560"/>
                  <a:gd name="connsiteY2" fmla="*/ 3459480 h 4851559"/>
                  <a:gd name="connsiteX3" fmla="*/ 1226820 w 1813560"/>
                  <a:gd name="connsiteY3" fmla="*/ 4777740 h 4851559"/>
                  <a:gd name="connsiteX4" fmla="*/ 1528763 w 1813560"/>
                  <a:gd name="connsiteY4" fmla="*/ 4851559 h 4851559"/>
                  <a:gd name="connsiteX5" fmla="*/ 1813560 w 1813560"/>
                  <a:gd name="connsiteY5" fmla="*/ 4290060 h 4851559"/>
                  <a:gd name="connsiteX6" fmla="*/ 1524000 w 1813560"/>
                  <a:gd name="connsiteY6" fmla="*/ 2636520 h 4851559"/>
                  <a:gd name="connsiteX7" fmla="*/ 1379220 w 1813560"/>
                  <a:gd name="connsiteY7" fmla="*/ 2354580 h 4851559"/>
                  <a:gd name="connsiteX8" fmla="*/ 1249680 w 1813560"/>
                  <a:gd name="connsiteY8" fmla="*/ 1318260 h 4851559"/>
                  <a:gd name="connsiteX9" fmla="*/ 251460 w 1813560"/>
                  <a:gd name="connsiteY9" fmla="*/ 22860 h 4851559"/>
                  <a:gd name="connsiteX10" fmla="*/ 7620 w 1813560"/>
                  <a:gd name="connsiteY10" fmla="*/ 0 h 4851559"/>
                  <a:gd name="connsiteX0" fmla="*/ 7620 w 1813560"/>
                  <a:gd name="connsiteY0" fmla="*/ 0 h 4851559"/>
                  <a:gd name="connsiteX1" fmla="*/ 0 w 1813560"/>
                  <a:gd name="connsiteY1" fmla="*/ 1341120 h 4851559"/>
                  <a:gd name="connsiteX2" fmla="*/ 800100 w 1813560"/>
                  <a:gd name="connsiteY2" fmla="*/ 3459480 h 4851559"/>
                  <a:gd name="connsiteX3" fmla="*/ 1226820 w 1813560"/>
                  <a:gd name="connsiteY3" fmla="*/ 4777740 h 4851559"/>
                  <a:gd name="connsiteX4" fmla="*/ 1528763 w 1813560"/>
                  <a:gd name="connsiteY4" fmla="*/ 4851559 h 4851559"/>
                  <a:gd name="connsiteX5" fmla="*/ 1813560 w 1813560"/>
                  <a:gd name="connsiteY5" fmla="*/ 4290060 h 4851559"/>
                  <a:gd name="connsiteX6" fmla="*/ 1524000 w 1813560"/>
                  <a:gd name="connsiteY6" fmla="*/ 2636520 h 4851559"/>
                  <a:gd name="connsiteX7" fmla="*/ 1379220 w 1813560"/>
                  <a:gd name="connsiteY7" fmla="*/ 2354580 h 4851559"/>
                  <a:gd name="connsiteX8" fmla="*/ 1249680 w 1813560"/>
                  <a:gd name="connsiteY8" fmla="*/ 1318260 h 4851559"/>
                  <a:gd name="connsiteX9" fmla="*/ 251460 w 1813560"/>
                  <a:gd name="connsiteY9" fmla="*/ 22860 h 4851559"/>
                  <a:gd name="connsiteX10" fmla="*/ 7620 w 1813560"/>
                  <a:gd name="connsiteY10" fmla="*/ 0 h 4851559"/>
                  <a:gd name="connsiteX0" fmla="*/ 7620 w 1813560"/>
                  <a:gd name="connsiteY0" fmla="*/ 0 h 4851559"/>
                  <a:gd name="connsiteX1" fmla="*/ 0 w 1813560"/>
                  <a:gd name="connsiteY1" fmla="*/ 1341120 h 4851559"/>
                  <a:gd name="connsiteX2" fmla="*/ 800100 w 1813560"/>
                  <a:gd name="connsiteY2" fmla="*/ 3459480 h 4851559"/>
                  <a:gd name="connsiteX3" fmla="*/ 1226820 w 1813560"/>
                  <a:gd name="connsiteY3" fmla="*/ 4777740 h 4851559"/>
                  <a:gd name="connsiteX4" fmla="*/ 1528763 w 1813560"/>
                  <a:gd name="connsiteY4" fmla="*/ 4851559 h 4851559"/>
                  <a:gd name="connsiteX5" fmla="*/ 1813560 w 1813560"/>
                  <a:gd name="connsiteY5" fmla="*/ 4290060 h 4851559"/>
                  <a:gd name="connsiteX6" fmla="*/ 1524000 w 1813560"/>
                  <a:gd name="connsiteY6" fmla="*/ 2636520 h 4851559"/>
                  <a:gd name="connsiteX7" fmla="*/ 1379220 w 1813560"/>
                  <a:gd name="connsiteY7" fmla="*/ 2354580 h 4851559"/>
                  <a:gd name="connsiteX8" fmla="*/ 1249680 w 1813560"/>
                  <a:gd name="connsiteY8" fmla="*/ 1318260 h 4851559"/>
                  <a:gd name="connsiteX9" fmla="*/ 251460 w 1813560"/>
                  <a:gd name="connsiteY9" fmla="*/ 22860 h 4851559"/>
                  <a:gd name="connsiteX10" fmla="*/ 7620 w 1813560"/>
                  <a:gd name="connsiteY10" fmla="*/ 0 h 4851559"/>
                  <a:gd name="connsiteX0" fmla="*/ 15240 w 1813560"/>
                  <a:gd name="connsiteY0" fmla="*/ 0 h 5491639"/>
                  <a:gd name="connsiteX1" fmla="*/ 0 w 1813560"/>
                  <a:gd name="connsiteY1" fmla="*/ 1981200 h 5491639"/>
                  <a:gd name="connsiteX2" fmla="*/ 800100 w 1813560"/>
                  <a:gd name="connsiteY2" fmla="*/ 4099560 h 5491639"/>
                  <a:gd name="connsiteX3" fmla="*/ 1226820 w 1813560"/>
                  <a:gd name="connsiteY3" fmla="*/ 5417820 h 5491639"/>
                  <a:gd name="connsiteX4" fmla="*/ 1528763 w 1813560"/>
                  <a:gd name="connsiteY4" fmla="*/ 5491639 h 5491639"/>
                  <a:gd name="connsiteX5" fmla="*/ 1813560 w 1813560"/>
                  <a:gd name="connsiteY5" fmla="*/ 4930140 h 5491639"/>
                  <a:gd name="connsiteX6" fmla="*/ 1524000 w 1813560"/>
                  <a:gd name="connsiteY6" fmla="*/ 3276600 h 5491639"/>
                  <a:gd name="connsiteX7" fmla="*/ 1379220 w 1813560"/>
                  <a:gd name="connsiteY7" fmla="*/ 2994660 h 5491639"/>
                  <a:gd name="connsiteX8" fmla="*/ 1249680 w 1813560"/>
                  <a:gd name="connsiteY8" fmla="*/ 1958340 h 5491639"/>
                  <a:gd name="connsiteX9" fmla="*/ 251460 w 1813560"/>
                  <a:gd name="connsiteY9" fmla="*/ 662940 h 5491639"/>
                  <a:gd name="connsiteX10" fmla="*/ 15240 w 1813560"/>
                  <a:gd name="connsiteY10" fmla="*/ 0 h 5491639"/>
                  <a:gd name="connsiteX0" fmla="*/ 15240 w 3764280"/>
                  <a:gd name="connsiteY0" fmla="*/ 0 h 5491639"/>
                  <a:gd name="connsiteX1" fmla="*/ 0 w 3764280"/>
                  <a:gd name="connsiteY1" fmla="*/ 1981200 h 5491639"/>
                  <a:gd name="connsiteX2" fmla="*/ 800100 w 3764280"/>
                  <a:gd name="connsiteY2" fmla="*/ 4099560 h 5491639"/>
                  <a:gd name="connsiteX3" fmla="*/ 1226820 w 3764280"/>
                  <a:gd name="connsiteY3" fmla="*/ 5417820 h 5491639"/>
                  <a:gd name="connsiteX4" fmla="*/ 1528763 w 3764280"/>
                  <a:gd name="connsiteY4" fmla="*/ 5491639 h 5491639"/>
                  <a:gd name="connsiteX5" fmla="*/ 1813560 w 3764280"/>
                  <a:gd name="connsiteY5" fmla="*/ 4930140 h 5491639"/>
                  <a:gd name="connsiteX6" fmla="*/ 1524000 w 3764280"/>
                  <a:gd name="connsiteY6" fmla="*/ 3276600 h 5491639"/>
                  <a:gd name="connsiteX7" fmla="*/ 1379220 w 3764280"/>
                  <a:gd name="connsiteY7" fmla="*/ 2994660 h 5491639"/>
                  <a:gd name="connsiteX8" fmla="*/ 1249680 w 3764280"/>
                  <a:gd name="connsiteY8" fmla="*/ 1958340 h 5491639"/>
                  <a:gd name="connsiteX9" fmla="*/ 3764280 w 3764280"/>
                  <a:gd name="connsiteY9" fmla="*/ 7620 h 5491639"/>
                  <a:gd name="connsiteX10" fmla="*/ 15240 w 3764280"/>
                  <a:gd name="connsiteY10" fmla="*/ 0 h 5491639"/>
                  <a:gd name="connsiteX0" fmla="*/ 15240 w 3764280"/>
                  <a:gd name="connsiteY0" fmla="*/ 0 h 5454822"/>
                  <a:gd name="connsiteX1" fmla="*/ 0 w 3764280"/>
                  <a:gd name="connsiteY1" fmla="*/ 1981200 h 5454822"/>
                  <a:gd name="connsiteX2" fmla="*/ 800100 w 3764280"/>
                  <a:gd name="connsiteY2" fmla="*/ 4099560 h 5454822"/>
                  <a:gd name="connsiteX3" fmla="*/ 1226820 w 3764280"/>
                  <a:gd name="connsiteY3" fmla="*/ 5417820 h 5454822"/>
                  <a:gd name="connsiteX4" fmla="*/ 1813560 w 3764280"/>
                  <a:gd name="connsiteY4" fmla="*/ 4930140 h 5454822"/>
                  <a:gd name="connsiteX5" fmla="*/ 1524000 w 3764280"/>
                  <a:gd name="connsiteY5" fmla="*/ 3276600 h 5454822"/>
                  <a:gd name="connsiteX6" fmla="*/ 1379220 w 3764280"/>
                  <a:gd name="connsiteY6" fmla="*/ 2994660 h 5454822"/>
                  <a:gd name="connsiteX7" fmla="*/ 1249680 w 3764280"/>
                  <a:gd name="connsiteY7" fmla="*/ 1958340 h 5454822"/>
                  <a:gd name="connsiteX8" fmla="*/ 3764280 w 3764280"/>
                  <a:gd name="connsiteY8" fmla="*/ 7620 h 5454822"/>
                  <a:gd name="connsiteX9" fmla="*/ 15240 w 3764280"/>
                  <a:gd name="connsiteY9" fmla="*/ 0 h 5454822"/>
                  <a:gd name="connsiteX0" fmla="*/ 15240 w 3764280"/>
                  <a:gd name="connsiteY0" fmla="*/ 0 h 5417820"/>
                  <a:gd name="connsiteX1" fmla="*/ 0 w 3764280"/>
                  <a:gd name="connsiteY1" fmla="*/ 1981200 h 5417820"/>
                  <a:gd name="connsiteX2" fmla="*/ 800100 w 3764280"/>
                  <a:gd name="connsiteY2" fmla="*/ 4099560 h 5417820"/>
                  <a:gd name="connsiteX3" fmla="*/ 1226820 w 3764280"/>
                  <a:gd name="connsiteY3" fmla="*/ 5417820 h 5417820"/>
                  <a:gd name="connsiteX4" fmla="*/ 1524000 w 3764280"/>
                  <a:gd name="connsiteY4" fmla="*/ 3276600 h 5417820"/>
                  <a:gd name="connsiteX5" fmla="*/ 1379220 w 3764280"/>
                  <a:gd name="connsiteY5" fmla="*/ 2994660 h 5417820"/>
                  <a:gd name="connsiteX6" fmla="*/ 1249680 w 3764280"/>
                  <a:gd name="connsiteY6" fmla="*/ 1958340 h 5417820"/>
                  <a:gd name="connsiteX7" fmla="*/ 3764280 w 3764280"/>
                  <a:gd name="connsiteY7" fmla="*/ 7620 h 5417820"/>
                  <a:gd name="connsiteX8" fmla="*/ 15240 w 3764280"/>
                  <a:gd name="connsiteY8" fmla="*/ 0 h 5417820"/>
                  <a:gd name="connsiteX0" fmla="*/ 15240 w 3764280"/>
                  <a:gd name="connsiteY0" fmla="*/ 0 h 5417820"/>
                  <a:gd name="connsiteX1" fmla="*/ 0 w 3764280"/>
                  <a:gd name="connsiteY1" fmla="*/ 1981200 h 5417820"/>
                  <a:gd name="connsiteX2" fmla="*/ 800100 w 3764280"/>
                  <a:gd name="connsiteY2" fmla="*/ 4099560 h 5417820"/>
                  <a:gd name="connsiteX3" fmla="*/ 1226820 w 3764280"/>
                  <a:gd name="connsiteY3" fmla="*/ 5417820 h 5417820"/>
                  <a:gd name="connsiteX4" fmla="*/ 1524000 w 3764280"/>
                  <a:gd name="connsiteY4" fmla="*/ 3276600 h 5417820"/>
                  <a:gd name="connsiteX5" fmla="*/ 1379220 w 3764280"/>
                  <a:gd name="connsiteY5" fmla="*/ 2994660 h 5417820"/>
                  <a:gd name="connsiteX6" fmla="*/ 1249680 w 3764280"/>
                  <a:gd name="connsiteY6" fmla="*/ 1958340 h 5417820"/>
                  <a:gd name="connsiteX7" fmla="*/ 3764280 w 3764280"/>
                  <a:gd name="connsiteY7" fmla="*/ 7620 h 5417820"/>
                  <a:gd name="connsiteX8" fmla="*/ 15240 w 3764280"/>
                  <a:gd name="connsiteY8" fmla="*/ 0 h 5417820"/>
                  <a:gd name="connsiteX0" fmla="*/ 15240 w 3764280"/>
                  <a:gd name="connsiteY0" fmla="*/ 0 h 5448300"/>
                  <a:gd name="connsiteX1" fmla="*/ 0 w 3764280"/>
                  <a:gd name="connsiteY1" fmla="*/ 1981200 h 5448300"/>
                  <a:gd name="connsiteX2" fmla="*/ 800100 w 3764280"/>
                  <a:gd name="connsiteY2" fmla="*/ 4099560 h 5448300"/>
                  <a:gd name="connsiteX3" fmla="*/ 1226820 w 3764280"/>
                  <a:gd name="connsiteY3" fmla="*/ 5417820 h 5448300"/>
                  <a:gd name="connsiteX4" fmla="*/ 3764280 w 3764280"/>
                  <a:gd name="connsiteY4" fmla="*/ 5448300 h 5448300"/>
                  <a:gd name="connsiteX5" fmla="*/ 1379220 w 3764280"/>
                  <a:gd name="connsiteY5" fmla="*/ 2994660 h 5448300"/>
                  <a:gd name="connsiteX6" fmla="*/ 1249680 w 3764280"/>
                  <a:gd name="connsiteY6" fmla="*/ 1958340 h 5448300"/>
                  <a:gd name="connsiteX7" fmla="*/ 3764280 w 3764280"/>
                  <a:gd name="connsiteY7" fmla="*/ 7620 h 5448300"/>
                  <a:gd name="connsiteX8" fmla="*/ 15240 w 3764280"/>
                  <a:gd name="connsiteY8" fmla="*/ 0 h 5448300"/>
                  <a:gd name="connsiteX0" fmla="*/ 15240 w 3764280"/>
                  <a:gd name="connsiteY0" fmla="*/ 0 h 5448300"/>
                  <a:gd name="connsiteX1" fmla="*/ 0 w 3764280"/>
                  <a:gd name="connsiteY1" fmla="*/ 1981200 h 5448300"/>
                  <a:gd name="connsiteX2" fmla="*/ 800100 w 3764280"/>
                  <a:gd name="connsiteY2" fmla="*/ 4099560 h 5448300"/>
                  <a:gd name="connsiteX3" fmla="*/ 1150620 w 3764280"/>
                  <a:gd name="connsiteY3" fmla="*/ 5440680 h 5448300"/>
                  <a:gd name="connsiteX4" fmla="*/ 3764280 w 3764280"/>
                  <a:gd name="connsiteY4" fmla="*/ 5448300 h 5448300"/>
                  <a:gd name="connsiteX5" fmla="*/ 1379220 w 3764280"/>
                  <a:gd name="connsiteY5" fmla="*/ 2994660 h 5448300"/>
                  <a:gd name="connsiteX6" fmla="*/ 1249680 w 3764280"/>
                  <a:gd name="connsiteY6" fmla="*/ 1958340 h 5448300"/>
                  <a:gd name="connsiteX7" fmla="*/ 3764280 w 3764280"/>
                  <a:gd name="connsiteY7" fmla="*/ 7620 h 5448300"/>
                  <a:gd name="connsiteX8" fmla="*/ 15240 w 3764280"/>
                  <a:gd name="connsiteY8" fmla="*/ 0 h 5448300"/>
                  <a:gd name="connsiteX0" fmla="*/ 15240 w 3764280"/>
                  <a:gd name="connsiteY0" fmla="*/ 0 h 5448300"/>
                  <a:gd name="connsiteX1" fmla="*/ 0 w 3764280"/>
                  <a:gd name="connsiteY1" fmla="*/ 1981200 h 5448300"/>
                  <a:gd name="connsiteX2" fmla="*/ 800100 w 3764280"/>
                  <a:gd name="connsiteY2" fmla="*/ 4099560 h 5448300"/>
                  <a:gd name="connsiteX3" fmla="*/ 1150620 w 3764280"/>
                  <a:gd name="connsiteY3" fmla="*/ 5440680 h 5448300"/>
                  <a:gd name="connsiteX4" fmla="*/ 3764280 w 3764280"/>
                  <a:gd name="connsiteY4" fmla="*/ 5448300 h 5448300"/>
                  <a:gd name="connsiteX5" fmla="*/ 1249680 w 3764280"/>
                  <a:gd name="connsiteY5" fmla="*/ 1958340 h 5448300"/>
                  <a:gd name="connsiteX6" fmla="*/ 3764280 w 3764280"/>
                  <a:gd name="connsiteY6" fmla="*/ 7620 h 5448300"/>
                  <a:gd name="connsiteX7" fmla="*/ 15240 w 3764280"/>
                  <a:gd name="connsiteY7" fmla="*/ 0 h 5448300"/>
                  <a:gd name="connsiteX0" fmla="*/ 15240 w 3764280"/>
                  <a:gd name="connsiteY0" fmla="*/ 0 h 5448300"/>
                  <a:gd name="connsiteX1" fmla="*/ 0 w 3764280"/>
                  <a:gd name="connsiteY1" fmla="*/ 1981200 h 5448300"/>
                  <a:gd name="connsiteX2" fmla="*/ 800100 w 3764280"/>
                  <a:gd name="connsiteY2" fmla="*/ 4099560 h 5448300"/>
                  <a:gd name="connsiteX3" fmla="*/ 1150620 w 3764280"/>
                  <a:gd name="connsiteY3" fmla="*/ 5440680 h 5448300"/>
                  <a:gd name="connsiteX4" fmla="*/ 3764280 w 3764280"/>
                  <a:gd name="connsiteY4" fmla="*/ 5448300 h 5448300"/>
                  <a:gd name="connsiteX5" fmla="*/ 3764280 w 3764280"/>
                  <a:gd name="connsiteY5" fmla="*/ 7620 h 5448300"/>
                  <a:gd name="connsiteX6" fmla="*/ 15240 w 3764280"/>
                  <a:gd name="connsiteY6" fmla="*/ 0 h 5448300"/>
                  <a:gd name="connsiteX0" fmla="*/ 10478 w 3764280"/>
                  <a:gd name="connsiteY0" fmla="*/ 0 h 5462587"/>
                  <a:gd name="connsiteX1" fmla="*/ 0 w 3764280"/>
                  <a:gd name="connsiteY1" fmla="*/ 1995487 h 5462587"/>
                  <a:gd name="connsiteX2" fmla="*/ 800100 w 3764280"/>
                  <a:gd name="connsiteY2" fmla="*/ 4113847 h 5462587"/>
                  <a:gd name="connsiteX3" fmla="*/ 1150620 w 3764280"/>
                  <a:gd name="connsiteY3" fmla="*/ 5454967 h 5462587"/>
                  <a:gd name="connsiteX4" fmla="*/ 3764280 w 3764280"/>
                  <a:gd name="connsiteY4" fmla="*/ 5462587 h 5462587"/>
                  <a:gd name="connsiteX5" fmla="*/ 3764280 w 3764280"/>
                  <a:gd name="connsiteY5" fmla="*/ 21907 h 5462587"/>
                  <a:gd name="connsiteX6" fmla="*/ 10478 w 3764280"/>
                  <a:gd name="connsiteY6" fmla="*/ 0 h 5462587"/>
                  <a:gd name="connsiteX0" fmla="*/ 10478 w 3797618"/>
                  <a:gd name="connsiteY0" fmla="*/ 1905 h 5464492"/>
                  <a:gd name="connsiteX1" fmla="*/ 0 w 3797618"/>
                  <a:gd name="connsiteY1" fmla="*/ 1997392 h 5464492"/>
                  <a:gd name="connsiteX2" fmla="*/ 800100 w 3797618"/>
                  <a:gd name="connsiteY2" fmla="*/ 4115752 h 5464492"/>
                  <a:gd name="connsiteX3" fmla="*/ 1150620 w 3797618"/>
                  <a:gd name="connsiteY3" fmla="*/ 5456872 h 5464492"/>
                  <a:gd name="connsiteX4" fmla="*/ 3764280 w 3797618"/>
                  <a:gd name="connsiteY4" fmla="*/ 5464492 h 5464492"/>
                  <a:gd name="connsiteX5" fmla="*/ 3797618 w 3797618"/>
                  <a:gd name="connsiteY5" fmla="*/ 0 h 5464492"/>
                  <a:gd name="connsiteX6" fmla="*/ 10478 w 3797618"/>
                  <a:gd name="connsiteY6" fmla="*/ 1905 h 54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97618" h="5464492">
                    <a:moveTo>
                      <a:pt x="10478" y="1905"/>
                    </a:moveTo>
                    <a:cubicBezTo>
                      <a:pt x="6985" y="667067"/>
                      <a:pt x="3493" y="1332230"/>
                      <a:pt x="0" y="1997392"/>
                    </a:cubicBezTo>
                    <a:cubicBezTo>
                      <a:pt x="191770" y="2549842"/>
                      <a:pt x="567690" y="3715702"/>
                      <a:pt x="800100" y="4115752"/>
                    </a:cubicBezTo>
                    <a:lnTo>
                      <a:pt x="1150620" y="5456872"/>
                    </a:lnTo>
                    <a:lnTo>
                      <a:pt x="3764280" y="5464492"/>
                    </a:lnTo>
                    <a:lnTo>
                      <a:pt x="3797618" y="0"/>
                    </a:lnTo>
                    <a:lnTo>
                      <a:pt x="10478" y="190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05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4" name="Figura a mano libera 23"/>
              <p:cNvSpPr/>
              <p:nvPr/>
            </p:nvSpPr>
            <p:spPr bwMode="auto">
              <a:xfrm>
                <a:off x="4770120" y="1051560"/>
                <a:ext cx="2918460" cy="5090160"/>
              </a:xfrm>
              <a:custGeom>
                <a:avLst/>
                <a:gdLst>
                  <a:gd name="connsiteX0" fmla="*/ 0 w 2865120"/>
                  <a:gd name="connsiteY0" fmla="*/ 0 h 4815840"/>
                  <a:gd name="connsiteX1" fmla="*/ 320040 w 2865120"/>
                  <a:gd name="connsiteY1" fmla="*/ 251460 h 4815840"/>
                  <a:gd name="connsiteX2" fmla="*/ 1097280 w 2865120"/>
                  <a:gd name="connsiteY2" fmla="*/ 701040 h 4815840"/>
                  <a:gd name="connsiteX3" fmla="*/ 1684020 w 2865120"/>
                  <a:gd name="connsiteY3" fmla="*/ 1257300 h 4815840"/>
                  <a:gd name="connsiteX4" fmla="*/ 2247900 w 2865120"/>
                  <a:gd name="connsiteY4" fmla="*/ 2278380 h 4815840"/>
                  <a:gd name="connsiteX5" fmla="*/ 2705100 w 2865120"/>
                  <a:gd name="connsiteY5" fmla="*/ 3840480 h 4815840"/>
                  <a:gd name="connsiteX6" fmla="*/ 2865120 w 2865120"/>
                  <a:gd name="connsiteY6" fmla="*/ 4815840 h 4815840"/>
                  <a:gd name="connsiteX0" fmla="*/ 0 w 2918460"/>
                  <a:gd name="connsiteY0" fmla="*/ 0 h 5090160"/>
                  <a:gd name="connsiteX1" fmla="*/ 320040 w 2918460"/>
                  <a:gd name="connsiteY1" fmla="*/ 251460 h 5090160"/>
                  <a:gd name="connsiteX2" fmla="*/ 1097280 w 2918460"/>
                  <a:gd name="connsiteY2" fmla="*/ 701040 h 5090160"/>
                  <a:gd name="connsiteX3" fmla="*/ 1684020 w 2918460"/>
                  <a:gd name="connsiteY3" fmla="*/ 1257300 h 5090160"/>
                  <a:gd name="connsiteX4" fmla="*/ 2247900 w 2918460"/>
                  <a:gd name="connsiteY4" fmla="*/ 2278380 h 5090160"/>
                  <a:gd name="connsiteX5" fmla="*/ 2705100 w 2918460"/>
                  <a:gd name="connsiteY5" fmla="*/ 3840480 h 5090160"/>
                  <a:gd name="connsiteX6" fmla="*/ 2918460 w 2918460"/>
                  <a:gd name="connsiteY6" fmla="*/ 5090160 h 5090160"/>
                  <a:gd name="connsiteX0" fmla="*/ 0 w 2918460"/>
                  <a:gd name="connsiteY0" fmla="*/ 0 h 5090160"/>
                  <a:gd name="connsiteX1" fmla="*/ 320040 w 2918460"/>
                  <a:gd name="connsiteY1" fmla="*/ 251460 h 5090160"/>
                  <a:gd name="connsiteX2" fmla="*/ 1097280 w 2918460"/>
                  <a:gd name="connsiteY2" fmla="*/ 701040 h 5090160"/>
                  <a:gd name="connsiteX3" fmla="*/ 1699260 w 2918460"/>
                  <a:gd name="connsiteY3" fmla="*/ 1303020 h 5090160"/>
                  <a:gd name="connsiteX4" fmla="*/ 2247900 w 2918460"/>
                  <a:gd name="connsiteY4" fmla="*/ 2278380 h 5090160"/>
                  <a:gd name="connsiteX5" fmla="*/ 2705100 w 2918460"/>
                  <a:gd name="connsiteY5" fmla="*/ 3840480 h 5090160"/>
                  <a:gd name="connsiteX6" fmla="*/ 2918460 w 2918460"/>
                  <a:gd name="connsiteY6" fmla="*/ 5090160 h 5090160"/>
                  <a:gd name="connsiteX0" fmla="*/ 0 w 2918460"/>
                  <a:gd name="connsiteY0" fmla="*/ 0 h 5090160"/>
                  <a:gd name="connsiteX1" fmla="*/ 320040 w 2918460"/>
                  <a:gd name="connsiteY1" fmla="*/ 251460 h 5090160"/>
                  <a:gd name="connsiteX2" fmla="*/ 1074420 w 2918460"/>
                  <a:gd name="connsiteY2" fmla="*/ 701040 h 5090160"/>
                  <a:gd name="connsiteX3" fmla="*/ 1699260 w 2918460"/>
                  <a:gd name="connsiteY3" fmla="*/ 1303020 h 5090160"/>
                  <a:gd name="connsiteX4" fmla="*/ 2247900 w 2918460"/>
                  <a:gd name="connsiteY4" fmla="*/ 2278380 h 5090160"/>
                  <a:gd name="connsiteX5" fmla="*/ 2705100 w 2918460"/>
                  <a:gd name="connsiteY5" fmla="*/ 3840480 h 5090160"/>
                  <a:gd name="connsiteX6" fmla="*/ 2918460 w 2918460"/>
                  <a:gd name="connsiteY6" fmla="*/ 5090160 h 5090160"/>
                  <a:gd name="connsiteX0" fmla="*/ 0 w 2918460"/>
                  <a:gd name="connsiteY0" fmla="*/ 0 h 5090160"/>
                  <a:gd name="connsiteX1" fmla="*/ 320040 w 2918460"/>
                  <a:gd name="connsiteY1" fmla="*/ 251460 h 5090160"/>
                  <a:gd name="connsiteX2" fmla="*/ 1074420 w 2918460"/>
                  <a:gd name="connsiteY2" fmla="*/ 701040 h 5090160"/>
                  <a:gd name="connsiteX3" fmla="*/ 1699260 w 2918460"/>
                  <a:gd name="connsiteY3" fmla="*/ 1303020 h 5090160"/>
                  <a:gd name="connsiteX4" fmla="*/ 2247900 w 2918460"/>
                  <a:gd name="connsiteY4" fmla="*/ 2278380 h 5090160"/>
                  <a:gd name="connsiteX5" fmla="*/ 2705100 w 2918460"/>
                  <a:gd name="connsiteY5" fmla="*/ 3840480 h 5090160"/>
                  <a:gd name="connsiteX6" fmla="*/ 2918460 w 2918460"/>
                  <a:gd name="connsiteY6" fmla="*/ 5090160 h 5090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8460" h="5090160">
                    <a:moveTo>
                      <a:pt x="0" y="0"/>
                    </a:moveTo>
                    <a:cubicBezTo>
                      <a:pt x="68580" y="67310"/>
                      <a:pt x="140970" y="134620"/>
                      <a:pt x="320040" y="251460"/>
                    </a:cubicBezTo>
                    <a:cubicBezTo>
                      <a:pt x="499110" y="368300"/>
                      <a:pt x="829310" y="533400"/>
                      <a:pt x="1074420" y="701040"/>
                    </a:cubicBezTo>
                    <a:cubicBezTo>
                      <a:pt x="1319530" y="868680"/>
                      <a:pt x="1503680" y="1040130"/>
                      <a:pt x="1699260" y="1303020"/>
                    </a:cubicBezTo>
                    <a:cubicBezTo>
                      <a:pt x="1894840" y="1565910"/>
                      <a:pt x="2080260" y="1855470"/>
                      <a:pt x="2247900" y="2278380"/>
                    </a:cubicBezTo>
                    <a:cubicBezTo>
                      <a:pt x="2415540" y="2701290"/>
                      <a:pt x="2593340" y="3371850"/>
                      <a:pt x="2705100" y="3840480"/>
                    </a:cubicBezTo>
                    <a:cubicBezTo>
                      <a:pt x="2816860" y="4309110"/>
                      <a:pt x="2889885" y="4813935"/>
                      <a:pt x="2918460" y="5090160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581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05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5" name="Figura a mano libera 24"/>
              <p:cNvSpPr/>
              <p:nvPr/>
            </p:nvSpPr>
            <p:spPr bwMode="auto">
              <a:xfrm>
                <a:off x="5058791" y="1036320"/>
                <a:ext cx="701930" cy="1760220"/>
              </a:xfrm>
              <a:custGeom>
                <a:avLst/>
                <a:gdLst>
                  <a:gd name="connsiteX0" fmla="*/ 79665 w 734985"/>
                  <a:gd name="connsiteY0" fmla="*/ 0 h 1760220"/>
                  <a:gd name="connsiteX1" fmla="*/ 285405 w 734985"/>
                  <a:gd name="connsiteY1" fmla="*/ 350520 h 1760220"/>
                  <a:gd name="connsiteX2" fmla="*/ 293025 w 734985"/>
                  <a:gd name="connsiteY2" fmla="*/ 426720 h 1760220"/>
                  <a:gd name="connsiteX3" fmla="*/ 26325 w 734985"/>
                  <a:gd name="connsiteY3" fmla="*/ 548640 h 1760220"/>
                  <a:gd name="connsiteX4" fmla="*/ 33945 w 734985"/>
                  <a:gd name="connsiteY4" fmla="*/ 571500 h 1760220"/>
                  <a:gd name="connsiteX5" fmla="*/ 239685 w 734985"/>
                  <a:gd name="connsiteY5" fmla="*/ 982980 h 1760220"/>
                  <a:gd name="connsiteX6" fmla="*/ 468285 w 734985"/>
                  <a:gd name="connsiteY6" fmla="*/ 1386840 h 1760220"/>
                  <a:gd name="connsiteX7" fmla="*/ 734985 w 734985"/>
                  <a:gd name="connsiteY7" fmla="*/ 1760220 h 1760220"/>
                  <a:gd name="connsiteX0" fmla="*/ 46119 w 701439"/>
                  <a:gd name="connsiteY0" fmla="*/ 0 h 1760220"/>
                  <a:gd name="connsiteX1" fmla="*/ 251859 w 701439"/>
                  <a:gd name="connsiteY1" fmla="*/ 350520 h 1760220"/>
                  <a:gd name="connsiteX2" fmla="*/ 259479 w 701439"/>
                  <a:gd name="connsiteY2" fmla="*/ 426720 h 1760220"/>
                  <a:gd name="connsiteX3" fmla="*/ 399 w 701439"/>
                  <a:gd name="connsiteY3" fmla="*/ 571500 h 1760220"/>
                  <a:gd name="connsiteX4" fmla="*/ 206139 w 701439"/>
                  <a:gd name="connsiteY4" fmla="*/ 982980 h 1760220"/>
                  <a:gd name="connsiteX5" fmla="*/ 434739 w 701439"/>
                  <a:gd name="connsiteY5" fmla="*/ 1386840 h 1760220"/>
                  <a:gd name="connsiteX6" fmla="*/ 701439 w 701439"/>
                  <a:gd name="connsiteY6" fmla="*/ 1760220 h 1760220"/>
                  <a:gd name="connsiteX0" fmla="*/ 48473 w 703793"/>
                  <a:gd name="connsiteY0" fmla="*/ 0 h 1760220"/>
                  <a:gd name="connsiteX1" fmla="*/ 254213 w 703793"/>
                  <a:gd name="connsiteY1" fmla="*/ 350520 h 1760220"/>
                  <a:gd name="connsiteX2" fmla="*/ 261833 w 703793"/>
                  <a:gd name="connsiteY2" fmla="*/ 426720 h 1760220"/>
                  <a:gd name="connsiteX3" fmla="*/ 2753 w 703793"/>
                  <a:gd name="connsiteY3" fmla="*/ 571500 h 1760220"/>
                  <a:gd name="connsiteX4" fmla="*/ 208493 w 703793"/>
                  <a:gd name="connsiteY4" fmla="*/ 982980 h 1760220"/>
                  <a:gd name="connsiteX5" fmla="*/ 437093 w 703793"/>
                  <a:gd name="connsiteY5" fmla="*/ 1386840 h 1760220"/>
                  <a:gd name="connsiteX6" fmla="*/ 703793 w 703793"/>
                  <a:gd name="connsiteY6" fmla="*/ 1760220 h 1760220"/>
                  <a:gd name="connsiteX0" fmla="*/ 48473 w 703793"/>
                  <a:gd name="connsiteY0" fmla="*/ 0 h 1760220"/>
                  <a:gd name="connsiteX1" fmla="*/ 254213 w 703793"/>
                  <a:gd name="connsiteY1" fmla="*/ 350520 h 1760220"/>
                  <a:gd name="connsiteX2" fmla="*/ 261833 w 703793"/>
                  <a:gd name="connsiteY2" fmla="*/ 426720 h 1760220"/>
                  <a:gd name="connsiteX3" fmla="*/ 2753 w 703793"/>
                  <a:gd name="connsiteY3" fmla="*/ 571500 h 1760220"/>
                  <a:gd name="connsiteX4" fmla="*/ 208493 w 703793"/>
                  <a:gd name="connsiteY4" fmla="*/ 982980 h 1760220"/>
                  <a:gd name="connsiteX5" fmla="*/ 437093 w 703793"/>
                  <a:gd name="connsiteY5" fmla="*/ 1386840 h 1760220"/>
                  <a:gd name="connsiteX6" fmla="*/ 703793 w 703793"/>
                  <a:gd name="connsiteY6" fmla="*/ 1760220 h 1760220"/>
                  <a:gd name="connsiteX0" fmla="*/ 48473 w 703793"/>
                  <a:gd name="connsiteY0" fmla="*/ 0 h 1760220"/>
                  <a:gd name="connsiteX1" fmla="*/ 254213 w 703793"/>
                  <a:gd name="connsiteY1" fmla="*/ 350520 h 1760220"/>
                  <a:gd name="connsiteX2" fmla="*/ 261833 w 703793"/>
                  <a:gd name="connsiteY2" fmla="*/ 426720 h 1760220"/>
                  <a:gd name="connsiteX3" fmla="*/ 2753 w 703793"/>
                  <a:gd name="connsiteY3" fmla="*/ 557213 h 1760220"/>
                  <a:gd name="connsiteX4" fmla="*/ 208493 w 703793"/>
                  <a:gd name="connsiteY4" fmla="*/ 982980 h 1760220"/>
                  <a:gd name="connsiteX5" fmla="*/ 437093 w 703793"/>
                  <a:gd name="connsiteY5" fmla="*/ 1386840 h 1760220"/>
                  <a:gd name="connsiteX6" fmla="*/ 703793 w 703793"/>
                  <a:gd name="connsiteY6" fmla="*/ 1760220 h 1760220"/>
                  <a:gd name="connsiteX0" fmla="*/ 46610 w 701930"/>
                  <a:gd name="connsiteY0" fmla="*/ 0 h 1760220"/>
                  <a:gd name="connsiteX1" fmla="*/ 252350 w 701930"/>
                  <a:gd name="connsiteY1" fmla="*/ 350520 h 1760220"/>
                  <a:gd name="connsiteX2" fmla="*/ 259970 w 701930"/>
                  <a:gd name="connsiteY2" fmla="*/ 426720 h 1760220"/>
                  <a:gd name="connsiteX3" fmla="*/ 890 w 701930"/>
                  <a:gd name="connsiteY3" fmla="*/ 557213 h 1760220"/>
                  <a:gd name="connsiteX4" fmla="*/ 206630 w 701930"/>
                  <a:gd name="connsiteY4" fmla="*/ 982980 h 1760220"/>
                  <a:gd name="connsiteX5" fmla="*/ 435230 w 701930"/>
                  <a:gd name="connsiteY5" fmla="*/ 1386840 h 1760220"/>
                  <a:gd name="connsiteX6" fmla="*/ 701930 w 701930"/>
                  <a:gd name="connsiteY6" fmla="*/ 1760220 h 17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930" h="1760220">
                    <a:moveTo>
                      <a:pt x="46610" y="0"/>
                    </a:moveTo>
                    <a:cubicBezTo>
                      <a:pt x="131700" y="139700"/>
                      <a:pt x="216790" y="279400"/>
                      <a:pt x="252350" y="350520"/>
                    </a:cubicBezTo>
                    <a:cubicBezTo>
                      <a:pt x="287910" y="421640"/>
                      <a:pt x="301880" y="392271"/>
                      <a:pt x="259970" y="426720"/>
                    </a:cubicBezTo>
                    <a:cubicBezTo>
                      <a:pt x="218060" y="461169"/>
                      <a:pt x="14543" y="540704"/>
                      <a:pt x="890" y="557213"/>
                    </a:cubicBezTo>
                    <a:cubicBezTo>
                      <a:pt x="-12763" y="573722"/>
                      <a:pt x="134240" y="844709"/>
                      <a:pt x="206630" y="982980"/>
                    </a:cubicBezTo>
                    <a:cubicBezTo>
                      <a:pt x="279020" y="1121251"/>
                      <a:pt x="352680" y="1257300"/>
                      <a:pt x="435230" y="1386840"/>
                    </a:cubicBezTo>
                    <a:cubicBezTo>
                      <a:pt x="517780" y="1516380"/>
                      <a:pt x="609855" y="1638300"/>
                      <a:pt x="701930" y="1760220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05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6" name="Figura a mano libera 25"/>
              <p:cNvSpPr/>
              <p:nvPr/>
            </p:nvSpPr>
            <p:spPr bwMode="auto">
              <a:xfrm>
                <a:off x="4691063" y="1824038"/>
                <a:ext cx="1109662" cy="1400175"/>
              </a:xfrm>
              <a:custGeom>
                <a:avLst/>
                <a:gdLst>
                  <a:gd name="connsiteX0" fmla="*/ 0 w 1109662"/>
                  <a:gd name="connsiteY0" fmla="*/ 0 h 1400175"/>
                  <a:gd name="connsiteX1" fmla="*/ 666750 w 1109662"/>
                  <a:gd name="connsiteY1" fmla="*/ 909637 h 1400175"/>
                  <a:gd name="connsiteX2" fmla="*/ 1109662 w 1109662"/>
                  <a:gd name="connsiteY2" fmla="*/ 1400175 h 1400175"/>
                  <a:gd name="connsiteX0" fmla="*/ 0 w 1109662"/>
                  <a:gd name="connsiteY0" fmla="*/ 0 h 1400175"/>
                  <a:gd name="connsiteX1" fmla="*/ 666750 w 1109662"/>
                  <a:gd name="connsiteY1" fmla="*/ 909637 h 1400175"/>
                  <a:gd name="connsiteX2" fmla="*/ 1109662 w 1109662"/>
                  <a:gd name="connsiteY2" fmla="*/ 1400175 h 140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9662" h="1400175">
                    <a:moveTo>
                      <a:pt x="0" y="0"/>
                    </a:moveTo>
                    <a:cubicBezTo>
                      <a:pt x="217090" y="342899"/>
                      <a:pt x="481806" y="676275"/>
                      <a:pt x="666750" y="909637"/>
                    </a:cubicBezTo>
                    <a:cubicBezTo>
                      <a:pt x="851694" y="1142999"/>
                      <a:pt x="980678" y="1271587"/>
                      <a:pt x="1109662" y="1400175"/>
                    </a:cubicBezTo>
                  </a:path>
                </a:pathLst>
              </a:custGeom>
              <a:noFill/>
              <a:ln w="127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05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7" name="Figura a mano libera 26"/>
              <p:cNvSpPr/>
              <p:nvPr/>
            </p:nvSpPr>
            <p:spPr bwMode="auto">
              <a:xfrm>
                <a:off x="4832350" y="1644650"/>
                <a:ext cx="682625" cy="4095750"/>
              </a:xfrm>
              <a:custGeom>
                <a:avLst/>
                <a:gdLst>
                  <a:gd name="connsiteX0" fmla="*/ 88900 w 682625"/>
                  <a:gd name="connsiteY0" fmla="*/ 0 h 4095750"/>
                  <a:gd name="connsiteX1" fmla="*/ 488950 w 682625"/>
                  <a:gd name="connsiteY1" fmla="*/ 1149350 h 4095750"/>
                  <a:gd name="connsiteX2" fmla="*/ 641350 w 682625"/>
                  <a:gd name="connsiteY2" fmla="*/ 1854200 h 4095750"/>
                  <a:gd name="connsiteX3" fmla="*/ 641350 w 682625"/>
                  <a:gd name="connsiteY3" fmla="*/ 2254250 h 4095750"/>
                  <a:gd name="connsiteX4" fmla="*/ 393700 w 682625"/>
                  <a:gd name="connsiteY4" fmla="*/ 2603500 h 4095750"/>
                  <a:gd name="connsiteX5" fmla="*/ 63500 w 682625"/>
                  <a:gd name="connsiteY5" fmla="*/ 2959100 h 4095750"/>
                  <a:gd name="connsiteX6" fmla="*/ 12700 w 682625"/>
                  <a:gd name="connsiteY6" fmla="*/ 3390900 h 4095750"/>
                  <a:gd name="connsiteX7" fmla="*/ 6350 w 682625"/>
                  <a:gd name="connsiteY7" fmla="*/ 4095750 h 409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2625" h="4095750">
                    <a:moveTo>
                      <a:pt x="88900" y="0"/>
                    </a:moveTo>
                    <a:cubicBezTo>
                      <a:pt x="242887" y="420158"/>
                      <a:pt x="396875" y="840317"/>
                      <a:pt x="488950" y="1149350"/>
                    </a:cubicBezTo>
                    <a:cubicBezTo>
                      <a:pt x="581025" y="1458383"/>
                      <a:pt x="615950" y="1670050"/>
                      <a:pt x="641350" y="1854200"/>
                    </a:cubicBezTo>
                    <a:cubicBezTo>
                      <a:pt x="666750" y="2038350"/>
                      <a:pt x="682625" y="2129367"/>
                      <a:pt x="641350" y="2254250"/>
                    </a:cubicBezTo>
                    <a:cubicBezTo>
                      <a:pt x="600075" y="2379133"/>
                      <a:pt x="490008" y="2486025"/>
                      <a:pt x="393700" y="2603500"/>
                    </a:cubicBezTo>
                    <a:cubicBezTo>
                      <a:pt x="297392" y="2720975"/>
                      <a:pt x="127000" y="2827867"/>
                      <a:pt x="63500" y="2959100"/>
                    </a:cubicBezTo>
                    <a:cubicBezTo>
                      <a:pt x="0" y="3090333"/>
                      <a:pt x="22225" y="3201458"/>
                      <a:pt x="12700" y="3390900"/>
                    </a:cubicBezTo>
                    <a:cubicBezTo>
                      <a:pt x="3175" y="3580342"/>
                      <a:pt x="4762" y="3838046"/>
                      <a:pt x="6350" y="409575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05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5297595" y="3949660"/>
                <a:ext cx="817359" cy="593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Thomson et al. (2013)</a:t>
                </a:r>
              </a:p>
            </p:txBody>
          </p:sp>
          <p:grpSp>
            <p:nvGrpSpPr>
              <p:cNvPr id="29" name="Gruppo 28"/>
              <p:cNvGrpSpPr/>
              <p:nvPr/>
            </p:nvGrpSpPr>
            <p:grpSpPr>
              <a:xfrm>
                <a:off x="4857750" y="1758950"/>
                <a:ext cx="711200" cy="4337050"/>
                <a:chOff x="4857750" y="1758950"/>
                <a:chExt cx="711200" cy="433705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" name="Figura a mano libera 29"/>
                <p:cNvSpPr/>
                <p:nvPr/>
              </p:nvSpPr>
              <p:spPr bwMode="auto">
                <a:xfrm>
                  <a:off x="4857750" y="1758950"/>
                  <a:ext cx="294217" cy="4337050"/>
                </a:xfrm>
                <a:custGeom>
                  <a:avLst/>
                  <a:gdLst>
                    <a:gd name="connsiteX0" fmla="*/ 0 w 294217"/>
                    <a:gd name="connsiteY0" fmla="*/ 0 h 4337050"/>
                    <a:gd name="connsiteX1" fmla="*/ 165100 w 294217"/>
                    <a:gd name="connsiteY1" fmla="*/ 355600 h 4337050"/>
                    <a:gd name="connsiteX2" fmla="*/ 266700 w 294217"/>
                    <a:gd name="connsiteY2" fmla="*/ 977900 h 4337050"/>
                    <a:gd name="connsiteX3" fmla="*/ 292100 w 294217"/>
                    <a:gd name="connsiteY3" fmla="*/ 1714500 h 4337050"/>
                    <a:gd name="connsiteX4" fmla="*/ 254000 w 294217"/>
                    <a:gd name="connsiteY4" fmla="*/ 2368550 h 4337050"/>
                    <a:gd name="connsiteX5" fmla="*/ 190500 w 294217"/>
                    <a:gd name="connsiteY5" fmla="*/ 3143250 h 4337050"/>
                    <a:gd name="connsiteX6" fmla="*/ 165100 w 294217"/>
                    <a:gd name="connsiteY6" fmla="*/ 4089400 h 4337050"/>
                    <a:gd name="connsiteX7" fmla="*/ 177800 w 294217"/>
                    <a:gd name="connsiteY7" fmla="*/ 4337050 h 4337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4217" h="4337050">
                      <a:moveTo>
                        <a:pt x="0" y="0"/>
                      </a:moveTo>
                      <a:cubicBezTo>
                        <a:pt x="60325" y="96308"/>
                        <a:pt x="120650" y="192617"/>
                        <a:pt x="165100" y="355600"/>
                      </a:cubicBezTo>
                      <a:cubicBezTo>
                        <a:pt x="209550" y="518583"/>
                        <a:pt x="245533" y="751417"/>
                        <a:pt x="266700" y="977900"/>
                      </a:cubicBezTo>
                      <a:cubicBezTo>
                        <a:pt x="287867" y="1204383"/>
                        <a:pt x="294217" y="1482725"/>
                        <a:pt x="292100" y="1714500"/>
                      </a:cubicBezTo>
                      <a:cubicBezTo>
                        <a:pt x="289983" y="1946275"/>
                        <a:pt x="270933" y="2130425"/>
                        <a:pt x="254000" y="2368550"/>
                      </a:cubicBezTo>
                      <a:cubicBezTo>
                        <a:pt x="237067" y="2606675"/>
                        <a:pt x="205317" y="2856442"/>
                        <a:pt x="190500" y="3143250"/>
                      </a:cubicBezTo>
                      <a:cubicBezTo>
                        <a:pt x="175683" y="3430058"/>
                        <a:pt x="167217" y="3890433"/>
                        <a:pt x="165100" y="4089400"/>
                      </a:cubicBezTo>
                      <a:cubicBezTo>
                        <a:pt x="162983" y="4288367"/>
                        <a:pt x="170391" y="4312708"/>
                        <a:pt x="177800" y="433705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1" name="Figura a mano libera 30"/>
                <p:cNvSpPr/>
                <p:nvPr/>
              </p:nvSpPr>
              <p:spPr bwMode="auto">
                <a:xfrm>
                  <a:off x="5111750" y="4108450"/>
                  <a:ext cx="457200" cy="1968500"/>
                </a:xfrm>
                <a:custGeom>
                  <a:avLst/>
                  <a:gdLst>
                    <a:gd name="connsiteX0" fmla="*/ 0 w 457200"/>
                    <a:gd name="connsiteY0" fmla="*/ 0 h 1968500"/>
                    <a:gd name="connsiteX1" fmla="*/ 69850 w 457200"/>
                    <a:gd name="connsiteY1" fmla="*/ 622300 h 1968500"/>
                    <a:gd name="connsiteX2" fmla="*/ 165100 w 457200"/>
                    <a:gd name="connsiteY2" fmla="*/ 1143000 h 1968500"/>
                    <a:gd name="connsiteX3" fmla="*/ 457200 w 457200"/>
                    <a:gd name="connsiteY3" fmla="*/ 1968500 h 196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" h="1968500">
                      <a:moveTo>
                        <a:pt x="0" y="0"/>
                      </a:moveTo>
                      <a:cubicBezTo>
                        <a:pt x="21166" y="215900"/>
                        <a:pt x="42333" y="431800"/>
                        <a:pt x="69850" y="622300"/>
                      </a:cubicBezTo>
                      <a:cubicBezTo>
                        <a:pt x="97367" y="812800"/>
                        <a:pt x="100542" y="918633"/>
                        <a:pt x="165100" y="1143000"/>
                      </a:cubicBezTo>
                      <a:cubicBezTo>
                        <a:pt x="229658" y="1367367"/>
                        <a:pt x="343429" y="1667933"/>
                        <a:pt x="457200" y="196850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sp>
            <p:nvSpPr>
              <p:cNvPr id="32" name="CasellaDiTesto 31"/>
              <p:cNvSpPr txBox="1"/>
              <p:nvPr/>
            </p:nvSpPr>
            <p:spPr>
              <a:xfrm>
                <a:off x="4936602" y="6064601"/>
                <a:ext cx="805633" cy="439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 err="1">
                    <a:solidFill>
                      <a:srgbClr val="00B050"/>
                    </a:solidFill>
                    <a:effectLst/>
                    <a:latin typeface="Calibri" pitchFamily="34" charset="0"/>
                  </a:rPr>
                  <a:t>Kiseeva</a:t>
                </a:r>
                <a:r>
                  <a:rPr lang="en-GB" sz="700" dirty="0">
                    <a:solidFill>
                      <a:srgbClr val="00B050"/>
                    </a:solidFill>
                    <a:effectLst/>
                    <a:latin typeface="Calibri" pitchFamily="34" charset="0"/>
                  </a:rPr>
                  <a:t> al. (2013)</a:t>
                </a:r>
              </a:p>
            </p:txBody>
          </p:sp>
          <p:sp>
            <p:nvSpPr>
              <p:cNvPr id="33" name="Figura a mano libera 32"/>
              <p:cNvSpPr/>
              <p:nvPr/>
            </p:nvSpPr>
            <p:spPr bwMode="auto">
              <a:xfrm>
                <a:off x="5035550" y="3543300"/>
                <a:ext cx="781050" cy="1714500"/>
              </a:xfrm>
              <a:custGeom>
                <a:avLst/>
                <a:gdLst>
                  <a:gd name="connsiteX0" fmla="*/ 0 w 781050"/>
                  <a:gd name="connsiteY0" fmla="*/ 0 h 1714500"/>
                  <a:gd name="connsiteX1" fmla="*/ 450850 w 781050"/>
                  <a:gd name="connsiteY1" fmla="*/ 838200 h 1714500"/>
                  <a:gd name="connsiteX2" fmla="*/ 781050 w 781050"/>
                  <a:gd name="connsiteY2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1050" h="1714500">
                    <a:moveTo>
                      <a:pt x="0" y="0"/>
                    </a:moveTo>
                    <a:cubicBezTo>
                      <a:pt x="160337" y="276225"/>
                      <a:pt x="320675" y="552450"/>
                      <a:pt x="450850" y="838200"/>
                    </a:cubicBezTo>
                    <a:cubicBezTo>
                      <a:pt x="581025" y="1123950"/>
                      <a:pt x="681037" y="1419225"/>
                      <a:pt x="781050" y="17145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05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5379395" y="5317673"/>
                <a:ext cx="1091112" cy="593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>
                    <a:solidFill>
                      <a:srgbClr val="0070C0"/>
                    </a:solidFill>
                    <a:effectLst/>
                    <a:latin typeface="Calibri" pitchFamily="34" charset="0"/>
                  </a:rPr>
                  <a:t>Keshav and </a:t>
                </a:r>
                <a:r>
                  <a:rPr lang="en-GB" sz="700" dirty="0" err="1">
                    <a:solidFill>
                      <a:srgbClr val="0070C0"/>
                    </a:solidFill>
                    <a:effectLst/>
                    <a:latin typeface="Calibri" pitchFamily="34" charset="0"/>
                  </a:rPr>
                  <a:t>Gudfinnsson</a:t>
                </a:r>
                <a:r>
                  <a:rPr lang="en-GB" sz="700" dirty="0">
                    <a:solidFill>
                      <a:srgbClr val="0070C0"/>
                    </a:solidFill>
                    <a:effectLst/>
                    <a:latin typeface="Calibri" pitchFamily="34" charset="0"/>
                  </a:rPr>
                  <a:t> (2010)</a:t>
                </a:r>
              </a:p>
            </p:txBody>
          </p:sp>
          <p:sp>
            <p:nvSpPr>
              <p:cNvPr id="35" name="Figura a mano libera 34"/>
              <p:cNvSpPr/>
              <p:nvPr/>
            </p:nvSpPr>
            <p:spPr bwMode="auto">
              <a:xfrm>
                <a:off x="4455583" y="1657350"/>
                <a:ext cx="808567" cy="1409700"/>
              </a:xfrm>
              <a:custGeom>
                <a:avLst/>
                <a:gdLst>
                  <a:gd name="connsiteX0" fmla="*/ 135467 w 808567"/>
                  <a:gd name="connsiteY0" fmla="*/ 0 h 1409700"/>
                  <a:gd name="connsiteX1" fmla="*/ 8467 w 808567"/>
                  <a:gd name="connsiteY1" fmla="*/ 285750 h 1409700"/>
                  <a:gd name="connsiteX2" fmla="*/ 84667 w 808567"/>
                  <a:gd name="connsiteY2" fmla="*/ 647700 h 1409700"/>
                  <a:gd name="connsiteX3" fmla="*/ 452967 w 808567"/>
                  <a:gd name="connsiteY3" fmla="*/ 1123950 h 1409700"/>
                  <a:gd name="connsiteX4" fmla="*/ 808567 w 808567"/>
                  <a:gd name="connsiteY4" fmla="*/ 1409700 h 140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567" h="1409700">
                    <a:moveTo>
                      <a:pt x="135467" y="0"/>
                    </a:moveTo>
                    <a:cubicBezTo>
                      <a:pt x="76200" y="88900"/>
                      <a:pt x="16934" y="177800"/>
                      <a:pt x="8467" y="285750"/>
                    </a:cubicBezTo>
                    <a:cubicBezTo>
                      <a:pt x="0" y="393700"/>
                      <a:pt x="10584" y="508000"/>
                      <a:pt x="84667" y="647700"/>
                    </a:cubicBezTo>
                    <a:cubicBezTo>
                      <a:pt x="158750" y="787400"/>
                      <a:pt x="332317" y="996950"/>
                      <a:pt x="452967" y="1123950"/>
                    </a:cubicBezTo>
                    <a:cubicBezTo>
                      <a:pt x="573617" y="1250950"/>
                      <a:pt x="691092" y="1330325"/>
                      <a:pt x="808567" y="14097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05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>
                <a:off x="4340724" y="1233607"/>
                <a:ext cx="893082" cy="439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>
                    <a:solidFill>
                      <a:srgbClr val="FFFF00"/>
                    </a:solidFill>
                    <a:latin typeface="Calibri" pitchFamily="34" charset="0"/>
                  </a:rPr>
                  <a:t>Dasgupta et al. (2004)</a:t>
                </a:r>
              </a:p>
            </p:txBody>
          </p:sp>
          <p:sp>
            <p:nvSpPr>
              <p:cNvPr id="37" name="Figura a mano libera 36"/>
              <p:cNvSpPr/>
              <p:nvPr/>
            </p:nvSpPr>
            <p:spPr bwMode="auto">
              <a:xfrm>
                <a:off x="4322233" y="2152650"/>
                <a:ext cx="790575" cy="996950"/>
              </a:xfrm>
              <a:custGeom>
                <a:avLst/>
                <a:gdLst>
                  <a:gd name="connsiteX0" fmla="*/ 446617 w 790575"/>
                  <a:gd name="connsiteY0" fmla="*/ 0 h 996950"/>
                  <a:gd name="connsiteX1" fmla="*/ 751417 w 790575"/>
                  <a:gd name="connsiteY1" fmla="*/ 152400 h 996950"/>
                  <a:gd name="connsiteX2" fmla="*/ 681567 w 790575"/>
                  <a:gd name="connsiteY2" fmla="*/ 247650 h 996950"/>
                  <a:gd name="connsiteX3" fmla="*/ 376767 w 790575"/>
                  <a:gd name="connsiteY3" fmla="*/ 279400 h 996950"/>
                  <a:gd name="connsiteX4" fmla="*/ 59267 w 790575"/>
                  <a:gd name="connsiteY4" fmla="*/ 266700 h 996950"/>
                  <a:gd name="connsiteX5" fmla="*/ 21167 w 790575"/>
                  <a:gd name="connsiteY5" fmla="*/ 463550 h 996950"/>
                  <a:gd name="connsiteX6" fmla="*/ 21167 w 790575"/>
                  <a:gd name="connsiteY6" fmla="*/ 996950 h 9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0575" h="996950">
                    <a:moveTo>
                      <a:pt x="446617" y="0"/>
                    </a:moveTo>
                    <a:cubicBezTo>
                      <a:pt x="579438" y="55562"/>
                      <a:pt x="712259" y="111125"/>
                      <a:pt x="751417" y="152400"/>
                    </a:cubicBezTo>
                    <a:cubicBezTo>
                      <a:pt x="790575" y="193675"/>
                      <a:pt x="744009" y="226483"/>
                      <a:pt x="681567" y="247650"/>
                    </a:cubicBezTo>
                    <a:cubicBezTo>
                      <a:pt x="619125" y="268817"/>
                      <a:pt x="480484" y="276225"/>
                      <a:pt x="376767" y="279400"/>
                    </a:cubicBezTo>
                    <a:cubicBezTo>
                      <a:pt x="273050" y="282575"/>
                      <a:pt x="118534" y="236008"/>
                      <a:pt x="59267" y="266700"/>
                    </a:cubicBezTo>
                    <a:cubicBezTo>
                      <a:pt x="0" y="297392"/>
                      <a:pt x="27517" y="341842"/>
                      <a:pt x="21167" y="463550"/>
                    </a:cubicBezTo>
                    <a:cubicBezTo>
                      <a:pt x="14817" y="585258"/>
                      <a:pt x="17992" y="791104"/>
                      <a:pt x="21167" y="99695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05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8" name="CasellaDiTesto 37"/>
              <p:cNvSpPr txBox="1"/>
              <p:nvPr/>
            </p:nvSpPr>
            <p:spPr>
              <a:xfrm>
                <a:off x="4340724" y="2882543"/>
                <a:ext cx="893082" cy="439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>
                    <a:solidFill>
                      <a:srgbClr val="7030A0"/>
                    </a:solidFill>
                    <a:effectLst/>
                    <a:latin typeface="Calibri" pitchFamily="34" charset="0"/>
                  </a:rPr>
                  <a:t>Hammouda (2003)</a:t>
                </a:r>
              </a:p>
            </p:txBody>
          </p:sp>
          <p:grpSp>
            <p:nvGrpSpPr>
              <p:cNvPr id="39" name="Gruppo 38"/>
              <p:cNvGrpSpPr/>
              <p:nvPr/>
            </p:nvGrpSpPr>
            <p:grpSpPr>
              <a:xfrm>
                <a:off x="4318000" y="2241550"/>
                <a:ext cx="1263650" cy="3829050"/>
                <a:chOff x="4318000" y="2241550"/>
                <a:chExt cx="1263650" cy="382905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0" name="Figura a mano libera 39"/>
                <p:cNvSpPr/>
                <p:nvPr/>
              </p:nvSpPr>
              <p:spPr bwMode="auto">
                <a:xfrm>
                  <a:off x="4445000" y="2730500"/>
                  <a:ext cx="558800" cy="1314450"/>
                </a:xfrm>
                <a:custGeom>
                  <a:avLst/>
                  <a:gdLst>
                    <a:gd name="connsiteX0" fmla="*/ 44450 w 558800"/>
                    <a:gd name="connsiteY0" fmla="*/ 0 h 1314450"/>
                    <a:gd name="connsiteX1" fmla="*/ 0 w 558800"/>
                    <a:gd name="connsiteY1" fmla="*/ 212725 h 1314450"/>
                    <a:gd name="connsiteX2" fmla="*/ 336550 w 558800"/>
                    <a:gd name="connsiteY2" fmla="*/ 762000 h 1314450"/>
                    <a:gd name="connsiteX3" fmla="*/ 473075 w 558800"/>
                    <a:gd name="connsiteY3" fmla="*/ 1035050 h 1314450"/>
                    <a:gd name="connsiteX4" fmla="*/ 533400 w 558800"/>
                    <a:gd name="connsiteY4" fmla="*/ 1171575 h 1314450"/>
                    <a:gd name="connsiteX5" fmla="*/ 558800 w 558800"/>
                    <a:gd name="connsiteY5" fmla="*/ 1314450 h 131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8800" h="1314450">
                      <a:moveTo>
                        <a:pt x="44450" y="0"/>
                      </a:moveTo>
                      <a:lnTo>
                        <a:pt x="0" y="212725"/>
                      </a:lnTo>
                      <a:lnTo>
                        <a:pt x="336550" y="762000"/>
                      </a:lnTo>
                      <a:lnTo>
                        <a:pt x="473075" y="1035050"/>
                      </a:lnTo>
                      <a:lnTo>
                        <a:pt x="533400" y="1171575"/>
                      </a:lnTo>
                      <a:lnTo>
                        <a:pt x="558800" y="1314450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C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1" name="Figura a mano libera 40"/>
                <p:cNvSpPr/>
                <p:nvPr/>
              </p:nvSpPr>
              <p:spPr bwMode="auto">
                <a:xfrm>
                  <a:off x="4318000" y="2241550"/>
                  <a:ext cx="1263650" cy="3829050"/>
                </a:xfrm>
                <a:custGeom>
                  <a:avLst/>
                  <a:gdLst>
                    <a:gd name="connsiteX0" fmla="*/ 368300 w 1263650"/>
                    <a:gd name="connsiteY0" fmla="*/ 0 h 3829050"/>
                    <a:gd name="connsiteX1" fmla="*/ 0 w 1263650"/>
                    <a:gd name="connsiteY1" fmla="*/ 762000 h 3829050"/>
                    <a:gd name="connsiteX2" fmla="*/ 412750 w 1263650"/>
                    <a:gd name="connsiteY2" fmla="*/ 1384300 h 3829050"/>
                    <a:gd name="connsiteX3" fmla="*/ 520700 w 1263650"/>
                    <a:gd name="connsiteY3" fmla="*/ 1543050 h 3829050"/>
                    <a:gd name="connsiteX4" fmla="*/ 730250 w 1263650"/>
                    <a:gd name="connsiteY4" fmla="*/ 2311400 h 3829050"/>
                    <a:gd name="connsiteX5" fmla="*/ 958850 w 1263650"/>
                    <a:gd name="connsiteY5" fmla="*/ 2698750 h 3829050"/>
                    <a:gd name="connsiteX6" fmla="*/ 1092200 w 1263650"/>
                    <a:gd name="connsiteY6" fmla="*/ 3155950 h 3829050"/>
                    <a:gd name="connsiteX7" fmla="*/ 1212850 w 1263650"/>
                    <a:gd name="connsiteY7" fmla="*/ 3600450 h 3829050"/>
                    <a:gd name="connsiteX8" fmla="*/ 1263650 w 1263650"/>
                    <a:gd name="connsiteY8" fmla="*/ 3829050 h 382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63650" h="3829050">
                      <a:moveTo>
                        <a:pt x="368300" y="0"/>
                      </a:moveTo>
                      <a:lnTo>
                        <a:pt x="0" y="762000"/>
                      </a:lnTo>
                      <a:lnTo>
                        <a:pt x="412750" y="1384300"/>
                      </a:lnTo>
                      <a:lnTo>
                        <a:pt x="520700" y="1543050"/>
                      </a:lnTo>
                      <a:lnTo>
                        <a:pt x="730250" y="2311400"/>
                      </a:lnTo>
                      <a:lnTo>
                        <a:pt x="958850" y="2698750"/>
                      </a:lnTo>
                      <a:lnTo>
                        <a:pt x="1092200" y="3155950"/>
                      </a:lnTo>
                      <a:lnTo>
                        <a:pt x="1212850" y="3600450"/>
                      </a:lnTo>
                      <a:lnTo>
                        <a:pt x="1263650" y="3829050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C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42" name="Figura a mano libera 41"/>
                <p:cNvSpPr/>
                <p:nvPr/>
              </p:nvSpPr>
              <p:spPr bwMode="auto">
                <a:xfrm>
                  <a:off x="4629150" y="2254250"/>
                  <a:ext cx="939800" cy="3733800"/>
                </a:xfrm>
                <a:custGeom>
                  <a:avLst/>
                  <a:gdLst>
                    <a:gd name="connsiteX0" fmla="*/ 63500 w 939800"/>
                    <a:gd name="connsiteY0" fmla="*/ 0 h 3733800"/>
                    <a:gd name="connsiteX1" fmla="*/ 0 w 939800"/>
                    <a:gd name="connsiteY1" fmla="*/ 222250 h 3733800"/>
                    <a:gd name="connsiteX2" fmla="*/ 0 w 939800"/>
                    <a:gd name="connsiteY2" fmla="*/ 635000 h 3733800"/>
                    <a:gd name="connsiteX3" fmla="*/ 692150 w 939800"/>
                    <a:gd name="connsiteY3" fmla="*/ 1625600 h 3733800"/>
                    <a:gd name="connsiteX4" fmla="*/ 482600 w 939800"/>
                    <a:gd name="connsiteY4" fmla="*/ 2241550 h 3733800"/>
                    <a:gd name="connsiteX5" fmla="*/ 546100 w 939800"/>
                    <a:gd name="connsiteY5" fmla="*/ 2432050 h 3733800"/>
                    <a:gd name="connsiteX6" fmla="*/ 654050 w 939800"/>
                    <a:gd name="connsiteY6" fmla="*/ 2641600 h 3733800"/>
                    <a:gd name="connsiteX7" fmla="*/ 774700 w 939800"/>
                    <a:gd name="connsiteY7" fmla="*/ 3028950 h 3733800"/>
                    <a:gd name="connsiteX8" fmla="*/ 908050 w 939800"/>
                    <a:gd name="connsiteY8" fmla="*/ 3556000 h 3733800"/>
                    <a:gd name="connsiteX9" fmla="*/ 939800 w 939800"/>
                    <a:gd name="connsiteY9" fmla="*/ 3733800 h 3733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9800" h="3733800">
                      <a:moveTo>
                        <a:pt x="63500" y="0"/>
                      </a:moveTo>
                      <a:lnTo>
                        <a:pt x="0" y="222250"/>
                      </a:lnTo>
                      <a:lnTo>
                        <a:pt x="0" y="635000"/>
                      </a:lnTo>
                      <a:lnTo>
                        <a:pt x="692150" y="1625600"/>
                      </a:lnTo>
                      <a:lnTo>
                        <a:pt x="482600" y="2241550"/>
                      </a:lnTo>
                      <a:lnTo>
                        <a:pt x="546100" y="2432050"/>
                      </a:lnTo>
                      <a:lnTo>
                        <a:pt x="654050" y="2641600"/>
                      </a:lnTo>
                      <a:lnTo>
                        <a:pt x="774700" y="3028950"/>
                      </a:lnTo>
                      <a:lnTo>
                        <a:pt x="908050" y="3556000"/>
                      </a:lnTo>
                      <a:lnTo>
                        <a:pt x="939800" y="3733800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C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sp>
            <p:nvSpPr>
              <p:cNvPr id="43" name="CasellaDiTesto 42"/>
              <p:cNvSpPr txBox="1"/>
              <p:nvPr/>
            </p:nvSpPr>
            <p:spPr>
              <a:xfrm>
                <a:off x="4322232" y="3840657"/>
                <a:ext cx="726212" cy="747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 err="1">
                    <a:solidFill>
                      <a:srgbClr val="FFC000"/>
                    </a:solidFill>
                    <a:effectLst/>
                    <a:latin typeface="Calibri" pitchFamily="34" charset="0"/>
                  </a:rPr>
                  <a:t>Grassi</a:t>
                </a:r>
                <a:r>
                  <a:rPr lang="en-GB" sz="700" dirty="0">
                    <a:solidFill>
                      <a:srgbClr val="FFC000"/>
                    </a:solidFill>
                    <a:effectLst/>
                    <a:latin typeface="Calibri" pitchFamily="34" charset="0"/>
                  </a:rPr>
                  <a:t> and Schmidt (2011)</a:t>
                </a:r>
              </a:p>
            </p:txBody>
          </p:sp>
          <p:grpSp>
            <p:nvGrpSpPr>
              <p:cNvPr id="44" name="Gruppo 43"/>
              <p:cNvGrpSpPr/>
              <p:nvPr/>
            </p:nvGrpSpPr>
            <p:grpSpPr>
              <a:xfrm>
                <a:off x="5257935" y="1050925"/>
                <a:ext cx="2588627" cy="3008136"/>
                <a:chOff x="5257935" y="1050925"/>
                <a:chExt cx="2588627" cy="3008136"/>
              </a:xfrm>
            </p:grpSpPr>
            <p:sp>
              <p:nvSpPr>
                <p:cNvPr id="45" name="CasellaDiTesto 44"/>
                <p:cNvSpPr txBox="1"/>
                <p:nvPr/>
              </p:nvSpPr>
              <p:spPr>
                <a:xfrm>
                  <a:off x="5525984" y="1050925"/>
                  <a:ext cx="1145510" cy="5276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" dirty="0">
                      <a:solidFill>
                        <a:srgbClr val="00B050"/>
                      </a:solidFill>
                      <a:effectLst/>
                      <a:latin typeface="Calibri" pitchFamily="34" charset="0"/>
                    </a:rPr>
                    <a:t>CAMS-CO</a:t>
                  </a:r>
                  <a:r>
                    <a:rPr lang="en-GB" sz="600" baseline="-25000" dirty="0">
                      <a:solidFill>
                        <a:srgbClr val="00B050"/>
                      </a:solidFill>
                      <a:effectLst/>
                      <a:latin typeface="Calibri" pitchFamily="34" charset="0"/>
                    </a:rPr>
                    <a:t>2</a:t>
                  </a:r>
                </a:p>
                <a:p>
                  <a:pPr algn="ctr"/>
                  <a:r>
                    <a:rPr lang="en-GB" sz="600" dirty="0">
                      <a:solidFill>
                        <a:srgbClr val="00B050"/>
                      </a:solidFill>
                      <a:effectLst/>
                      <a:latin typeface="Calibri" pitchFamily="34" charset="0"/>
                    </a:rPr>
                    <a:t>(Dalton and Presnall 1998)</a:t>
                  </a:r>
                </a:p>
              </p:txBody>
            </p:sp>
            <p:sp>
              <p:nvSpPr>
                <p:cNvPr id="46" name="Figura a mano libera 45"/>
                <p:cNvSpPr/>
                <p:nvPr/>
              </p:nvSpPr>
              <p:spPr bwMode="auto">
                <a:xfrm rot="9030466">
                  <a:off x="5257935" y="1099585"/>
                  <a:ext cx="484246" cy="250392"/>
                </a:xfrm>
                <a:custGeom>
                  <a:avLst/>
                  <a:gdLst>
                    <a:gd name="connsiteX0" fmla="*/ 0 w 423333"/>
                    <a:gd name="connsiteY0" fmla="*/ 0 h 289278"/>
                    <a:gd name="connsiteX1" fmla="*/ 194733 w 423333"/>
                    <a:gd name="connsiteY1" fmla="*/ 127000 h 289278"/>
                    <a:gd name="connsiteX2" fmla="*/ 245533 w 423333"/>
                    <a:gd name="connsiteY2" fmla="*/ 262467 h 289278"/>
                    <a:gd name="connsiteX3" fmla="*/ 423333 w 423333"/>
                    <a:gd name="connsiteY3" fmla="*/ 287867 h 289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333" h="289278">
                      <a:moveTo>
                        <a:pt x="0" y="0"/>
                      </a:moveTo>
                      <a:cubicBezTo>
                        <a:pt x="76905" y="41628"/>
                        <a:pt x="153811" y="83256"/>
                        <a:pt x="194733" y="127000"/>
                      </a:cubicBezTo>
                      <a:cubicBezTo>
                        <a:pt x="235655" y="170745"/>
                        <a:pt x="207433" y="235656"/>
                        <a:pt x="245533" y="262467"/>
                      </a:cubicBezTo>
                      <a:cubicBezTo>
                        <a:pt x="283633" y="289278"/>
                        <a:pt x="353483" y="288572"/>
                        <a:pt x="423333" y="287867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endParaRPr>
                </a:p>
              </p:txBody>
            </p:sp>
            <p:sp>
              <p:nvSpPr>
                <p:cNvPr id="47" name="Figura a mano libera 46"/>
                <p:cNvSpPr/>
                <p:nvPr/>
              </p:nvSpPr>
              <p:spPr bwMode="auto">
                <a:xfrm flipV="1">
                  <a:off x="5709638" y="3179363"/>
                  <a:ext cx="340325" cy="349970"/>
                </a:xfrm>
                <a:custGeom>
                  <a:avLst/>
                  <a:gdLst>
                    <a:gd name="connsiteX0" fmla="*/ 321733 w 321733"/>
                    <a:gd name="connsiteY0" fmla="*/ 0 h 626534"/>
                    <a:gd name="connsiteX1" fmla="*/ 93133 w 321733"/>
                    <a:gd name="connsiteY1" fmla="*/ 304800 h 626534"/>
                    <a:gd name="connsiteX2" fmla="*/ 160866 w 321733"/>
                    <a:gd name="connsiteY2" fmla="*/ 474134 h 626534"/>
                    <a:gd name="connsiteX3" fmla="*/ 0 w 321733"/>
                    <a:gd name="connsiteY3" fmla="*/ 626534 h 626534"/>
                    <a:gd name="connsiteX0" fmla="*/ 93133 w 162373"/>
                    <a:gd name="connsiteY0" fmla="*/ 0 h 321734"/>
                    <a:gd name="connsiteX1" fmla="*/ 160866 w 162373"/>
                    <a:gd name="connsiteY1" fmla="*/ 169334 h 321734"/>
                    <a:gd name="connsiteX2" fmla="*/ 0 w 162373"/>
                    <a:gd name="connsiteY2" fmla="*/ 321734 h 321734"/>
                    <a:gd name="connsiteX0" fmla="*/ 160866 w 160866"/>
                    <a:gd name="connsiteY0" fmla="*/ 0 h 152400"/>
                    <a:gd name="connsiteX1" fmla="*/ 0 w 160866"/>
                    <a:gd name="connsiteY1" fmla="*/ 152400 h 152400"/>
                    <a:gd name="connsiteX0" fmla="*/ 220398 w 220398"/>
                    <a:gd name="connsiteY0" fmla="*/ 0 h 114300"/>
                    <a:gd name="connsiteX1" fmla="*/ 0 w 220398"/>
                    <a:gd name="connsiteY1" fmla="*/ 114300 h 114300"/>
                    <a:gd name="connsiteX0" fmla="*/ 250123 w 250123"/>
                    <a:gd name="connsiteY0" fmla="*/ 0 h 130625"/>
                    <a:gd name="connsiteX1" fmla="*/ 0 w 250123"/>
                    <a:gd name="connsiteY1" fmla="*/ 130625 h 130625"/>
                    <a:gd name="connsiteX0" fmla="*/ 250123 w 250123"/>
                    <a:gd name="connsiteY0" fmla="*/ 0 h 130625"/>
                    <a:gd name="connsiteX1" fmla="*/ 0 w 250123"/>
                    <a:gd name="connsiteY1" fmla="*/ 130625 h 130625"/>
                    <a:gd name="connsiteX0" fmla="*/ 374493 w 374493"/>
                    <a:gd name="connsiteY0" fmla="*/ 0 h 130625"/>
                    <a:gd name="connsiteX1" fmla="*/ 124370 w 374493"/>
                    <a:gd name="connsiteY1" fmla="*/ 130625 h 130625"/>
                    <a:gd name="connsiteX0" fmla="*/ 389152 w 389152"/>
                    <a:gd name="connsiteY0" fmla="*/ 0 h 130625"/>
                    <a:gd name="connsiteX1" fmla="*/ 139029 w 389152"/>
                    <a:gd name="connsiteY1" fmla="*/ 130625 h 130625"/>
                    <a:gd name="connsiteX0" fmla="*/ 496806 w 496806"/>
                    <a:gd name="connsiteY0" fmla="*/ 0 h 120014"/>
                    <a:gd name="connsiteX1" fmla="*/ 103015 w 496806"/>
                    <a:gd name="connsiteY1" fmla="*/ 120014 h 120014"/>
                    <a:gd name="connsiteX0" fmla="*/ 522711 w 522711"/>
                    <a:gd name="connsiteY0" fmla="*/ 11 h 120025"/>
                    <a:gd name="connsiteX1" fmla="*/ 128920 w 522711"/>
                    <a:gd name="connsiteY1" fmla="*/ 120025 h 120025"/>
                    <a:gd name="connsiteX0" fmla="*/ 624737 w 624738"/>
                    <a:gd name="connsiteY0" fmla="*/ 12 h 116846"/>
                    <a:gd name="connsiteX1" fmla="*/ 99807 w 624738"/>
                    <a:gd name="connsiteY1" fmla="*/ 116846 h 116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4738" h="116846">
                      <a:moveTo>
                        <a:pt x="624737" y="12"/>
                      </a:moveTo>
                      <a:cubicBezTo>
                        <a:pt x="84088" y="-1054"/>
                        <a:pt x="-149532" y="71538"/>
                        <a:pt x="99807" y="116846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endParaRPr>
                </a:p>
              </p:txBody>
            </p:sp>
            <p:sp>
              <p:nvSpPr>
                <p:cNvPr id="48" name="CasellaDiTesto 47"/>
                <p:cNvSpPr txBox="1"/>
                <p:nvPr/>
              </p:nvSpPr>
              <p:spPr>
                <a:xfrm>
                  <a:off x="5895657" y="3157715"/>
                  <a:ext cx="1163513" cy="901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700" dirty="0">
                      <a:solidFill>
                        <a:srgbClr val="C00000"/>
                      </a:solidFill>
                      <a:effectLst/>
                      <a:latin typeface="Calibri" pitchFamily="34" charset="0"/>
                    </a:rPr>
                    <a:t>Carbonated fertile peridotite (Dasgupta and Hirschmann, 2006)</a:t>
                  </a:r>
                </a:p>
              </p:txBody>
            </p:sp>
            <p:sp>
              <p:nvSpPr>
                <p:cNvPr id="49" name="CasellaDiTesto 48"/>
                <p:cNvSpPr txBox="1"/>
                <p:nvPr/>
              </p:nvSpPr>
              <p:spPr>
                <a:xfrm>
                  <a:off x="6601975" y="1982337"/>
                  <a:ext cx="1244587" cy="747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700" dirty="0">
                      <a:solidFill>
                        <a:srgbClr val="FF6600"/>
                      </a:solidFill>
                      <a:effectLst/>
                      <a:latin typeface="Calibri" pitchFamily="34" charset="0"/>
                    </a:rPr>
                    <a:t>Volatile-free peridotite solidus   (Herzberg et al 2000; KLB1)</a:t>
                  </a:r>
                </a:p>
              </p:txBody>
            </p:sp>
            <p:sp>
              <p:nvSpPr>
                <p:cNvPr id="50" name="Figura a mano libera 49"/>
                <p:cNvSpPr/>
                <p:nvPr/>
              </p:nvSpPr>
              <p:spPr bwMode="auto">
                <a:xfrm>
                  <a:off x="7012517" y="2874433"/>
                  <a:ext cx="321733" cy="409311"/>
                </a:xfrm>
                <a:custGeom>
                  <a:avLst/>
                  <a:gdLst>
                    <a:gd name="connsiteX0" fmla="*/ 321733 w 321733"/>
                    <a:gd name="connsiteY0" fmla="*/ 0 h 626534"/>
                    <a:gd name="connsiteX1" fmla="*/ 93133 w 321733"/>
                    <a:gd name="connsiteY1" fmla="*/ 304800 h 626534"/>
                    <a:gd name="connsiteX2" fmla="*/ 160866 w 321733"/>
                    <a:gd name="connsiteY2" fmla="*/ 474134 h 626534"/>
                    <a:gd name="connsiteX3" fmla="*/ 0 w 321733"/>
                    <a:gd name="connsiteY3" fmla="*/ 626534 h 626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1733" h="626534">
                      <a:moveTo>
                        <a:pt x="321733" y="0"/>
                      </a:moveTo>
                      <a:cubicBezTo>
                        <a:pt x="220838" y="112889"/>
                        <a:pt x="119944" y="225778"/>
                        <a:pt x="93133" y="304800"/>
                      </a:cubicBezTo>
                      <a:cubicBezTo>
                        <a:pt x="66322" y="383822"/>
                        <a:pt x="176388" y="420512"/>
                        <a:pt x="160866" y="474134"/>
                      </a:cubicBezTo>
                      <a:cubicBezTo>
                        <a:pt x="145344" y="527756"/>
                        <a:pt x="72672" y="577145"/>
                        <a:pt x="0" y="626534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050" b="0" i="0" u="none" strike="noStrike" cap="none" normalizeH="0" baseline="0">
                    <a:ln>
                      <a:noFill/>
                    </a:ln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endParaRPr>
                </a:p>
              </p:txBody>
            </p:sp>
          </p:grpSp>
          <p:cxnSp>
            <p:nvCxnSpPr>
              <p:cNvPr id="51" name="Connettore 1 50"/>
              <p:cNvCxnSpPr/>
              <p:nvPr/>
            </p:nvCxnSpPr>
            <p:spPr bwMode="auto">
              <a:xfrm>
                <a:off x="5419725" y="1047750"/>
                <a:ext cx="948418" cy="481118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CasellaDiTesto 51"/>
              <p:cNvSpPr txBox="1"/>
              <p:nvPr/>
            </p:nvSpPr>
            <p:spPr>
              <a:xfrm>
                <a:off x="6319850" y="5418359"/>
                <a:ext cx="1091112" cy="439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1350 °C solid mantle </a:t>
                </a:r>
                <a:r>
                  <a:rPr lang="en-GB" sz="700" dirty="0" err="1"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adiabat</a:t>
                </a:r>
                <a:endParaRPr lang="en-GB" sz="700" dirty="0"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p:grpSp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617" t="8612" r="13136" b="87272"/>
            <a:stretch/>
          </p:blipFill>
          <p:spPr bwMode="auto">
            <a:xfrm rot="5400000">
              <a:off x="6800850" y="2609850"/>
              <a:ext cx="31369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3" name="Freccia a destra 112"/>
          <p:cNvSpPr/>
          <p:nvPr/>
        </p:nvSpPr>
        <p:spPr bwMode="auto">
          <a:xfrm>
            <a:off x="6711127" y="2014917"/>
            <a:ext cx="698748" cy="302765"/>
          </a:xfrm>
          <a:prstGeom prst="rightArrow">
            <a:avLst>
              <a:gd name="adj1" fmla="val 50000"/>
              <a:gd name="adj2" fmla="val 98975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4" name="Freccia a destra 113"/>
          <p:cNvSpPr/>
          <p:nvPr/>
        </p:nvSpPr>
        <p:spPr bwMode="auto">
          <a:xfrm>
            <a:off x="6392750" y="2548193"/>
            <a:ext cx="1125522" cy="302765"/>
          </a:xfrm>
          <a:prstGeom prst="rightArrow">
            <a:avLst>
              <a:gd name="adj1" fmla="val 50000"/>
              <a:gd name="adj2" fmla="val 98975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5" name="Freccia a destra 114"/>
          <p:cNvSpPr/>
          <p:nvPr/>
        </p:nvSpPr>
        <p:spPr bwMode="auto">
          <a:xfrm>
            <a:off x="6244754" y="3028375"/>
            <a:ext cx="1371102" cy="302765"/>
          </a:xfrm>
          <a:prstGeom prst="rightArrow">
            <a:avLst>
              <a:gd name="adj1" fmla="val 50000"/>
              <a:gd name="adj2" fmla="val 98975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6" name="Freccia in giù 115"/>
          <p:cNvSpPr/>
          <p:nvPr/>
        </p:nvSpPr>
        <p:spPr bwMode="auto">
          <a:xfrm rot="20965490">
            <a:off x="6100949" y="1859090"/>
            <a:ext cx="164465" cy="1613622"/>
          </a:xfrm>
          <a:prstGeom prst="downArrow">
            <a:avLst>
              <a:gd name="adj1" fmla="val 50000"/>
              <a:gd name="adj2" fmla="val 133551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7" name="Ovale 116"/>
          <p:cNvSpPr/>
          <p:nvPr/>
        </p:nvSpPr>
        <p:spPr bwMode="auto">
          <a:xfrm>
            <a:off x="6020724" y="2441430"/>
            <a:ext cx="277200" cy="277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8" name="Freccia in giù 117"/>
          <p:cNvSpPr/>
          <p:nvPr/>
        </p:nvSpPr>
        <p:spPr bwMode="auto">
          <a:xfrm rot="20821967">
            <a:off x="6297655" y="1390689"/>
            <a:ext cx="164465" cy="1817808"/>
          </a:xfrm>
          <a:prstGeom prst="downArrow">
            <a:avLst>
              <a:gd name="adj1" fmla="val 50000"/>
              <a:gd name="adj2" fmla="val 133551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9" name="Ovale 118"/>
          <p:cNvSpPr/>
          <p:nvPr/>
        </p:nvSpPr>
        <p:spPr bwMode="auto">
          <a:xfrm>
            <a:off x="6239236" y="2152522"/>
            <a:ext cx="277200" cy="277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20" name="Freccia in giù 119"/>
          <p:cNvSpPr/>
          <p:nvPr/>
        </p:nvSpPr>
        <p:spPr bwMode="auto">
          <a:xfrm rot="20632767">
            <a:off x="6591112" y="1204595"/>
            <a:ext cx="164465" cy="1422400"/>
          </a:xfrm>
          <a:prstGeom prst="downArrow">
            <a:avLst>
              <a:gd name="adj1" fmla="val 50000"/>
              <a:gd name="adj2" fmla="val 133551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1" name="Ovale 120"/>
          <p:cNvSpPr/>
          <p:nvPr/>
        </p:nvSpPr>
        <p:spPr bwMode="auto">
          <a:xfrm>
            <a:off x="6528301" y="1801445"/>
            <a:ext cx="277200" cy="277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124" name="Freccia in giù 123"/>
          <p:cNvSpPr/>
          <p:nvPr/>
        </p:nvSpPr>
        <p:spPr bwMode="auto">
          <a:xfrm rot="2709129">
            <a:off x="6268828" y="4732420"/>
            <a:ext cx="461751" cy="1422400"/>
          </a:xfrm>
          <a:prstGeom prst="downArrow">
            <a:avLst>
              <a:gd name="adj1" fmla="val 50000"/>
              <a:gd name="adj2" fmla="val 100757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5" name="Freccia a destra 124"/>
          <p:cNvSpPr/>
          <p:nvPr/>
        </p:nvSpPr>
        <p:spPr bwMode="auto">
          <a:xfrm rot="10800000">
            <a:off x="2184309" y="5656672"/>
            <a:ext cx="3560591" cy="710883"/>
          </a:xfrm>
          <a:prstGeom prst="rightArrow">
            <a:avLst>
              <a:gd name="adj1" fmla="val 50000"/>
              <a:gd name="adj2" fmla="val 98975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72886" y="535894"/>
            <a:ext cx="4955129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Solidi of carbonated and hydrated basaltic and pelitic lithologies</a:t>
            </a: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5359400" y="6291718"/>
            <a:ext cx="37211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Ivanov et al., 2015 (GSA-AGU Spec. Paper 514)</a:t>
            </a:r>
          </a:p>
        </p:txBody>
      </p:sp>
      <p:sp>
        <p:nvSpPr>
          <p:cNvPr id="66" name="CasellaDiTesto 65"/>
          <p:cNvSpPr txBox="1"/>
          <p:nvPr/>
        </p:nvSpPr>
        <p:spPr>
          <a:xfrm>
            <a:off x="3178971" y="5808661"/>
            <a:ext cx="15811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Stagnant slab</a:t>
            </a:r>
          </a:p>
        </p:txBody>
      </p:sp>
    </p:spTree>
    <p:extLst>
      <p:ext uri="{BB962C8B-B14F-4D97-AF65-F5344CB8AC3E}">
        <p14:creationId xmlns:p14="http://schemas.microsoft.com/office/powerpoint/2010/main" val="73446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4" grpId="0" animBg="1"/>
      <p:bldP spid="125" grpId="0" animBg="1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1066800" y="436563"/>
            <a:ext cx="70104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8999" y="2147561"/>
            <a:ext cx="7905001" cy="4710439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037943" y="824122"/>
            <a:ext cx="310605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Island Arc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62744" y="824122"/>
            <a:ext cx="420914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Ocean Island Basalts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CFB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= Continental Flood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578100" y="6525757"/>
            <a:ext cx="34598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b="1" dirty="0">
                <a:solidFill>
                  <a:schemeClr val="tx1"/>
                </a:solidFill>
                <a:effectLst/>
                <a:latin typeface="Calibri" pitchFamily="34" charset="0"/>
              </a:rPr>
              <a:t>Zheng, 2019 (</a:t>
            </a:r>
            <a:r>
              <a:rPr lang="en-GB" sz="1400" b="1" dirty="0" err="1">
                <a:solidFill>
                  <a:schemeClr val="tx1"/>
                </a:solidFill>
                <a:effectLst/>
                <a:latin typeface="Calibri" pitchFamily="34" charset="0"/>
              </a:rPr>
              <a:t>Geosci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itchFamily="34" charset="0"/>
              </a:rPr>
              <a:t>. Front., 10, 1223-1254)</a:t>
            </a:r>
          </a:p>
        </p:txBody>
      </p:sp>
    </p:spTree>
    <p:extLst>
      <p:ext uri="{BB962C8B-B14F-4D97-AF65-F5344CB8AC3E}">
        <p14:creationId xmlns:p14="http://schemas.microsoft.com/office/powerpoint/2010/main" val="2413226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595" grpId="0"/>
      <p:bldP spid="1262598" grpId="0"/>
      <p:bldP spid="16" grpId="0"/>
      <p:bldP spid="19" grpId="0"/>
      <p:bldP spid="2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78100" y="6525757"/>
            <a:ext cx="34598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b="1" dirty="0">
                <a:solidFill>
                  <a:schemeClr val="tx1"/>
                </a:solidFill>
                <a:effectLst/>
                <a:latin typeface="Calibri" pitchFamily="34" charset="0"/>
              </a:rPr>
              <a:t>Zheng, 2019 (</a:t>
            </a:r>
            <a:r>
              <a:rPr lang="en-GB" sz="1400" b="1" dirty="0" err="1">
                <a:solidFill>
                  <a:schemeClr val="tx1"/>
                </a:solidFill>
                <a:effectLst/>
                <a:latin typeface="Calibri" pitchFamily="34" charset="0"/>
              </a:rPr>
              <a:t>Geosci</a:t>
            </a:r>
            <a:r>
              <a:rPr lang="en-GB" sz="1400" b="1" dirty="0">
                <a:solidFill>
                  <a:schemeClr val="tx1"/>
                </a:solidFill>
                <a:effectLst/>
                <a:latin typeface="Calibri" pitchFamily="34" charset="0"/>
              </a:rPr>
              <a:t>. Front., 10, 1223-1254)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8999" y="2147561"/>
            <a:ext cx="7905001" cy="4710439"/>
          </a:xfrm>
          <a:prstGeom prst="rect">
            <a:avLst/>
          </a:prstGeom>
        </p:spPr>
      </p:pic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037943" y="824122"/>
            <a:ext cx="310605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Island Arc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62744" y="824122"/>
            <a:ext cx="420914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Ocean Island Basalts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CFB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= Continental Flood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38998" y="5417304"/>
            <a:ext cx="7905001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such sources can be generated by the crust-mantle interaction at the post-arc depths above the mantle transition zone, </a:t>
            </a:r>
            <a:r>
              <a:rPr lang="en-US" sz="2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intriguing whether it is necessary to invoke the origin of OIB from mantle plumes at the core-mantle boundary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8705850" y="4899660"/>
            <a:ext cx="402654" cy="25908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Freccia a destra 11"/>
          <p:cNvSpPr/>
          <p:nvPr/>
        </p:nvSpPr>
        <p:spPr bwMode="auto">
          <a:xfrm>
            <a:off x="8077200" y="4937760"/>
            <a:ext cx="525780" cy="251460"/>
          </a:xfrm>
          <a:prstGeom prst="rightArrow">
            <a:avLst>
              <a:gd name="adj1" fmla="val 50000"/>
              <a:gd name="adj2" fmla="val 92424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31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/>
          <p:nvPr/>
        </p:nvGrpSpPr>
        <p:grpSpPr>
          <a:xfrm>
            <a:off x="-1" y="3773277"/>
            <a:ext cx="9144001" cy="3084723"/>
            <a:chOff x="-1" y="3773277"/>
            <a:chExt cx="9144001" cy="308472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61069"/>
            <a:stretch>
              <a:fillRect/>
            </a:stretch>
          </p:blipFill>
          <p:spPr bwMode="auto">
            <a:xfrm>
              <a:off x="-1" y="3773277"/>
              <a:ext cx="9144001" cy="3084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ttangolo 14"/>
            <p:cNvSpPr/>
            <p:nvPr/>
          </p:nvSpPr>
          <p:spPr bwMode="auto">
            <a:xfrm>
              <a:off x="243840" y="3850639"/>
              <a:ext cx="358139" cy="2489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037943" y="824122"/>
            <a:ext cx="310605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Island Arc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62744" y="824122"/>
            <a:ext cx="420914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Ocean Island Basalts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CFB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= Continental Flood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5943601" y="2152649"/>
            <a:ext cx="3200400" cy="1748436"/>
            <a:chOff x="4648201" y="2152649"/>
            <a:chExt cx="3200400" cy="17484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181" r="1872" b="39509"/>
            <a:stretch>
              <a:fillRect/>
            </a:stretch>
          </p:blipFill>
          <p:spPr bwMode="auto">
            <a:xfrm>
              <a:off x="4648201" y="2152650"/>
              <a:ext cx="3200400" cy="1748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ttangolo 11"/>
            <p:cNvSpPr/>
            <p:nvPr/>
          </p:nvSpPr>
          <p:spPr bwMode="auto">
            <a:xfrm>
              <a:off x="5378450" y="2152649"/>
              <a:ext cx="1863725" cy="136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4" name="Rettangolo 13"/>
            <p:cNvSpPr/>
            <p:nvPr/>
          </p:nvSpPr>
          <p:spPr bwMode="auto">
            <a:xfrm>
              <a:off x="4648201" y="2463799"/>
              <a:ext cx="171450" cy="136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39" name="Figura a mano libera 38"/>
          <p:cNvSpPr/>
          <p:nvPr/>
        </p:nvSpPr>
        <p:spPr bwMode="auto">
          <a:xfrm>
            <a:off x="7312849" y="2605088"/>
            <a:ext cx="885795" cy="1050131"/>
          </a:xfrm>
          <a:custGeom>
            <a:avLst/>
            <a:gdLst>
              <a:gd name="connsiteX0" fmla="*/ 80932 w 885795"/>
              <a:gd name="connsiteY0" fmla="*/ 59531 h 1050131"/>
              <a:gd name="connsiteX1" fmla="*/ 69026 w 885795"/>
              <a:gd name="connsiteY1" fmla="*/ 73818 h 1050131"/>
              <a:gd name="connsiteX2" fmla="*/ 66645 w 885795"/>
              <a:gd name="connsiteY2" fmla="*/ 80962 h 1050131"/>
              <a:gd name="connsiteX3" fmla="*/ 61882 w 885795"/>
              <a:gd name="connsiteY3" fmla="*/ 102393 h 1050131"/>
              <a:gd name="connsiteX4" fmla="*/ 54739 w 885795"/>
              <a:gd name="connsiteY4" fmla="*/ 119062 h 1050131"/>
              <a:gd name="connsiteX5" fmla="*/ 52357 w 885795"/>
              <a:gd name="connsiteY5" fmla="*/ 126206 h 1050131"/>
              <a:gd name="connsiteX6" fmla="*/ 45214 w 885795"/>
              <a:gd name="connsiteY6" fmla="*/ 130968 h 1050131"/>
              <a:gd name="connsiteX7" fmla="*/ 40451 w 885795"/>
              <a:gd name="connsiteY7" fmla="*/ 145256 h 1050131"/>
              <a:gd name="connsiteX8" fmla="*/ 38070 w 885795"/>
              <a:gd name="connsiteY8" fmla="*/ 152400 h 1050131"/>
              <a:gd name="connsiteX9" fmla="*/ 33307 w 885795"/>
              <a:gd name="connsiteY9" fmla="*/ 159543 h 1050131"/>
              <a:gd name="connsiteX10" fmla="*/ 28545 w 885795"/>
              <a:gd name="connsiteY10" fmla="*/ 173831 h 1050131"/>
              <a:gd name="connsiteX11" fmla="*/ 14257 w 885795"/>
              <a:gd name="connsiteY11" fmla="*/ 200025 h 1050131"/>
              <a:gd name="connsiteX12" fmla="*/ 9495 w 885795"/>
              <a:gd name="connsiteY12" fmla="*/ 214312 h 1050131"/>
              <a:gd name="connsiteX13" fmla="*/ 7114 w 885795"/>
              <a:gd name="connsiteY13" fmla="*/ 221456 h 1050131"/>
              <a:gd name="connsiteX14" fmla="*/ 7114 w 885795"/>
              <a:gd name="connsiteY14" fmla="*/ 378618 h 1050131"/>
              <a:gd name="connsiteX15" fmla="*/ 11876 w 885795"/>
              <a:gd name="connsiteY15" fmla="*/ 395287 h 1050131"/>
              <a:gd name="connsiteX16" fmla="*/ 19020 w 885795"/>
              <a:gd name="connsiteY16" fmla="*/ 404812 h 1050131"/>
              <a:gd name="connsiteX17" fmla="*/ 23782 w 885795"/>
              <a:gd name="connsiteY17" fmla="*/ 411956 h 1050131"/>
              <a:gd name="connsiteX18" fmla="*/ 38070 w 885795"/>
              <a:gd name="connsiteY18" fmla="*/ 423862 h 1050131"/>
              <a:gd name="connsiteX19" fmla="*/ 57120 w 885795"/>
              <a:gd name="connsiteY19" fmla="*/ 440531 h 1050131"/>
              <a:gd name="connsiteX20" fmla="*/ 73789 w 885795"/>
              <a:gd name="connsiteY20" fmla="*/ 461962 h 1050131"/>
              <a:gd name="connsiteX21" fmla="*/ 80932 w 885795"/>
              <a:gd name="connsiteY21" fmla="*/ 476250 h 1050131"/>
              <a:gd name="connsiteX22" fmla="*/ 80932 w 885795"/>
              <a:gd name="connsiteY22" fmla="*/ 592931 h 1050131"/>
              <a:gd name="connsiteX23" fmla="*/ 71407 w 885795"/>
              <a:gd name="connsiteY23" fmla="*/ 607218 h 1050131"/>
              <a:gd name="connsiteX24" fmla="*/ 66645 w 885795"/>
              <a:gd name="connsiteY24" fmla="*/ 621506 h 1050131"/>
              <a:gd name="connsiteX25" fmla="*/ 64264 w 885795"/>
              <a:gd name="connsiteY25" fmla="*/ 628650 h 1050131"/>
              <a:gd name="connsiteX26" fmla="*/ 69026 w 885795"/>
              <a:gd name="connsiteY26" fmla="*/ 692943 h 1050131"/>
              <a:gd name="connsiteX27" fmla="*/ 71407 w 885795"/>
              <a:gd name="connsiteY27" fmla="*/ 700087 h 1050131"/>
              <a:gd name="connsiteX28" fmla="*/ 85695 w 885795"/>
              <a:gd name="connsiteY28" fmla="*/ 721518 h 1050131"/>
              <a:gd name="connsiteX29" fmla="*/ 90457 w 885795"/>
              <a:gd name="connsiteY29" fmla="*/ 728662 h 1050131"/>
              <a:gd name="connsiteX30" fmla="*/ 99982 w 885795"/>
              <a:gd name="connsiteY30" fmla="*/ 747712 h 1050131"/>
              <a:gd name="connsiteX31" fmla="*/ 102364 w 885795"/>
              <a:gd name="connsiteY31" fmla="*/ 754856 h 1050131"/>
              <a:gd name="connsiteX32" fmla="*/ 111889 w 885795"/>
              <a:gd name="connsiteY32" fmla="*/ 769143 h 1050131"/>
              <a:gd name="connsiteX33" fmla="*/ 116651 w 885795"/>
              <a:gd name="connsiteY33" fmla="*/ 776287 h 1050131"/>
              <a:gd name="connsiteX34" fmla="*/ 121414 w 885795"/>
              <a:gd name="connsiteY34" fmla="*/ 783431 h 1050131"/>
              <a:gd name="connsiteX35" fmla="*/ 126176 w 885795"/>
              <a:gd name="connsiteY35" fmla="*/ 809625 h 1050131"/>
              <a:gd name="connsiteX36" fmla="*/ 138082 w 885795"/>
              <a:gd name="connsiteY36" fmla="*/ 823912 h 1050131"/>
              <a:gd name="connsiteX37" fmla="*/ 140464 w 885795"/>
              <a:gd name="connsiteY37" fmla="*/ 833437 h 1050131"/>
              <a:gd name="connsiteX38" fmla="*/ 145226 w 885795"/>
              <a:gd name="connsiteY38" fmla="*/ 840581 h 1050131"/>
              <a:gd name="connsiteX39" fmla="*/ 147607 w 885795"/>
              <a:gd name="connsiteY39" fmla="*/ 881062 h 1050131"/>
              <a:gd name="connsiteX40" fmla="*/ 154751 w 885795"/>
              <a:gd name="connsiteY40" fmla="*/ 890587 h 1050131"/>
              <a:gd name="connsiteX41" fmla="*/ 159514 w 885795"/>
              <a:gd name="connsiteY41" fmla="*/ 897731 h 1050131"/>
              <a:gd name="connsiteX42" fmla="*/ 173801 w 885795"/>
              <a:gd name="connsiteY42" fmla="*/ 902493 h 1050131"/>
              <a:gd name="connsiteX43" fmla="*/ 195232 w 885795"/>
              <a:gd name="connsiteY43" fmla="*/ 916781 h 1050131"/>
              <a:gd name="connsiteX44" fmla="*/ 202376 w 885795"/>
              <a:gd name="connsiteY44" fmla="*/ 921543 h 1050131"/>
              <a:gd name="connsiteX45" fmla="*/ 216664 w 885795"/>
              <a:gd name="connsiteY45" fmla="*/ 926306 h 1050131"/>
              <a:gd name="connsiteX46" fmla="*/ 226189 w 885795"/>
              <a:gd name="connsiteY46" fmla="*/ 931068 h 1050131"/>
              <a:gd name="connsiteX47" fmla="*/ 233332 w 885795"/>
              <a:gd name="connsiteY47" fmla="*/ 935831 h 1050131"/>
              <a:gd name="connsiteX48" fmla="*/ 240476 w 885795"/>
              <a:gd name="connsiteY48" fmla="*/ 938212 h 1050131"/>
              <a:gd name="connsiteX49" fmla="*/ 259526 w 885795"/>
              <a:gd name="connsiteY49" fmla="*/ 945356 h 1050131"/>
              <a:gd name="connsiteX50" fmla="*/ 273814 w 885795"/>
              <a:gd name="connsiteY50" fmla="*/ 950118 h 1050131"/>
              <a:gd name="connsiteX51" fmla="*/ 280957 w 885795"/>
              <a:gd name="connsiteY51" fmla="*/ 952500 h 1050131"/>
              <a:gd name="connsiteX52" fmla="*/ 302389 w 885795"/>
              <a:gd name="connsiteY52" fmla="*/ 947737 h 1050131"/>
              <a:gd name="connsiteX53" fmla="*/ 309532 w 885795"/>
              <a:gd name="connsiteY53" fmla="*/ 945356 h 1050131"/>
              <a:gd name="connsiteX54" fmla="*/ 323820 w 885795"/>
              <a:gd name="connsiteY54" fmla="*/ 938212 h 1050131"/>
              <a:gd name="connsiteX55" fmla="*/ 345251 w 885795"/>
              <a:gd name="connsiteY55" fmla="*/ 926306 h 1050131"/>
              <a:gd name="connsiteX56" fmla="*/ 366682 w 885795"/>
              <a:gd name="connsiteY56" fmla="*/ 923925 h 1050131"/>
              <a:gd name="connsiteX57" fmla="*/ 373826 w 885795"/>
              <a:gd name="connsiteY57" fmla="*/ 921543 h 1050131"/>
              <a:gd name="connsiteX58" fmla="*/ 480982 w 885795"/>
              <a:gd name="connsiteY58" fmla="*/ 921543 h 1050131"/>
              <a:gd name="connsiteX59" fmla="*/ 500032 w 885795"/>
              <a:gd name="connsiteY59" fmla="*/ 931068 h 1050131"/>
              <a:gd name="connsiteX60" fmla="*/ 509557 w 885795"/>
              <a:gd name="connsiteY60" fmla="*/ 933450 h 1050131"/>
              <a:gd name="connsiteX61" fmla="*/ 521464 w 885795"/>
              <a:gd name="connsiteY61" fmla="*/ 935831 h 1050131"/>
              <a:gd name="connsiteX62" fmla="*/ 528607 w 885795"/>
              <a:gd name="connsiteY62" fmla="*/ 938212 h 1050131"/>
              <a:gd name="connsiteX63" fmla="*/ 540514 w 885795"/>
              <a:gd name="connsiteY63" fmla="*/ 950118 h 1050131"/>
              <a:gd name="connsiteX64" fmla="*/ 545276 w 885795"/>
              <a:gd name="connsiteY64" fmla="*/ 957262 h 1050131"/>
              <a:gd name="connsiteX65" fmla="*/ 559564 w 885795"/>
              <a:gd name="connsiteY65" fmla="*/ 969168 h 1050131"/>
              <a:gd name="connsiteX66" fmla="*/ 566707 w 885795"/>
              <a:gd name="connsiteY66" fmla="*/ 983456 h 1050131"/>
              <a:gd name="connsiteX67" fmla="*/ 580995 w 885795"/>
              <a:gd name="connsiteY67" fmla="*/ 997743 h 1050131"/>
              <a:gd name="connsiteX68" fmla="*/ 585757 w 885795"/>
              <a:gd name="connsiteY68" fmla="*/ 1004887 h 1050131"/>
              <a:gd name="connsiteX69" fmla="*/ 600045 w 885795"/>
              <a:gd name="connsiteY69" fmla="*/ 1019175 h 1050131"/>
              <a:gd name="connsiteX70" fmla="*/ 602426 w 885795"/>
              <a:gd name="connsiteY70" fmla="*/ 1026318 h 1050131"/>
              <a:gd name="connsiteX71" fmla="*/ 623857 w 885795"/>
              <a:gd name="connsiteY71" fmla="*/ 1045368 h 1050131"/>
              <a:gd name="connsiteX72" fmla="*/ 633382 w 885795"/>
              <a:gd name="connsiteY72" fmla="*/ 1050131 h 1050131"/>
              <a:gd name="connsiteX73" fmla="*/ 666720 w 885795"/>
              <a:gd name="connsiteY73" fmla="*/ 1047750 h 1050131"/>
              <a:gd name="connsiteX74" fmla="*/ 685770 w 885795"/>
              <a:gd name="connsiteY74" fmla="*/ 1042987 h 1050131"/>
              <a:gd name="connsiteX75" fmla="*/ 707201 w 885795"/>
              <a:gd name="connsiteY75" fmla="*/ 1040606 h 1050131"/>
              <a:gd name="connsiteX76" fmla="*/ 721489 w 885795"/>
              <a:gd name="connsiteY76" fmla="*/ 1035843 h 1050131"/>
              <a:gd name="connsiteX77" fmla="*/ 728632 w 885795"/>
              <a:gd name="connsiteY77" fmla="*/ 1028700 h 1050131"/>
              <a:gd name="connsiteX78" fmla="*/ 745301 w 885795"/>
              <a:gd name="connsiteY78" fmla="*/ 1026318 h 1050131"/>
              <a:gd name="connsiteX79" fmla="*/ 759589 w 885795"/>
              <a:gd name="connsiteY79" fmla="*/ 1016793 h 1050131"/>
              <a:gd name="connsiteX80" fmla="*/ 769114 w 885795"/>
              <a:gd name="connsiteY80" fmla="*/ 1012031 h 1050131"/>
              <a:gd name="connsiteX81" fmla="*/ 776257 w 885795"/>
              <a:gd name="connsiteY81" fmla="*/ 1007268 h 1050131"/>
              <a:gd name="connsiteX82" fmla="*/ 778639 w 885795"/>
              <a:gd name="connsiteY82" fmla="*/ 1000125 h 1050131"/>
              <a:gd name="connsiteX83" fmla="*/ 785782 w 885795"/>
              <a:gd name="connsiteY83" fmla="*/ 992981 h 1050131"/>
              <a:gd name="connsiteX84" fmla="*/ 790545 w 885795"/>
              <a:gd name="connsiteY84" fmla="*/ 985837 h 1050131"/>
              <a:gd name="connsiteX85" fmla="*/ 797689 w 885795"/>
              <a:gd name="connsiteY85" fmla="*/ 969168 h 1050131"/>
              <a:gd name="connsiteX86" fmla="*/ 800070 w 885795"/>
              <a:gd name="connsiteY86" fmla="*/ 962025 h 1050131"/>
              <a:gd name="connsiteX87" fmla="*/ 809595 w 885795"/>
              <a:gd name="connsiteY87" fmla="*/ 945356 h 1050131"/>
              <a:gd name="connsiteX88" fmla="*/ 816739 w 885795"/>
              <a:gd name="connsiteY88" fmla="*/ 940593 h 1050131"/>
              <a:gd name="connsiteX89" fmla="*/ 819120 w 885795"/>
              <a:gd name="connsiteY89" fmla="*/ 931068 h 1050131"/>
              <a:gd name="connsiteX90" fmla="*/ 833407 w 885795"/>
              <a:gd name="connsiteY90" fmla="*/ 923925 h 1050131"/>
              <a:gd name="connsiteX91" fmla="*/ 842932 w 885795"/>
              <a:gd name="connsiteY91" fmla="*/ 914400 h 1050131"/>
              <a:gd name="connsiteX92" fmla="*/ 847695 w 885795"/>
              <a:gd name="connsiteY92" fmla="*/ 907256 h 1050131"/>
              <a:gd name="connsiteX93" fmla="*/ 854839 w 885795"/>
              <a:gd name="connsiteY93" fmla="*/ 900112 h 1050131"/>
              <a:gd name="connsiteX94" fmla="*/ 864364 w 885795"/>
              <a:gd name="connsiteY94" fmla="*/ 883443 h 1050131"/>
              <a:gd name="connsiteX95" fmla="*/ 873889 w 885795"/>
              <a:gd name="connsiteY95" fmla="*/ 869156 h 1050131"/>
              <a:gd name="connsiteX96" fmla="*/ 878651 w 885795"/>
              <a:gd name="connsiteY96" fmla="*/ 859631 h 1050131"/>
              <a:gd name="connsiteX97" fmla="*/ 881032 w 885795"/>
              <a:gd name="connsiteY97" fmla="*/ 852487 h 1050131"/>
              <a:gd name="connsiteX98" fmla="*/ 885795 w 885795"/>
              <a:gd name="connsiteY98" fmla="*/ 845343 h 1050131"/>
              <a:gd name="connsiteX99" fmla="*/ 878651 w 885795"/>
              <a:gd name="connsiteY99" fmla="*/ 821531 h 1050131"/>
              <a:gd name="connsiteX100" fmla="*/ 864364 w 885795"/>
              <a:gd name="connsiteY100" fmla="*/ 812006 h 1050131"/>
              <a:gd name="connsiteX101" fmla="*/ 859601 w 885795"/>
              <a:gd name="connsiteY101" fmla="*/ 804862 h 1050131"/>
              <a:gd name="connsiteX102" fmla="*/ 852457 w 885795"/>
              <a:gd name="connsiteY102" fmla="*/ 802481 h 1050131"/>
              <a:gd name="connsiteX103" fmla="*/ 845314 w 885795"/>
              <a:gd name="connsiteY103" fmla="*/ 797718 h 1050131"/>
              <a:gd name="connsiteX104" fmla="*/ 821501 w 885795"/>
              <a:gd name="connsiteY104" fmla="*/ 790575 h 1050131"/>
              <a:gd name="connsiteX105" fmla="*/ 802451 w 885795"/>
              <a:gd name="connsiteY105" fmla="*/ 781050 h 1050131"/>
              <a:gd name="connsiteX106" fmla="*/ 792926 w 885795"/>
              <a:gd name="connsiteY106" fmla="*/ 776287 h 1050131"/>
              <a:gd name="connsiteX107" fmla="*/ 781020 w 885795"/>
              <a:gd name="connsiteY107" fmla="*/ 769143 h 1050131"/>
              <a:gd name="connsiteX108" fmla="*/ 771495 w 885795"/>
              <a:gd name="connsiteY108" fmla="*/ 766762 h 1050131"/>
              <a:gd name="connsiteX109" fmla="*/ 761970 w 885795"/>
              <a:gd name="connsiteY109" fmla="*/ 762000 h 1050131"/>
              <a:gd name="connsiteX110" fmla="*/ 752445 w 885795"/>
              <a:gd name="connsiteY110" fmla="*/ 766762 h 1050131"/>
              <a:gd name="connsiteX111" fmla="*/ 745301 w 885795"/>
              <a:gd name="connsiteY111" fmla="*/ 764381 h 1050131"/>
              <a:gd name="connsiteX112" fmla="*/ 723870 w 885795"/>
              <a:gd name="connsiteY112" fmla="*/ 747712 h 1050131"/>
              <a:gd name="connsiteX113" fmla="*/ 719107 w 885795"/>
              <a:gd name="connsiteY113" fmla="*/ 740568 h 1050131"/>
              <a:gd name="connsiteX114" fmla="*/ 711964 w 885795"/>
              <a:gd name="connsiteY114" fmla="*/ 733425 h 1050131"/>
              <a:gd name="connsiteX115" fmla="*/ 702439 w 885795"/>
              <a:gd name="connsiteY115" fmla="*/ 719137 h 1050131"/>
              <a:gd name="connsiteX116" fmla="*/ 697676 w 885795"/>
              <a:gd name="connsiteY116" fmla="*/ 709612 h 1050131"/>
              <a:gd name="connsiteX117" fmla="*/ 676245 w 885795"/>
              <a:gd name="connsiteY117" fmla="*/ 697706 h 1050131"/>
              <a:gd name="connsiteX118" fmla="*/ 659576 w 885795"/>
              <a:gd name="connsiteY118" fmla="*/ 688181 h 1050131"/>
              <a:gd name="connsiteX119" fmla="*/ 626239 w 885795"/>
              <a:gd name="connsiteY119" fmla="*/ 690562 h 1050131"/>
              <a:gd name="connsiteX120" fmla="*/ 619095 w 885795"/>
              <a:gd name="connsiteY120" fmla="*/ 692943 h 1050131"/>
              <a:gd name="connsiteX121" fmla="*/ 590520 w 885795"/>
              <a:gd name="connsiteY121" fmla="*/ 690562 h 1050131"/>
              <a:gd name="connsiteX122" fmla="*/ 583376 w 885795"/>
              <a:gd name="connsiteY122" fmla="*/ 688181 h 1050131"/>
              <a:gd name="connsiteX123" fmla="*/ 571470 w 885795"/>
              <a:gd name="connsiteY123" fmla="*/ 685800 h 1050131"/>
              <a:gd name="connsiteX124" fmla="*/ 561945 w 885795"/>
              <a:gd name="connsiteY124" fmla="*/ 681037 h 1050131"/>
              <a:gd name="connsiteX125" fmla="*/ 528607 w 885795"/>
              <a:gd name="connsiteY125" fmla="*/ 676275 h 1050131"/>
              <a:gd name="connsiteX126" fmla="*/ 521464 w 885795"/>
              <a:gd name="connsiteY126" fmla="*/ 669131 h 1050131"/>
              <a:gd name="connsiteX127" fmla="*/ 511939 w 885795"/>
              <a:gd name="connsiteY127" fmla="*/ 654843 h 1050131"/>
              <a:gd name="connsiteX128" fmla="*/ 514320 w 885795"/>
              <a:gd name="connsiteY128" fmla="*/ 628650 h 1050131"/>
              <a:gd name="connsiteX129" fmla="*/ 516701 w 885795"/>
              <a:gd name="connsiteY129" fmla="*/ 621506 h 1050131"/>
              <a:gd name="connsiteX130" fmla="*/ 521464 w 885795"/>
              <a:gd name="connsiteY130" fmla="*/ 604837 h 1050131"/>
              <a:gd name="connsiteX131" fmla="*/ 523845 w 885795"/>
              <a:gd name="connsiteY131" fmla="*/ 590550 h 1050131"/>
              <a:gd name="connsiteX132" fmla="*/ 521464 w 885795"/>
              <a:gd name="connsiteY132" fmla="*/ 452437 h 1050131"/>
              <a:gd name="connsiteX133" fmla="*/ 516701 w 885795"/>
              <a:gd name="connsiteY133" fmla="*/ 440531 h 1050131"/>
              <a:gd name="connsiteX134" fmla="*/ 511939 w 885795"/>
              <a:gd name="connsiteY134" fmla="*/ 426243 h 1050131"/>
              <a:gd name="connsiteX135" fmla="*/ 502414 w 885795"/>
              <a:gd name="connsiteY135" fmla="*/ 409575 h 1050131"/>
              <a:gd name="connsiteX136" fmla="*/ 490507 w 885795"/>
              <a:gd name="connsiteY136" fmla="*/ 392906 h 1050131"/>
              <a:gd name="connsiteX137" fmla="*/ 469076 w 885795"/>
              <a:gd name="connsiteY137" fmla="*/ 373856 h 1050131"/>
              <a:gd name="connsiteX138" fmla="*/ 461932 w 885795"/>
              <a:gd name="connsiteY138" fmla="*/ 366712 h 1050131"/>
              <a:gd name="connsiteX139" fmla="*/ 454789 w 885795"/>
              <a:gd name="connsiteY139" fmla="*/ 361950 h 1050131"/>
              <a:gd name="connsiteX140" fmla="*/ 445264 w 885795"/>
              <a:gd name="connsiteY140" fmla="*/ 354806 h 1050131"/>
              <a:gd name="connsiteX141" fmla="*/ 426214 w 885795"/>
              <a:gd name="connsiteY141" fmla="*/ 350043 h 1050131"/>
              <a:gd name="connsiteX142" fmla="*/ 416689 w 885795"/>
              <a:gd name="connsiteY142" fmla="*/ 347662 h 1050131"/>
              <a:gd name="connsiteX143" fmla="*/ 409545 w 885795"/>
              <a:gd name="connsiteY143" fmla="*/ 342900 h 1050131"/>
              <a:gd name="connsiteX144" fmla="*/ 369064 w 885795"/>
              <a:gd name="connsiteY144" fmla="*/ 342900 h 1050131"/>
              <a:gd name="connsiteX145" fmla="*/ 359539 w 885795"/>
              <a:gd name="connsiteY145" fmla="*/ 357187 h 1050131"/>
              <a:gd name="connsiteX146" fmla="*/ 352395 w 885795"/>
              <a:gd name="connsiteY146" fmla="*/ 364331 h 1050131"/>
              <a:gd name="connsiteX147" fmla="*/ 347632 w 885795"/>
              <a:gd name="connsiteY147" fmla="*/ 371475 h 1050131"/>
              <a:gd name="connsiteX148" fmla="*/ 342870 w 885795"/>
              <a:gd name="connsiteY148" fmla="*/ 385762 h 1050131"/>
              <a:gd name="connsiteX149" fmla="*/ 326201 w 885795"/>
              <a:gd name="connsiteY149" fmla="*/ 404812 h 1050131"/>
              <a:gd name="connsiteX150" fmla="*/ 319057 w 885795"/>
              <a:gd name="connsiteY150" fmla="*/ 407193 h 1050131"/>
              <a:gd name="connsiteX151" fmla="*/ 300007 w 885795"/>
              <a:gd name="connsiteY151" fmla="*/ 411956 h 1050131"/>
              <a:gd name="connsiteX152" fmla="*/ 271432 w 885795"/>
              <a:gd name="connsiteY152" fmla="*/ 409575 h 1050131"/>
              <a:gd name="connsiteX153" fmla="*/ 250001 w 885795"/>
              <a:gd name="connsiteY153" fmla="*/ 400050 h 1050131"/>
              <a:gd name="connsiteX154" fmla="*/ 235714 w 885795"/>
              <a:gd name="connsiteY154" fmla="*/ 388143 h 1050131"/>
              <a:gd name="connsiteX155" fmla="*/ 233332 w 885795"/>
              <a:gd name="connsiteY155" fmla="*/ 381000 h 1050131"/>
              <a:gd name="connsiteX156" fmla="*/ 228570 w 885795"/>
              <a:gd name="connsiteY156" fmla="*/ 369093 h 1050131"/>
              <a:gd name="connsiteX157" fmla="*/ 221426 w 885795"/>
              <a:gd name="connsiteY157" fmla="*/ 352425 h 1050131"/>
              <a:gd name="connsiteX158" fmla="*/ 223807 w 885795"/>
              <a:gd name="connsiteY158" fmla="*/ 338137 h 1050131"/>
              <a:gd name="connsiteX159" fmla="*/ 226189 w 885795"/>
              <a:gd name="connsiteY159" fmla="*/ 321468 h 1050131"/>
              <a:gd name="connsiteX160" fmla="*/ 230951 w 885795"/>
              <a:gd name="connsiteY160" fmla="*/ 307181 h 1050131"/>
              <a:gd name="connsiteX161" fmla="*/ 235714 w 885795"/>
              <a:gd name="connsiteY161" fmla="*/ 300037 h 1050131"/>
              <a:gd name="connsiteX162" fmla="*/ 240476 w 885795"/>
              <a:gd name="connsiteY162" fmla="*/ 278606 h 1050131"/>
              <a:gd name="connsiteX163" fmla="*/ 245239 w 885795"/>
              <a:gd name="connsiteY163" fmla="*/ 252412 h 1050131"/>
              <a:gd name="connsiteX164" fmla="*/ 250001 w 885795"/>
              <a:gd name="connsiteY164" fmla="*/ 245268 h 1050131"/>
              <a:gd name="connsiteX165" fmla="*/ 257145 w 885795"/>
              <a:gd name="connsiteY165" fmla="*/ 228600 h 1050131"/>
              <a:gd name="connsiteX166" fmla="*/ 264289 w 885795"/>
              <a:gd name="connsiteY166" fmla="*/ 214312 h 1050131"/>
              <a:gd name="connsiteX167" fmla="*/ 266670 w 885795"/>
              <a:gd name="connsiteY167" fmla="*/ 204787 h 1050131"/>
              <a:gd name="connsiteX168" fmla="*/ 269051 w 885795"/>
              <a:gd name="connsiteY168" fmla="*/ 192881 h 1050131"/>
              <a:gd name="connsiteX169" fmla="*/ 271432 w 885795"/>
              <a:gd name="connsiteY169" fmla="*/ 185737 h 1050131"/>
              <a:gd name="connsiteX170" fmla="*/ 264289 w 885795"/>
              <a:gd name="connsiteY170" fmla="*/ 164306 h 1050131"/>
              <a:gd name="connsiteX171" fmla="*/ 261907 w 885795"/>
              <a:gd name="connsiteY171" fmla="*/ 157162 h 1050131"/>
              <a:gd name="connsiteX172" fmla="*/ 254764 w 885795"/>
              <a:gd name="connsiteY172" fmla="*/ 154781 h 1050131"/>
              <a:gd name="connsiteX173" fmla="*/ 240476 w 885795"/>
              <a:gd name="connsiteY173" fmla="*/ 147637 h 1050131"/>
              <a:gd name="connsiteX174" fmla="*/ 226189 w 885795"/>
              <a:gd name="connsiteY174" fmla="*/ 140493 h 1050131"/>
              <a:gd name="connsiteX175" fmla="*/ 219045 w 885795"/>
              <a:gd name="connsiteY175" fmla="*/ 130968 h 1050131"/>
              <a:gd name="connsiteX176" fmla="*/ 216664 w 885795"/>
              <a:gd name="connsiteY176" fmla="*/ 123825 h 1050131"/>
              <a:gd name="connsiteX177" fmla="*/ 211901 w 885795"/>
              <a:gd name="connsiteY177" fmla="*/ 116681 h 1050131"/>
              <a:gd name="connsiteX178" fmla="*/ 207139 w 885795"/>
              <a:gd name="connsiteY178" fmla="*/ 50006 h 1050131"/>
              <a:gd name="connsiteX179" fmla="*/ 202376 w 885795"/>
              <a:gd name="connsiteY179" fmla="*/ 28575 h 1050131"/>
              <a:gd name="connsiteX180" fmla="*/ 192851 w 885795"/>
              <a:gd name="connsiteY180" fmla="*/ 14287 h 1050131"/>
              <a:gd name="connsiteX181" fmla="*/ 190470 w 885795"/>
              <a:gd name="connsiteY181" fmla="*/ 7143 h 1050131"/>
              <a:gd name="connsiteX182" fmla="*/ 183326 w 885795"/>
              <a:gd name="connsiteY182" fmla="*/ 4762 h 1050131"/>
              <a:gd name="connsiteX183" fmla="*/ 173801 w 885795"/>
              <a:gd name="connsiteY183" fmla="*/ 0 h 1050131"/>
              <a:gd name="connsiteX184" fmla="*/ 149989 w 885795"/>
              <a:gd name="connsiteY184" fmla="*/ 2381 h 1050131"/>
              <a:gd name="connsiteX185" fmla="*/ 135701 w 885795"/>
              <a:gd name="connsiteY185" fmla="*/ 7143 h 1050131"/>
              <a:gd name="connsiteX186" fmla="*/ 119032 w 885795"/>
              <a:gd name="connsiteY186" fmla="*/ 16668 h 1050131"/>
              <a:gd name="connsiteX187" fmla="*/ 111889 w 885795"/>
              <a:gd name="connsiteY187" fmla="*/ 19050 h 1050131"/>
              <a:gd name="connsiteX188" fmla="*/ 97601 w 885795"/>
              <a:gd name="connsiteY188" fmla="*/ 26193 h 1050131"/>
              <a:gd name="connsiteX189" fmla="*/ 92839 w 885795"/>
              <a:gd name="connsiteY189" fmla="*/ 33337 h 1050131"/>
              <a:gd name="connsiteX190" fmla="*/ 85695 w 885795"/>
              <a:gd name="connsiteY190" fmla="*/ 35718 h 1050131"/>
              <a:gd name="connsiteX191" fmla="*/ 78551 w 885795"/>
              <a:gd name="connsiteY191" fmla="*/ 42862 h 1050131"/>
              <a:gd name="connsiteX192" fmla="*/ 76170 w 885795"/>
              <a:gd name="connsiteY192" fmla="*/ 52387 h 1050131"/>
              <a:gd name="connsiteX193" fmla="*/ 73789 w 885795"/>
              <a:gd name="connsiteY193" fmla="*/ 59531 h 1050131"/>
              <a:gd name="connsiteX194" fmla="*/ 80932 w 885795"/>
              <a:gd name="connsiteY194" fmla="*/ 59531 h 105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885795" h="1050131">
                <a:moveTo>
                  <a:pt x="80932" y="59531"/>
                </a:moveTo>
                <a:cubicBezTo>
                  <a:pt x="80138" y="61912"/>
                  <a:pt x="72340" y="67191"/>
                  <a:pt x="69026" y="73818"/>
                </a:cubicBezTo>
                <a:cubicBezTo>
                  <a:pt x="67903" y="76063"/>
                  <a:pt x="67335" y="78548"/>
                  <a:pt x="66645" y="80962"/>
                </a:cubicBezTo>
                <a:cubicBezTo>
                  <a:pt x="61758" y="98068"/>
                  <a:pt x="66791" y="82758"/>
                  <a:pt x="61882" y="102393"/>
                </a:cubicBezTo>
                <a:cubicBezTo>
                  <a:pt x="59648" y="111330"/>
                  <a:pt x="58829" y="109519"/>
                  <a:pt x="54739" y="119062"/>
                </a:cubicBezTo>
                <a:cubicBezTo>
                  <a:pt x="53750" y="121369"/>
                  <a:pt x="53925" y="124246"/>
                  <a:pt x="52357" y="126206"/>
                </a:cubicBezTo>
                <a:cubicBezTo>
                  <a:pt x="50569" y="128441"/>
                  <a:pt x="47595" y="129381"/>
                  <a:pt x="45214" y="130968"/>
                </a:cubicBezTo>
                <a:lnTo>
                  <a:pt x="40451" y="145256"/>
                </a:lnTo>
                <a:cubicBezTo>
                  <a:pt x="39657" y="147637"/>
                  <a:pt x="39463" y="150312"/>
                  <a:pt x="38070" y="152400"/>
                </a:cubicBezTo>
                <a:lnTo>
                  <a:pt x="33307" y="159543"/>
                </a:lnTo>
                <a:cubicBezTo>
                  <a:pt x="31720" y="164306"/>
                  <a:pt x="31330" y="169654"/>
                  <a:pt x="28545" y="173831"/>
                </a:cubicBezTo>
                <a:cubicBezTo>
                  <a:pt x="18494" y="188906"/>
                  <a:pt x="19767" y="184871"/>
                  <a:pt x="14257" y="200025"/>
                </a:cubicBezTo>
                <a:cubicBezTo>
                  <a:pt x="12541" y="204743"/>
                  <a:pt x="11082" y="209550"/>
                  <a:pt x="9495" y="214312"/>
                </a:cubicBezTo>
                <a:lnTo>
                  <a:pt x="7114" y="221456"/>
                </a:lnTo>
                <a:cubicBezTo>
                  <a:pt x="0" y="285457"/>
                  <a:pt x="2924" y="250833"/>
                  <a:pt x="7114" y="378618"/>
                </a:cubicBezTo>
                <a:cubicBezTo>
                  <a:pt x="7154" y="379848"/>
                  <a:pt x="10722" y="393268"/>
                  <a:pt x="11876" y="395287"/>
                </a:cubicBezTo>
                <a:cubicBezTo>
                  <a:pt x="13845" y="398733"/>
                  <a:pt x="16713" y="401582"/>
                  <a:pt x="19020" y="404812"/>
                </a:cubicBezTo>
                <a:cubicBezTo>
                  <a:pt x="20683" y="407141"/>
                  <a:pt x="21950" y="409757"/>
                  <a:pt x="23782" y="411956"/>
                </a:cubicBezTo>
                <a:cubicBezTo>
                  <a:pt x="29512" y="418832"/>
                  <a:pt x="31045" y="419180"/>
                  <a:pt x="38070" y="423862"/>
                </a:cubicBezTo>
                <a:cubicBezTo>
                  <a:pt x="51561" y="444101"/>
                  <a:pt x="29342" y="412753"/>
                  <a:pt x="57120" y="440531"/>
                </a:cubicBezTo>
                <a:cubicBezTo>
                  <a:pt x="68310" y="451721"/>
                  <a:pt x="62398" y="444875"/>
                  <a:pt x="73789" y="461962"/>
                </a:cubicBezTo>
                <a:cubicBezTo>
                  <a:pt x="79943" y="471192"/>
                  <a:pt x="77647" y="466393"/>
                  <a:pt x="80932" y="476250"/>
                </a:cubicBezTo>
                <a:cubicBezTo>
                  <a:pt x="84261" y="519512"/>
                  <a:pt x="87044" y="541596"/>
                  <a:pt x="80932" y="592931"/>
                </a:cubicBezTo>
                <a:cubicBezTo>
                  <a:pt x="80255" y="598615"/>
                  <a:pt x="71407" y="607218"/>
                  <a:pt x="71407" y="607218"/>
                </a:cubicBezTo>
                <a:lnTo>
                  <a:pt x="66645" y="621506"/>
                </a:lnTo>
                <a:lnTo>
                  <a:pt x="64264" y="628650"/>
                </a:lnTo>
                <a:cubicBezTo>
                  <a:pt x="65851" y="650081"/>
                  <a:pt x="66888" y="671560"/>
                  <a:pt x="69026" y="692943"/>
                </a:cubicBezTo>
                <a:cubicBezTo>
                  <a:pt x="69276" y="695441"/>
                  <a:pt x="70188" y="697893"/>
                  <a:pt x="71407" y="700087"/>
                </a:cubicBezTo>
                <a:cubicBezTo>
                  <a:pt x="71425" y="700119"/>
                  <a:pt x="83303" y="717931"/>
                  <a:pt x="85695" y="721518"/>
                </a:cubicBezTo>
                <a:cubicBezTo>
                  <a:pt x="87283" y="723899"/>
                  <a:pt x="89177" y="726102"/>
                  <a:pt x="90457" y="728662"/>
                </a:cubicBezTo>
                <a:cubicBezTo>
                  <a:pt x="93632" y="735012"/>
                  <a:pt x="97736" y="740977"/>
                  <a:pt x="99982" y="747712"/>
                </a:cubicBezTo>
                <a:cubicBezTo>
                  <a:pt x="100776" y="750093"/>
                  <a:pt x="101145" y="752662"/>
                  <a:pt x="102364" y="754856"/>
                </a:cubicBezTo>
                <a:cubicBezTo>
                  <a:pt x="105144" y="759859"/>
                  <a:pt x="108714" y="764381"/>
                  <a:pt x="111889" y="769143"/>
                </a:cubicBezTo>
                <a:lnTo>
                  <a:pt x="116651" y="776287"/>
                </a:lnTo>
                <a:lnTo>
                  <a:pt x="121414" y="783431"/>
                </a:lnTo>
                <a:cubicBezTo>
                  <a:pt x="121965" y="787291"/>
                  <a:pt x="123771" y="804013"/>
                  <a:pt x="126176" y="809625"/>
                </a:cubicBezTo>
                <a:cubicBezTo>
                  <a:pt x="128661" y="815423"/>
                  <a:pt x="133794" y="819624"/>
                  <a:pt x="138082" y="823912"/>
                </a:cubicBezTo>
                <a:cubicBezTo>
                  <a:pt x="138876" y="827087"/>
                  <a:pt x="139175" y="830429"/>
                  <a:pt x="140464" y="833437"/>
                </a:cubicBezTo>
                <a:cubicBezTo>
                  <a:pt x="141591" y="836067"/>
                  <a:pt x="144802" y="837751"/>
                  <a:pt x="145226" y="840581"/>
                </a:cubicBezTo>
                <a:cubicBezTo>
                  <a:pt x="147231" y="853948"/>
                  <a:pt x="145078" y="867784"/>
                  <a:pt x="147607" y="881062"/>
                </a:cubicBezTo>
                <a:cubicBezTo>
                  <a:pt x="148350" y="884961"/>
                  <a:pt x="152444" y="887358"/>
                  <a:pt x="154751" y="890587"/>
                </a:cubicBezTo>
                <a:cubicBezTo>
                  <a:pt x="156415" y="892916"/>
                  <a:pt x="157087" y="896214"/>
                  <a:pt x="159514" y="897731"/>
                </a:cubicBezTo>
                <a:cubicBezTo>
                  <a:pt x="163771" y="900392"/>
                  <a:pt x="173801" y="902493"/>
                  <a:pt x="173801" y="902493"/>
                </a:cubicBezTo>
                <a:lnTo>
                  <a:pt x="195232" y="916781"/>
                </a:lnTo>
                <a:cubicBezTo>
                  <a:pt x="197613" y="918369"/>
                  <a:pt x="199661" y="920638"/>
                  <a:pt x="202376" y="921543"/>
                </a:cubicBezTo>
                <a:cubicBezTo>
                  <a:pt x="207139" y="923131"/>
                  <a:pt x="212174" y="924061"/>
                  <a:pt x="216664" y="926306"/>
                </a:cubicBezTo>
                <a:cubicBezTo>
                  <a:pt x="219839" y="927893"/>
                  <a:pt x="223107" y="929307"/>
                  <a:pt x="226189" y="931068"/>
                </a:cubicBezTo>
                <a:cubicBezTo>
                  <a:pt x="228674" y="932488"/>
                  <a:pt x="230772" y="934551"/>
                  <a:pt x="233332" y="935831"/>
                </a:cubicBezTo>
                <a:cubicBezTo>
                  <a:pt x="235577" y="936954"/>
                  <a:pt x="238095" y="937418"/>
                  <a:pt x="240476" y="938212"/>
                </a:cubicBezTo>
                <a:cubicBezTo>
                  <a:pt x="252907" y="946500"/>
                  <a:pt x="242098" y="940604"/>
                  <a:pt x="259526" y="945356"/>
                </a:cubicBezTo>
                <a:cubicBezTo>
                  <a:pt x="264369" y="946677"/>
                  <a:pt x="269051" y="948530"/>
                  <a:pt x="273814" y="950118"/>
                </a:cubicBezTo>
                <a:lnTo>
                  <a:pt x="280957" y="952500"/>
                </a:lnTo>
                <a:cubicBezTo>
                  <a:pt x="289134" y="950864"/>
                  <a:pt x="294548" y="949977"/>
                  <a:pt x="302389" y="947737"/>
                </a:cubicBezTo>
                <a:cubicBezTo>
                  <a:pt x="304802" y="947048"/>
                  <a:pt x="307151" y="946150"/>
                  <a:pt x="309532" y="945356"/>
                </a:cubicBezTo>
                <a:cubicBezTo>
                  <a:pt x="341242" y="924215"/>
                  <a:pt x="294248" y="954641"/>
                  <a:pt x="323820" y="938212"/>
                </a:cubicBezTo>
                <a:cubicBezTo>
                  <a:pt x="332590" y="933340"/>
                  <a:pt x="336012" y="927846"/>
                  <a:pt x="345251" y="926306"/>
                </a:cubicBezTo>
                <a:cubicBezTo>
                  <a:pt x="352341" y="925124"/>
                  <a:pt x="359538" y="924719"/>
                  <a:pt x="366682" y="923925"/>
                </a:cubicBezTo>
                <a:cubicBezTo>
                  <a:pt x="369063" y="923131"/>
                  <a:pt x="371319" y="921675"/>
                  <a:pt x="373826" y="921543"/>
                </a:cubicBezTo>
                <a:cubicBezTo>
                  <a:pt x="450743" y="917494"/>
                  <a:pt x="433648" y="916810"/>
                  <a:pt x="480982" y="921543"/>
                </a:cubicBezTo>
                <a:cubicBezTo>
                  <a:pt x="487332" y="924718"/>
                  <a:pt x="493145" y="929346"/>
                  <a:pt x="500032" y="931068"/>
                </a:cubicBezTo>
                <a:cubicBezTo>
                  <a:pt x="503207" y="931862"/>
                  <a:pt x="506362" y="932740"/>
                  <a:pt x="509557" y="933450"/>
                </a:cubicBezTo>
                <a:cubicBezTo>
                  <a:pt x="513508" y="934328"/>
                  <a:pt x="517537" y="934849"/>
                  <a:pt x="521464" y="935831"/>
                </a:cubicBezTo>
                <a:cubicBezTo>
                  <a:pt x="523899" y="936440"/>
                  <a:pt x="526226" y="937418"/>
                  <a:pt x="528607" y="938212"/>
                </a:cubicBezTo>
                <a:cubicBezTo>
                  <a:pt x="541311" y="957267"/>
                  <a:pt x="524635" y="934239"/>
                  <a:pt x="540514" y="950118"/>
                </a:cubicBezTo>
                <a:cubicBezTo>
                  <a:pt x="542538" y="952142"/>
                  <a:pt x="543444" y="955063"/>
                  <a:pt x="545276" y="957262"/>
                </a:cubicBezTo>
                <a:cubicBezTo>
                  <a:pt x="551006" y="964138"/>
                  <a:pt x="552539" y="964486"/>
                  <a:pt x="559564" y="969168"/>
                </a:cubicBezTo>
                <a:cubicBezTo>
                  <a:pt x="561770" y="975787"/>
                  <a:pt x="561784" y="977918"/>
                  <a:pt x="566707" y="983456"/>
                </a:cubicBezTo>
                <a:cubicBezTo>
                  <a:pt x="571182" y="988490"/>
                  <a:pt x="577259" y="992139"/>
                  <a:pt x="580995" y="997743"/>
                </a:cubicBezTo>
                <a:cubicBezTo>
                  <a:pt x="582582" y="1000124"/>
                  <a:pt x="583733" y="1002863"/>
                  <a:pt x="585757" y="1004887"/>
                </a:cubicBezTo>
                <a:cubicBezTo>
                  <a:pt x="603482" y="1022613"/>
                  <a:pt x="588818" y="1002336"/>
                  <a:pt x="600045" y="1019175"/>
                </a:cubicBezTo>
                <a:cubicBezTo>
                  <a:pt x="600839" y="1021556"/>
                  <a:pt x="600885" y="1024337"/>
                  <a:pt x="602426" y="1026318"/>
                </a:cubicBezTo>
                <a:cubicBezTo>
                  <a:pt x="608213" y="1033759"/>
                  <a:pt x="615581" y="1040639"/>
                  <a:pt x="623857" y="1045368"/>
                </a:cubicBezTo>
                <a:cubicBezTo>
                  <a:pt x="626939" y="1047129"/>
                  <a:pt x="630207" y="1048543"/>
                  <a:pt x="633382" y="1050131"/>
                </a:cubicBezTo>
                <a:cubicBezTo>
                  <a:pt x="644495" y="1049337"/>
                  <a:pt x="655681" y="1049255"/>
                  <a:pt x="666720" y="1047750"/>
                </a:cubicBezTo>
                <a:cubicBezTo>
                  <a:pt x="673205" y="1046866"/>
                  <a:pt x="679265" y="1043710"/>
                  <a:pt x="685770" y="1042987"/>
                </a:cubicBezTo>
                <a:lnTo>
                  <a:pt x="707201" y="1040606"/>
                </a:lnTo>
                <a:cubicBezTo>
                  <a:pt x="711964" y="1039018"/>
                  <a:pt x="717939" y="1039393"/>
                  <a:pt x="721489" y="1035843"/>
                </a:cubicBezTo>
                <a:cubicBezTo>
                  <a:pt x="723870" y="1033462"/>
                  <a:pt x="725506" y="1029951"/>
                  <a:pt x="728632" y="1028700"/>
                </a:cubicBezTo>
                <a:cubicBezTo>
                  <a:pt x="733843" y="1026615"/>
                  <a:pt x="739745" y="1027112"/>
                  <a:pt x="745301" y="1026318"/>
                </a:cubicBezTo>
                <a:cubicBezTo>
                  <a:pt x="760626" y="1021210"/>
                  <a:pt x="743981" y="1027941"/>
                  <a:pt x="759589" y="1016793"/>
                </a:cubicBezTo>
                <a:cubicBezTo>
                  <a:pt x="762478" y="1014730"/>
                  <a:pt x="766032" y="1013792"/>
                  <a:pt x="769114" y="1012031"/>
                </a:cubicBezTo>
                <a:cubicBezTo>
                  <a:pt x="771599" y="1010611"/>
                  <a:pt x="773876" y="1008856"/>
                  <a:pt x="776257" y="1007268"/>
                </a:cubicBezTo>
                <a:cubicBezTo>
                  <a:pt x="777051" y="1004887"/>
                  <a:pt x="777247" y="1002213"/>
                  <a:pt x="778639" y="1000125"/>
                </a:cubicBezTo>
                <a:cubicBezTo>
                  <a:pt x="780507" y="997323"/>
                  <a:pt x="783626" y="995568"/>
                  <a:pt x="785782" y="992981"/>
                </a:cubicBezTo>
                <a:cubicBezTo>
                  <a:pt x="787614" y="990782"/>
                  <a:pt x="788957" y="988218"/>
                  <a:pt x="790545" y="985837"/>
                </a:cubicBezTo>
                <a:cubicBezTo>
                  <a:pt x="796128" y="969087"/>
                  <a:pt x="788863" y="989760"/>
                  <a:pt x="797689" y="969168"/>
                </a:cubicBezTo>
                <a:cubicBezTo>
                  <a:pt x="798678" y="966861"/>
                  <a:pt x="799081" y="964332"/>
                  <a:pt x="800070" y="962025"/>
                </a:cubicBezTo>
                <a:cubicBezTo>
                  <a:pt x="801472" y="958754"/>
                  <a:pt x="806604" y="948347"/>
                  <a:pt x="809595" y="945356"/>
                </a:cubicBezTo>
                <a:cubicBezTo>
                  <a:pt x="811619" y="943332"/>
                  <a:pt x="814358" y="942181"/>
                  <a:pt x="816739" y="940593"/>
                </a:cubicBezTo>
                <a:cubicBezTo>
                  <a:pt x="817533" y="937418"/>
                  <a:pt x="817305" y="933791"/>
                  <a:pt x="819120" y="931068"/>
                </a:cubicBezTo>
                <a:cubicBezTo>
                  <a:pt x="821757" y="927112"/>
                  <a:pt x="829333" y="925283"/>
                  <a:pt x="833407" y="923925"/>
                </a:cubicBezTo>
                <a:cubicBezTo>
                  <a:pt x="838604" y="908337"/>
                  <a:pt x="831386" y="923637"/>
                  <a:pt x="842932" y="914400"/>
                </a:cubicBezTo>
                <a:cubicBezTo>
                  <a:pt x="845167" y="912612"/>
                  <a:pt x="845863" y="909455"/>
                  <a:pt x="847695" y="907256"/>
                </a:cubicBezTo>
                <a:cubicBezTo>
                  <a:pt x="849851" y="904669"/>
                  <a:pt x="852458" y="902493"/>
                  <a:pt x="854839" y="900112"/>
                </a:cubicBezTo>
                <a:cubicBezTo>
                  <a:pt x="862121" y="878263"/>
                  <a:pt x="849949" y="912273"/>
                  <a:pt x="864364" y="883443"/>
                </a:cubicBezTo>
                <a:cubicBezTo>
                  <a:pt x="872052" y="868067"/>
                  <a:pt x="859988" y="878422"/>
                  <a:pt x="873889" y="869156"/>
                </a:cubicBezTo>
                <a:cubicBezTo>
                  <a:pt x="875476" y="865981"/>
                  <a:pt x="877253" y="862894"/>
                  <a:pt x="878651" y="859631"/>
                </a:cubicBezTo>
                <a:cubicBezTo>
                  <a:pt x="879640" y="857324"/>
                  <a:pt x="879909" y="854732"/>
                  <a:pt x="881032" y="852487"/>
                </a:cubicBezTo>
                <a:cubicBezTo>
                  <a:pt x="882312" y="849927"/>
                  <a:pt x="884207" y="847724"/>
                  <a:pt x="885795" y="845343"/>
                </a:cubicBezTo>
                <a:cubicBezTo>
                  <a:pt x="884585" y="836872"/>
                  <a:pt x="885724" y="827720"/>
                  <a:pt x="878651" y="821531"/>
                </a:cubicBezTo>
                <a:cubicBezTo>
                  <a:pt x="874344" y="817762"/>
                  <a:pt x="864364" y="812006"/>
                  <a:pt x="864364" y="812006"/>
                </a:cubicBezTo>
                <a:cubicBezTo>
                  <a:pt x="862776" y="809625"/>
                  <a:pt x="861836" y="806650"/>
                  <a:pt x="859601" y="804862"/>
                </a:cubicBezTo>
                <a:cubicBezTo>
                  <a:pt x="857641" y="803294"/>
                  <a:pt x="854702" y="803604"/>
                  <a:pt x="852457" y="802481"/>
                </a:cubicBezTo>
                <a:cubicBezTo>
                  <a:pt x="849897" y="801201"/>
                  <a:pt x="847874" y="798998"/>
                  <a:pt x="845314" y="797718"/>
                </a:cubicBezTo>
                <a:cubicBezTo>
                  <a:pt x="834874" y="792498"/>
                  <a:pt x="832652" y="792805"/>
                  <a:pt x="821501" y="790575"/>
                </a:cubicBezTo>
                <a:lnTo>
                  <a:pt x="802451" y="781050"/>
                </a:lnTo>
                <a:cubicBezTo>
                  <a:pt x="799276" y="779462"/>
                  <a:pt x="795970" y="778113"/>
                  <a:pt x="792926" y="776287"/>
                </a:cubicBezTo>
                <a:cubicBezTo>
                  <a:pt x="788957" y="773906"/>
                  <a:pt x="785249" y="771023"/>
                  <a:pt x="781020" y="769143"/>
                </a:cubicBezTo>
                <a:cubicBezTo>
                  <a:pt x="778029" y="767814"/>
                  <a:pt x="774559" y="767911"/>
                  <a:pt x="771495" y="766762"/>
                </a:cubicBezTo>
                <a:cubicBezTo>
                  <a:pt x="768171" y="765516"/>
                  <a:pt x="765145" y="763587"/>
                  <a:pt x="761970" y="762000"/>
                </a:cubicBezTo>
                <a:cubicBezTo>
                  <a:pt x="758795" y="763587"/>
                  <a:pt x="755959" y="766260"/>
                  <a:pt x="752445" y="766762"/>
                </a:cubicBezTo>
                <a:cubicBezTo>
                  <a:pt x="749960" y="767117"/>
                  <a:pt x="747495" y="765600"/>
                  <a:pt x="745301" y="764381"/>
                </a:cubicBezTo>
                <a:cubicBezTo>
                  <a:pt x="737061" y="759803"/>
                  <a:pt x="729854" y="754893"/>
                  <a:pt x="723870" y="747712"/>
                </a:cubicBezTo>
                <a:cubicBezTo>
                  <a:pt x="722038" y="745513"/>
                  <a:pt x="720939" y="742767"/>
                  <a:pt x="719107" y="740568"/>
                </a:cubicBezTo>
                <a:cubicBezTo>
                  <a:pt x="716951" y="737981"/>
                  <a:pt x="714031" y="736083"/>
                  <a:pt x="711964" y="733425"/>
                </a:cubicBezTo>
                <a:cubicBezTo>
                  <a:pt x="708450" y="728907"/>
                  <a:pt x="704999" y="724257"/>
                  <a:pt x="702439" y="719137"/>
                </a:cubicBezTo>
                <a:cubicBezTo>
                  <a:pt x="700851" y="715962"/>
                  <a:pt x="699986" y="712307"/>
                  <a:pt x="697676" y="709612"/>
                </a:cubicBezTo>
                <a:cubicBezTo>
                  <a:pt x="691307" y="702182"/>
                  <a:pt x="684754" y="701488"/>
                  <a:pt x="676245" y="697706"/>
                </a:cubicBezTo>
                <a:cubicBezTo>
                  <a:pt x="667185" y="693679"/>
                  <a:pt x="667235" y="693286"/>
                  <a:pt x="659576" y="688181"/>
                </a:cubicBezTo>
                <a:cubicBezTo>
                  <a:pt x="648464" y="688975"/>
                  <a:pt x="637303" y="689260"/>
                  <a:pt x="626239" y="690562"/>
                </a:cubicBezTo>
                <a:cubicBezTo>
                  <a:pt x="623746" y="690855"/>
                  <a:pt x="621605" y="692943"/>
                  <a:pt x="619095" y="692943"/>
                </a:cubicBezTo>
                <a:cubicBezTo>
                  <a:pt x="609537" y="692943"/>
                  <a:pt x="600045" y="691356"/>
                  <a:pt x="590520" y="690562"/>
                </a:cubicBezTo>
                <a:cubicBezTo>
                  <a:pt x="588139" y="689768"/>
                  <a:pt x="585811" y="688790"/>
                  <a:pt x="583376" y="688181"/>
                </a:cubicBezTo>
                <a:cubicBezTo>
                  <a:pt x="579450" y="687199"/>
                  <a:pt x="575310" y="687080"/>
                  <a:pt x="571470" y="685800"/>
                </a:cubicBezTo>
                <a:cubicBezTo>
                  <a:pt x="568102" y="684677"/>
                  <a:pt x="565410" y="681807"/>
                  <a:pt x="561945" y="681037"/>
                </a:cubicBezTo>
                <a:cubicBezTo>
                  <a:pt x="550987" y="678602"/>
                  <a:pt x="539720" y="677862"/>
                  <a:pt x="528607" y="676275"/>
                </a:cubicBezTo>
                <a:cubicBezTo>
                  <a:pt x="526226" y="673894"/>
                  <a:pt x="523531" y="671789"/>
                  <a:pt x="521464" y="669131"/>
                </a:cubicBezTo>
                <a:cubicBezTo>
                  <a:pt x="517950" y="664613"/>
                  <a:pt x="511939" y="654843"/>
                  <a:pt x="511939" y="654843"/>
                </a:cubicBezTo>
                <a:cubicBezTo>
                  <a:pt x="512733" y="646112"/>
                  <a:pt x="513080" y="637329"/>
                  <a:pt x="514320" y="628650"/>
                </a:cubicBezTo>
                <a:cubicBezTo>
                  <a:pt x="514675" y="626165"/>
                  <a:pt x="516011" y="623920"/>
                  <a:pt x="516701" y="621506"/>
                </a:cubicBezTo>
                <a:cubicBezTo>
                  <a:pt x="522673" y="600601"/>
                  <a:pt x="515759" y="621946"/>
                  <a:pt x="521464" y="604837"/>
                </a:cubicBezTo>
                <a:cubicBezTo>
                  <a:pt x="522258" y="600075"/>
                  <a:pt x="523845" y="595378"/>
                  <a:pt x="523845" y="590550"/>
                </a:cubicBezTo>
                <a:cubicBezTo>
                  <a:pt x="523845" y="544505"/>
                  <a:pt x="523654" y="498429"/>
                  <a:pt x="521464" y="452437"/>
                </a:cubicBezTo>
                <a:cubicBezTo>
                  <a:pt x="521261" y="448167"/>
                  <a:pt x="518162" y="444548"/>
                  <a:pt x="516701" y="440531"/>
                </a:cubicBezTo>
                <a:cubicBezTo>
                  <a:pt x="514985" y="435813"/>
                  <a:pt x="514724" y="430420"/>
                  <a:pt x="511939" y="426243"/>
                </a:cubicBezTo>
                <a:cubicBezTo>
                  <a:pt x="500339" y="408846"/>
                  <a:pt x="514494" y="430715"/>
                  <a:pt x="502414" y="409575"/>
                </a:cubicBezTo>
                <a:cubicBezTo>
                  <a:pt x="500398" y="406047"/>
                  <a:pt x="492506" y="395127"/>
                  <a:pt x="490507" y="392906"/>
                </a:cubicBezTo>
                <a:cubicBezTo>
                  <a:pt x="462716" y="362026"/>
                  <a:pt x="486702" y="388544"/>
                  <a:pt x="469076" y="373856"/>
                </a:cubicBezTo>
                <a:cubicBezTo>
                  <a:pt x="466489" y="371700"/>
                  <a:pt x="464519" y="368868"/>
                  <a:pt x="461932" y="366712"/>
                </a:cubicBezTo>
                <a:cubicBezTo>
                  <a:pt x="459734" y="364880"/>
                  <a:pt x="457118" y="363613"/>
                  <a:pt x="454789" y="361950"/>
                </a:cubicBezTo>
                <a:cubicBezTo>
                  <a:pt x="451559" y="359643"/>
                  <a:pt x="448710" y="356775"/>
                  <a:pt x="445264" y="354806"/>
                </a:cubicBezTo>
                <a:cubicBezTo>
                  <a:pt x="441205" y="352487"/>
                  <a:pt x="429416" y="350755"/>
                  <a:pt x="426214" y="350043"/>
                </a:cubicBezTo>
                <a:cubicBezTo>
                  <a:pt x="423019" y="349333"/>
                  <a:pt x="419864" y="348456"/>
                  <a:pt x="416689" y="347662"/>
                </a:cubicBezTo>
                <a:cubicBezTo>
                  <a:pt x="414308" y="346075"/>
                  <a:pt x="412321" y="343594"/>
                  <a:pt x="409545" y="342900"/>
                </a:cubicBezTo>
                <a:cubicBezTo>
                  <a:pt x="392043" y="338524"/>
                  <a:pt x="386085" y="340772"/>
                  <a:pt x="369064" y="342900"/>
                </a:cubicBezTo>
                <a:cubicBezTo>
                  <a:pt x="346279" y="365682"/>
                  <a:pt x="373321" y="336514"/>
                  <a:pt x="359539" y="357187"/>
                </a:cubicBezTo>
                <a:cubicBezTo>
                  <a:pt x="357671" y="359989"/>
                  <a:pt x="354551" y="361744"/>
                  <a:pt x="352395" y="364331"/>
                </a:cubicBezTo>
                <a:cubicBezTo>
                  <a:pt x="350563" y="366530"/>
                  <a:pt x="349220" y="369094"/>
                  <a:pt x="347632" y="371475"/>
                </a:cubicBezTo>
                <a:cubicBezTo>
                  <a:pt x="346045" y="376237"/>
                  <a:pt x="345654" y="381585"/>
                  <a:pt x="342870" y="385762"/>
                </a:cubicBezTo>
                <a:cubicBezTo>
                  <a:pt x="335726" y="396479"/>
                  <a:pt x="336124" y="399851"/>
                  <a:pt x="326201" y="404812"/>
                </a:cubicBezTo>
                <a:cubicBezTo>
                  <a:pt x="323956" y="405934"/>
                  <a:pt x="321479" y="406533"/>
                  <a:pt x="319057" y="407193"/>
                </a:cubicBezTo>
                <a:cubicBezTo>
                  <a:pt x="312742" y="408915"/>
                  <a:pt x="300007" y="411956"/>
                  <a:pt x="300007" y="411956"/>
                </a:cubicBezTo>
                <a:cubicBezTo>
                  <a:pt x="290482" y="411162"/>
                  <a:pt x="280860" y="411146"/>
                  <a:pt x="271432" y="409575"/>
                </a:cubicBezTo>
                <a:cubicBezTo>
                  <a:pt x="263648" y="408278"/>
                  <a:pt x="256067" y="405105"/>
                  <a:pt x="250001" y="400050"/>
                </a:cubicBezTo>
                <a:cubicBezTo>
                  <a:pt x="231653" y="384761"/>
                  <a:pt x="253460" y="399976"/>
                  <a:pt x="235714" y="388143"/>
                </a:cubicBezTo>
                <a:cubicBezTo>
                  <a:pt x="234920" y="385762"/>
                  <a:pt x="234213" y="383350"/>
                  <a:pt x="233332" y="381000"/>
                </a:cubicBezTo>
                <a:cubicBezTo>
                  <a:pt x="231831" y="376998"/>
                  <a:pt x="229922" y="373148"/>
                  <a:pt x="228570" y="369093"/>
                </a:cubicBezTo>
                <a:cubicBezTo>
                  <a:pt x="223446" y="353719"/>
                  <a:pt x="229796" y="364978"/>
                  <a:pt x="221426" y="352425"/>
                </a:cubicBezTo>
                <a:cubicBezTo>
                  <a:pt x="222220" y="347662"/>
                  <a:pt x="223073" y="342909"/>
                  <a:pt x="223807" y="338137"/>
                </a:cubicBezTo>
                <a:cubicBezTo>
                  <a:pt x="224661" y="332589"/>
                  <a:pt x="224927" y="326937"/>
                  <a:pt x="226189" y="321468"/>
                </a:cubicBezTo>
                <a:cubicBezTo>
                  <a:pt x="227318" y="316577"/>
                  <a:pt x="228166" y="311358"/>
                  <a:pt x="230951" y="307181"/>
                </a:cubicBezTo>
                <a:lnTo>
                  <a:pt x="235714" y="300037"/>
                </a:lnTo>
                <a:cubicBezTo>
                  <a:pt x="239414" y="288935"/>
                  <a:pt x="238082" y="294171"/>
                  <a:pt x="240476" y="278606"/>
                </a:cubicBezTo>
                <a:cubicBezTo>
                  <a:pt x="241095" y="274580"/>
                  <a:pt x="242792" y="258121"/>
                  <a:pt x="245239" y="252412"/>
                </a:cubicBezTo>
                <a:cubicBezTo>
                  <a:pt x="246366" y="249782"/>
                  <a:pt x="248414" y="247649"/>
                  <a:pt x="250001" y="245268"/>
                </a:cubicBezTo>
                <a:cubicBezTo>
                  <a:pt x="254957" y="225442"/>
                  <a:pt x="248922" y="245046"/>
                  <a:pt x="257145" y="228600"/>
                </a:cubicBezTo>
                <a:cubicBezTo>
                  <a:pt x="267007" y="208877"/>
                  <a:pt x="250635" y="234791"/>
                  <a:pt x="264289" y="214312"/>
                </a:cubicBezTo>
                <a:cubicBezTo>
                  <a:pt x="265083" y="211137"/>
                  <a:pt x="265960" y="207982"/>
                  <a:pt x="266670" y="204787"/>
                </a:cubicBezTo>
                <a:cubicBezTo>
                  <a:pt x="267548" y="200836"/>
                  <a:pt x="268069" y="196807"/>
                  <a:pt x="269051" y="192881"/>
                </a:cubicBezTo>
                <a:cubicBezTo>
                  <a:pt x="269660" y="190446"/>
                  <a:pt x="270638" y="188118"/>
                  <a:pt x="271432" y="185737"/>
                </a:cubicBezTo>
                <a:cubicBezTo>
                  <a:pt x="267012" y="159218"/>
                  <a:pt x="272658" y="181045"/>
                  <a:pt x="264289" y="164306"/>
                </a:cubicBezTo>
                <a:cubicBezTo>
                  <a:pt x="263166" y="162061"/>
                  <a:pt x="263682" y="158937"/>
                  <a:pt x="261907" y="157162"/>
                </a:cubicBezTo>
                <a:cubicBezTo>
                  <a:pt x="260132" y="155387"/>
                  <a:pt x="257145" y="155575"/>
                  <a:pt x="254764" y="154781"/>
                </a:cubicBezTo>
                <a:cubicBezTo>
                  <a:pt x="234299" y="141137"/>
                  <a:pt x="260186" y="157491"/>
                  <a:pt x="240476" y="147637"/>
                </a:cubicBezTo>
                <a:cubicBezTo>
                  <a:pt x="222001" y="138401"/>
                  <a:pt x="244153" y="146483"/>
                  <a:pt x="226189" y="140493"/>
                </a:cubicBezTo>
                <a:cubicBezTo>
                  <a:pt x="223808" y="137318"/>
                  <a:pt x="221014" y="134414"/>
                  <a:pt x="219045" y="130968"/>
                </a:cubicBezTo>
                <a:cubicBezTo>
                  <a:pt x="217800" y="128789"/>
                  <a:pt x="217786" y="126070"/>
                  <a:pt x="216664" y="123825"/>
                </a:cubicBezTo>
                <a:cubicBezTo>
                  <a:pt x="215384" y="121265"/>
                  <a:pt x="213489" y="119062"/>
                  <a:pt x="211901" y="116681"/>
                </a:cubicBezTo>
                <a:cubicBezTo>
                  <a:pt x="203002" y="89981"/>
                  <a:pt x="211507" y="117707"/>
                  <a:pt x="207139" y="50006"/>
                </a:cubicBezTo>
                <a:cubicBezTo>
                  <a:pt x="206941" y="46938"/>
                  <a:pt x="204934" y="33180"/>
                  <a:pt x="202376" y="28575"/>
                </a:cubicBezTo>
                <a:cubicBezTo>
                  <a:pt x="199596" y="23571"/>
                  <a:pt x="192851" y="14287"/>
                  <a:pt x="192851" y="14287"/>
                </a:cubicBezTo>
                <a:cubicBezTo>
                  <a:pt x="192057" y="11906"/>
                  <a:pt x="192245" y="8918"/>
                  <a:pt x="190470" y="7143"/>
                </a:cubicBezTo>
                <a:cubicBezTo>
                  <a:pt x="188695" y="5368"/>
                  <a:pt x="185633" y="5751"/>
                  <a:pt x="183326" y="4762"/>
                </a:cubicBezTo>
                <a:cubicBezTo>
                  <a:pt x="180063" y="3364"/>
                  <a:pt x="176976" y="1587"/>
                  <a:pt x="173801" y="0"/>
                </a:cubicBezTo>
                <a:cubicBezTo>
                  <a:pt x="165864" y="794"/>
                  <a:pt x="157829" y="911"/>
                  <a:pt x="149989" y="2381"/>
                </a:cubicBezTo>
                <a:cubicBezTo>
                  <a:pt x="145055" y="3306"/>
                  <a:pt x="135701" y="7143"/>
                  <a:pt x="135701" y="7143"/>
                </a:cubicBezTo>
                <a:cubicBezTo>
                  <a:pt x="128523" y="11929"/>
                  <a:pt x="127496" y="13040"/>
                  <a:pt x="119032" y="16668"/>
                </a:cubicBezTo>
                <a:cubicBezTo>
                  <a:pt x="116725" y="17657"/>
                  <a:pt x="114134" y="17927"/>
                  <a:pt x="111889" y="19050"/>
                </a:cubicBezTo>
                <a:cubicBezTo>
                  <a:pt x="93435" y="28277"/>
                  <a:pt x="115548" y="20212"/>
                  <a:pt x="97601" y="26193"/>
                </a:cubicBezTo>
                <a:cubicBezTo>
                  <a:pt x="96014" y="28574"/>
                  <a:pt x="95074" y="31549"/>
                  <a:pt x="92839" y="33337"/>
                </a:cubicBezTo>
                <a:cubicBezTo>
                  <a:pt x="90879" y="34905"/>
                  <a:pt x="87784" y="34326"/>
                  <a:pt x="85695" y="35718"/>
                </a:cubicBezTo>
                <a:cubicBezTo>
                  <a:pt x="82893" y="37586"/>
                  <a:pt x="80932" y="40481"/>
                  <a:pt x="78551" y="42862"/>
                </a:cubicBezTo>
                <a:cubicBezTo>
                  <a:pt x="77757" y="46037"/>
                  <a:pt x="77069" y="49240"/>
                  <a:pt x="76170" y="52387"/>
                </a:cubicBezTo>
                <a:cubicBezTo>
                  <a:pt x="75480" y="54801"/>
                  <a:pt x="74281" y="57070"/>
                  <a:pt x="73789" y="59531"/>
                </a:cubicBezTo>
                <a:cubicBezTo>
                  <a:pt x="73478" y="61088"/>
                  <a:pt x="81726" y="57150"/>
                  <a:pt x="80932" y="59531"/>
                </a:cubicBez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0" name="Connettore 1 19"/>
          <p:cNvCxnSpPr/>
          <p:nvPr/>
        </p:nvCxnSpPr>
        <p:spPr bwMode="auto">
          <a:xfrm>
            <a:off x="6981825" y="3340894"/>
            <a:ext cx="1495425" cy="326231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40" name="Gruppo 39"/>
          <p:cNvGrpSpPr/>
          <p:nvPr/>
        </p:nvGrpSpPr>
        <p:grpSpPr>
          <a:xfrm>
            <a:off x="7310439" y="3338512"/>
            <a:ext cx="854942" cy="404844"/>
            <a:chOff x="6015039" y="3338512"/>
            <a:chExt cx="854942" cy="404844"/>
          </a:xfrm>
        </p:grpSpPr>
        <p:sp>
          <p:nvSpPr>
            <p:cNvPr id="32" name="Stella a 5 punte 31"/>
            <p:cNvSpPr/>
            <p:nvPr/>
          </p:nvSpPr>
          <p:spPr bwMode="auto">
            <a:xfrm>
              <a:off x="6019800" y="3345655"/>
              <a:ext cx="162000" cy="16200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3" name="Stella a 5 punte 32"/>
            <p:cNvSpPr/>
            <p:nvPr/>
          </p:nvSpPr>
          <p:spPr bwMode="auto">
            <a:xfrm>
              <a:off x="6584156" y="3552824"/>
              <a:ext cx="162000" cy="16200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4" name="Stella a 5 punte 33"/>
            <p:cNvSpPr/>
            <p:nvPr/>
          </p:nvSpPr>
          <p:spPr bwMode="auto">
            <a:xfrm>
              <a:off x="6707981" y="3448049"/>
              <a:ext cx="162000" cy="16200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6015039" y="3338512"/>
              <a:ext cx="13096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P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6574637" y="3543301"/>
              <a:ext cx="13096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B</a:t>
              </a: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6693702" y="3440910"/>
              <a:ext cx="13096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solidFill>
                    <a:schemeClr val="tx1"/>
                  </a:solidFill>
                  <a:effectLst/>
                  <a:latin typeface="Calibri" pitchFamily="34" charset="0"/>
                </a:rPr>
                <a:t>G</a:t>
              </a:r>
            </a:p>
          </p:txBody>
        </p:sp>
      </p:grpSp>
      <p:sp>
        <p:nvSpPr>
          <p:cNvPr id="43" name="Figura a mano libera 42"/>
          <p:cNvSpPr/>
          <p:nvPr/>
        </p:nvSpPr>
        <p:spPr bwMode="auto">
          <a:xfrm>
            <a:off x="5534025" y="2979738"/>
            <a:ext cx="1847850" cy="192087"/>
          </a:xfrm>
          <a:custGeom>
            <a:avLst/>
            <a:gdLst>
              <a:gd name="connsiteX0" fmla="*/ 1847850 w 1847850"/>
              <a:gd name="connsiteY0" fmla="*/ 192087 h 192087"/>
              <a:gd name="connsiteX1" fmla="*/ 1009650 w 1847850"/>
              <a:gd name="connsiteY1" fmla="*/ 11112 h 192087"/>
              <a:gd name="connsiteX2" fmla="*/ 638175 w 1847850"/>
              <a:gd name="connsiteY2" fmla="*/ 125412 h 192087"/>
              <a:gd name="connsiteX3" fmla="*/ 0 w 1847850"/>
              <a:gd name="connsiteY3" fmla="*/ 49212 h 19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92087">
                <a:moveTo>
                  <a:pt x="1847850" y="192087"/>
                </a:moveTo>
                <a:cubicBezTo>
                  <a:pt x="1529556" y="107155"/>
                  <a:pt x="1211262" y="22224"/>
                  <a:pt x="1009650" y="11112"/>
                </a:cubicBezTo>
                <a:cubicBezTo>
                  <a:pt x="808038" y="0"/>
                  <a:pt x="806450" y="119062"/>
                  <a:pt x="638175" y="125412"/>
                </a:cubicBezTo>
                <a:cubicBezTo>
                  <a:pt x="469900" y="131762"/>
                  <a:pt x="234950" y="90487"/>
                  <a:pt x="0" y="49212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3685268" y="2376697"/>
            <a:ext cx="243930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itchFamily="34" charset="0"/>
                <a:cs typeface="Calibri" panose="020F0502020204030204" pitchFamily="34" charset="0"/>
              </a:rPr>
              <a:t>TUZO </a:t>
            </a:r>
            <a:r>
              <a:rPr lang="en-GB" sz="2400" dirty="0">
                <a:solidFill>
                  <a:schemeClr val="bg1"/>
                </a:solidFill>
                <a:latin typeface="Calibri" pitchFamily="34" charset="0"/>
              </a:rPr>
              <a:t>Large Low Shear-wave Velocity Province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485775" y="2138572"/>
            <a:ext cx="27813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Calibri" pitchFamily="34" charset="0"/>
                <a:cs typeface="Calibri" panose="020F0502020204030204" pitchFamily="34" charset="0"/>
              </a:rPr>
              <a:t> Mantle plumes triggered by subduction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342900" y="3836532"/>
            <a:ext cx="21463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200" b="1" dirty="0" err="1">
                <a:solidFill>
                  <a:schemeClr val="tx1"/>
                </a:solidFill>
                <a:effectLst/>
                <a:latin typeface="Calibri" pitchFamily="34" charset="0"/>
              </a:rPr>
              <a:t>Torsvik</a:t>
            </a:r>
            <a:r>
              <a:rPr lang="en-GB" sz="1200" b="1" dirty="0">
                <a:solidFill>
                  <a:schemeClr val="tx1"/>
                </a:solidFill>
                <a:effectLst/>
                <a:latin typeface="Calibri" pitchFamily="34" charset="0"/>
              </a:rPr>
              <a:t>, 2019   (Tectonophysics, 760, 297-313)</a:t>
            </a:r>
          </a:p>
        </p:txBody>
      </p:sp>
      <p:sp>
        <p:nvSpPr>
          <p:cNvPr id="47" name="Rettangolo arrotondato 46"/>
          <p:cNvSpPr/>
          <p:nvPr/>
        </p:nvSpPr>
        <p:spPr bwMode="auto">
          <a:xfrm>
            <a:off x="390524" y="6299835"/>
            <a:ext cx="523875" cy="25908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8" name="Freccia a destra 47"/>
          <p:cNvSpPr/>
          <p:nvPr/>
        </p:nvSpPr>
        <p:spPr bwMode="auto">
          <a:xfrm rot="10800000">
            <a:off x="952499" y="6306979"/>
            <a:ext cx="561975" cy="251460"/>
          </a:xfrm>
          <a:prstGeom prst="rightArrow">
            <a:avLst>
              <a:gd name="adj1" fmla="val 50000"/>
              <a:gd name="adj2" fmla="val 92424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31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4" grpId="0"/>
      <p:bldP spid="45" grpId="0"/>
      <p:bldP spid="46" grpId="0"/>
      <p:bldP spid="47" grpId="0" animBg="1"/>
      <p:bldP spid="4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arrotondato 11"/>
          <p:cNvSpPr/>
          <p:nvPr/>
        </p:nvSpPr>
        <p:spPr bwMode="auto">
          <a:xfrm>
            <a:off x="0" y="6129867"/>
            <a:ext cx="6874933" cy="245533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037943" y="824122"/>
            <a:ext cx="310605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Island Arc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62744" y="824122"/>
            <a:ext cx="420914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       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Ocean Island Basalts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CFB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= Continental Flood Basalts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23642"/>
          <a:stretch>
            <a:fillRect/>
          </a:stretch>
        </p:blipFill>
        <p:spPr bwMode="auto">
          <a:xfrm>
            <a:off x="1092203" y="2108770"/>
            <a:ext cx="6953368" cy="281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0" y="4969929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itchFamily="34" charset="0"/>
              </a:rPr>
              <a:t>“If </a:t>
            </a:r>
            <a:r>
              <a:rPr lang="en-US" i="1" dirty="0" err="1">
                <a:solidFill>
                  <a:schemeClr val="bg1"/>
                </a:solidFill>
                <a:latin typeface="Calibri" pitchFamily="34" charset="0"/>
              </a:rPr>
              <a:t>surficial</a:t>
            </a:r>
            <a:r>
              <a:rPr lang="en-US" i="1" dirty="0">
                <a:solidFill>
                  <a:schemeClr val="bg1"/>
                </a:solidFill>
                <a:latin typeface="Calibri" pitchFamily="34" charset="0"/>
              </a:rPr>
              <a:t> C is subducted in association with recycled crust, the higher C concentration in the Hawaiian mantle could reflect preferential delivery of subducted C to the deep mantle source of Hawaii, compared to the shallower MORB mantle. This scenario is consistent with geodynamic</a:t>
            </a:r>
          </a:p>
          <a:p>
            <a:r>
              <a:rPr lang="en-US" i="1" dirty="0">
                <a:solidFill>
                  <a:schemeClr val="bg1"/>
                </a:solidFill>
                <a:latin typeface="Calibri" pitchFamily="34" charset="0"/>
              </a:rPr>
              <a:t>and mass balance arguments for predominantly surface derived </a:t>
            </a:r>
            <a:r>
              <a:rPr lang="da-DK" i="1" dirty="0">
                <a:solidFill>
                  <a:schemeClr val="bg1"/>
                </a:solidFill>
                <a:latin typeface="Calibri" pitchFamily="34" charset="0"/>
              </a:rPr>
              <a:t>mantle C </a:t>
            </a:r>
            <a:r>
              <a:rPr lang="en-US" i="1" dirty="0">
                <a:solidFill>
                  <a:schemeClr val="bg1"/>
                </a:solidFill>
                <a:latin typeface="Calibri" pitchFamily="34" charset="0"/>
              </a:rPr>
              <a:t>and the inference that the Hawaiian mantle contains significant amounts of subducted material</a:t>
            </a:r>
            <a:r>
              <a:rPr lang="da-DK" i="1" dirty="0">
                <a:solidFill>
                  <a:schemeClr val="bg1"/>
                </a:solidFill>
                <a:latin typeface="Calibri" pitchFamily="34" charset="0"/>
              </a:rPr>
              <a:t>.”</a:t>
            </a:r>
            <a:endParaRPr lang="it-IT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31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1228725" y="1038225"/>
            <a:ext cx="7858125" cy="5772150"/>
            <a:chOff x="1504950" y="1085850"/>
            <a:chExt cx="7639050" cy="521969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5624" b="79621"/>
            <a:stretch>
              <a:fillRect/>
            </a:stretch>
          </p:blipFill>
          <p:spPr bwMode="auto">
            <a:xfrm>
              <a:off x="1504950" y="1085850"/>
              <a:ext cx="76390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7061" b="60272"/>
            <a:stretch>
              <a:fillRect/>
            </a:stretch>
          </p:blipFill>
          <p:spPr bwMode="auto">
            <a:xfrm>
              <a:off x="1504950" y="2095500"/>
              <a:ext cx="76390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51142"/>
            <a:stretch>
              <a:fillRect/>
            </a:stretch>
          </p:blipFill>
          <p:spPr bwMode="auto">
            <a:xfrm>
              <a:off x="1504950" y="2962275"/>
              <a:ext cx="7639050" cy="3343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ttangolo arrotondato 16"/>
          <p:cNvSpPr/>
          <p:nvPr/>
        </p:nvSpPr>
        <p:spPr bwMode="auto">
          <a:xfrm>
            <a:off x="3721100" y="3454400"/>
            <a:ext cx="1270000" cy="20955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0" name="Connettore 1 19"/>
          <p:cNvCxnSpPr/>
          <p:nvPr/>
        </p:nvCxnSpPr>
        <p:spPr bwMode="auto">
          <a:xfrm>
            <a:off x="3733800" y="5435600"/>
            <a:ext cx="140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ttore 1 20"/>
          <p:cNvCxnSpPr/>
          <p:nvPr/>
        </p:nvCxnSpPr>
        <p:spPr bwMode="auto">
          <a:xfrm>
            <a:off x="5353050" y="5435600"/>
            <a:ext cx="356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ttore 1 21"/>
          <p:cNvCxnSpPr/>
          <p:nvPr/>
        </p:nvCxnSpPr>
        <p:spPr bwMode="auto">
          <a:xfrm>
            <a:off x="3733800" y="5594350"/>
            <a:ext cx="864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ttore 1 22"/>
          <p:cNvCxnSpPr/>
          <p:nvPr/>
        </p:nvCxnSpPr>
        <p:spPr bwMode="auto">
          <a:xfrm>
            <a:off x="4806950" y="6623845"/>
            <a:ext cx="4140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ttore 1 23"/>
          <p:cNvCxnSpPr/>
          <p:nvPr/>
        </p:nvCxnSpPr>
        <p:spPr bwMode="auto">
          <a:xfrm>
            <a:off x="3733800" y="6788150"/>
            <a:ext cx="5400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ttangolo arrotondato 24"/>
          <p:cNvSpPr/>
          <p:nvPr/>
        </p:nvSpPr>
        <p:spPr bwMode="auto">
          <a:xfrm>
            <a:off x="4231482" y="6653213"/>
            <a:ext cx="4371974" cy="13811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8610" y="1097436"/>
            <a:ext cx="227838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31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714" y="1375233"/>
            <a:ext cx="7577666" cy="446050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 bwMode="auto">
          <a:xfrm>
            <a:off x="4599940" y="2478088"/>
            <a:ext cx="258866" cy="31194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5695527" y="3040698"/>
            <a:ext cx="258866" cy="31194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6333067" y="2958148"/>
            <a:ext cx="258866" cy="31194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Parentesi graffa chiusa 8"/>
          <p:cNvSpPr/>
          <p:nvPr/>
        </p:nvSpPr>
        <p:spPr bwMode="auto">
          <a:xfrm>
            <a:off x="8051803" y="2680546"/>
            <a:ext cx="430107" cy="87630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212664" y="2650066"/>
            <a:ext cx="86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  <a:latin typeface="Calibri" pitchFamily="34" charset="0"/>
              </a:rPr>
              <a:t>Amph out range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88000" y="6291714"/>
            <a:ext cx="34925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Zheng, 2019 (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Geosci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Front.,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itchFamily="34" charset="0"/>
              </a:rPr>
              <a:t>10, 1223-1254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1610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2629" y="1797018"/>
            <a:ext cx="6981371" cy="5060981"/>
          </a:xfrm>
          <a:prstGeom prst="rect">
            <a:avLst/>
          </a:prstGeom>
        </p:spPr>
      </p:pic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657929" y="1061090"/>
            <a:ext cx="599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Fluid/solid partition coefficients for MORB-water systems at mantle conditions.</a:t>
            </a:r>
            <a:endParaRPr lang="it-IT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arentesi graffa aperta 6"/>
          <p:cNvSpPr/>
          <p:nvPr/>
        </p:nvSpPr>
        <p:spPr bwMode="auto">
          <a:xfrm>
            <a:off x="1908414" y="2017490"/>
            <a:ext cx="216221" cy="2278285"/>
          </a:xfrm>
          <a:prstGeom prst="lef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0" y="2035845"/>
            <a:ext cx="203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 compatible in fluids/melts</a:t>
            </a:r>
            <a:endParaRPr lang="it-IT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Parentesi graffa aperta 53"/>
          <p:cNvSpPr/>
          <p:nvPr/>
        </p:nvSpPr>
        <p:spPr bwMode="auto">
          <a:xfrm>
            <a:off x="1908414" y="4330384"/>
            <a:ext cx="216221" cy="2278285"/>
          </a:xfrm>
          <a:prstGeom prst="lef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0" y="4362186"/>
            <a:ext cx="203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 incompatible in fluids/melts</a:t>
            </a:r>
            <a:endParaRPr lang="it-IT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0" y="3156632"/>
            <a:ext cx="203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(Transferred to the mantle wedge)</a:t>
            </a:r>
            <a:endParaRPr lang="it-IT" sz="2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0" y="5511500"/>
            <a:ext cx="203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(Remain in the solid residuum)</a:t>
            </a:r>
            <a:endParaRPr lang="it-IT" sz="2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70200" y="5448000"/>
            <a:ext cx="22352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Zheng, 2019 (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Geosci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. Front., 10, 1223-1254)</a:t>
            </a:r>
          </a:p>
        </p:txBody>
      </p:sp>
    </p:spTree>
    <p:extLst>
      <p:ext uri="{BB962C8B-B14F-4D97-AF65-F5344CB8AC3E}">
        <p14:creationId xmlns:p14="http://schemas.microsoft.com/office/powerpoint/2010/main" val="219428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53" grpId="0"/>
      <p:bldP spid="54" grpId="0" animBg="1"/>
      <p:bldP spid="55" grpId="0"/>
      <p:bldP spid="56" grpId="0"/>
      <p:bldP spid="5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648" y="2186783"/>
            <a:ext cx="7140387" cy="4462863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 bwMode="auto">
          <a:xfrm flipH="1">
            <a:off x="1616536" y="2462829"/>
            <a:ext cx="952499" cy="152400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Freccia a destra 10"/>
          <p:cNvSpPr/>
          <p:nvPr/>
        </p:nvSpPr>
        <p:spPr bwMode="auto">
          <a:xfrm flipH="1">
            <a:off x="1616536" y="3897929"/>
            <a:ext cx="952499" cy="152400"/>
          </a:xfrm>
          <a:prstGeom prst="rightArrow">
            <a:avLst>
              <a:gd name="adj1" fmla="val 50000"/>
              <a:gd name="adj2" fmla="val 10208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86967" y="1081769"/>
            <a:ext cx="7170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prominent difference in trace element composition between IAB and OIB is the abundance of Nb and Ta in the primitive mantle-normalized diagram.</a:t>
            </a: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569036" y="2393950"/>
            <a:ext cx="406400" cy="273050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569036" y="2392979"/>
            <a:ext cx="406400" cy="273050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73779" y="2377095"/>
            <a:ext cx="69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~70-80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078056" y="3821701"/>
            <a:ext cx="546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~6-7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16536" y="5852245"/>
            <a:ext cx="231683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Zheng, 2019 (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Geosci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. Front., 10, 1223-1254)</a:t>
            </a:r>
          </a:p>
        </p:txBody>
      </p:sp>
    </p:spTree>
    <p:extLst>
      <p:ext uri="{BB962C8B-B14F-4D97-AF65-F5344CB8AC3E}">
        <p14:creationId xmlns:p14="http://schemas.microsoft.com/office/powerpoint/2010/main" val="95318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0018 0.211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4" grpId="0"/>
      <p:bldP spid="5" grpId="0" animBg="1"/>
      <p:bldP spid="9" grpId="0" animBg="1"/>
      <p:bldP spid="9" grpId="1" animBg="1"/>
      <p:bldP spid="7" grpId="0"/>
      <p:bldP spid="13" grpId="0"/>
      <p:bldP spid="1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420915" y="5303713"/>
            <a:ext cx="8302170" cy="73353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Aqueous solutions produced by metamorphic dehydration in the rutile stability field are depleted in Nb and Ta (</a:t>
            </a:r>
            <a:r>
              <a:rPr lang="en-US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stage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 panose="020F0502020204030204" pitchFamily="34" charset="0"/>
              </a:rPr>
              <a:t>→</a:t>
            </a:r>
            <a:r>
              <a:rPr 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IAB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Model for the formation of the volcanic front</a:t>
            </a:r>
          </a:p>
        </p:txBody>
      </p:sp>
      <p:sp>
        <p:nvSpPr>
          <p:cNvPr id="1262598" name="Text Box 6"/>
          <p:cNvSpPr txBox="1">
            <a:spLocks noChangeArrowheads="1"/>
          </p:cNvSpPr>
          <p:nvPr/>
        </p:nvSpPr>
        <p:spPr bwMode="auto">
          <a:xfrm>
            <a:off x="0" y="4365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What type of magmas are produced?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114549" y="972458"/>
            <a:ext cx="4914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Rutile is a key host mineral for Nb and Ta.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/>
          <a:srcRect b="6126"/>
          <a:stretch/>
        </p:blipFill>
        <p:spPr>
          <a:xfrm>
            <a:off x="952655" y="1410227"/>
            <a:ext cx="7238699" cy="389271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0916" y="6042027"/>
            <a:ext cx="872308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other hand, the abundances of Nb and Ta are elevated in hydrous melts or supercritical fluids if rutile breaks </a:t>
            </a:r>
            <a:r>
              <a:rPr lang="it-IT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(</a:t>
            </a:r>
            <a:r>
              <a:rPr lang="it-IT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</a:t>
            </a:r>
            <a:r>
              <a:rPr lang="it-IT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Calibri"/>
                <a:cs typeface="Calibri" panose="020F0502020204030204" pitchFamily="34" charset="0"/>
              </a:rPr>
              <a:t>→</a:t>
            </a:r>
            <a:r>
              <a:rPr lang="it-IT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</a:t>
            </a:r>
            <a:r>
              <a:rPr lang="it-IT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296025" y="4476222"/>
            <a:ext cx="185964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Zheng, 2019 (</a:t>
            </a:r>
            <a:r>
              <a:rPr lang="en-GB" sz="1400" dirty="0" err="1">
                <a:solidFill>
                  <a:schemeClr val="tx1"/>
                </a:solidFill>
                <a:effectLst/>
                <a:latin typeface="Calibri" pitchFamily="34" charset="0"/>
              </a:rPr>
              <a:t>Geosci</a:t>
            </a:r>
            <a:r>
              <a:rPr lang="en-GB" sz="1400" dirty="0">
                <a:solidFill>
                  <a:schemeClr val="tx1"/>
                </a:solidFill>
                <a:effectLst/>
                <a:latin typeface="Calibri" pitchFamily="34" charset="0"/>
              </a:rPr>
              <a:t>. Front., 10, 1223-1254)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668690" y="1465138"/>
            <a:ext cx="330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HFSE (Nb, Ta, Zr, Hf) love rutile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5783580" y="2074738"/>
            <a:ext cx="2379346" cy="1323439"/>
            <a:chOff x="5783580" y="2074738"/>
            <a:chExt cx="2379346" cy="1323439"/>
          </a:xfrm>
        </p:grpSpPr>
        <p:sp>
          <p:nvSpPr>
            <p:cNvPr id="13" name="Figura a mano libera 12"/>
            <p:cNvSpPr/>
            <p:nvPr/>
          </p:nvSpPr>
          <p:spPr bwMode="auto">
            <a:xfrm>
              <a:off x="5783580" y="2872740"/>
              <a:ext cx="2369820" cy="205740"/>
            </a:xfrm>
            <a:custGeom>
              <a:avLst/>
              <a:gdLst>
                <a:gd name="connsiteX0" fmla="*/ 0 w 2369820"/>
                <a:gd name="connsiteY0" fmla="*/ 45720 h 205740"/>
                <a:gd name="connsiteX1" fmla="*/ 30480 w 2369820"/>
                <a:gd name="connsiteY1" fmla="*/ 205740 h 205740"/>
                <a:gd name="connsiteX2" fmla="*/ 2369820 w 2369820"/>
                <a:gd name="connsiteY2" fmla="*/ 205740 h 205740"/>
                <a:gd name="connsiteX3" fmla="*/ 2362200 w 2369820"/>
                <a:gd name="connsiteY3" fmla="*/ 0 h 205740"/>
                <a:gd name="connsiteX4" fmla="*/ 0 w 2369820"/>
                <a:gd name="connsiteY4" fmla="*/ 45720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820" h="205740">
                  <a:moveTo>
                    <a:pt x="0" y="45720"/>
                  </a:moveTo>
                  <a:lnTo>
                    <a:pt x="30480" y="205740"/>
                  </a:lnTo>
                  <a:lnTo>
                    <a:pt x="2369820" y="205740"/>
                  </a:lnTo>
                  <a:lnTo>
                    <a:pt x="2362200" y="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810250" y="2074738"/>
              <a:ext cx="23526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Until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rutile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remains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in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solid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assemblage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dehydrating</a:t>
              </a:r>
              <a:r>
                <a:rPr lang="en-GB" sz="1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slab, HFSE are not transferred in the mantle wedge.</a:t>
              </a: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3200404" y="18038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Nb and Ta much more compatible than Zr and Hf</a:t>
            </a:r>
          </a:p>
        </p:txBody>
      </p:sp>
    </p:spTree>
    <p:extLst>
      <p:ext uri="{BB962C8B-B14F-4D97-AF65-F5344CB8AC3E}">
        <p14:creationId xmlns:p14="http://schemas.microsoft.com/office/powerpoint/2010/main" val="2766110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9" grpId="0"/>
      <p:bldP spid="11" grpId="0"/>
      <p:bldP spid="16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37283</TotalTime>
  <Words>15873</Words>
  <Application>Microsoft Office PowerPoint</Application>
  <PresentationFormat>Presentazione su schermo (4:3)</PresentationFormat>
  <Paragraphs>3502</Paragraphs>
  <Slides>115</Slides>
  <Notes>115</Notes>
  <HiddenSlides>8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115</vt:i4>
      </vt:variant>
    </vt:vector>
  </HeadingPairs>
  <TitlesOfParts>
    <vt:vector size="122" baseType="lpstr">
      <vt:lpstr>Arial</vt:lpstr>
      <vt:lpstr>Calibri</vt:lpstr>
      <vt:lpstr>CharisSIL</vt:lpstr>
      <vt:lpstr>Comic Sans MS</vt:lpstr>
      <vt:lpstr>Symbol</vt:lpstr>
      <vt:lpstr>Struttura predefinita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Igneous activity in the Circum-Mediterranean area during the Cenozoic  Michele Lustrino  Dipartimento di Scienze della Terra Università degli Studi di Roma La Sapienza</dc:title>
  <dc:creator>.</dc:creator>
  <cp:lastModifiedBy>Michele Lustrino</cp:lastModifiedBy>
  <cp:revision>1560</cp:revision>
  <dcterms:created xsi:type="dcterms:W3CDTF">2002-09-09T09:17:52Z</dcterms:created>
  <dcterms:modified xsi:type="dcterms:W3CDTF">2025-04-29T07:24:34Z</dcterms:modified>
</cp:coreProperties>
</file>