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05" autoAdjust="0"/>
  </p:normalViewPr>
  <p:slideViewPr>
    <p:cSldViewPr>
      <p:cViewPr varScale="1">
        <p:scale>
          <a:sx n="49" d="100"/>
          <a:sy n="49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C279-FD6F-43C5-89A1-52922B177EB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6382C-18A8-4C00-A1C4-E9BB88E89F2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C8926-DBE7-439F-BAFC-55E78CA152D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B6CFA-C08F-4BBC-A011-4B8CA06C165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99377-CE92-4D0B-88D1-DAF40D8745A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F1586-2F09-455A-AAFE-DEA93A707C4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79585-2D4B-4954-A02E-B335A71CE5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4F35C-51EA-4299-99BE-9F40810EFEC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6C7C9-E7EC-49AB-985B-BBCC98C0EC7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EA815-2731-4451-95A8-B190237DCC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44159E1-EE57-437A-BDFE-C6055DBB37B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E666A82-567B-4A41-8D7A-1D466BEB8F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</a:rPr>
              <a:t>SISTEMI BIOADESIVI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60000">
            <a:off x="2051050" y="1125538"/>
            <a:ext cx="5195888" cy="2890837"/>
          </a:xfrm>
          <a:noFill/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214688" y="4403725"/>
            <a:ext cx="307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b="1"/>
              <a:t>a = catena glicoproteica</a:t>
            </a:r>
            <a:endParaRPr lang="it-IT"/>
          </a:p>
          <a:p>
            <a:pPr algn="ctr"/>
            <a:r>
              <a:rPr lang="it-IT" b="1"/>
              <a:t>b= tetramero glicoproteico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La struttura del muco è la conseguenza dell'associazione intermolecolare delle </a:t>
            </a:r>
            <a:r>
              <a:rPr lang="it-IT" sz="3200" b="1" dirty="0" err="1" smtClean="0">
                <a:solidFill>
                  <a:srgbClr val="FF0000"/>
                </a:solidFill>
              </a:rPr>
              <a:t>glicoproteine</a:t>
            </a:r>
            <a:r>
              <a:rPr lang="it-IT" sz="3200" b="1" dirty="0" smtClean="0"/>
              <a:t> in una rete polimerica. La formazione di tale rete polimerica </a:t>
            </a:r>
            <a:r>
              <a:rPr lang="it-IT" sz="3200" b="1" dirty="0" smtClean="0">
                <a:solidFill>
                  <a:srgbClr val="FF0000"/>
                </a:solidFill>
              </a:rPr>
              <a:t>coinvolge vari tipi di legame</a:t>
            </a:r>
            <a:r>
              <a:rPr lang="it-IT" sz="3200" b="1" dirty="0" smtClean="0"/>
              <a:t>:</a:t>
            </a:r>
            <a:r>
              <a:rPr lang="it-IT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ponti disolfuro </a:t>
            </a:r>
            <a:r>
              <a:rPr lang="it-IT" sz="3200" b="1" dirty="0" smtClean="0"/>
              <a:t>tra le catene di mucina grazie alle </a:t>
            </a:r>
            <a:r>
              <a:rPr lang="it-IT" sz="3200" b="1" dirty="0" smtClean="0">
                <a:solidFill>
                  <a:srgbClr val="FF0000"/>
                </a:solidFill>
              </a:rPr>
              <a:t>molecole di cisteina </a:t>
            </a:r>
            <a:r>
              <a:rPr lang="it-IT" sz="3200" b="1" dirty="0" smtClean="0"/>
              <a:t>presenti nella regione </a:t>
            </a:r>
            <a:r>
              <a:rPr lang="it-IT" sz="3200" b="1" dirty="0" smtClean="0">
                <a:solidFill>
                  <a:srgbClr val="FF0000"/>
                </a:solidFill>
              </a:rPr>
              <a:t>non </a:t>
            </a:r>
            <a:r>
              <a:rPr lang="it-IT" sz="3200" b="1" dirty="0" err="1" smtClean="0">
                <a:solidFill>
                  <a:srgbClr val="FF0000"/>
                </a:solidFill>
              </a:rPr>
              <a:t>glicosilata</a:t>
            </a:r>
            <a:r>
              <a:rPr lang="it-IT" sz="3200" b="1" dirty="0" smtClean="0"/>
              <a:t>. </a:t>
            </a:r>
            <a:r>
              <a:rPr lang="en-US" sz="3200" b="1" dirty="0" err="1" smtClean="0"/>
              <a:t>Queste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catene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possono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intrecciare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formando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ingarbugliata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endParaRPr lang="it-IT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associazioni macromolecolari </a:t>
            </a:r>
            <a:r>
              <a:rPr lang="it-IT" sz="3200" b="1" dirty="0" smtClean="0"/>
              <a:t>dovute a </a:t>
            </a:r>
            <a:r>
              <a:rPr lang="it-IT" sz="3200" b="1" dirty="0" smtClean="0">
                <a:solidFill>
                  <a:srgbClr val="FF0000"/>
                </a:solidFill>
              </a:rPr>
              <a:t>legami idrogeno </a:t>
            </a:r>
            <a:r>
              <a:rPr lang="it-IT" sz="3200" b="1" dirty="0" smtClean="0"/>
              <a:t>ed ad </a:t>
            </a:r>
            <a:r>
              <a:rPr lang="it-IT" sz="3200" b="1" dirty="0" smtClean="0">
                <a:solidFill>
                  <a:srgbClr val="FF0000"/>
                </a:solidFill>
              </a:rPr>
              <a:t>interazioni elettrostatiche</a:t>
            </a:r>
            <a:r>
              <a:rPr lang="it-IT" sz="3200" b="1" dirty="0" smtClean="0"/>
              <a:t> o ad altri legami </a:t>
            </a:r>
            <a:r>
              <a:rPr lang="it-IT" sz="3200" b="1" dirty="0" smtClean="0">
                <a:solidFill>
                  <a:srgbClr val="FF0000"/>
                </a:solidFill>
              </a:rPr>
              <a:t>non covalenti</a:t>
            </a:r>
            <a:r>
              <a:rPr lang="it-IT" sz="3200" b="1" dirty="0" smtClean="0"/>
              <a:t> tra le catene </a:t>
            </a:r>
            <a:r>
              <a:rPr lang="it-IT" sz="3200" b="1" dirty="0" err="1" smtClean="0">
                <a:solidFill>
                  <a:srgbClr val="FF0000"/>
                </a:solidFill>
              </a:rPr>
              <a:t>oligosaccaridiche</a:t>
            </a:r>
            <a:r>
              <a:rPr lang="it-IT" sz="3200" b="1" dirty="0" smtClean="0"/>
              <a:t> o tra le catene e il nucleo proteico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189547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600" b="1">
                <a:cs typeface="Times New Roman" pitchFamily="18" charset="0"/>
              </a:rPr>
              <a:t/>
            </a:r>
            <a:br>
              <a:rPr lang="it-IT" sz="1600" b="1">
                <a:cs typeface="Times New Roman" pitchFamily="18" charset="0"/>
              </a:rPr>
            </a:br>
            <a:endParaRPr lang="it-IT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189547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600" b="1">
                <a:cs typeface="Times New Roman" pitchFamily="18" charset="0"/>
              </a:rPr>
              <a:t/>
            </a:r>
            <a:br>
              <a:rPr lang="it-IT" sz="1600" b="1">
                <a:cs typeface="Times New Roman" pitchFamily="18" charset="0"/>
              </a:rPr>
            </a:br>
            <a:endParaRPr lang="it-IT"/>
          </a:p>
        </p:txBody>
      </p:sp>
      <p:pic>
        <p:nvPicPr>
          <p:cNvPr id="1536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197" y="2739990"/>
            <a:ext cx="8133605" cy="27797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/>
              <a:t>Meccanismo Della Bioadesione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b="1" dirty="0" smtClean="0"/>
          </a:p>
          <a:p>
            <a:pPr eaLnBrk="1" hangingPunct="1"/>
            <a:r>
              <a:rPr lang="it-IT" sz="3200" b="1" dirty="0" smtClean="0"/>
              <a:t>Alla base del meccanismo di </a:t>
            </a:r>
            <a:r>
              <a:rPr lang="it-IT" sz="3200" b="1" dirty="0" err="1" smtClean="0"/>
              <a:t>bioadesione</a:t>
            </a:r>
            <a:r>
              <a:rPr lang="it-IT" sz="3200" b="1" dirty="0" smtClean="0"/>
              <a:t> ad un tessuto di un materiale polimerico vi è una successione di fenomeni ben precisi che comprendono: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it-IT" sz="3200" b="1" dirty="0" smtClean="0">
                <a:solidFill>
                  <a:srgbClr val="FF0000"/>
                </a:solidFill>
              </a:rPr>
              <a:t>idratazione e rigonfiamento </a:t>
            </a:r>
            <a:r>
              <a:rPr lang="it-IT" sz="3200" b="1" dirty="0" smtClean="0"/>
              <a:t>del polimero per favorire un intimo contatto tra il </a:t>
            </a:r>
            <a:r>
              <a:rPr lang="it-IT" sz="3200" b="1" dirty="0" err="1" smtClean="0">
                <a:solidFill>
                  <a:srgbClr val="FF0000"/>
                </a:solidFill>
              </a:rPr>
              <a:t>bioadesivo</a:t>
            </a:r>
            <a:r>
              <a:rPr lang="it-IT" sz="3200" b="1" dirty="0" smtClean="0">
                <a:solidFill>
                  <a:srgbClr val="FF0000"/>
                </a:solidFill>
              </a:rPr>
              <a:t> e la superficie del tessuto.</a:t>
            </a:r>
          </a:p>
          <a:p>
            <a:pPr marL="609600" indent="-609600" eaLnBrk="1" hangingPunct="1"/>
            <a:r>
              <a:rPr lang="it-IT" sz="3200" b="1" dirty="0" smtClean="0"/>
              <a:t>L’intimo contatto tra il materiale </a:t>
            </a:r>
            <a:r>
              <a:rPr lang="it-IT" sz="3200" b="1" dirty="0" err="1" smtClean="0"/>
              <a:t>bioadesivo</a:t>
            </a:r>
            <a:r>
              <a:rPr lang="it-IT" sz="3200" b="1" dirty="0" smtClean="0"/>
              <a:t> ed il tessuto è influenzato </a:t>
            </a:r>
            <a:r>
              <a:rPr lang="it-IT" sz="3200" b="1" dirty="0" smtClean="0">
                <a:solidFill>
                  <a:srgbClr val="FF0000"/>
                </a:solidFill>
              </a:rPr>
              <a:t>dall’ irregolarità della superficie del tessuto</a:t>
            </a:r>
            <a:r>
              <a:rPr lang="it-IT" sz="3200" b="1" dirty="0" smtClean="0"/>
              <a:t>.</a:t>
            </a:r>
          </a:p>
          <a:p>
            <a:pPr marL="609600" indent="-609600" eaLnBrk="1" hangingPunct="1"/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367" y="3095083"/>
            <a:ext cx="4715266" cy="206959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/>
              <a:t>L'irregolarità di una superficie può essere definita dal </a:t>
            </a:r>
            <a:r>
              <a:rPr lang="it-IT" sz="3200" b="1" dirty="0" smtClean="0">
                <a:solidFill>
                  <a:srgbClr val="FF0000"/>
                </a:solidFill>
              </a:rPr>
              <a:t>rapporto tra la massima profondità, </a:t>
            </a:r>
            <a:r>
              <a:rPr lang="it-IT" sz="3200" b="1" i="1" dirty="0" smtClean="0">
                <a:solidFill>
                  <a:srgbClr val="FF0000"/>
                </a:solidFill>
              </a:rPr>
              <a:t>d</a:t>
            </a:r>
            <a:r>
              <a:rPr lang="it-IT" sz="3200" b="1" dirty="0" smtClean="0">
                <a:solidFill>
                  <a:srgbClr val="FF0000"/>
                </a:solidFill>
              </a:rPr>
              <a:t>, e la massima ampiezza, </a:t>
            </a:r>
            <a:r>
              <a:rPr lang="it-IT" sz="3200" b="1" i="1" dirty="0" smtClean="0">
                <a:solidFill>
                  <a:srgbClr val="FF0000"/>
                </a:solidFill>
              </a:rPr>
              <a:t>h</a:t>
            </a:r>
            <a:r>
              <a:rPr lang="it-IT" sz="3200" b="1" dirty="0" smtClean="0"/>
              <a:t>. Irregolarità insignificanti, ai fini dell'adesione, si hanno quando il rapporto </a:t>
            </a:r>
            <a:r>
              <a:rPr lang="it-IT" sz="3200" b="1" i="1" dirty="0" smtClean="0">
                <a:solidFill>
                  <a:srgbClr val="FF0000"/>
                </a:solidFill>
              </a:rPr>
              <a:t>d</a:t>
            </a:r>
            <a:r>
              <a:rPr lang="it-IT" sz="3200" b="1" dirty="0" smtClean="0">
                <a:solidFill>
                  <a:srgbClr val="FF0000"/>
                </a:solidFill>
              </a:rPr>
              <a:t>/</a:t>
            </a:r>
            <a:r>
              <a:rPr lang="it-IT" sz="3200" b="1" i="1" dirty="0" smtClean="0">
                <a:solidFill>
                  <a:srgbClr val="FF0000"/>
                </a:solidFill>
              </a:rPr>
              <a:t>h</a:t>
            </a:r>
            <a:r>
              <a:rPr lang="it-IT" sz="3200" b="1" dirty="0" smtClean="0">
                <a:solidFill>
                  <a:srgbClr val="FF0000"/>
                </a:solidFill>
              </a:rPr>
              <a:t> ha valori inferiori ad 1/20</a:t>
            </a:r>
            <a:r>
              <a:rPr lang="it-IT" sz="3200" b="1" dirty="0" smtClean="0"/>
              <a:t>. Per valori più alti di questo rapporto, solo </a:t>
            </a:r>
            <a:r>
              <a:rPr lang="it-IT" sz="3200" b="1" dirty="0" smtClean="0">
                <a:solidFill>
                  <a:srgbClr val="FF0000"/>
                </a:solidFill>
              </a:rPr>
              <a:t>materiali altamente fluidi possono penetrare le anomalie del tessuto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Autofit/>
          </a:bodyPr>
          <a:lstStyle/>
          <a:p>
            <a:pPr marL="609600" indent="-609600" eaLnBrk="1" hangingPunct="1"/>
            <a:r>
              <a:rPr lang="it-IT" sz="3200" b="1" dirty="0" smtClean="0">
                <a:solidFill>
                  <a:srgbClr val="FF0000"/>
                </a:solidFill>
              </a:rPr>
              <a:t>penetrazione del </a:t>
            </a:r>
            <a:r>
              <a:rPr lang="it-IT" sz="3200" b="1" dirty="0" err="1" smtClean="0">
                <a:solidFill>
                  <a:srgbClr val="FF0000"/>
                </a:solidFill>
              </a:rPr>
              <a:t>bioadesivo</a:t>
            </a:r>
            <a:r>
              <a:rPr lang="it-IT" sz="3200" b="1" dirty="0" smtClean="0">
                <a:solidFill>
                  <a:srgbClr val="FF0000"/>
                </a:solidFill>
              </a:rPr>
              <a:t> nelle fessure della superficie del tessuto </a:t>
            </a:r>
            <a:r>
              <a:rPr lang="it-IT" sz="3200" b="1" dirty="0" smtClean="0"/>
              <a:t>o interpenetrazione delle catene del </a:t>
            </a:r>
            <a:r>
              <a:rPr lang="it-IT" sz="3200" b="1" dirty="0" err="1" smtClean="0"/>
              <a:t>bioadesivo</a:t>
            </a:r>
            <a:r>
              <a:rPr lang="it-IT" sz="3200" b="1" dirty="0" smtClean="0"/>
              <a:t> con quelle del muco.</a:t>
            </a:r>
          </a:p>
          <a:p>
            <a:pPr marL="609600" indent="-609600" eaLnBrk="1" hangingPunct="1"/>
            <a:r>
              <a:rPr lang="it-IT" sz="3200" b="1" dirty="0" smtClean="0">
                <a:solidFill>
                  <a:srgbClr val="FF0000"/>
                </a:solidFill>
              </a:rPr>
              <a:t>formazione di deboli legami chimici</a:t>
            </a:r>
            <a:r>
              <a:rPr lang="it-IT" sz="3200" b="1" dirty="0" smtClean="0"/>
              <a:t>. I legami in gioco sono: forze d'attrazione </a:t>
            </a:r>
            <a:r>
              <a:rPr lang="it-IT" sz="3200" b="1" dirty="0" smtClean="0">
                <a:solidFill>
                  <a:srgbClr val="FF0000"/>
                </a:solidFill>
              </a:rPr>
              <a:t>elettrostatica</a:t>
            </a:r>
            <a:r>
              <a:rPr lang="it-IT" sz="3200" b="1" dirty="0" smtClean="0"/>
              <a:t>, forze di </a:t>
            </a:r>
            <a:r>
              <a:rPr lang="it-IT" sz="3200" b="1" dirty="0" smtClean="0">
                <a:solidFill>
                  <a:srgbClr val="FF0000"/>
                </a:solidFill>
              </a:rPr>
              <a:t>Van </a:t>
            </a:r>
            <a:r>
              <a:rPr lang="it-IT" sz="3200" b="1" dirty="0" err="1" smtClean="0">
                <a:solidFill>
                  <a:srgbClr val="FF0000"/>
                </a:solidFill>
              </a:rPr>
              <a:t>der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Waals</a:t>
            </a:r>
            <a:r>
              <a:rPr lang="it-IT" sz="3200" b="1" dirty="0" smtClean="0"/>
              <a:t>, </a:t>
            </a:r>
            <a:r>
              <a:rPr lang="it-IT" sz="3200" b="1" dirty="0" smtClean="0">
                <a:solidFill>
                  <a:srgbClr val="FF0000"/>
                </a:solidFill>
              </a:rPr>
              <a:t>legami</a:t>
            </a: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idrogeno e legami idrofobici</a:t>
            </a:r>
            <a:r>
              <a:rPr lang="it-IT" sz="3200" b="1" dirty="0" smtClean="0"/>
              <a:t>. Non sono desiderabili ai fini della </a:t>
            </a:r>
            <a:r>
              <a:rPr lang="it-IT" sz="3200" b="1" dirty="0" err="1" smtClean="0"/>
              <a:t>bioadesione</a:t>
            </a:r>
            <a:r>
              <a:rPr lang="it-IT" sz="3200" b="1" dirty="0" smtClean="0"/>
              <a:t> legami forti di tipo covalente.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3200" b="1" dirty="0" smtClean="0"/>
              <a:t>La </a:t>
            </a:r>
            <a:r>
              <a:rPr lang="it-IT" sz="3200" b="1" dirty="0" err="1" smtClean="0"/>
              <a:t>bioadesione</a:t>
            </a:r>
            <a:r>
              <a:rPr lang="it-IT" sz="3200" b="1" dirty="0" smtClean="0"/>
              <a:t> può essere definita come la capacità di un materiale sintetico o biologico di aderire ad un tessuto, o ad altro materiale biologico, per un periodo prolungato di tempo</a:t>
            </a:r>
            <a:r>
              <a:rPr lang="it-IT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Teorie Sulla Bioadesione</a:t>
            </a:r>
            <a:r>
              <a:rPr lang="it-IT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1" dirty="0" smtClean="0"/>
              <a:t>Diverse teorie sono state proposte per spiegare la </a:t>
            </a:r>
            <a:r>
              <a:rPr lang="it-IT" sz="2800" b="1" dirty="0" err="1" smtClean="0"/>
              <a:t>bioadesione</a:t>
            </a:r>
            <a:r>
              <a:rPr lang="it-IT" sz="2800" b="1" dirty="0" smtClean="0"/>
              <a:t>:</a:t>
            </a:r>
          </a:p>
          <a:p>
            <a:pPr eaLnBrk="1" hangingPunct="1"/>
            <a:r>
              <a:rPr lang="it-IT" sz="2800" b="1" dirty="0" smtClean="0">
                <a:solidFill>
                  <a:srgbClr val="FF0000"/>
                </a:solidFill>
              </a:rPr>
              <a:t>La teoria elettronica </a:t>
            </a:r>
            <a:r>
              <a:rPr lang="it-IT" sz="2800" b="1" dirty="0" smtClean="0"/>
              <a:t>suggerisce che, in seguito al contatto tra il materiale </a:t>
            </a:r>
            <a:r>
              <a:rPr lang="it-IT" sz="2800" b="1" dirty="0" err="1" smtClean="0"/>
              <a:t>bioadesivo</a:t>
            </a:r>
            <a:r>
              <a:rPr lang="it-IT" sz="2800" b="1" dirty="0" smtClean="0"/>
              <a:t> e la rete </a:t>
            </a:r>
            <a:r>
              <a:rPr lang="it-IT" sz="2800" b="1" dirty="0" err="1" smtClean="0"/>
              <a:t>glicoproteica</a:t>
            </a:r>
            <a:r>
              <a:rPr lang="it-IT" sz="2800" b="1" dirty="0" smtClean="0"/>
              <a:t> del muco, </a:t>
            </a:r>
            <a:r>
              <a:rPr lang="it-IT" sz="2800" b="1" dirty="0" smtClean="0">
                <a:solidFill>
                  <a:srgbClr val="FF0000"/>
                </a:solidFill>
              </a:rPr>
              <a:t>avvenga un trasferimento di elettroni.</a:t>
            </a:r>
            <a:r>
              <a:rPr lang="it-IT" sz="2800" b="1" dirty="0" smtClean="0"/>
              <a:t> In tal modo si formerebbe un </a:t>
            </a:r>
            <a:r>
              <a:rPr lang="it-IT" sz="2800" b="1" dirty="0" smtClean="0">
                <a:solidFill>
                  <a:srgbClr val="FF0000"/>
                </a:solidFill>
              </a:rPr>
              <a:t>doppio strato di cariche elettriche</a:t>
            </a:r>
            <a:r>
              <a:rPr lang="it-IT" sz="2800" b="1" dirty="0" smtClean="0"/>
              <a:t> all'interfaccia che sarebbe responsabile del fenomeno della </a:t>
            </a:r>
            <a:r>
              <a:rPr lang="it-IT" sz="2800" b="1" dirty="0" err="1" smtClean="0"/>
              <a:t>bioadesione</a:t>
            </a:r>
            <a:r>
              <a:rPr lang="it-IT" sz="2800" b="1" dirty="0" smtClean="0"/>
              <a:t>.</a:t>
            </a:r>
            <a:r>
              <a:rPr lang="it-IT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La teoria dell'adsorbimento analizza la </a:t>
            </a:r>
            <a:r>
              <a:rPr lang="it-IT" sz="3200" b="1" dirty="0" err="1" smtClean="0"/>
              <a:t>bioadesione</a:t>
            </a:r>
            <a:r>
              <a:rPr lang="it-IT" sz="3200" b="1" dirty="0" smtClean="0"/>
              <a:t> in termini di forze di interazione coinvolte tra il materiale </a:t>
            </a:r>
            <a:r>
              <a:rPr lang="it-IT" sz="3200" b="1" dirty="0" err="1" smtClean="0"/>
              <a:t>bioadesivo</a:t>
            </a:r>
            <a:r>
              <a:rPr lang="it-IT" sz="3200" b="1" dirty="0" smtClean="0"/>
              <a:t> e il muco: </a:t>
            </a:r>
            <a:r>
              <a:rPr lang="it-IT" sz="3200" b="1" dirty="0" smtClean="0">
                <a:solidFill>
                  <a:srgbClr val="FF0000"/>
                </a:solidFill>
              </a:rPr>
              <a:t>forze di Van </a:t>
            </a:r>
            <a:r>
              <a:rPr lang="it-IT" sz="3200" b="1" dirty="0" err="1" smtClean="0">
                <a:solidFill>
                  <a:srgbClr val="FF0000"/>
                </a:solidFill>
              </a:rPr>
              <a:t>der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Waals</a:t>
            </a:r>
            <a:r>
              <a:rPr lang="it-IT" sz="3200" b="1" dirty="0" smtClean="0">
                <a:solidFill>
                  <a:srgbClr val="FF0000"/>
                </a:solidFill>
              </a:rPr>
              <a:t>, legami idrogeno ed altre forze elettrostatiche.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La teoria della </a:t>
            </a:r>
            <a:r>
              <a:rPr lang="it-IT" sz="3200" b="1" dirty="0" smtClean="0">
                <a:solidFill>
                  <a:srgbClr val="FF0000"/>
                </a:solidFill>
              </a:rPr>
              <a:t>bagnabilità</a:t>
            </a:r>
            <a:r>
              <a:rPr lang="it-IT" sz="3200" b="1" dirty="0" smtClean="0"/>
              <a:t>, che interessa i sistemi </a:t>
            </a:r>
            <a:r>
              <a:rPr lang="it-IT" sz="3200" b="1" dirty="0" err="1" smtClean="0">
                <a:solidFill>
                  <a:srgbClr val="FF0000"/>
                </a:solidFill>
              </a:rPr>
              <a:t>bioadesivi</a:t>
            </a:r>
            <a:r>
              <a:rPr lang="it-IT" sz="3200" b="1" dirty="0" smtClean="0">
                <a:solidFill>
                  <a:srgbClr val="FF0000"/>
                </a:solidFill>
              </a:rPr>
              <a:t> liquidi</a:t>
            </a:r>
            <a:r>
              <a:rPr lang="it-IT" sz="3200" b="1" dirty="0" smtClean="0"/>
              <a:t>, indica che un materiale </a:t>
            </a:r>
            <a:r>
              <a:rPr lang="it-IT" sz="3200" b="1" dirty="0" err="1" smtClean="0"/>
              <a:t>bioadesivo</a:t>
            </a:r>
            <a:r>
              <a:rPr lang="it-IT" sz="3200" b="1" dirty="0" smtClean="0"/>
              <a:t> dovrebbe avere un angolo di contatto, con il solido che bagna, </a:t>
            </a:r>
            <a:r>
              <a:rPr lang="it-IT" sz="3200" b="1" dirty="0" smtClean="0">
                <a:solidFill>
                  <a:srgbClr val="FF0000"/>
                </a:solidFill>
              </a:rPr>
              <a:t>vicino a zero gradi</a:t>
            </a:r>
            <a:r>
              <a:rPr lang="it-IT" sz="3200" b="1" dirty="0" smtClean="0"/>
              <a:t>; una </a:t>
            </a:r>
            <a:r>
              <a:rPr lang="it-IT" sz="3200" b="1" dirty="0" smtClean="0">
                <a:solidFill>
                  <a:srgbClr val="FF0000"/>
                </a:solidFill>
              </a:rPr>
              <a:t>bassa viscosità</a:t>
            </a:r>
            <a:r>
              <a:rPr lang="it-IT" sz="3200" b="1" dirty="0" smtClean="0"/>
              <a:t> ed un intimo contatto con la superficie bagnata, </a:t>
            </a:r>
            <a:r>
              <a:rPr lang="it-IT" sz="3200" b="1" dirty="0" smtClean="0">
                <a:solidFill>
                  <a:srgbClr val="FF0000"/>
                </a:solidFill>
              </a:rPr>
              <a:t>in modo da impedire l'intrappolamento di aria.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6406" y="2826859"/>
            <a:ext cx="7091187" cy="26060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La teoria della diffusione </a:t>
            </a:r>
            <a:r>
              <a:rPr lang="it-IT" sz="3200" b="1" dirty="0" smtClean="0"/>
              <a:t>o della interpenetrazione è la teoria maggiormente utilizzata per analizzare il fenomeno della </a:t>
            </a:r>
            <a:r>
              <a:rPr lang="it-IT" sz="3200" b="1" dirty="0" err="1" smtClean="0">
                <a:solidFill>
                  <a:srgbClr val="FF0000"/>
                </a:solidFill>
              </a:rPr>
              <a:t>bioadesione</a:t>
            </a:r>
            <a:r>
              <a:rPr lang="it-IT" sz="3200" b="1" dirty="0" smtClean="0">
                <a:solidFill>
                  <a:srgbClr val="FF0000"/>
                </a:solidFill>
              </a:rPr>
              <a:t> di materiali polimerici solidi</a:t>
            </a:r>
            <a:r>
              <a:rPr lang="it-IT" sz="3200" b="1" dirty="0" smtClean="0"/>
              <a:t>. Tale teoria suggerisce che, in seguito all'intimo contatto tra il materiale </a:t>
            </a:r>
            <a:r>
              <a:rPr lang="it-IT" sz="3200" b="1" dirty="0" err="1" smtClean="0"/>
              <a:t>bioadesivo</a:t>
            </a:r>
            <a:r>
              <a:rPr lang="it-IT" sz="3200" b="1" dirty="0" smtClean="0"/>
              <a:t> ed il muco, ci sia </a:t>
            </a:r>
            <a:r>
              <a:rPr lang="it-IT" sz="3200" b="1" dirty="0" smtClean="0">
                <a:solidFill>
                  <a:srgbClr val="FF0000"/>
                </a:solidFill>
              </a:rPr>
              <a:t>l'interpenetrazione tra le catene del polimero e la struttura del muco ad una profondità sufficiente per creare legami semi-permanenti</a:t>
            </a:r>
            <a:r>
              <a:rPr lang="it-IT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196975"/>
            <a:ext cx="5689600" cy="5249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5802" y="3197191"/>
            <a:ext cx="7612396" cy="18653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412875"/>
            <a:ext cx="6769100" cy="4776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L'interpenetrazione delle catene polimeriche con il muco avviene grazie al gradiente di diffusione con una velocità che dipende dal coefficiente di</a:t>
            </a: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diffusione</a:t>
            </a:r>
            <a:r>
              <a:rPr lang="it-IT" sz="3200" b="1" dirty="0" smtClean="0"/>
              <a:t> e </a:t>
            </a:r>
            <a:r>
              <a:rPr lang="it-IT" sz="3200" b="1" dirty="0" smtClean="0">
                <a:solidFill>
                  <a:srgbClr val="FF0000"/>
                </a:solidFill>
              </a:rPr>
              <a:t>dal gradiente di concentrazione delle catene </a:t>
            </a:r>
            <a:r>
              <a:rPr lang="it-IT" sz="3200" b="1" dirty="0" smtClean="0"/>
              <a:t>polimeriche. In genere, con polimeri </a:t>
            </a:r>
            <a:r>
              <a:rPr lang="it-IT" sz="3200" b="1" dirty="0" smtClean="0">
                <a:solidFill>
                  <a:srgbClr val="FF0000"/>
                </a:solidFill>
              </a:rPr>
              <a:t>altamente reticolati l'interpenetrazione avviene con grandissima difficoltà</a:t>
            </a:r>
            <a:r>
              <a:rPr lang="it-IT" sz="3200" b="1" dirty="0" smtClean="0"/>
              <a:t>.</a:t>
            </a:r>
            <a:r>
              <a:rPr lang="it-IT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È possibile calcolare la profondità della interpenetrazione (l) dalla seguente formula:</a:t>
            </a:r>
          </a:p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l = (</a:t>
            </a:r>
            <a:r>
              <a:rPr lang="it-IT" sz="3200" b="1" dirty="0" err="1" smtClean="0">
                <a:solidFill>
                  <a:srgbClr val="FF0000"/>
                </a:solidFill>
              </a:rPr>
              <a:t>tDb</a:t>
            </a:r>
            <a:r>
              <a:rPr lang="it-IT" sz="3200" b="1" dirty="0" smtClean="0">
                <a:solidFill>
                  <a:srgbClr val="FF0000"/>
                </a:solidFill>
              </a:rPr>
              <a:t>)1/2</a:t>
            </a:r>
          </a:p>
          <a:p>
            <a:pPr eaLnBrk="1" hangingPunct="1"/>
            <a:r>
              <a:rPr lang="it-IT" sz="3200" b="1" dirty="0" smtClean="0"/>
              <a:t>dove t è il tempo di contatto e Db è il coefficiente di diffusione del materiale polimerico nel muco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Quando un materiale </a:t>
            </a:r>
            <a:r>
              <a:rPr lang="it-IT" sz="3200" b="1" dirty="0" err="1" smtClean="0"/>
              <a:t>bioadesivo</a:t>
            </a:r>
            <a:r>
              <a:rPr lang="it-IT" sz="3200" b="1" dirty="0" smtClean="0"/>
              <a:t> è applicato ad una mucosa, esso aderisce principalmente allo </a:t>
            </a:r>
            <a:r>
              <a:rPr lang="it-IT" sz="3200" b="1" dirty="0" smtClean="0">
                <a:solidFill>
                  <a:srgbClr val="FF0000"/>
                </a:solidFill>
              </a:rPr>
              <a:t>strato di muco </a:t>
            </a:r>
            <a:r>
              <a:rPr lang="it-IT" sz="3200" b="1" dirty="0" smtClean="0"/>
              <a:t>che ricopre la superficie della mucosa stessa e, in questo caso, il fenomeno di adesione viene chiamato più specificamente </a:t>
            </a:r>
            <a:r>
              <a:rPr lang="it-IT" sz="3200" b="1" dirty="0" err="1" smtClean="0">
                <a:solidFill>
                  <a:srgbClr val="FF0000"/>
                </a:solidFill>
              </a:rPr>
              <a:t>mucoadesione</a:t>
            </a:r>
            <a:r>
              <a:rPr lang="it-IT" sz="3200" b="1" dirty="0" smtClean="0"/>
              <a:t>.</a:t>
            </a:r>
            <a:r>
              <a:rPr lang="it-IT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La teoria della frattura analizza il processo attraverso la valutazione delle forze che sono necessarie a separare due superfici dopo la formazione di legami che portano all'adesione.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/>
              <a:t>Fattori Che Influenzano La Bioadesione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Fattori relativi al polimero</a:t>
            </a:r>
            <a:endParaRPr lang="en-US" sz="3200" b="1" dirty="0" smtClean="0"/>
          </a:p>
          <a:p>
            <a:pPr eaLnBrk="1" hangingPunct="1"/>
            <a:r>
              <a:rPr lang="en-US" sz="3200" b="1" dirty="0" smtClean="0"/>
              <a:t>peso </a:t>
            </a:r>
            <a:r>
              <a:rPr lang="en-US" sz="3200" b="1" dirty="0" err="1" smtClean="0"/>
              <a:t>molecolare</a:t>
            </a:r>
            <a:endParaRPr lang="en-US" sz="3200" b="1" dirty="0" smtClean="0"/>
          </a:p>
          <a:p>
            <a:pPr eaLnBrk="1" hangingPunct="1"/>
            <a:r>
              <a:rPr lang="en-US" sz="3200" b="1" dirty="0" err="1" smtClean="0"/>
              <a:t>concentrazione</a:t>
            </a:r>
            <a:endParaRPr lang="en-US" sz="3200" b="1" dirty="0" smtClean="0"/>
          </a:p>
          <a:p>
            <a:pPr eaLnBrk="1" hangingPunct="1"/>
            <a:r>
              <a:rPr lang="en-US" sz="3200" b="1" dirty="0" err="1" smtClean="0"/>
              <a:t>idratazione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rigonfiamento</a:t>
            </a:r>
            <a:endParaRPr lang="en-US" sz="3200" b="1" dirty="0" smtClean="0"/>
          </a:p>
          <a:p>
            <a:pPr eaLnBrk="1" hangingPunct="1"/>
            <a:r>
              <a:rPr lang="en-US" sz="3200" b="1" dirty="0" err="1" smtClean="0"/>
              <a:t>Fattori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relativi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all’ambiente</a:t>
            </a:r>
            <a:endParaRPr lang="en-US" sz="3200" b="1" dirty="0" smtClean="0"/>
          </a:p>
          <a:p>
            <a:pPr eaLnBrk="1" hangingPunct="1"/>
            <a:r>
              <a:rPr lang="en-US" sz="3200" b="1" dirty="0" smtClean="0"/>
              <a:t>pH</a:t>
            </a:r>
          </a:p>
          <a:p>
            <a:pPr eaLnBrk="1" hangingPunct="1"/>
            <a:r>
              <a:rPr lang="en-US" sz="3200" b="1" dirty="0" err="1" smtClean="0"/>
              <a:t>superficie</a:t>
            </a:r>
            <a:r>
              <a:rPr lang="en-US" sz="3200" b="1" dirty="0" smtClean="0"/>
              <a:t> del </a:t>
            </a:r>
            <a:r>
              <a:rPr lang="en-US" sz="3200" b="1" dirty="0" err="1" smtClean="0"/>
              <a:t>tessuto</a:t>
            </a:r>
            <a:endParaRPr lang="it-IT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</a:rPr>
              <a:t>Polimeri Bioadesivi</a:t>
            </a:r>
            <a:r>
              <a:rPr lang="it-IT" smtClean="0"/>
              <a:t> 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892480" cy="64533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0"/>
            <a:ext cx="8929687" cy="6967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Caratteristiche Dei Polimeri Bioadesivi</a:t>
            </a:r>
            <a:r>
              <a:rPr lang="it-IT" sz="4000" b="1" smtClean="0"/>
              <a:t/>
            </a:r>
            <a:br>
              <a:rPr lang="it-IT" sz="4000" b="1" smtClean="0"/>
            </a:br>
            <a:endParaRPr lang="it-IT" sz="4000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3200" b="1" dirty="0" smtClean="0"/>
              <a:t>presenza di </a:t>
            </a:r>
            <a:r>
              <a:rPr lang="it-IT" sz="3200" b="1" dirty="0" smtClean="0">
                <a:solidFill>
                  <a:srgbClr val="FF0000"/>
                </a:solidFill>
              </a:rPr>
              <a:t>numerosi gruppi funzionali idrofili in grado di formare legami idrogeno. </a:t>
            </a:r>
          </a:p>
          <a:p>
            <a:pPr eaLnBrk="1" hangingPunct="1">
              <a:lnSpc>
                <a:spcPct val="90000"/>
              </a:lnSpc>
            </a:pPr>
            <a:r>
              <a:rPr lang="it-IT" sz="3200" b="1" dirty="0" smtClean="0">
                <a:solidFill>
                  <a:srgbClr val="FF0000"/>
                </a:solidFill>
              </a:rPr>
              <a:t>elevato peso molecolare</a:t>
            </a:r>
            <a:r>
              <a:rPr lang="it-IT" sz="3200" b="1" dirty="0" smtClean="0"/>
              <a:t>. La </a:t>
            </a:r>
            <a:r>
              <a:rPr lang="it-IT" sz="3200" b="1" dirty="0" err="1" smtClean="0"/>
              <a:t>bioadesività</a:t>
            </a:r>
            <a:r>
              <a:rPr lang="it-IT" sz="3200" b="1" dirty="0" smtClean="0"/>
              <a:t> aumenta con l’aumentare del peso molecolare del polimero fino a 100000. Al di sopra di tale peso molecolare il valore di </a:t>
            </a:r>
            <a:r>
              <a:rPr lang="it-IT" sz="3200" b="1" dirty="0" err="1" smtClean="0"/>
              <a:t>bioadesione</a:t>
            </a:r>
            <a:r>
              <a:rPr lang="it-IT" sz="3200" b="1" dirty="0" smtClean="0"/>
              <a:t> rimane costante.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lunghezza adeguata delle catene polimeriche</a:t>
            </a:r>
            <a:r>
              <a:rPr lang="it-IT" sz="3200" b="1" dirty="0" smtClean="0"/>
              <a:t>. Esiste, infatti, anche una lunghezza minima delle catene macromolecolari necessaria per produrre interazione e interpenetrazione con la struttura del muco.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mobilità e flessibilità delle catene polimeriche</a:t>
            </a:r>
            <a:r>
              <a:rPr lang="it-IT" sz="3200" b="1" dirty="0" smtClean="0"/>
              <a:t>. La capacità del polimero di </a:t>
            </a:r>
            <a:r>
              <a:rPr lang="it-IT" sz="3200" b="1" dirty="0" smtClean="0">
                <a:solidFill>
                  <a:srgbClr val="FF0000"/>
                </a:solidFill>
              </a:rPr>
              <a:t>rigonfiare facilita l’interpenetrazione con il muco</a:t>
            </a:r>
            <a:r>
              <a:rPr lang="it-IT" sz="3200" b="1" dirty="0" smtClean="0"/>
              <a:t>. E' importante ricordare che un </a:t>
            </a:r>
            <a:r>
              <a:rPr lang="it-IT" sz="3200" b="1" dirty="0" smtClean="0">
                <a:solidFill>
                  <a:srgbClr val="FF0000"/>
                </a:solidFill>
              </a:rPr>
              <a:t>rigonfiamento eccessivo può comportare, tuttavia, una diminuzione della </a:t>
            </a:r>
            <a:r>
              <a:rPr lang="it-IT" sz="3200" b="1" dirty="0" err="1" smtClean="0">
                <a:solidFill>
                  <a:srgbClr val="FF0000"/>
                </a:solidFill>
              </a:rPr>
              <a:t>bioadesione</a:t>
            </a:r>
            <a:r>
              <a:rPr lang="it-IT" sz="3200" b="1" dirty="0" smtClean="0"/>
              <a:t>.</a:t>
            </a:r>
            <a:r>
              <a:rPr lang="it-IT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1" dirty="0" smtClean="0"/>
              <a:t>I polimeri dovrebbero inoltre rigonfiare </a:t>
            </a:r>
            <a:r>
              <a:rPr lang="it-IT" sz="2800" b="1" dirty="0" smtClean="0">
                <a:solidFill>
                  <a:srgbClr val="FF0000"/>
                </a:solidFill>
              </a:rPr>
              <a:t>abbastanza velocemente quando vengono in contatto con il muco</a:t>
            </a:r>
            <a:r>
              <a:rPr lang="it-IT" sz="2800" b="1" dirty="0" smtClean="0"/>
              <a:t>. Le caratteristiche di rigonfiamento di polimeri carichi dipendono, a differenza di quelli neutri, anche dal </a:t>
            </a:r>
            <a:r>
              <a:rPr lang="it-IT" sz="2800" b="1" dirty="0" smtClean="0">
                <a:solidFill>
                  <a:srgbClr val="FF0000"/>
                </a:solidFill>
              </a:rPr>
              <a:t>pH </a:t>
            </a:r>
            <a:r>
              <a:rPr lang="it-IT" sz="2800" b="1" dirty="0" smtClean="0"/>
              <a:t>del mezzo con cui vengono in contatto. Infatti, le forze di repulsione elettrostatica tendono a rendere maggiore il rigonfiamento ed esiste quindi un </a:t>
            </a:r>
            <a:r>
              <a:rPr lang="it-IT" sz="2800" b="1" dirty="0" smtClean="0">
                <a:solidFill>
                  <a:srgbClr val="FF0000"/>
                </a:solidFill>
              </a:rPr>
              <a:t>pH ottimale </a:t>
            </a:r>
            <a:r>
              <a:rPr lang="it-IT" sz="2800" b="1" dirty="0" smtClean="0"/>
              <a:t>per l’adesione del polimero.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1" dirty="0" smtClean="0"/>
              <a:t>In generale, i </a:t>
            </a:r>
            <a:r>
              <a:rPr lang="it-IT" sz="2800" b="1" dirty="0" smtClean="0">
                <a:solidFill>
                  <a:srgbClr val="FF0000"/>
                </a:solidFill>
              </a:rPr>
              <a:t>polimeri anionici </a:t>
            </a:r>
            <a:r>
              <a:rPr lang="it-IT" sz="2800" b="1" dirty="0" smtClean="0"/>
              <a:t>sono da preferirsi a </a:t>
            </a:r>
            <a:r>
              <a:rPr lang="it-IT" sz="2800" b="1" dirty="0" smtClean="0">
                <a:solidFill>
                  <a:srgbClr val="FF0000"/>
                </a:solidFill>
              </a:rPr>
              <a:t>quelli cationici</a:t>
            </a:r>
            <a:r>
              <a:rPr lang="it-IT" sz="2800" b="1" dirty="0" smtClean="0"/>
              <a:t>, usualmente </a:t>
            </a:r>
            <a:r>
              <a:rPr lang="it-IT" sz="2800" b="1" dirty="0" smtClean="0">
                <a:solidFill>
                  <a:srgbClr val="FF0000"/>
                </a:solidFill>
              </a:rPr>
              <a:t>più tossici per i tessuti epiteliali</a:t>
            </a:r>
            <a:r>
              <a:rPr lang="it-IT" sz="2800" b="1" dirty="0" smtClean="0"/>
              <a:t>, e a quelli neutri o anfoteri, spesso meno adesivi. Inoltre, i </a:t>
            </a:r>
            <a:r>
              <a:rPr lang="it-IT" sz="2800" b="1" dirty="0" smtClean="0">
                <a:solidFill>
                  <a:srgbClr val="FF0000"/>
                </a:solidFill>
              </a:rPr>
              <a:t>polimeri insolubili presentano una maggiore flessibilità rispetto a quelli idrosolubili </a:t>
            </a:r>
            <a:r>
              <a:rPr lang="it-IT" sz="2800" b="1" dirty="0" smtClean="0"/>
              <a:t>che, se impiegati come tali, in genere, si sciolgono in poche ore. Per questo motivo i polimeri solubili in acqua vengono </a:t>
            </a:r>
            <a:r>
              <a:rPr lang="it-IT" sz="2800" b="1" dirty="0" err="1" smtClean="0">
                <a:solidFill>
                  <a:srgbClr val="FF0000"/>
                </a:solidFill>
              </a:rPr>
              <a:t>insolubilizzati</a:t>
            </a:r>
            <a:r>
              <a:rPr lang="it-IT" sz="2800" b="1" dirty="0" smtClean="0">
                <a:solidFill>
                  <a:srgbClr val="FF0000"/>
                </a:solidFill>
              </a:rPr>
              <a:t> mediante reticolazione.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600" b="1" dirty="0" smtClean="0"/>
              <a:t>Spesso nel descrivere il fenomeno di adesione di un materiale ad un tessuto i due termini </a:t>
            </a:r>
            <a:r>
              <a:rPr lang="it-IT" sz="3600" b="1" dirty="0" err="1" smtClean="0">
                <a:solidFill>
                  <a:srgbClr val="FF0000"/>
                </a:solidFill>
              </a:rPr>
              <a:t>bioadesione</a:t>
            </a:r>
            <a:r>
              <a:rPr lang="it-IT" sz="3600" b="1" dirty="0" smtClean="0"/>
              <a:t> e </a:t>
            </a:r>
            <a:r>
              <a:rPr lang="it-IT" sz="3600" b="1" dirty="0" err="1" smtClean="0">
                <a:solidFill>
                  <a:srgbClr val="FF0000"/>
                </a:solidFill>
              </a:rPr>
              <a:t>mucoadesione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/>
              <a:t>vengono utilizzati come sinonimi.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Studio Della Bioadesione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3200" b="1" dirty="0" smtClean="0"/>
              <a:t>Tecniche </a:t>
            </a:r>
            <a:r>
              <a:rPr lang="it-IT" sz="3200" b="1" i="1" dirty="0" smtClean="0"/>
              <a:t>in vitro</a:t>
            </a:r>
            <a:endParaRPr lang="it-IT" sz="3200" b="1" dirty="0" smtClean="0"/>
          </a:p>
          <a:p>
            <a:pPr eaLnBrk="1" hangingPunct="1">
              <a:lnSpc>
                <a:spcPct val="90000"/>
              </a:lnSpc>
            </a:pPr>
            <a:r>
              <a:rPr lang="it-IT" sz="3200" b="1" dirty="0" smtClean="0"/>
              <a:t>I metodi </a:t>
            </a:r>
            <a:r>
              <a:rPr lang="it-IT" sz="3200" b="1" i="1" dirty="0" smtClean="0"/>
              <a:t>in vitro</a:t>
            </a:r>
            <a:r>
              <a:rPr lang="it-IT" sz="3200" b="1" dirty="0" smtClean="0"/>
              <a:t> comprendono test tramite i quali si segue la </a:t>
            </a:r>
            <a:r>
              <a:rPr lang="it-IT" sz="3200" b="1" dirty="0" smtClean="0">
                <a:solidFill>
                  <a:srgbClr val="FF0000"/>
                </a:solidFill>
              </a:rPr>
              <a:t>distruzione dell'interfaccia polimero-muco mediante l’applicazione di forze elastiche trasversali o longitudinali</a:t>
            </a:r>
            <a:r>
              <a:rPr lang="it-IT" sz="3200" b="1" dirty="0" smtClean="0"/>
              <a:t>. Spesso gli stessi test sono eseguiti con l'impiego di forze </a:t>
            </a:r>
            <a:r>
              <a:rPr lang="it-IT" sz="3200" b="1" dirty="0" err="1" smtClean="0"/>
              <a:t>tensili</a:t>
            </a:r>
            <a:r>
              <a:rPr lang="it-IT" sz="3200" b="1" dirty="0" smtClean="0"/>
              <a:t>, ossia di trazione.</a:t>
            </a:r>
            <a:r>
              <a:rPr lang="it-IT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Tecniche </a:t>
            </a:r>
            <a:r>
              <a:rPr lang="it-IT" sz="3200" b="1" i="1" dirty="0" smtClean="0"/>
              <a:t>ex vivo</a:t>
            </a:r>
            <a:endParaRPr lang="it-IT" sz="3200" b="1" dirty="0" smtClean="0"/>
          </a:p>
          <a:p>
            <a:pPr eaLnBrk="1" hangingPunct="1"/>
            <a:r>
              <a:rPr lang="it-IT" sz="3200" b="1" dirty="0" smtClean="0"/>
              <a:t>I metodi </a:t>
            </a:r>
            <a:r>
              <a:rPr lang="it-IT" sz="3200" b="1" i="1" dirty="0" smtClean="0">
                <a:solidFill>
                  <a:srgbClr val="FF0000"/>
                </a:solidFill>
              </a:rPr>
              <a:t>ex vivo </a:t>
            </a:r>
            <a:r>
              <a:rPr lang="it-IT" sz="3200" b="1" dirty="0" smtClean="0">
                <a:solidFill>
                  <a:srgbClr val="FF0000"/>
                </a:solidFill>
              </a:rPr>
              <a:t>o</a:t>
            </a:r>
            <a:r>
              <a:rPr lang="it-IT" sz="3200" b="1" i="1" dirty="0" smtClean="0">
                <a:solidFill>
                  <a:srgbClr val="FF0000"/>
                </a:solidFill>
              </a:rPr>
              <a:t> in situ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smtClean="0"/>
              <a:t>consistono nel valutare le capacità </a:t>
            </a:r>
            <a:r>
              <a:rPr lang="it-IT" sz="3200" b="1" dirty="0" err="1" smtClean="0"/>
              <a:t>bioadesive</a:t>
            </a:r>
            <a:r>
              <a:rPr lang="it-IT" sz="3200" b="1" dirty="0" smtClean="0"/>
              <a:t> del polimero su </a:t>
            </a:r>
            <a:r>
              <a:rPr lang="it-IT" sz="3200" b="1" dirty="0" smtClean="0">
                <a:solidFill>
                  <a:srgbClr val="FF0000"/>
                </a:solidFill>
              </a:rPr>
              <a:t>segmenti isolati del tratto gastro-intestinale in condizioni sperimentali simulanti quelle fisiologiche.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Tecniche </a:t>
            </a:r>
            <a:r>
              <a:rPr lang="it-IT" sz="3200" b="1" i="1" dirty="0" smtClean="0"/>
              <a:t>in </a:t>
            </a:r>
            <a:r>
              <a:rPr lang="it-IT" sz="3200" b="1" i="1" dirty="0" err="1" smtClean="0"/>
              <a:t>viVo</a:t>
            </a:r>
            <a:endParaRPr lang="it-IT" sz="3200" b="1" dirty="0" smtClean="0"/>
          </a:p>
          <a:p>
            <a:pPr eaLnBrk="1" hangingPunct="1"/>
            <a:r>
              <a:rPr lang="it-IT" sz="3200" b="1" dirty="0" smtClean="0"/>
              <a:t>	La maggior parte degli studi </a:t>
            </a:r>
            <a:r>
              <a:rPr lang="it-IT" sz="3200" b="1" i="1" dirty="0" smtClean="0"/>
              <a:t>in vivo</a:t>
            </a:r>
            <a:r>
              <a:rPr lang="it-IT" sz="3200" b="1" dirty="0" smtClean="0"/>
              <a:t> ricorrono alla tecnica della </a:t>
            </a:r>
            <a:r>
              <a:rPr lang="it-IT" sz="3200" b="1" dirty="0" smtClean="0">
                <a:solidFill>
                  <a:srgbClr val="FF0000"/>
                </a:solidFill>
              </a:rPr>
              <a:t>gamma scintigrafia. Altri studi utilizzano invece i raggi X</a:t>
            </a:r>
            <a:r>
              <a:rPr lang="it-IT" sz="3200" b="1" dirty="0" smtClean="0"/>
              <a:t> ed in alcuni casi è stata utilizzata anche l’osservazione diretta mediante </a:t>
            </a:r>
            <a:r>
              <a:rPr lang="it-IT" sz="3200" b="1" dirty="0" smtClean="0">
                <a:solidFill>
                  <a:srgbClr val="FF0000"/>
                </a:solidFill>
              </a:rPr>
              <a:t>endoscopia</a:t>
            </a:r>
            <a:r>
              <a:rPr lang="it-IT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	</a:t>
            </a:r>
            <a:r>
              <a:rPr lang="it-IT" sz="3200" b="1" dirty="0" smtClean="0"/>
              <a:t>Sistemi </a:t>
            </a:r>
            <a:r>
              <a:rPr lang="it-IT" sz="3200" b="1" dirty="0" err="1" smtClean="0"/>
              <a:t>Bioadesivi</a:t>
            </a:r>
            <a:endParaRPr lang="it-IT" sz="3200" b="1" dirty="0" smtClean="0"/>
          </a:p>
          <a:p>
            <a:pPr eaLnBrk="1" hangingPunct="1">
              <a:defRPr/>
            </a:pPr>
            <a:r>
              <a:rPr lang="it-IT" sz="3200" b="1" dirty="0" smtClean="0"/>
              <a:t>L’impiego di sistemi a base di polimeri </a:t>
            </a:r>
            <a:r>
              <a:rPr lang="it-IT" sz="3200" b="1" dirty="0" err="1" smtClean="0"/>
              <a:t>bioadesivi</a:t>
            </a:r>
            <a:r>
              <a:rPr lang="it-IT" sz="3200" b="1" dirty="0" smtClean="0"/>
              <a:t> permette la somministrazione di farmaci per via </a:t>
            </a:r>
            <a:r>
              <a:rPr lang="it-IT" sz="3200" b="1" dirty="0" err="1" smtClean="0"/>
              <a:t>transmucosale</a:t>
            </a:r>
            <a:r>
              <a:rPr lang="it-IT" sz="3200" b="1" dirty="0" smtClean="0"/>
              <a:t> (</a:t>
            </a:r>
            <a:r>
              <a:rPr lang="it-IT" sz="3200" b="1" dirty="0" smtClean="0">
                <a:solidFill>
                  <a:srgbClr val="FF0000"/>
                </a:solidFill>
              </a:rPr>
              <a:t>via sublinguale, buccale nasale,oculare, rettale, vaginale) grazie ai seguenti requisiti: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possibilità di localizzazione </a:t>
            </a:r>
            <a:r>
              <a:rPr lang="it-IT" sz="3200" b="1" dirty="0" smtClean="0">
                <a:solidFill>
                  <a:srgbClr val="FF0000"/>
                </a:solidFill>
              </a:rPr>
              <a:t>in siti specifici</a:t>
            </a:r>
          </a:p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tempo prolungato di permanenza nel sito d'applicazione</a:t>
            </a:r>
          </a:p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ottimo contatto del farmaco con la superficie assorbente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 smtClean="0"/>
              <a:t>consentendo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:</a:t>
            </a:r>
            <a:endParaRPr lang="it-IT" sz="3200" b="1" dirty="0" smtClean="0"/>
          </a:p>
          <a:p>
            <a:pPr eaLnBrk="1" hangingPunct="1"/>
            <a:r>
              <a:rPr lang="it-IT" sz="3200" b="1" dirty="0" smtClean="0"/>
              <a:t>risolvere </a:t>
            </a:r>
            <a:r>
              <a:rPr lang="it-IT" sz="3200" b="1" dirty="0" smtClean="0">
                <a:solidFill>
                  <a:srgbClr val="FF0000"/>
                </a:solidFill>
              </a:rPr>
              <a:t>problemi di scarsa biodisponibilità del farmaco </a:t>
            </a:r>
          </a:p>
          <a:p>
            <a:pPr eaLnBrk="1" hangingPunct="1"/>
            <a:r>
              <a:rPr lang="it-IT" sz="3200" b="1" dirty="0" smtClean="0"/>
              <a:t>prolungare </a:t>
            </a:r>
            <a:r>
              <a:rPr lang="it-IT" sz="3200" b="1" dirty="0" smtClean="0">
                <a:solidFill>
                  <a:srgbClr val="FF0000"/>
                </a:solidFill>
              </a:rPr>
              <a:t>la durata d’azione del farmaco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200" b="1" dirty="0" err="1" smtClean="0"/>
              <a:t>migliorare</a:t>
            </a:r>
            <a:r>
              <a:rPr lang="en-US" sz="3200" b="1" dirty="0" smtClean="0"/>
              <a:t> la </a:t>
            </a:r>
            <a:r>
              <a:rPr lang="en-US" sz="3200" b="1" dirty="0" smtClean="0">
                <a:solidFill>
                  <a:srgbClr val="FF0000"/>
                </a:solidFill>
              </a:rPr>
              <a:t>compliance del </a:t>
            </a:r>
            <a:r>
              <a:rPr lang="en-US" sz="3200" b="1" dirty="0" err="1" smtClean="0">
                <a:solidFill>
                  <a:srgbClr val="FF0000"/>
                </a:solidFill>
              </a:rPr>
              <a:t>paziente</a:t>
            </a:r>
            <a:endParaRPr lang="it-IT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42938"/>
            <a:ext cx="8229600" cy="548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229600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0"/>
            <a:ext cx="8229600" cy="5865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76250"/>
            <a:ext cx="8229600" cy="564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err="1" smtClean="0"/>
              <a:t>Composizione</a:t>
            </a:r>
            <a:r>
              <a:rPr lang="en-US" sz="4000" b="1" dirty="0" smtClean="0"/>
              <a:t> Del </a:t>
            </a:r>
            <a:r>
              <a:rPr lang="en-US" sz="4000" b="1" dirty="0" err="1" smtClean="0"/>
              <a:t>Muco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it-IT" sz="4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</a:rPr>
              <a:t>acqua</a:t>
            </a:r>
            <a:r>
              <a:rPr lang="en-US" sz="3200" b="1" dirty="0" smtClean="0"/>
              <a:t> per circa </a:t>
            </a:r>
            <a:r>
              <a:rPr lang="en-US" sz="3200" b="1" dirty="0" err="1" smtClean="0"/>
              <a:t>il</a:t>
            </a:r>
            <a:r>
              <a:rPr lang="en-US" sz="3200" b="1" dirty="0" smtClean="0"/>
              <a:t> 95%,</a:t>
            </a:r>
          </a:p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</a:rPr>
              <a:t>glicoproteine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mucine</a:t>
            </a:r>
            <a:r>
              <a:rPr lang="en-US" sz="3200" b="1" dirty="0" smtClean="0"/>
              <a:t>) per lo 0,5-5%</a:t>
            </a:r>
          </a:p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</a:rPr>
              <a:t>lipidi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piccola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quantità</a:t>
            </a:r>
            <a:endParaRPr lang="en-US" sz="3200" b="1" dirty="0" smtClean="0"/>
          </a:p>
          <a:p>
            <a:pPr eaLnBrk="1" hangingPunct="1"/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sali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minerali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per l'1% </a:t>
            </a:r>
          </a:p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</a:rPr>
              <a:t>enzimi</a:t>
            </a:r>
            <a:endParaRPr lang="it-IT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8229600" cy="582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Mucine</a:t>
            </a:r>
            <a:br>
              <a:rPr lang="en-US" sz="4000" b="1" smtClean="0"/>
            </a:br>
            <a:endParaRPr lang="it-IT" sz="40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 smtClean="0"/>
              <a:t>Sono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glicoproteine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costituite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</a:t>
            </a:r>
            <a:r>
              <a:rPr lang="en-US" sz="3200" b="1" dirty="0" smtClean="0"/>
              <a:t>:</a:t>
            </a:r>
          </a:p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</a:rPr>
              <a:t>scheletro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proteico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</a:rPr>
              <a:t>catene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oligosaccaridiche</a:t>
            </a:r>
            <a:endParaRPr lang="it-IT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sz="3200" b="1" dirty="0" smtClean="0"/>
              <a:t>Le catene </a:t>
            </a:r>
            <a:r>
              <a:rPr lang="it-IT" sz="3200" b="1" dirty="0" err="1" smtClean="0"/>
              <a:t>oligosaccaridiche</a:t>
            </a:r>
            <a:r>
              <a:rPr lang="it-IT" sz="3200" b="1" dirty="0" smtClean="0"/>
              <a:t> costituiscono </a:t>
            </a:r>
            <a:r>
              <a:rPr lang="it-IT" sz="3200" b="1" dirty="0" smtClean="0">
                <a:solidFill>
                  <a:srgbClr val="FF0000"/>
                </a:solidFill>
              </a:rPr>
              <a:t>il 50-80% del peso della </a:t>
            </a:r>
            <a:r>
              <a:rPr lang="it-IT" sz="3200" b="1" dirty="0" err="1" smtClean="0">
                <a:solidFill>
                  <a:srgbClr val="FF0000"/>
                </a:solidFill>
              </a:rPr>
              <a:t>gliproteina</a:t>
            </a:r>
            <a:r>
              <a:rPr lang="it-IT" sz="3200" b="1" dirty="0" smtClean="0"/>
              <a:t>. Circa il </a:t>
            </a:r>
            <a:r>
              <a:rPr lang="it-IT" sz="3200" b="1" dirty="0" smtClean="0">
                <a:solidFill>
                  <a:srgbClr val="FF0000"/>
                </a:solidFill>
              </a:rPr>
              <a:t>25% dello scheletro proteico è scoperto, </a:t>
            </a:r>
            <a:r>
              <a:rPr lang="it-IT" sz="3200" b="1" dirty="0" smtClean="0"/>
              <a:t>mentre la restante parte è </a:t>
            </a:r>
            <a:r>
              <a:rPr lang="it-IT" sz="3200" b="1" dirty="0" smtClean="0">
                <a:solidFill>
                  <a:srgbClr val="FF0000"/>
                </a:solidFill>
              </a:rPr>
              <a:t>densamente </a:t>
            </a:r>
            <a:r>
              <a:rPr lang="it-IT" sz="3200" b="1" dirty="0" err="1" smtClean="0">
                <a:solidFill>
                  <a:srgbClr val="FF0000"/>
                </a:solidFill>
              </a:rPr>
              <a:t>glicosilata</a:t>
            </a:r>
            <a:r>
              <a:rPr lang="it-IT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800" b="1" dirty="0" smtClean="0"/>
              <a:t>Scheletro proteico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dirty="0" smtClean="0"/>
              <a:t>è costituito principalmente da </a:t>
            </a:r>
            <a:r>
              <a:rPr lang="it-IT" sz="2800" b="1" dirty="0" err="1" smtClean="0">
                <a:solidFill>
                  <a:srgbClr val="FF0000"/>
                </a:solidFill>
              </a:rPr>
              <a:t>serina</a:t>
            </a:r>
            <a:r>
              <a:rPr lang="it-IT" sz="2800" b="1" dirty="0" smtClean="0">
                <a:solidFill>
                  <a:srgbClr val="FF0000"/>
                </a:solidFill>
              </a:rPr>
              <a:t>, </a:t>
            </a:r>
            <a:r>
              <a:rPr lang="it-IT" sz="2800" b="1" dirty="0" err="1" smtClean="0"/>
              <a:t>t</a:t>
            </a:r>
            <a:r>
              <a:rPr lang="it-IT" sz="2800" b="1" dirty="0" err="1" smtClean="0">
                <a:solidFill>
                  <a:srgbClr val="FF0000"/>
                </a:solidFill>
              </a:rPr>
              <a:t>reonina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/>
              <a:t>e </a:t>
            </a:r>
            <a:r>
              <a:rPr lang="it-IT" sz="2800" b="1" dirty="0" smtClean="0">
                <a:solidFill>
                  <a:srgbClr val="FF0000"/>
                </a:solidFill>
              </a:rPr>
              <a:t>prolina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Catene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Oligosaccaridiche</a:t>
            </a:r>
            <a:endParaRPr lang="it-IT" sz="2800" b="1" dirty="0" smtClean="0"/>
          </a:p>
          <a:p>
            <a:pPr>
              <a:lnSpc>
                <a:spcPct val="80000"/>
              </a:lnSpc>
            </a:pPr>
            <a:r>
              <a:rPr lang="it-IT" sz="2800" b="1" dirty="0" smtClean="0"/>
              <a:t>sono formate prevalentemente da </a:t>
            </a:r>
            <a:r>
              <a:rPr lang="it-IT" sz="2800" b="1" dirty="0" smtClean="0">
                <a:solidFill>
                  <a:srgbClr val="FF0000"/>
                </a:solidFill>
              </a:rPr>
              <a:t>galattosio</a:t>
            </a:r>
            <a:r>
              <a:rPr lang="it-IT" sz="2800" b="1" dirty="0" smtClean="0">
                <a:solidFill>
                  <a:srgbClr val="FF0000"/>
                </a:solidFill>
              </a:rPr>
              <a:t>, </a:t>
            </a:r>
            <a:r>
              <a:rPr lang="it-IT" sz="2800" b="1" dirty="0" err="1" smtClean="0">
                <a:solidFill>
                  <a:srgbClr val="FF0000"/>
                </a:solidFill>
              </a:rPr>
              <a:t>N-</a:t>
            </a:r>
            <a:r>
              <a:rPr lang="it-IT" sz="2800" b="1" dirty="0" err="1" smtClean="0">
                <a:solidFill>
                  <a:srgbClr val="FF0000"/>
                </a:solidFill>
              </a:rPr>
              <a:t>acetilgalattosamina</a:t>
            </a:r>
            <a:r>
              <a:rPr lang="it-IT" sz="2800" b="1" dirty="0" smtClean="0">
                <a:solidFill>
                  <a:srgbClr val="FF0000"/>
                </a:solidFill>
              </a:rPr>
              <a:t>, </a:t>
            </a:r>
            <a:r>
              <a:rPr lang="it-IT" sz="2800" b="1" dirty="0" err="1" smtClean="0">
                <a:solidFill>
                  <a:srgbClr val="FF0000"/>
                </a:solidFill>
              </a:rPr>
              <a:t>N-acetilglucosamina</a:t>
            </a:r>
            <a:r>
              <a:rPr lang="it-IT" sz="28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dirty="0" smtClean="0"/>
              <a:t>molti dei residui terminali sono rappresentati da </a:t>
            </a:r>
            <a:r>
              <a:rPr lang="it-IT" sz="2800" b="1" dirty="0" smtClean="0">
                <a:solidFill>
                  <a:srgbClr val="FF0000"/>
                </a:solidFill>
              </a:rPr>
              <a:t>acido sialico </a:t>
            </a:r>
            <a:r>
              <a:rPr lang="it-IT" sz="2800" b="1" dirty="0" smtClean="0"/>
              <a:t>che ha un </a:t>
            </a:r>
            <a:r>
              <a:rPr lang="it-IT" sz="2800" b="1" dirty="0" err="1" smtClean="0">
                <a:solidFill>
                  <a:srgbClr val="FF0000"/>
                </a:solidFill>
              </a:rPr>
              <a:t>pka</a:t>
            </a:r>
            <a:r>
              <a:rPr lang="it-IT" sz="2800" b="1" dirty="0" smtClean="0">
                <a:solidFill>
                  <a:srgbClr val="FF0000"/>
                </a:solidFill>
              </a:rPr>
              <a:t> di 2,6. </a:t>
            </a:r>
            <a:r>
              <a:rPr lang="it-IT" sz="2800" b="1" dirty="0" smtClean="0"/>
              <a:t>Oltre che con molecole di acido sialico, le catene </a:t>
            </a:r>
            <a:r>
              <a:rPr lang="it-IT" sz="2800" b="1" dirty="0" err="1" smtClean="0"/>
              <a:t>oligosaccaridiche</a:t>
            </a:r>
            <a:r>
              <a:rPr lang="it-IT" sz="2800" b="1" dirty="0" smtClean="0"/>
              <a:t> possono terminare con residui di </a:t>
            </a:r>
            <a:r>
              <a:rPr lang="it-IT" sz="2800" b="1" dirty="0" err="1" smtClean="0">
                <a:solidFill>
                  <a:srgbClr val="FF0000"/>
                </a:solidFill>
              </a:rPr>
              <a:t>L-fucosio</a:t>
            </a:r>
            <a:r>
              <a:rPr lang="it-IT" sz="2800" b="1" dirty="0" smtClean="0">
                <a:solidFill>
                  <a:srgbClr val="FF0000"/>
                </a:solidFill>
              </a:rPr>
              <a:t> (6-desossigalattosio).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dirty="0" smtClean="0"/>
              <a:t>sono legate, mediante legame </a:t>
            </a:r>
            <a:r>
              <a:rPr lang="it-IT" sz="2800" b="1" dirty="0" err="1" smtClean="0"/>
              <a:t>O</a:t>
            </a:r>
            <a:r>
              <a:rPr lang="it-IT" sz="2800" b="1" dirty="0" err="1" smtClean="0">
                <a:solidFill>
                  <a:srgbClr val="FF0000"/>
                </a:solidFill>
              </a:rPr>
              <a:t>-glicosidico</a:t>
            </a:r>
            <a:r>
              <a:rPr lang="it-IT" sz="2800" b="1" dirty="0" smtClean="0"/>
              <a:t>, agli </a:t>
            </a:r>
            <a:r>
              <a:rPr lang="it-IT" sz="2800" b="1" dirty="0" err="1" smtClean="0">
                <a:solidFill>
                  <a:srgbClr val="FF0000"/>
                </a:solidFill>
              </a:rPr>
              <a:t>idrossiamminoacidi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/>
              <a:t>dello scheletro proteico, </a:t>
            </a:r>
            <a:r>
              <a:rPr lang="it-IT" sz="2800" b="1" dirty="0" err="1" smtClean="0">
                <a:solidFill>
                  <a:srgbClr val="FF0000"/>
                </a:solidFill>
              </a:rPr>
              <a:t>serina</a:t>
            </a:r>
            <a:r>
              <a:rPr lang="it-IT" sz="2800" b="1" dirty="0" smtClean="0">
                <a:solidFill>
                  <a:srgbClr val="FF0000"/>
                </a:solidFill>
              </a:rPr>
              <a:t> e </a:t>
            </a:r>
            <a:r>
              <a:rPr lang="it-IT" sz="2800" b="1" dirty="0" err="1" smtClean="0">
                <a:solidFill>
                  <a:srgbClr val="FF0000"/>
                </a:solidFill>
              </a:rPr>
              <a:t>treonina</a:t>
            </a:r>
            <a:r>
              <a:rPr lang="it-IT" sz="28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/>
              <a:t>Le mucine si comportano come dei </a:t>
            </a:r>
            <a:r>
              <a:rPr lang="it-IT" sz="3200" b="1" dirty="0" err="1" smtClean="0">
                <a:solidFill>
                  <a:srgbClr val="FF0000"/>
                </a:solidFill>
              </a:rPr>
              <a:t>polielettroliti</a:t>
            </a:r>
            <a:r>
              <a:rPr lang="it-IT" sz="3200" b="1" dirty="0" smtClean="0">
                <a:solidFill>
                  <a:srgbClr val="FF0000"/>
                </a:solidFill>
              </a:rPr>
              <a:t> anionici </a:t>
            </a:r>
            <a:r>
              <a:rPr lang="it-IT" sz="3200" b="1" dirty="0" smtClean="0"/>
              <a:t>per la presenza, oltre alle molecole di </a:t>
            </a:r>
            <a:r>
              <a:rPr lang="it-IT" sz="3200" b="1" dirty="0" smtClean="0">
                <a:solidFill>
                  <a:srgbClr val="FF0000"/>
                </a:solidFill>
              </a:rPr>
              <a:t>acido sialico</a:t>
            </a:r>
            <a:r>
              <a:rPr lang="it-IT" sz="3200" b="1" dirty="0" smtClean="0"/>
              <a:t>, di </a:t>
            </a:r>
            <a:r>
              <a:rPr lang="it-IT" sz="3200" b="1" dirty="0" smtClean="0">
                <a:solidFill>
                  <a:srgbClr val="FF0000"/>
                </a:solidFill>
              </a:rPr>
              <a:t>residui solfato</a:t>
            </a:r>
            <a:r>
              <a:rPr lang="it-IT" sz="3200" b="1" dirty="0" smtClean="0"/>
              <a:t>. La presenza del </a:t>
            </a:r>
            <a:r>
              <a:rPr lang="it-IT" sz="3200" b="1" dirty="0" err="1" smtClean="0">
                <a:solidFill>
                  <a:srgbClr val="FF0000"/>
                </a:solidFill>
              </a:rPr>
              <a:t>fucosio</a:t>
            </a:r>
            <a:r>
              <a:rPr lang="it-IT" sz="3200" b="1" dirty="0" smtClean="0"/>
              <a:t>, </a:t>
            </a:r>
            <a:r>
              <a:rPr lang="it-IT" sz="3200" b="1" dirty="0" smtClean="0">
                <a:solidFill>
                  <a:srgbClr val="FF0000"/>
                </a:solidFill>
              </a:rPr>
              <a:t>grazie al suo metile</a:t>
            </a:r>
            <a:r>
              <a:rPr lang="it-IT" sz="3200" b="1" dirty="0" smtClean="0"/>
              <a:t>, conferisce </a:t>
            </a:r>
            <a:r>
              <a:rPr lang="it-IT" sz="3200" b="1" dirty="0" err="1" smtClean="0">
                <a:solidFill>
                  <a:srgbClr val="FF0000"/>
                </a:solidFill>
              </a:rPr>
              <a:t>idrofobicità</a:t>
            </a:r>
            <a:r>
              <a:rPr lang="it-IT" sz="3200" b="1" dirty="0" smtClean="0">
                <a:solidFill>
                  <a:srgbClr val="FF0000"/>
                </a:solidFill>
              </a:rPr>
              <a:t> alla molecola</a:t>
            </a:r>
            <a:r>
              <a:rPr lang="it-IT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161" y="1935163"/>
            <a:ext cx="6663678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1279</Words>
  <Application>Microsoft Office PowerPoint</Application>
  <PresentationFormat>Presentazione su schermo (4:3)</PresentationFormat>
  <Paragraphs>82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Equinozio</vt:lpstr>
      <vt:lpstr>SISTEMI BIOADESIVI</vt:lpstr>
      <vt:lpstr>Diapositiva 2</vt:lpstr>
      <vt:lpstr>Diapositiva 3</vt:lpstr>
      <vt:lpstr>Diapositiva 4</vt:lpstr>
      <vt:lpstr>Composizione Del Muco </vt:lpstr>
      <vt:lpstr>Mucine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Meccanismo Della Bioadesione</vt:lpstr>
      <vt:lpstr>Diapositiva 16</vt:lpstr>
      <vt:lpstr>Diapositiva 17</vt:lpstr>
      <vt:lpstr>Diapositiva 18</vt:lpstr>
      <vt:lpstr>Diapositiva 19</vt:lpstr>
      <vt:lpstr>Teorie Sulla Bioadesione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Fattori Che Influenzano La Bioadesione</vt:lpstr>
      <vt:lpstr>Polimeri Bioadesivi </vt:lpstr>
      <vt:lpstr>Diapositiva 33</vt:lpstr>
      <vt:lpstr>Diapositiva 34</vt:lpstr>
      <vt:lpstr>Caratteristiche Dei Polimeri Bioadesivi </vt:lpstr>
      <vt:lpstr>Diapositiva 36</vt:lpstr>
      <vt:lpstr>Diapositiva 37</vt:lpstr>
      <vt:lpstr>Diapositiva 38</vt:lpstr>
      <vt:lpstr>Diapositiva 39</vt:lpstr>
      <vt:lpstr>Studio Della Bioadesione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BIOADESIVI</dc:title>
  <dc:creator>user1</dc:creator>
  <cp:lastModifiedBy>Your User Name</cp:lastModifiedBy>
  <cp:revision>91</cp:revision>
  <dcterms:created xsi:type="dcterms:W3CDTF">2010-03-04T13:20:42Z</dcterms:created>
  <dcterms:modified xsi:type="dcterms:W3CDTF">2012-04-03T20:54:38Z</dcterms:modified>
</cp:coreProperties>
</file>