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69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F1E67D0-9225-459E-ACB6-D2DA1B87A205}" type="datetimeFigureOut">
              <a:rPr lang="it-IT" smtClean="0"/>
              <a:t>31/03/2014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1584513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1E67D0-9225-459E-ACB6-D2DA1B87A205}" type="datetimeFigureOut">
              <a:rPr lang="it-IT" smtClean="0"/>
              <a:t>31/03/2014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4190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1E67D0-9225-459E-ACB6-D2DA1B87A205}" type="datetimeFigureOut">
              <a:rPr lang="it-IT" smtClean="0"/>
              <a:t>31/03/2014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270526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1E67D0-9225-459E-ACB6-D2DA1B87A205}" type="datetimeFigureOut">
              <a:rPr lang="it-IT" smtClean="0"/>
              <a:t>31/03/2014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3587531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F1E67D0-9225-459E-ACB6-D2DA1B87A205}" type="datetimeFigureOut">
              <a:rPr lang="it-IT" smtClean="0"/>
              <a:t>31/03/2014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387793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F1E67D0-9225-459E-ACB6-D2DA1B87A205}" type="datetimeFigureOut">
              <a:rPr lang="it-IT" smtClean="0"/>
              <a:t>31/03/2014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2443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F1E67D0-9225-459E-ACB6-D2DA1B87A205}" type="datetimeFigureOut">
              <a:rPr lang="it-IT" smtClean="0"/>
              <a:t>31/03/2014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231889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1E67D0-9225-459E-ACB6-D2DA1B87A205}" type="datetimeFigureOut">
              <a:rPr lang="it-IT" smtClean="0"/>
              <a:t>31/03/2014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379546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F1E67D0-9225-459E-ACB6-D2DA1B87A205}" type="datetimeFigureOut">
              <a:rPr lang="it-IT" smtClean="0"/>
              <a:t>31/03/2014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300633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F1E67D0-9225-459E-ACB6-D2DA1B87A205}" type="datetimeFigureOut">
              <a:rPr lang="it-IT" smtClean="0"/>
              <a:t>31/03/2014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1224745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F1E67D0-9225-459E-ACB6-D2DA1B87A205}" type="datetimeFigureOut">
              <a:rPr lang="it-IT" smtClean="0"/>
              <a:t>31/03/2014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ECA421-7E0C-487F-A9E4-7BD39114B068}" type="slidenum">
              <a:rPr lang="it-IT" smtClean="0"/>
              <a:t>‹N›</a:t>
            </a:fld>
            <a:endParaRPr lang="it-IT"/>
          </a:p>
        </p:txBody>
      </p:sp>
    </p:spTree>
    <p:extLst>
      <p:ext uri="{BB962C8B-B14F-4D97-AF65-F5344CB8AC3E}">
        <p14:creationId xmlns:p14="http://schemas.microsoft.com/office/powerpoint/2010/main" val="2364684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E67D0-9225-459E-ACB6-D2DA1B87A205}" type="datetimeFigureOut">
              <a:rPr lang="it-IT" smtClean="0"/>
              <a:t>31/03/2014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CA421-7E0C-487F-A9E4-7BD39114B068}" type="slidenum">
              <a:rPr lang="it-IT" smtClean="0"/>
              <a:t>‹N›</a:t>
            </a:fld>
            <a:endParaRPr lang="it-IT"/>
          </a:p>
        </p:txBody>
      </p:sp>
    </p:spTree>
    <p:extLst>
      <p:ext uri="{BB962C8B-B14F-4D97-AF65-F5344CB8AC3E}">
        <p14:creationId xmlns:p14="http://schemas.microsoft.com/office/powerpoint/2010/main" val="2697824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png"/><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00808"/>
            <a:ext cx="7772400" cy="1512167"/>
          </a:xfrm>
          <a:solidFill>
            <a:schemeClr val="accent1"/>
          </a:solidFill>
          <a:ln>
            <a:solidFill>
              <a:srgbClr val="C00000"/>
            </a:solidFill>
          </a:ln>
        </p:spPr>
        <p:txBody>
          <a:bodyPr>
            <a:normAutofit fontScale="90000"/>
          </a:bodyPr>
          <a:lstStyle/>
          <a:p>
            <a:r>
              <a:rPr lang="it-IT" dirty="0"/>
              <a:t> </a:t>
            </a:r>
            <a:br>
              <a:rPr lang="it-IT" dirty="0"/>
            </a:br>
            <a:r>
              <a:rPr lang="it-IT" i="1" dirty="0">
                <a:solidFill>
                  <a:srgbClr val="C00000"/>
                </a:solidFill>
              </a:rPr>
              <a:t> </a:t>
            </a:r>
            <a:r>
              <a:rPr lang="it-IT" b="1" i="1" smtClean="0">
                <a:solidFill>
                  <a:srgbClr val="C00000"/>
                </a:solidFill>
              </a:rPr>
              <a:t>Materiale didattico </a:t>
            </a:r>
            <a:r>
              <a:rPr lang="it-IT" b="1" i="1" dirty="0" smtClean="0">
                <a:solidFill>
                  <a:srgbClr val="C00000"/>
                </a:solidFill>
              </a:rPr>
              <a:t>a supporto dell’esperienza 3</a:t>
            </a:r>
            <a:r>
              <a:rPr lang="it-IT" b="1" dirty="0">
                <a:solidFill>
                  <a:schemeClr val="accent2">
                    <a:lumMod val="75000"/>
                  </a:schemeClr>
                </a:solidFill>
              </a:rPr>
              <a:t> </a:t>
            </a:r>
            <a:br>
              <a:rPr lang="it-IT" b="1" dirty="0">
                <a:solidFill>
                  <a:schemeClr val="accent2">
                    <a:lumMod val="75000"/>
                  </a:schemeClr>
                </a:solidFill>
              </a:rPr>
            </a:br>
            <a:endParaRPr lang="it-IT" b="1" dirty="0">
              <a:solidFill>
                <a:schemeClr val="accent2">
                  <a:lumMod val="75000"/>
                </a:schemeClr>
              </a:solidFill>
            </a:endParaRPr>
          </a:p>
        </p:txBody>
      </p:sp>
      <p:sp>
        <p:nvSpPr>
          <p:cNvPr id="3" name="Sottotitolo 2"/>
          <p:cNvSpPr>
            <a:spLocks noGrp="1"/>
          </p:cNvSpPr>
          <p:nvPr>
            <p:ph type="subTitle" idx="1"/>
          </p:nvPr>
        </p:nvSpPr>
        <p:spPr/>
        <p:txBody>
          <a:bodyPr>
            <a:normAutofit fontScale="92500" lnSpcReduction="10000"/>
          </a:bodyPr>
          <a:lstStyle/>
          <a:p>
            <a:r>
              <a:rPr lang="it-IT" dirty="0" smtClean="0"/>
              <a:t>COMPORTAMENTO DI SALI CONTENENTI PARTICOLARI CATIONI IN SEGUITO A TRATTAMENTO CON COMPLESSANTI, BASI ED ACIDI</a:t>
            </a:r>
            <a:endParaRPr lang="it-IT" dirty="0"/>
          </a:p>
        </p:txBody>
      </p:sp>
    </p:spTree>
    <p:extLst>
      <p:ext uri="{BB962C8B-B14F-4D97-AF65-F5344CB8AC3E}">
        <p14:creationId xmlns:p14="http://schemas.microsoft.com/office/powerpoint/2010/main" val="2900250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680" y="3473"/>
            <a:ext cx="9149680" cy="1143000"/>
          </a:xfrm>
        </p:spPr>
        <p:txBody>
          <a:bodyPr>
            <a:noAutofit/>
          </a:bodyPr>
          <a:lstStyle/>
          <a:p>
            <a:r>
              <a:rPr lang="it-IT" sz="3200" b="1" cap="all" dirty="0">
                <a:solidFill>
                  <a:srgbClr val="C00000"/>
                </a:solidFill>
              </a:rPr>
              <a:t>Il colore dei complessi (metalli di transizione</a:t>
            </a:r>
            <a:r>
              <a:rPr lang="it-IT" sz="3200" b="1" cap="all" dirty="0" smtClean="0">
                <a:solidFill>
                  <a:srgbClr val="C00000"/>
                </a:solidFill>
              </a:rPr>
              <a:t>)</a:t>
            </a:r>
            <a:endParaRPr lang="it-IT" sz="3200" dirty="0">
              <a:solidFill>
                <a:srgbClr val="C00000"/>
              </a:solidFill>
            </a:endParaRPr>
          </a:p>
        </p:txBody>
      </p:sp>
      <p:sp>
        <p:nvSpPr>
          <p:cNvPr id="3" name="Segnaposto contenuto 2"/>
          <p:cNvSpPr>
            <a:spLocks noGrp="1"/>
          </p:cNvSpPr>
          <p:nvPr>
            <p:ph idx="1"/>
          </p:nvPr>
        </p:nvSpPr>
        <p:spPr>
          <a:xfrm>
            <a:off x="19446" y="1052736"/>
            <a:ext cx="9124553" cy="5805264"/>
          </a:xfrm>
        </p:spPr>
        <p:txBody>
          <a:bodyPr/>
          <a:lstStyle/>
          <a:p>
            <a:pPr marL="0" indent="0">
              <a:buNone/>
            </a:pPr>
            <a:r>
              <a:rPr lang="it-IT" sz="1800" dirty="0">
                <a:latin typeface="Times New Roman" panose="02020603050405020304" pitchFamily="18" charset="0"/>
                <a:cs typeface="Times New Roman" panose="02020603050405020304" pitchFamily="18" charset="0"/>
              </a:rPr>
              <a:t>Un raggio di luce “bianca”, come quello che può essere prodotto dal filamento di tungsteno di una comune lampadina a ~3300 °C, è costituito da radiazioni elettromagnetiche le cui frequenze costituiscono una banda continua. Si può ottenerne lo spettro facendo incidere il raggio con un prisma.  </a:t>
            </a:r>
            <a:r>
              <a:rPr lang="it-IT" sz="1800" dirty="0" smtClean="0">
                <a:latin typeface="Times New Roman" panose="02020603050405020304" pitchFamily="18" charset="0"/>
                <a:cs typeface="Times New Roman" panose="02020603050405020304" pitchFamily="18" charset="0"/>
              </a:rPr>
              <a:t>Al </a:t>
            </a:r>
            <a:r>
              <a:rPr lang="it-IT" sz="1800" dirty="0">
                <a:latin typeface="Times New Roman" panose="02020603050405020304" pitchFamily="18" charset="0"/>
                <a:cs typeface="Times New Roman" panose="02020603050405020304" pitchFamily="18" charset="0"/>
              </a:rPr>
              <a:t>nostro occhio solo una parte dello spettro della luce bianca è visibile ed esso appare come in figura:</a:t>
            </a:r>
            <a:endParaRPr lang="it-IT" sz="1800" i="1" dirty="0">
              <a:latin typeface="Times New Roman" panose="02020603050405020304" pitchFamily="18" charset="0"/>
              <a:cs typeface="Times New Roman" panose="02020603050405020304" pitchFamily="18" charset="0"/>
            </a:endParaRPr>
          </a:p>
          <a:p>
            <a:pPr marL="0" indent="0">
              <a:buNone/>
            </a:pPr>
            <a:endParaRPr lang="it-IT"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420888"/>
            <a:ext cx="32099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0" y="2996952"/>
            <a:ext cx="9144000" cy="646331"/>
          </a:xfrm>
          <a:prstGeom prst="rect">
            <a:avLst/>
          </a:prstGeom>
        </p:spPr>
        <p:txBody>
          <a:bodyPr wrap="square">
            <a:spAutoFit/>
          </a:bodyPr>
          <a:lstStyle/>
          <a:p>
            <a:pPr algn="just">
              <a:spcAft>
                <a:spcPts val="0"/>
              </a:spcAft>
            </a:pPr>
            <a:r>
              <a:rPr lang="it-IT" i="0" dirty="0" smtClean="0">
                <a:effectLst/>
                <a:latin typeface="Times New Roman"/>
                <a:ea typeface="Times New Roman"/>
              </a:rPr>
              <a:t>Andando dal rosso al violetto la frequenza della radiazione (</a:t>
            </a:r>
            <a:r>
              <a:rPr lang="it-IT" i="0" dirty="0" smtClean="0">
                <a:effectLst/>
                <a:latin typeface="Symbol"/>
                <a:ea typeface="Times New Roman"/>
              </a:rPr>
              <a:t>n</a:t>
            </a:r>
            <a:r>
              <a:rPr lang="it-IT" i="0" dirty="0" smtClean="0">
                <a:effectLst/>
                <a:latin typeface="Times New Roman"/>
                <a:ea typeface="Times New Roman"/>
              </a:rPr>
              <a:t>) elettromagnetica aumenta e proporzionalmente aumenta l’energia dei fotoni (E=</a:t>
            </a:r>
            <a:r>
              <a:rPr lang="it-IT" i="0" dirty="0" err="1" smtClean="0">
                <a:effectLst/>
                <a:latin typeface="Times New Roman"/>
                <a:ea typeface="Times New Roman"/>
              </a:rPr>
              <a:t>h</a:t>
            </a:r>
            <a:r>
              <a:rPr lang="it-IT" i="0" dirty="0" err="1" smtClean="0">
                <a:effectLst/>
                <a:latin typeface="Symbol"/>
                <a:ea typeface="Times New Roman"/>
              </a:rPr>
              <a:t>n</a:t>
            </a:r>
            <a:r>
              <a:rPr lang="it-IT" i="0" dirty="0" smtClean="0">
                <a:effectLst/>
                <a:latin typeface="Times New Roman"/>
                <a:ea typeface="Times New Roman"/>
              </a:rPr>
              <a:t>).</a:t>
            </a:r>
            <a:endParaRPr lang="it-IT" i="1" dirty="0">
              <a:effectLst/>
              <a:latin typeface="Times New Roman"/>
              <a:ea typeface="Times New Roman"/>
            </a:endParaRP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3765595"/>
            <a:ext cx="4220736" cy="3098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ttangolo 4"/>
          <p:cNvSpPr/>
          <p:nvPr/>
        </p:nvSpPr>
        <p:spPr>
          <a:xfrm>
            <a:off x="7665" y="3805208"/>
            <a:ext cx="4924376" cy="3139321"/>
          </a:xfrm>
          <a:prstGeom prst="rect">
            <a:avLst/>
          </a:prstGeom>
        </p:spPr>
        <p:txBody>
          <a:bodyPr wrap="square">
            <a:spAutoFit/>
          </a:bodyPr>
          <a:lstStyle/>
          <a:p>
            <a:r>
              <a:rPr lang="it-IT" dirty="0">
                <a:latin typeface="Times New Roman" panose="02020603050405020304" pitchFamily="18" charset="0"/>
                <a:cs typeface="Times New Roman" panose="02020603050405020304" pitchFamily="18" charset="0"/>
              </a:rPr>
              <a:t>Se un raggio di luce bianca attraversa o è riflesso da un corpo assorbente può apparire al nostro occhio colorato.  Il nostro occhio è in grado, infatti, di riconoscere (rilevando un colore) quando alla luce bianca mancano delle bande di frequenza che cadono appunto nel “visibile”. Dallo schema della figura che </a:t>
            </a:r>
            <a:r>
              <a:rPr lang="it-IT" dirty="0" smtClean="0">
                <a:latin typeface="Times New Roman" panose="02020603050405020304" pitchFamily="18" charset="0"/>
                <a:cs typeface="Times New Roman" panose="02020603050405020304" pitchFamily="18" charset="0"/>
              </a:rPr>
              <a:t>segue è possibile ricavare il colore della luce assorbita: per </a:t>
            </a:r>
            <a:r>
              <a:rPr lang="it-IT" dirty="0">
                <a:latin typeface="Times New Roman" panose="02020603050405020304" pitchFamily="18" charset="0"/>
                <a:cs typeface="Times New Roman" panose="02020603050405020304" pitchFamily="18" charset="0"/>
              </a:rPr>
              <a:t>esempio, se </a:t>
            </a:r>
            <a:r>
              <a:rPr lang="it-IT" dirty="0" smtClean="0">
                <a:latin typeface="Times New Roman" panose="02020603050405020304" pitchFamily="18" charset="0"/>
                <a:cs typeface="Times New Roman" panose="02020603050405020304" pitchFamily="18" charset="0"/>
              </a:rPr>
              <a:t>alla </a:t>
            </a:r>
            <a:r>
              <a:rPr lang="it-IT" dirty="0">
                <a:latin typeface="Times New Roman" panose="02020603050405020304" pitchFamily="18" charset="0"/>
                <a:cs typeface="Times New Roman" panose="02020603050405020304" pitchFamily="18" charset="0"/>
              </a:rPr>
              <a:t>luce emergente manca una banda di colore blu essa apparirà come arancione (i due colori sono detti complementari) </a:t>
            </a:r>
            <a:r>
              <a:rPr lang="it-IT" dirty="0" smtClean="0">
                <a:latin typeface="Times New Roman" panose="02020603050405020304" pitchFamily="18" charset="0"/>
                <a:cs typeface="Times New Roman" panose="02020603050405020304" pitchFamily="18" charset="0"/>
              </a:rPr>
              <a:t>e </a:t>
            </a:r>
            <a:r>
              <a:rPr lang="it-IT" dirty="0">
                <a:latin typeface="Times New Roman" panose="02020603050405020304" pitchFamily="18" charset="0"/>
                <a:cs typeface="Times New Roman" panose="02020603050405020304" pitchFamily="18" charset="0"/>
              </a:rPr>
              <a:t>così via.</a:t>
            </a:r>
          </a:p>
        </p:txBody>
      </p:sp>
    </p:spTree>
    <p:extLst>
      <p:ext uri="{BB962C8B-B14F-4D97-AF65-F5344CB8AC3E}">
        <p14:creationId xmlns:p14="http://schemas.microsoft.com/office/powerpoint/2010/main" val="51228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5358" y="188640"/>
            <a:ext cx="8661648" cy="2088232"/>
          </a:xfrm>
        </p:spPr>
        <p:txBody>
          <a:bodyPr>
            <a:noAutofit/>
          </a:bodyPr>
          <a:lstStyle/>
          <a:p>
            <a:pPr marL="0" indent="0" algn="just">
              <a:buNone/>
            </a:pPr>
            <a:r>
              <a:rPr lang="it-IT" sz="2200" dirty="0">
                <a:latin typeface="Times New Roman" panose="02020603050405020304" pitchFamily="18" charset="0"/>
                <a:cs typeface="Times New Roman" panose="02020603050405020304" pitchFamily="18" charset="0"/>
              </a:rPr>
              <a:t>In generale l’assorbimento della radiazione elettromagnetica si ha quando ad esso corrisponde una transizione tra due livelli energetici (elettronici nel caso ci sia assorbimento nella regione del visibile) di un sistema microscopico e il sistema alla fine è in uno stato “più eccitato” rispetto allo stato di partenza.</a:t>
            </a:r>
            <a:endParaRPr lang="it-IT" sz="2200" i="1" dirty="0">
              <a:latin typeface="Times New Roman" panose="02020603050405020304" pitchFamily="18" charset="0"/>
              <a:cs typeface="Times New Roman" panose="02020603050405020304" pitchFamily="18" charset="0"/>
            </a:endParaRPr>
          </a:p>
          <a:p>
            <a:pPr marL="0" indent="0" algn="just">
              <a:buNone/>
            </a:pPr>
            <a:r>
              <a:rPr lang="it-IT" sz="2200" dirty="0" smtClean="0">
                <a:latin typeface="Times New Roman" panose="02020603050405020304" pitchFamily="18" charset="0"/>
                <a:cs typeface="Times New Roman" panose="02020603050405020304" pitchFamily="18" charset="0"/>
              </a:rPr>
              <a:t>Condizione </a:t>
            </a:r>
            <a:r>
              <a:rPr lang="it-IT" sz="2200" u="sng" dirty="0">
                <a:latin typeface="Times New Roman" panose="02020603050405020304" pitchFamily="18" charset="0"/>
                <a:cs typeface="Times New Roman" panose="02020603050405020304" pitchFamily="18" charset="0"/>
              </a:rPr>
              <a:t>minima</a:t>
            </a:r>
            <a:r>
              <a:rPr lang="it-IT" sz="2200" dirty="0">
                <a:latin typeface="Times New Roman" panose="02020603050405020304" pitchFamily="18" charset="0"/>
                <a:cs typeface="Times New Roman" panose="02020603050405020304" pitchFamily="18" charset="0"/>
              </a:rPr>
              <a:t> perché si abbia la transizione elettronica tra due livelli energetici è che sia rispettata la relazione: </a:t>
            </a:r>
            <a:endParaRPr lang="it-IT" sz="2200" dirty="0" smtClean="0">
              <a:latin typeface="Times New Roman" panose="02020603050405020304" pitchFamily="18" charset="0"/>
              <a:cs typeface="Times New Roman" panose="02020603050405020304"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2780928"/>
            <a:ext cx="1867247" cy="1867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179512" y="5229200"/>
            <a:ext cx="8568952" cy="1107996"/>
          </a:xfrm>
          <a:prstGeom prst="rect">
            <a:avLst/>
          </a:prstGeom>
        </p:spPr>
        <p:txBody>
          <a:bodyPr wrap="square">
            <a:spAutoFit/>
          </a:bodyPr>
          <a:lstStyle/>
          <a:p>
            <a:pPr algn="just"/>
            <a:r>
              <a:rPr lang="it-IT" sz="2200" dirty="0" smtClean="0"/>
              <a:t>dove </a:t>
            </a:r>
            <a:r>
              <a:rPr lang="el-GR" sz="2200" dirty="0" smtClean="0"/>
              <a:t>ν</a:t>
            </a:r>
            <a:r>
              <a:rPr lang="it-IT" sz="2200" dirty="0" smtClean="0"/>
              <a:t> è la frequenza della radiazione elettromagnetica monocromatica (h</a:t>
            </a:r>
            <a:r>
              <a:rPr lang="el-GR" sz="2200" dirty="0" smtClean="0"/>
              <a:t>ν</a:t>
            </a:r>
            <a:r>
              <a:rPr lang="it-IT" sz="2200" dirty="0" smtClean="0"/>
              <a:t> è l’energia dei singoli quanti di luce o fotoni della radiazione) e </a:t>
            </a:r>
            <a:r>
              <a:rPr lang="el-GR" sz="2200" dirty="0" smtClean="0"/>
              <a:t>Δ</a:t>
            </a:r>
            <a:r>
              <a:rPr lang="it-IT" sz="2200" dirty="0" smtClean="0"/>
              <a:t>E è la differenza di energia tra i due livelli.</a:t>
            </a:r>
            <a:endParaRPr lang="it-IT" sz="2200" dirty="0"/>
          </a:p>
        </p:txBody>
      </p:sp>
    </p:spTree>
    <p:extLst>
      <p:ext uri="{BB962C8B-B14F-4D97-AF65-F5344CB8AC3E}">
        <p14:creationId xmlns:p14="http://schemas.microsoft.com/office/powerpoint/2010/main" val="426541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2998"/>
            <a:ext cx="9144000" cy="1143000"/>
          </a:xfrm>
        </p:spPr>
        <p:txBody>
          <a:bodyPr>
            <a:normAutofit/>
          </a:bodyPr>
          <a:lstStyle/>
          <a:p>
            <a:r>
              <a:rPr lang="it-IT" sz="3200" b="1" dirty="0">
                <a:solidFill>
                  <a:srgbClr val="C00000"/>
                </a:solidFill>
              </a:rPr>
              <a:t>Il colore dei composti dei metalli di transizione. </a:t>
            </a:r>
            <a:endParaRPr lang="it-IT" sz="3200" dirty="0">
              <a:solidFill>
                <a:srgbClr val="C00000"/>
              </a:solidFill>
            </a:endParaRPr>
          </a:p>
        </p:txBody>
      </p:sp>
      <p:sp>
        <p:nvSpPr>
          <p:cNvPr id="3" name="Segnaposto contenuto 2"/>
          <p:cNvSpPr>
            <a:spLocks noGrp="1"/>
          </p:cNvSpPr>
          <p:nvPr>
            <p:ph idx="1"/>
          </p:nvPr>
        </p:nvSpPr>
        <p:spPr>
          <a:xfrm>
            <a:off x="395536" y="1628800"/>
            <a:ext cx="7992888" cy="4525963"/>
          </a:xfrm>
        </p:spPr>
        <p:txBody>
          <a:bodyPr>
            <a:normAutofit fontScale="92500" lnSpcReduction="10000"/>
          </a:bodyPr>
          <a:lstStyle/>
          <a:p>
            <a:pPr marL="0" indent="0" algn="just">
              <a:buNone/>
            </a:pPr>
            <a:r>
              <a:rPr lang="it-IT" sz="2400" dirty="0"/>
              <a:t>Il colore di questi composti nella maggioranza dei casi può essere attribuito a transizioni elettroniche che avvengono tra gli orbitali </a:t>
            </a:r>
            <a:r>
              <a:rPr lang="it-IT" sz="2400" b="1" i="1" dirty="0" smtClean="0"/>
              <a:t>d.</a:t>
            </a:r>
          </a:p>
          <a:p>
            <a:pPr marL="0" indent="0" algn="just">
              <a:buNone/>
            </a:pPr>
            <a:r>
              <a:rPr lang="it-IT" sz="2400" dirty="0" smtClean="0"/>
              <a:t>Allo </a:t>
            </a:r>
            <a:r>
              <a:rPr lang="it-IT" sz="2400" dirty="0"/>
              <a:t>stato gassoso (cioè in assenza di perturbazioni) i livelli energetici dei </a:t>
            </a:r>
            <a:r>
              <a:rPr lang="it-IT" sz="2400" b="1" dirty="0"/>
              <a:t>5 orbitali d sono degeneri </a:t>
            </a:r>
            <a:r>
              <a:rPr lang="it-IT" sz="2400" dirty="0"/>
              <a:t>e </a:t>
            </a:r>
            <a:r>
              <a:rPr lang="it-IT" sz="2400" b="1" dirty="0"/>
              <a:t>nessun assorbimento luminoso può </a:t>
            </a:r>
            <a:r>
              <a:rPr lang="it-IT" sz="2400" b="1" dirty="0" smtClean="0"/>
              <a:t>avvenire</a:t>
            </a:r>
            <a:r>
              <a:rPr lang="it-IT" sz="2400" dirty="0" smtClean="0"/>
              <a:t>. È  </a:t>
            </a:r>
            <a:r>
              <a:rPr lang="it-IT" sz="2400" dirty="0"/>
              <a:t>quindi necessario trovare una </a:t>
            </a:r>
            <a:r>
              <a:rPr lang="it-IT" sz="2400" u="sng" dirty="0"/>
              <a:t>spiegazione della perdita della degenerazione da parte di questi orbitali quando lo ione metallico è impegnato in composti di coordinazione</a:t>
            </a:r>
            <a:r>
              <a:rPr lang="it-IT" sz="2400" dirty="0"/>
              <a:t>. </a:t>
            </a:r>
            <a:endParaRPr lang="it-IT" sz="2400" i="1" dirty="0"/>
          </a:p>
          <a:p>
            <a:pPr marL="0" indent="0" algn="just">
              <a:buNone/>
            </a:pPr>
            <a:r>
              <a:rPr lang="it-IT" sz="2400" dirty="0" smtClean="0"/>
              <a:t>Cerchiamo di capire cosa accade facendo riferimento al modello </a:t>
            </a:r>
            <a:r>
              <a:rPr lang="it-IT" sz="2400" dirty="0"/>
              <a:t>teorico </a:t>
            </a:r>
            <a:r>
              <a:rPr lang="it-IT" sz="2400" dirty="0" smtClean="0"/>
              <a:t>del </a:t>
            </a:r>
            <a:r>
              <a:rPr lang="it-IT" sz="2400" dirty="0"/>
              <a:t>“</a:t>
            </a:r>
            <a:r>
              <a:rPr lang="it-IT" sz="2400" b="1" dirty="0"/>
              <a:t>campo cristallino</a:t>
            </a:r>
            <a:r>
              <a:rPr lang="it-IT" sz="2400" dirty="0"/>
              <a:t>” </a:t>
            </a:r>
            <a:r>
              <a:rPr lang="it-IT" sz="2400" dirty="0" smtClean="0"/>
              <a:t>(</a:t>
            </a:r>
            <a:r>
              <a:rPr lang="it-IT" sz="2400" dirty="0" err="1" smtClean="0"/>
              <a:t>crystal</a:t>
            </a:r>
            <a:r>
              <a:rPr lang="it-IT" sz="2400" dirty="0" smtClean="0"/>
              <a:t> </a:t>
            </a:r>
            <a:r>
              <a:rPr lang="it-IT" sz="2400" dirty="0" err="1" smtClean="0"/>
              <a:t>field</a:t>
            </a:r>
            <a:r>
              <a:rPr lang="it-IT" sz="2400" dirty="0" smtClean="0"/>
              <a:t> </a:t>
            </a:r>
            <a:r>
              <a:rPr lang="it-IT" sz="2400" dirty="0" err="1" smtClean="0"/>
              <a:t>theory</a:t>
            </a:r>
            <a:r>
              <a:rPr lang="it-IT" sz="2400" dirty="0" smtClean="0"/>
              <a:t>, CFT; l’acronimo LFT si riferisce ad una </a:t>
            </a:r>
            <a:r>
              <a:rPr lang="it-IT" sz="2400" dirty="0"/>
              <a:t>teoria successiva detta del campo dei leganti</a:t>
            </a:r>
            <a:r>
              <a:rPr lang="it-IT" sz="2400" dirty="0" smtClean="0"/>
              <a:t>), illustrando il </a:t>
            </a:r>
            <a:r>
              <a:rPr lang="it-IT" sz="2400" dirty="0"/>
              <a:t>solo il caso particolare </a:t>
            </a:r>
            <a:r>
              <a:rPr lang="it-IT" sz="2400" dirty="0" smtClean="0"/>
              <a:t>in </a:t>
            </a:r>
            <a:r>
              <a:rPr lang="it-IT" sz="2400" dirty="0"/>
              <a:t>cui la coordinazione attorno allo ione metallico abbia geometria ottaedrica (6 leganti uguali disposti regolarmente attorno al centro di coordinazione</a:t>
            </a:r>
            <a:r>
              <a:rPr lang="it-IT" sz="2400" dirty="0" smtClean="0"/>
              <a:t>).</a:t>
            </a:r>
          </a:p>
          <a:p>
            <a:endParaRPr lang="it-IT" dirty="0"/>
          </a:p>
        </p:txBody>
      </p:sp>
    </p:spTree>
    <p:extLst>
      <p:ext uri="{BB962C8B-B14F-4D97-AF65-F5344CB8AC3E}">
        <p14:creationId xmlns:p14="http://schemas.microsoft.com/office/powerpoint/2010/main" val="30526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38100"/>
            <a:ext cx="9144000" cy="980727"/>
          </a:xfrm>
        </p:spPr>
        <p:txBody>
          <a:bodyPr>
            <a:normAutofit fontScale="92500"/>
          </a:bodyPr>
          <a:lstStyle/>
          <a:p>
            <a:pPr marL="0" indent="0">
              <a:buNone/>
            </a:pPr>
            <a:r>
              <a:rPr lang="it-IT" sz="2000" dirty="0" smtClean="0">
                <a:latin typeface="Times New Roman" panose="02020603050405020304" pitchFamily="18" charset="0"/>
                <a:cs typeface="Times New Roman" panose="02020603050405020304" pitchFamily="18" charset="0"/>
              </a:rPr>
              <a:t>Immaginiamo di avere uno ione di uno dei </a:t>
            </a:r>
            <a:r>
              <a:rPr lang="it-IT" sz="2000" b="1" dirty="0" smtClean="0">
                <a:latin typeface="Times New Roman" panose="02020603050405020304" pitchFamily="18" charset="0"/>
                <a:cs typeface="Times New Roman" panose="02020603050405020304" pitchFamily="18" charset="0"/>
              </a:rPr>
              <a:t>metalli della prima serie di transizione M</a:t>
            </a:r>
            <a:r>
              <a:rPr lang="it-IT" sz="2000" b="1" baseline="30000" dirty="0" smtClean="0">
                <a:latin typeface="Times New Roman" panose="02020603050405020304" pitchFamily="18" charset="0"/>
                <a:cs typeface="Times New Roman" panose="02020603050405020304" pitchFamily="18" charset="0"/>
              </a:rPr>
              <a:t>n+</a:t>
            </a:r>
            <a:r>
              <a:rPr lang="it-IT" sz="2000" b="1" dirty="0" smtClean="0">
                <a:latin typeface="Times New Roman" panose="02020603050405020304" pitchFamily="18" charset="0"/>
                <a:cs typeface="Times New Roman" panose="02020603050405020304" pitchFamily="18" charset="0"/>
              </a:rPr>
              <a:t> </a:t>
            </a:r>
            <a:r>
              <a:rPr lang="it-IT" sz="2000" dirty="0" smtClean="0">
                <a:latin typeface="Times New Roman" panose="02020603050405020304" pitchFamily="18" charset="0"/>
                <a:cs typeface="Times New Roman" panose="02020603050405020304" pitchFamily="18" charset="0"/>
              </a:rPr>
              <a:t>(che per definizione deve avere parzialmente riempiti gli orbitali </a:t>
            </a:r>
            <a:r>
              <a:rPr lang="it-IT" sz="2000" b="1" dirty="0" smtClean="0">
                <a:latin typeface="Times New Roman" panose="02020603050405020304" pitchFamily="18" charset="0"/>
                <a:cs typeface="Times New Roman" panose="02020603050405020304" pitchFamily="18" charset="0"/>
              </a:rPr>
              <a:t>d</a:t>
            </a:r>
            <a:r>
              <a:rPr lang="it-IT" sz="2000" dirty="0" smtClean="0">
                <a:latin typeface="Times New Roman" panose="02020603050405020304" pitchFamily="18" charset="0"/>
                <a:cs typeface="Times New Roman" panose="02020603050405020304" pitchFamily="18" charset="0"/>
              </a:rPr>
              <a:t> del guscio più esterno) e che esso formi un complesso con 6 anioni monovalenti con geometria ottaedrica regolare:</a:t>
            </a:r>
          </a:p>
        </p:txBody>
      </p:sp>
      <p:grpSp>
        <p:nvGrpSpPr>
          <p:cNvPr id="4" name="Group 2"/>
          <p:cNvGrpSpPr>
            <a:grpSpLocks/>
          </p:cNvGrpSpPr>
          <p:nvPr/>
        </p:nvGrpSpPr>
        <p:grpSpPr bwMode="auto">
          <a:xfrm>
            <a:off x="1331640" y="1340768"/>
            <a:ext cx="6912768" cy="2520280"/>
            <a:chOff x="1701" y="5944"/>
            <a:chExt cx="7392" cy="2371"/>
          </a:xfrm>
        </p:grpSpPr>
        <p:graphicFrame>
          <p:nvGraphicFramePr>
            <p:cNvPr id="5" name="Oggetto 4"/>
            <p:cNvGraphicFramePr>
              <a:graphicFrameLocks noChangeAspect="1"/>
            </p:cNvGraphicFramePr>
            <p:nvPr/>
          </p:nvGraphicFramePr>
          <p:xfrm>
            <a:off x="1701" y="6844"/>
            <a:ext cx="2400" cy="380"/>
          </p:xfrm>
          <a:graphic>
            <a:graphicData uri="http://schemas.openxmlformats.org/presentationml/2006/ole">
              <mc:AlternateContent xmlns:mc="http://schemas.openxmlformats.org/markup-compatibility/2006">
                <mc:Choice xmlns:v="urn:schemas-microsoft-com:vml" Requires="v">
                  <p:oleObj spid="_x0000_s9230" name="Equazione" r:id="rId3" imgW="1511280" imgH="241200" progId="Equation.3">
                    <p:embed/>
                  </p:oleObj>
                </mc:Choice>
                <mc:Fallback>
                  <p:oleObj name="Equazione" r:id="rId3" imgW="1511280" imgH="2412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1" y="6844"/>
                          <a:ext cx="240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220" name="Picture 4" descr="dorbital4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1" y="5944"/>
              <a:ext cx="4512" cy="2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Rettangolo 5"/>
          <p:cNvSpPr/>
          <p:nvPr/>
        </p:nvSpPr>
        <p:spPr>
          <a:xfrm>
            <a:off x="-7987" y="4005064"/>
            <a:ext cx="9144000" cy="1631216"/>
          </a:xfrm>
          <a:prstGeom prst="rect">
            <a:avLst/>
          </a:prstGeom>
        </p:spPr>
        <p:txBody>
          <a:bodyPr wrap="square">
            <a:spAutoFit/>
          </a:bodyPr>
          <a:lstStyle/>
          <a:p>
            <a:pPr algn="just"/>
            <a:r>
              <a:rPr lang="it-IT" sz="2000" dirty="0" smtClean="0">
                <a:latin typeface="Times New Roman" panose="02020603050405020304" pitchFamily="18" charset="0"/>
                <a:cs typeface="Times New Roman" panose="02020603050405020304" pitchFamily="18" charset="0"/>
              </a:rPr>
              <a:t>La </a:t>
            </a:r>
            <a:r>
              <a:rPr lang="it-IT" sz="2000" dirty="0">
                <a:latin typeface="Times New Roman" panose="02020603050405020304" pitchFamily="18" charset="0"/>
                <a:cs typeface="Times New Roman" panose="02020603050405020304" pitchFamily="18" charset="0"/>
              </a:rPr>
              <a:t>teoria del campo cristallino considera questi anioni come delle cariche (negative) </a:t>
            </a:r>
            <a:r>
              <a:rPr lang="it-IT" sz="2000" dirty="0" smtClean="0">
                <a:latin typeface="Times New Roman" panose="02020603050405020304" pitchFamily="18" charset="0"/>
                <a:cs typeface="Times New Roman" panose="02020603050405020304" pitchFamily="18" charset="0"/>
              </a:rPr>
              <a:t>puntiformi.  </a:t>
            </a:r>
            <a:r>
              <a:rPr lang="it-IT" sz="2000" dirty="0">
                <a:latin typeface="Times New Roman" panose="02020603050405020304" pitchFamily="18" charset="0"/>
                <a:cs typeface="Times New Roman" panose="02020603050405020304" pitchFamily="18" charset="0"/>
              </a:rPr>
              <a:t>Si può così pensare che </a:t>
            </a:r>
            <a:r>
              <a:rPr lang="it-IT" sz="2000" dirty="0" smtClean="0">
                <a:latin typeface="Times New Roman" panose="02020603050405020304" pitchFamily="18" charset="0"/>
                <a:cs typeface="Times New Roman" panose="02020603050405020304" pitchFamily="18" charset="0"/>
              </a:rPr>
              <a:t>la </a:t>
            </a:r>
            <a:r>
              <a:rPr lang="it-IT" sz="2000" dirty="0">
                <a:latin typeface="Times New Roman" panose="02020603050405020304" pitchFamily="18" charset="0"/>
                <a:cs typeface="Times New Roman" panose="02020603050405020304" pitchFamily="18" charset="0"/>
              </a:rPr>
              <a:t>stabilità del complesso sia dovuta alle interazioni attrattive elettrostatiche tra lo ione metallico carico positivamente e i 6 leganti carichi </a:t>
            </a:r>
            <a:r>
              <a:rPr lang="it-IT" sz="2000" dirty="0" smtClean="0">
                <a:latin typeface="Times New Roman" panose="02020603050405020304" pitchFamily="18" charset="0"/>
                <a:cs typeface="Times New Roman" panose="02020603050405020304" pitchFamily="18" charset="0"/>
              </a:rPr>
              <a:t>negativamente. Queste </a:t>
            </a:r>
            <a:r>
              <a:rPr lang="it-IT" sz="2000" dirty="0">
                <a:latin typeface="Times New Roman" panose="02020603050405020304" pitchFamily="18" charset="0"/>
                <a:cs typeface="Times New Roman" panose="02020603050405020304" pitchFamily="18" charset="0"/>
              </a:rPr>
              <a:t>cariche negative, però, perturbano gli orbitali </a:t>
            </a:r>
            <a:r>
              <a:rPr lang="it-IT" sz="2000" b="1" dirty="0">
                <a:latin typeface="Times New Roman" panose="02020603050405020304" pitchFamily="18" charset="0"/>
                <a:cs typeface="Times New Roman" panose="02020603050405020304" pitchFamily="18" charset="0"/>
              </a:rPr>
              <a:t>d </a:t>
            </a:r>
            <a:r>
              <a:rPr lang="it-IT" sz="2000" dirty="0">
                <a:latin typeface="Times New Roman" panose="02020603050405020304" pitchFamily="18" charset="0"/>
                <a:cs typeface="Times New Roman" panose="02020603050405020304" pitchFamily="18" charset="0"/>
              </a:rPr>
              <a:t>facendone aumentare l’energia a causa della repulsione elettrostatica che esse esercitano.</a:t>
            </a:r>
          </a:p>
        </p:txBody>
      </p:sp>
      <p:sp>
        <p:nvSpPr>
          <p:cNvPr id="7" name="Rettangolo 6"/>
          <p:cNvSpPr/>
          <p:nvPr/>
        </p:nvSpPr>
        <p:spPr>
          <a:xfrm>
            <a:off x="-7987" y="6093296"/>
            <a:ext cx="9129886" cy="369332"/>
          </a:xfrm>
          <a:prstGeom prst="rect">
            <a:avLst/>
          </a:prstGeom>
        </p:spPr>
        <p:txBody>
          <a:bodyPr wrap="square">
            <a:spAutoFit/>
          </a:bodyPr>
          <a:lstStyle/>
          <a:p>
            <a:pPr algn="just"/>
            <a:r>
              <a:rPr lang="it-IT" dirty="0">
                <a:latin typeface="Times New Roman" panose="02020603050405020304" pitchFamily="18" charset="0"/>
                <a:cs typeface="Times New Roman" panose="02020603050405020304" pitchFamily="18" charset="0"/>
              </a:rPr>
              <a:t>I vari orbitali sono influenzati in modo diverso a seconda di come essi sono orientati nello </a:t>
            </a:r>
            <a:r>
              <a:rPr lang="it-IT" dirty="0" smtClean="0">
                <a:latin typeface="Times New Roman" panose="02020603050405020304" pitchFamily="18" charset="0"/>
                <a:cs typeface="Times New Roman" panose="02020603050405020304" pitchFamily="18" charset="0"/>
              </a:rPr>
              <a:t>spazio.</a:t>
            </a:r>
          </a:p>
        </p:txBody>
      </p:sp>
    </p:spTree>
    <p:extLst>
      <p:ext uri="{BB962C8B-B14F-4D97-AF65-F5344CB8AC3E}">
        <p14:creationId xmlns:p14="http://schemas.microsoft.com/office/powerpoint/2010/main" val="2549902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137001" y="116632"/>
            <a:ext cx="3995936" cy="4121696"/>
          </a:xfrm>
        </p:spPr>
        <p:txBody>
          <a:bodyPr>
            <a:normAutofit/>
          </a:bodyPr>
          <a:lstStyle/>
          <a:p>
            <a:pPr marL="0" indent="0">
              <a:buNone/>
            </a:pPr>
            <a:r>
              <a:rPr lang="it-IT" sz="2000" dirty="0" smtClean="0">
                <a:latin typeface="Times New Roman" panose="02020603050405020304" pitchFamily="18" charset="0"/>
                <a:cs typeface="Times New Roman" panose="02020603050405020304" pitchFamily="18" charset="0"/>
              </a:rPr>
              <a:t>Gli </a:t>
            </a:r>
            <a:r>
              <a:rPr lang="it-IT" sz="2000" b="1" dirty="0" smtClean="0">
                <a:latin typeface="Times New Roman" panose="02020603050405020304" pitchFamily="18" charset="0"/>
                <a:cs typeface="Times New Roman" panose="02020603050405020304" pitchFamily="18" charset="0"/>
              </a:rPr>
              <a:t>orbitali dz</a:t>
            </a:r>
            <a:r>
              <a:rPr lang="it-IT" sz="2000" b="1" baseline="30000" dirty="0" smtClean="0">
                <a:latin typeface="Times New Roman" panose="02020603050405020304" pitchFamily="18" charset="0"/>
                <a:cs typeface="Times New Roman" panose="02020603050405020304" pitchFamily="18" charset="0"/>
              </a:rPr>
              <a:t>2</a:t>
            </a:r>
            <a:r>
              <a:rPr lang="it-IT" sz="2000" b="1" dirty="0" smtClean="0">
                <a:latin typeface="Times New Roman" panose="02020603050405020304" pitchFamily="18" charset="0"/>
                <a:cs typeface="Times New Roman" panose="02020603050405020304" pitchFamily="18" charset="0"/>
              </a:rPr>
              <a:t> e dx</a:t>
            </a:r>
            <a:r>
              <a:rPr lang="it-IT" sz="2000" b="1" baseline="30000" dirty="0" smtClean="0">
                <a:latin typeface="Times New Roman" panose="02020603050405020304" pitchFamily="18" charset="0"/>
                <a:cs typeface="Times New Roman" panose="02020603050405020304" pitchFamily="18" charset="0"/>
              </a:rPr>
              <a:t>2</a:t>
            </a:r>
            <a:r>
              <a:rPr lang="it-IT" sz="2000" b="1" dirty="0" smtClean="0">
                <a:latin typeface="Times New Roman" panose="02020603050405020304" pitchFamily="18" charset="0"/>
                <a:cs typeface="Times New Roman" panose="02020603050405020304" pitchFamily="18" charset="0"/>
              </a:rPr>
              <a:t>-y</a:t>
            </a:r>
            <a:r>
              <a:rPr lang="it-IT" sz="2000" b="1" baseline="30000" dirty="0" smtClean="0">
                <a:latin typeface="Times New Roman" panose="02020603050405020304" pitchFamily="18" charset="0"/>
                <a:cs typeface="Times New Roman" panose="02020603050405020304" pitchFamily="18" charset="0"/>
              </a:rPr>
              <a:t>2</a:t>
            </a:r>
            <a:r>
              <a:rPr lang="it-IT" sz="2000" dirty="0" smtClean="0">
                <a:latin typeface="Times New Roman" panose="02020603050405020304" pitchFamily="18" charset="0"/>
                <a:cs typeface="Times New Roman" panose="02020603050405020304" pitchFamily="18" charset="0"/>
              </a:rPr>
              <a:t>, allineati sugli assi, </a:t>
            </a:r>
            <a:r>
              <a:rPr lang="it-IT" sz="2000" u="sng" dirty="0" smtClean="0">
                <a:latin typeface="Times New Roman" panose="02020603050405020304" pitchFamily="18" charset="0"/>
                <a:cs typeface="Times New Roman" panose="02020603050405020304" pitchFamily="18" charset="0"/>
              </a:rPr>
              <a:t>puntano direttamente verso le cariche negative dei leganti </a:t>
            </a:r>
            <a:r>
              <a:rPr lang="it-IT" sz="2000" dirty="0" smtClean="0">
                <a:latin typeface="Times New Roman" panose="02020603050405020304" pitchFamily="18" charset="0"/>
                <a:cs typeface="Times New Roman" panose="02020603050405020304" pitchFamily="18" charset="0"/>
              </a:rPr>
              <a:t>e </a:t>
            </a:r>
            <a:r>
              <a:rPr lang="it-IT" sz="2000" b="1" u="sng" dirty="0" smtClean="0">
                <a:latin typeface="Times New Roman" panose="02020603050405020304" pitchFamily="18" charset="0"/>
                <a:cs typeface="Times New Roman" panose="02020603050405020304" pitchFamily="18" charset="0"/>
              </a:rPr>
              <a:t>subiscono una maggiore repulsione</a:t>
            </a:r>
            <a:r>
              <a:rPr lang="it-IT" sz="2000" dirty="0" smtClean="0">
                <a:latin typeface="Times New Roman" panose="02020603050405020304" pitchFamily="18" charset="0"/>
                <a:cs typeface="Times New Roman" panose="02020603050405020304" pitchFamily="18" charset="0"/>
              </a:rPr>
              <a:t>.</a:t>
            </a:r>
          </a:p>
          <a:p>
            <a:pPr marL="0" indent="0">
              <a:buNone/>
            </a:pPr>
            <a:endParaRPr lang="it-IT" sz="2000" dirty="0" smtClean="0">
              <a:latin typeface="Times New Roman" panose="02020603050405020304" pitchFamily="18" charset="0"/>
              <a:cs typeface="Times New Roman" panose="02020603050405020304" pitchFamily="18" charset="0"/>
            </a:endParaRPr>
          </a:p>
          <a:p>
            <a:pPr marL="0" indent="0">
              <a:buNone/>
            </a:pPr>
            <a:r>
              <a:rPr lang="it-IT" sz="2000" dirty="0" smtClean="0">
                <a:latin typeface="Times New Roman" panose="02020603050405020304" pitchFamily="18" charset="0"/>
                <a:cs typeface="Times New Roman" panose="02020603050405020304" pitchFamily="18" charset="0"/>
              </a:rPr>
              <a:t>Gli altri </a:t>
            </a:r>
            <a:r>
              <a:rPr lang="it-IT" sz="2000" b="1" dirty="0" smtClean="0">
                <a:latin typeface="Times New Roman" panose="02020603050405020304" pitchFamily="18" charset="0"/>
                <a:cs typeface="Times New Roman" panose="02020603050405020304" pitchFamily="18" charset="0"/>
              </a:rPr>
              <a:t>orbitali </a:t>
            </a:r>
            <a:r>
              <a:rPr lang="it-IT" sz="2000" b="1" dirty="0" err="1" smtClean="0">
                <a:latin typeface="Times New Roman" panose="02020603050405020304" pitchFamily="18" charset="0"/>
                <a:cs typeface="Times New Roman" panose="02020603050405020304" pitchFamily="18" charset="0"/>
              </a:rPr>
              <a:t>d</a:t>
            </a:r>
            <a:r>
              <a:rPr lang="it-IT" sz="2000" b="1" baseline="-25000" dirty="0" err="1" smtClean="0">
                <a:latin typeface="Times New Roman" panose="02020603050405020304" pitchFamily="18" charset="0"/>
                <a:cs typeface="Times New Roman" panose="02020603050405020304" pitchFamily="18" charset="0"/>
              </a:rPr>
              <a:t>xy</a:t>
            </a:r>
            <a:r>
              <a:rPr lang="it-IT" sz="2000" b="1" dirty="0" smtClean="0">
                <a:latin typeface="Times New Roman" panose="02020603050405020304" pitchFamily="18" charset="0"/>
                <a:cs typeface="Times New Roman" panose="02020603050405020304" pitchFamily="18" charset="0"/>
              </a:rPr>
              <a:t>, </a:t>
            </a:r>
            <a:r>
              <a:rPr lang="it-IT" sz="2000" b="1" dirty="0" err="1" smtClean="0">
                <a:latin typeface="Times New Roman" panose="02020603050405020304" pitchFamily="18" charset="0"/>
                <a:cs typeface="Times New Roman" panose="02020603050405020304" pitchFamily="18" charset="0"/>
              </a:rPr>
              <a:t>d</a:t>
            </a:r>
            <a:r>
              <a:rPr lang="it-IT" sz="2000" b="1" baseline="-25000" dirty="0" err="1" smtClean="0">
                <a:latin typeface="Times New Roman" panose="02020603050405020304" pitchFamily="18" charset="0"/>
                <a:cs typeface="Times New Roman" panose="02020603050405020304" pitchFamily="18" charset="0"/>
              </a:rPr>
              <a:t>yz</a:t>
            </a:r>
            <a:r>
              <a:rPr lang="it-IT" sz="2000" b="1" dirty="0" smtClean="0">
                <a:latin typeface="Times New Roman" panose="02020603050405020304" pitchFamily="18" charset="0"/>
                <a:cs typeface="Times New Roman" panose="02020603050405020304" pitchFamily="18" charset="0"/>
              </a:rPr>
              <a:t> e  </a:t>
            </a:r>
            <a:r>
              <a:rPr lang="it-IT" sz="2000" b="1" dirty="0" err="1" smtClean="0">
                <a:latin typeface="Times New Roman" panose="02020603050405020304" pitchFamily="18" charset="0"/>
                <a:cs typeface="Times New Roman" panose="02020603050405020304" pitchFamily="18" charset="0"/>
              </a:rPr>
              <a:t>d</a:t>
            </a:r>
            <a:r>
              <a:rPr lang="it-IT" sz="2000" b="1" baseline="-25000" dirty="0" err="1" smtClean="0">
                <a:latin typeface="Times New Roman" panose="02020603050405020304" pitchFamily="18" charset="0"/>
                <a:cs typeface="Times New Roman" panose="02020603050405020304" pitchFamily="18" charset="0"/>
              </a:rPr>
              <a:t>xz</a:t>
            </a:r>
            <a:r>
              <a:rPr lang="it-IT" sz="2000" b="1" dirty="0" smtClean="0">
                <a:latin typeface="Times New Roman" panose="02020603050405020304" pitchFamily="18" charset="0"/>
                <a:cs typeface="Times New Roman" panose="02020603050405020304" pitchFamily="18" charset="0"/>
              </a:rPr>
              <a:t>  </a:t>
            </a:r>
            <a:r>
              <a:rPr lang="it-IT" sz="2000" dirty="0" smtClean="0">
                <a:latin typeface="Times New Roman" panose="02020603050405020304" pitchFamily="18" charset="0"/>
                <a:cs typeface="Times New Roman" panose="02020603050405020304" pitchFamily="18" charset="0"/>
              </a:rPr>
              <a:t>sono disposti lungo le bisettrici degli assi </a:t>
            </a:r>
            <a:r>
              <a:rPr lang="it-IT" sz="2000" dirty="0" err="1" smtClean="0">
                <a:latin typeface="Times New Roman" panose="02020603050405020304" pitchFamily="18" charset="0"/>
                <a:cs typeface="Times New Roman" panose="02020603050405020304" pitchFamily="18" charset="0"/>
              </a:rPr>
              <a:t>cosicchè</a:t>
            </a:r>
            <a:r>
              <a:rPr lang="it-IT" sz="2000" dirty="0" smtClean="0">
                <a:latin typeface="Times New Roman" panose="02020603050405020304" pitchFamily="18" charset="0"/>
                <a:cs typeface="Times New Roman" panose="02020603050405020304" pitchFamily="18" charset="0"/>
              </a:rPr>
              <a:t> i loro lobi non puntano verso i leganti. </a:t>
            </a:r>
          </a:p>
          <a:p>
            <a:pPr marL="0" indent="0">
              <a:buNone/>
            </a:pPr>
            <a:endParaRPr lang="it-IT" sz="2000" dirty="0"/>
          </a:p>
        </p:txBody>
      </p:sp>
      <p:graphicFrame>
        <p:nvGraphicFramePr>
          <p:cNvPr id="4" name="Oggetto 3"/>
          <p:cNvGraphicFramePr>
            <a:graphicFrameLocks noChangeAspect="1"/>
          </p:cNvGraphicFramePr>
          <p:nvPr>
            <p:extLst>
              <p:ext uri="{D42A27DB-BD31-4B8C-83A1-F6EECF244321}">
                <p14:modId xmlns:p14="http://schemas.microsoft.com/office/powerpoint/2010/main" val="2205816724"/>
              </p:ext>
            </p:extLst>
          </p:nvPr>
        </p:nvGraphicFramePr>
        <p:xfrm>
          <a:off x="0" y="0"/>
          <a:ext cx="5040560" cy="3681690"/>
        </p:xfrm>
        <a:graphic>
          <a:graphicData uri="http://schemas.openxmlformats.org/presentationml/2006/ole">
            <mc:AlternateContent xmlns:mc="http://schemas.openxmlformats.org/markup-compatibility/2006">
              <mc:Choice xmlns:v="urn:schemas-microsoft-com:vml" Requires="v">
                <p:oleObj spid="_x0000_s10252" r:id="rId3" imgW="5790476" imgH="4228571" progId="">
                  <p:embed/>
                </p:oleObj>
              </mc:Choice>
              <mc:Fallback>
                <p:oleObj r:id="rId3" imgW="5790476" imgH="4228571"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040560" cy="3681690"/>
                      </a:xfrm>
                      <a:prstGeom prst="rect">
                        <a:avLst/>
                      </a:prstGeom>
                      <a:noFill/>
                      <a:ln>
                        <a:noFill/>
                      </a:ln>
                    </p:spPr>
                  </p:pic>
                </p:oleObj>
              </mc:Fallback>
            </mc:AlternateContent>
          </a:graphicData>
        </a:graphic>
      </p:graphicFrame>
      <p:sp>
        <p:nvSpPr>
          <p:cNvPr id="5" name="Rettangolo 4"/>
          <p:cNvSpPr/>
          <p:nvPr/>
        </p:nvSpPr>
        <p:spPr>
          <a:xfrm>
            <a:off x="-50676" y="4469487"/>
            <a:ext cx="9171012" cy="707886"/>
          </a:xfrm>
          <a:prstGeom prst="rect">
            <a:avLst/>
          </a:prstGeom>
        </p:spPr>
        <p:txBody>
          <a:bodyPr wrap="square">
            <a:spAutoFit/>
          </a:bodyPr>
          <a:lstStyle/>
          <a:p>
            <a:r>
              <a:rPr lang="it-IT" sz="2000" dirty="0" smtClean="0">
                <a:latin typeface="Times New Roman" panose="02020603050405020304" pitchFamily="18" charset="0"/>
                <a:cs typeface="Times New Roman" panose="02020603050405020304" pitchFamily="18" charset="0"/>
              </a:rPr>
              <a:t>E’ facile comprendere dalla loro geometria che gli orbitali </a:t>
            </a:r>
            <a:r>
              <a:rPr lang="it-IT" sz="2000" i="1" dirty="0" smtClean="0">
                <a:latin typeface="Times New Roman" panose="02020603050405020304" pitchFamily="18" charset="0"/>
                <a:cs typeface="Times New Roman" panose="02020603050405020304" pitchFamily="18" charset="0"/>
              </a:rPr>
              <a:t>t</a:t>
            </a:r>
            <a:r>
              <a:rPr lang="it-IT" sz="2000" i="1" baseline="-25000" dirty="0" smtClean="0">
                <a:latin typeface="Times New Roman" panose="02020603050405020304" pitchFamily="18" charset="0"/>
                <a:cs typeface="Times New Roman" panose="02020603050405020304" pitchFamily="18" charset="0"/>
              </a:rPr>
              <a:t>2g</a:t>
            </a:r>
            <a:r>
              <a:rPr lang="it-IT" sz="2000" dirty="0" smtClean="0">
                <a:latin typeface="Times New Roman" panose="02020603050405020304" pitchFamily="18" charset="0"/>
                <a:cs typeface="Times New Roman" panose="02020603050405020304" pitchFamily="18" charset="0"/>
              </a:rPr>
              <a:t> hanno la stessa energia; più difficile è rendersi conto che i due </a:t>
            </a:r>
            <a:r>
              <a:rPr lang="it-IT" sz="2000" i="1" dirty="0" err="1" smtClean="0">
                <a:latin typeface="Times New Roman" panose="02020603050405020304" pitchFamily="18" charset="0"/>
                <a:cs typeface="Times New Roman" panose="02020603050405020304" pitchFamily="18" charset="0"/>
              </a:rPr>
              <a:t>e</a:t>
            </a:r>
            <a:r>
              <a:rPr lang="it-IT" sz="2000" i="1" baseline="-25000" dirty="0" err="1" smtClean="0">
                <a:latin typeface="Times New Roman" panose="02020603050405020304" pitchFamily="18" charset="0"/>
                <a:cs typeface="Times New Roman" panose="02020603050405020304" pitchFamily="18" charset="0"/>
              </a:rPr>
              <a:t>g</a:t>
            </a:r>
            <a:r>
              <a:rPr lang="it-IT" sz="2000" dirty="0" smtClean="0">
                <a:latin typeface="Times New Roman" panose="02020603050405020304" pitchFamily="18" charset="0"/>
                <a:cs typeface="Times New Roman" panose="02020603050405020304" pitchFamily="18" charset="0"/>
              </a:rPr>
              <a:t> sono a loro volta degeneri. </a:t>
            </a:r>
            <a:endParaRPr lang="it-IT" sz="2000" i="1" dirty="0" smtClean="0">
              <a:latin typeface="Times New Roman" panose="02020603050405020304" pitchFamily="18" charset="0"/>
              <a:cs typeface="Times New Roman" panose="02020603050405020304" pitchFamily="18" charset="0"/>
            </a:endParaRPr>
          </a:p>
        </p:txBody>
      </p:sp>
      <p:sp>
        <p:nvSpPr>
          <p:cNvPr id="6" name="Rettangolo 5"/>
          <p:cNvSpPr/>
          <p:nvPr/>
        </p:nvSpPr>
        <p:spPr>
          <a:xfrm>
            <a:off x="0" y="3761601"/>
            <a:ext cx="9120336" cy="707886"/>
          </a:xfrm>
          <a:prstGeom prst="rect">
            <a:avLst/>
          </a:prstGeom>
        </p:spPr>
        <p:txBody>
          <a:bodyPr wrap="square">
            <a:spAutoFit/>
          </a:bodyPr>
          <a:lstStyle/>
          <a:p>
            <a:r>
              <a:rPr lang="it-IT" sz="2000" u="sng" dirty="0" smtClean="0">
                <a:latin typeface="Times New Roman" panose="02020603050405020304" pitchFamily="18" charset="0"/>
                <a:cs typeface="Times New Roman" panose="02020603050405020304" pitchFamily="18" charset="0"/>
              </a:rPr>
              <a:t>Gli orbitali dz</a:t>
            </a:r>
            <a:r>
              <a:rPr lang="it-IT" sz="2000" u="sng" baseline="30000" dirty="0" smtClean="0">
                <a:latin typeface="Times New Roman" panose="02020603050405020304" pitchFamily="18" charset="0"/>
                <a:cs typeface="Times New Roman" panose="02020603050405020304" pitchFamily="18" charset="0"/>
              </a:rPr>
              <a:t>2</a:t>
            </a:r>
            <a:r>
              <a:rPr lang="it-IT" sz="2000" u="sng" dirty="0" smtClean="0">
                <a:latin typeface="Times New Roman" panose="02020603050405020304" pitchFamily="18" charset="0"/>
                <a:cs typeface="Times New Roman" panose="02020603050405020304" pitchFamily="18" charset="0"/>
              </a:rPr>
              <a:t> e dx</a:t>
            </a:r>
            <a:r>
              <a:rPr lang="it-IT" sz="2000" u="sng" baseline="30000" dirty="0" smtClean="0">
                <a:latin typeface="Times New Roman" panose="02020603050405020304" pitchFamily="18" charset="0"/>
                <a:cs typeface="Times New Roman" panose="02020603050405020304" pitchFamily="18" charset="0"/>
              </a:rPr>
              <a:t>2</a:t>
            </a:r>
            <a:r>
              <a:rPr lang="it-IT" sz="2000" u="sng" dirty="0" smtClean="0">
                <a:latin typeface="Times New Roman" panose="02020603050405020304" pitchFamily="18" charset="0"/>
                <a:cs typeface="Times New Roman" panose="02020603050405020304" pitchFamily="18" charset="0"/>
              </a:rPr>
              <a:t>-y</a:t>
            </a:r>
            <a:r>
              <a:rPr lang="it-IT" sz="2000" u="sng" baseline="30000" dirty="0" smtClean="0">
                <a:latin typeface="Times New Roman" panose="02020603050405020304" pitchFamily="18" charset="0"/>
                <a:cs typeface="Times New Roman" panose="02020603050405020304" pitchFamily="18" charset="0"/>
              </a:rPr>
              <a:t>2</a:t>
            </a:r>
            <a:r>
              <a:rPr lang="it-IT" sz="2000" u="sng" dirty="0" smtClean="0">
                <a:latin typeface="Times New Roman" panose="02020603050405020304" pitchFamily="18" charset="0"/>
                <a:cs typeface="Times New Roman" panose="02020603050405020304" pitchFamily="18" charset="0"/>
              </a:rPr>
              <a:t> (detti </a:t>
            </a:r>
            <a:r>
              <a:rPr lang="it-IT" sz="2000" b="1" i="1" u="sng" dirty="0" err="1" smtClean="0">
                <a:latin typeface="Times New Roman" panose="02020603050405020304" pitchFamily="18" charset="0"/>
                <a:cs typeface="Times New Roman" panose="02020603050405020304" pitchFamily="18" charset="0"/>
              </a:rPr>
              <a:t>e</a:t>
            </a:r>
            <a:r>
              <a:rPr lang="it-IT" sz="2000" b="1" i="1" u="sng" baseline="-25000" dirty="0" err="1" smtClean="0">
                <a:latin typeface="Times New Roman" panose="02020603050405020304" pitchFamily="18" charset="0"/>
                <a:cs typeface="Times New Roman" panose="02020603050405020304" pitchFamily="18" charset="0"/>
              </a:rPr>
              <a:t>g</a:t>
            </a:r>
            <a:r>
              <a:rPr lang="it-IT" sz="2000" u="sng" dirty="0" smtClean="0">
                <a:latin typeface="Times New Roman" panose="02020603050405020304" pitchFamily="18" charset="0"/>
                <a:cs typeface="Times New Roman" panose="02020603050405020304" pitchFamily="18" charset="0"/>
              </a:rPr>
              <a:t> ) saranno meno stabili degli orbitali degli orbitali </a:t>
            </a:r>
            <a:r>
              <a:rPr lang="it-IT" sz="2000" u="sng" dirty="0" err="1" smtClean="0">
                <a:latin typeface="Times New Roman" panose="02020603050405020304" pitchFamily="18" charset="0"/>
                <a:cs typeface="Times New Roman" panose="02020603050405020304" pitchFamily="18" charset="0"/>
              </a:rPr>
              <a:t>d</a:t>
            </a:r>
            <a:r>
              <a:rPr lang="it-IT" sz="2000" u="sng" baseline="-25000" dirty="0" err="1" smtClean="0">
                <a:latin typeface="Times New Roman" panose="02020603050405020304" pitchFamily="18" charset="0"/>
                <a:cs typeface="Times New Roman" panose="02020603050405020304" pitchFamily="18" charset="0"/>
              </a:rPr>
              <a:t>xy</a:t>
            </a:r>
            <a:r>
              <a:rPr lang="it-IT" sz="2000" u="sng" dirty="0" smtClean="0">
                <a:latin typeface="Times New Roman" panose="02020603050405020304" pitchFamily="18" charset="0"/>
                <a:cs typeface="Times New Roman" panose="02020603050405020304" pitchFamily="18" charset="0"/>
              </a:rPr>
              <a:t>, </a:t>
            </a:r>
            <a:r>
              <a:rPr lang="it-IT" sz="2000" u="sng" dirty="0" err="1" smtClean="0">
                <a:latin typeface="Times New Roman" panose="02020603050405020304" pitchFamily="18" charset="0"/>
                <a:cs typeface="Times New Roman" panose="02020603050405020304" pitchFamily="18" charset="0"/>
              </a:rPr>
              <a:t>d</a:t>
            </a:r>
            <a:r>
              <a:rPr lang="it-IT" sz="2000" u="sng" baseline="-25000" dirty="0" err="1" smtClean="0">
                <a:latin typeface="Times New Roman" panose="02020603050405020304" pitchFamily="18" charset="0"/>
                <a:cs typeface="Times New Roman" panose="02020603050405020304" pitchFamily="18" charset="0"/>
              </a:rPr>
              <a:t>yz</a:t>
            </a:r>
            <a:r>
              <a:rPr lang="it-IT" sz="2000" u="sng" dirty="0" smtClean="0">
                <a:latin typeface="Times New Roman" panose="02020603050405020304" pitchFamily="18" charset="0"/>
                <a:cs typeface="Times New Roman" panose="02020603050405020304" pitchFamily="18" charset="0"/>
              </a:rPr>
              <a:t> e  </a:t>
            </a:r>
            <a:r>
              <a:rPr lang="it-IT" sz="2000" u="sng" dirty="0" err="1" smtClean="0">
                <a:latin typeface="Times New Roman" panose="02020603050405020304" pitchFamily="18" charset="0"/>
                <a:cs typeface="Times New Roman" panose="02020603050405020304" pitchFamily="18" charset="0"/>
              </a:rPr>
              <a:t>d</a:t>
            </a:r>
            <a:r>
              <a:rPr lang="it-IT" sz="2000" u="sng" baseline="-25000" dirty="0" err="1" smtClean="0">
                <a:latin typeface="Times New Roman" panose="02020603050405020304" pitchFamily="18" charset="0"/>
                <a:cs typeface="Times New Roman" panose="02020603050405020304" pitchFamily="18" charset="0"/>
              </a:rPr>
              <a:t>xz</a:t>
            </a:r>
            <a:r>
              <a:rPr lang="it-IT" sz="2000" u="sng" dirty="0" smtClean="0">
                <a:latin typeface="Times New Roman" panose="02020603050405020304" pitchFamily="18" charset="0"/>
                <a:cs typeface="Times New Roman" panose="02020603050405020304" pitchFamily="18" charset="0"/>
              </a:rPr>
              <a:t> (detti </a:t>
            </a:r>
            <a:r>
              <a:rPr lang="it-IT" sz="2000" b="1" i="1" u="sng" dirty="0" smtClean="0">
                <a:latin typeface="Times New Roman" panose="02020603050405020304" pitchFamily="18" charset="0"/>
                <a:cs typeface="Times New Roman" panose="02020603050405020304" pitchFamily="18" charset="0"/>
              </a:rPr>
              <a:t>t</a:t>
            </a:r>
            <a:r>
              <a:rPr lang="it-IT" sz="2000" b="1" i="1" u="sng" baseline="-25000" dirty="0" smtClean="0">
                <a:latin typeface="Times New Roman" panose="02020603050405020304" pitchFamily="18" charset="0"/>
                <a:cs typeface="Times New Roman" panose="02020603050405020304" pitchFamily="18" charset="0"/>
              </a:rPr>
              <a:t>2g</a:t>
            </a:r>
            <a:r>
              <a:rPr lang="it-IT" sz="2000" u="sng" dirty="0" smtClean="0">
                <a:latin typeface="Times New Roman" panose="02020603050405020304" pitchFamily="18" charset="0"/>
                <a:cs typeface="Times New Roman" panose="02020603050405020304" pitchFamily="18" charset="0"/>
              </a:rPr>
              <a:t>)</a:t>
            </a:r>
            <a:r>
              <a:rPr lang="it-IT" sz="2000" dirty="0" smtClean="0">
                <a:latin typeface="Times New Roman" panose="02020603050405020304" pitchFamily="18" charset="0"/>
                <a:cs typeface="Times New Roman" panose="02020603050405020304" pitchFamily="18" charset="0"/>
              </a:rPr>
              <a:t>.</a:t>
            </a:r>
          </a:p>
        </p:txBody>
      </p:sp>
      <p:pic>
        <p:nvPicPr>
          <p:cNvPr id="102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152" y="5554427"/>
            <a:ext cx="2241798" cy="814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ttangolo 6"/>
          <p:cNvSpPr/>
          <p:nvPr/>
        </p:nvSpPr>
        <p:spPr>
          <a:xfrm>
            <a:off x="0" y="5445224"/>
            <a:ext cx="5580112" cy="923330"/>
          </a:xfrm>
          <a:prstGeom prst="rect">
            <a:avLst/>
          </a:prstGeom>
        </p:spPr>
        <p:txBody>
          <a:bodyPr wrap="square">
            <a:spAutoFit/>
          </a:bodyPr>
          <a:lstStyle/>
          <a:p>
            <a:r>
              <a:rPr lang="it-IT" dirty="0" smtClean="0">
                <a:latin typeface="Times New Roman" panose="02020603050405020304" pitchFamily="18" charset="0"/>
                <a:cs typeface="Times New Roman" panose="02020603050405020304" pitchFamily="18" charset="0"/>
              </a:rPr>
              <a:t>Basta però tenere conto che, formalmente, l’orbitale dz2 si può ottenere dalla media di un orbitale dx2-z2 e un orbitale dy2-z2 per darsi una giustificazione intuitiva.</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253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34" y="28601"/>
            <a:ext cx="9126066" cy="1672207"/>
          </a:xfrm>
        </p:spPr>
        <p:txBody>
          <a:bodyPr>
            <a:normAutofit/>
          </a:bodyPr>
          <a:lstStyle/>
          <a:p>
            <a:pPr marL="0" indent="0">
              <a:buNone/>
            </a:pPr>
            <a:r>
              <a:rPr lang="it-IT" sz="1800" dirty="0" smtClean="0">
                <a:latin typeface="Times New Roman" panose="02020603050405020304" pitchFamily="18" charset="0"/>
                <a:cs typeface="Times New Roman" panose="02020603050405020304" pitchFamily="18" charset="0"/>
              </a:rPr>
              <a:t>La separazione tra le energie degli orbitali </a:t>
            </a:r>
            <a:r>
              <a:rPr lang="it-IT" sz="1800" dirty="0" err="1" smtClean="0">
                <a:latin typeface="Times New Roman" panose="02020603050405020304" pitchFamily="18" charset="0"/>
                <a:cs typeface="Times New Roman" panose="02020603050405020304" pitchFamily="18" charset="0"/>
              </a:rPr>
              <a:t>eg</a:t>
            </a:r>
            <a:r>
              <a:rPr lang="it-IT" sz="1800" dirty="0" smtClean="0">
                <a:latin typeface="Times New Roman" panose="02020603050405020304" pitchFamily="18" charset="0"/>
                <a:cs typeface="Times New Roman" panose="02020603050405020304" pitchFamily="18" charset="0"/>
              </a:rPr>
              <a:t> e t2g viene indicata con </a:t>
            </a:r>
            <a:r>
              <a:rPr lang="el-GR" sz="1800" dirty="0" smtClean="0">
                <a:latin typeface="Times New Roman" panose="02020603050405020304" pitchFamily="18" charset="0"/>
                <a:cs typeface="Times New Roman" panose="02020603050405020304" pitchFamily="18" charset="0"/>
              </a:rPr>
              <a:t>Δ</a:t>
            </a:r>
            <a:r>
              <a:rPr lang="it-IT" sz="1800" dirty="0" smtClean="0">
                <a:latin typeface="Times New Roman" panose="02020603050405020304" pitchFamily="18" charset="0"/>
                <a:cs typeface="Times New Roman" panose="02020603050405020304" pitchFamily="18" charset="0"/>
              </a:rPr>
              <a:t>o (“o” sta per ottaedrico). </a:t>
            </a:r>
          </a:p>
          <a:p>
            <a:pPr marL="0" indent="0">
              <a:buNone/>
            </a:pPr>
            <a:r>
              <a:rPr lang="it-IT" sz="1800" dirty="0" smtClean="0">
                <a:latin typeface="Times New Roman" panose="02020603050405020304" pitchFamily="18" charset="0"/>
                <a:cs typeface="Times New Roman" panose="02020603050405020304" pitchFamily="18" charset="0"/>
              </a:rPr>
              <a:t>Il  valore di </a:t>
            </a:r>
            <a:r>
              <a:rPr lang="el-GR" sz="1800" dirty="0" smtClean="0">
                <a:latin typeface="Times New Roman" panose="02020603050405020304" pitchFamily="18" charset="0"/>
                <a:cs typeface="Times New Roman" panose="02020603050405020304" pitchFamily="18" charset="0"/>
              </a:rPr>
              <a:t>Δ</a:t>
            </a:r>
            <a:r>
              <a:rPr lang="it-IT" sz="1800" dirty="0" smtClean="0">
                <a:latin typeface="Times New Roman" panose="02020603050405020304" pitchFamily="18" charset="0"/>
                <a:cs typeface="Times New Roman" panose="02020603050405020304" pitchFamily="18" charset="0"/>
              </a:rPr>
              <a:t>o osservato è caratteristico del legante scelto. Per altre geometrie di coordinazione e per diverso numero di leganti, gli orbitali d sono influenzati in modo differente e lo schema dei livelli energetici degli orbitali d sarà diverso.</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96752"/>
            <a:ext cx="5724128" cy="4005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6019031" y="1412776"/>
            <a:ext cx="3124969" cy="2862322"/>
          </a:xfrm>
          <a:prstGeom prst="rect">
            <a:avLst/>
          </a:prstGeom>
        </p:spPr>
        <p:txBody>
          <a:bodyPr wrap="square">
            <a:spAutoFit/>
          </a:bodyPr>
          <a:lstStyle/>
          <a:p>
            <a:r>
              <a:rPr lang="it-IT" dirty="0" smtClean="0">
                <a:latin typeface="Times New Roman" panose="02020603050405020304" pitchFamily="18" charset="0"/>
                <a:cs typeface="Times New Roman" panose="02020603050405020304" pitchFamily="18" charset="0"/>
              </a:rPr>
              <a:t>Una radiazione elettromagnetica può promuovere un elettrone presente negli orbitali t2g agli orbitali del livello eccitato </a:t>
            </a:r>
            <a:r>
              <a:rPr lang="it-IT" dirty="0" err="1" smtClean="0">
                <a:latin typeface="Times New Roman" panose="02020603050405020304" pitchFamily="18" charset="0"/>
                <a:cs typeface="Times New Roman" panose="02020603050405020304" pitchFamily="18" charset="0"/>
              </a:rPr>
              <a:t>eg</a:t>
            </a:r>
            <a:r>
              <a:rPr lang="it-IT" dirty="0" smtClean="0">
                <a:latin typeface="Times New Roman" panose="02020603050405020304" pitchFamily="18" charset="0"/>
                <a:cs typeface="Times New Roman" panose="02020603050405020304" pitchFamily="18" charset="0"/>
              </a:rPr>
              <a:t> (se essi sono parzialmente occupati o vuoti). Questa transizione è alla base del  colore dei complessi dei metalli di transizione. </a:t>
            </a:r>
          </a:p>
        </p:txBody>
      </p:sp>
      <p:sp>
        <p:nvSpPr>
          <p:cNvPr id="5" name="Rettangolo 4"/>
          <p:cNvSpPr/>
          <p:nvPr/>
        </p:nvSpPr>
        <p:spPr>
          <a:xfrm>
            <a:off x="-15230" y="5085184"/>
            <a:ext cx="9159230" cy="1754326"/>
          </a:xfrm>
          <a:prstGeom prst="rect">
            <a:avLst/>
          </a:prstGeom>
        </p:spPr>
        <p:txBody>
          <a:bodyPr wrap="square">
            <a:spAutoFit/>
          </a:bodyPr>
          <a:lstStyle/>
          <a:p>
            <a:r>
              <a:rPr lang="it-IT" dirty="0" smtClean="0">
                <a:latin typeface="Times New Roman" panose="02020603050405020304" pitchFamily="18" charset="0"/>
                <a:cs typeface="Times New Roman" panose="02020603050405020304" pitchFamily="18" charset="0"/>
              </a:rPr>
              <a:t>Per </a:t>
            </a:r>
            <a:r>
              <a:rPr lang="it-IT" b="1" dirty="0" smtClean="0">
                <a:latin typeface="Times New Roman" panose="02020603050405020304" pitchFamily="18" charset="0"/>
                <a:cs typeface="Times New Roman" panose="02020603050405020304" pitchFamily="18" charset="0"/>
              </a:rPr>
              <a:t>piccoli valori di </a:t>
            </a:r>
            <a:r>
              <a:rPr lang="el-GR" b="1" dirty="0" smtClean="0">
                <a:latin typeface="Times New Roman" panose="02020603050405020304" pitchFamily="18" charset="0"/>
                <a:cs typeface="Times New Roman" panose="02020603050405020304" pitchFamily="18" charset="0"/>
              </a:rPr>
              <a:t>Δ</a:t>
            </a:r>
            <a:r>
              <a:rPr lang="it-IT" b="1" dirty="0" smtClean="0">
                <a:latin typeface="Times New Roman" panose="02020603050405020304" pitchFamily="18" charset="0"/>
                <a:cs typeface="Times New Roman" panose="02020603050405020304" pitchFamily="18" charset="0"/>
              </a:rPr>
              <a:t>o </a:t>
            </a:r>
            <a:r>
              <a:rPr lang="it-IT" dirty="0" smtClean="0">
                <a:solidFill>
                  <a:schemeClr val="accent5">
                    <a:lumMod val="75000"/>
                  </a:schemeClr>
                </a:solidFill>
                <a:latin typeface="Times New Roman" panose="02020603050405020304" pitchFamily="18" charset="0"/>
                <a:cs typeface="Times New Roman" panose="02020603050405020304" pitchFamily="18" charset="0"/>
              </a:rPr>
              <a:t>il complesso </a:t>
            </a:r>
            <a:r>
              <a:rPr lang="it-IT" dirty="0" smtClean="0">
                <a:latin typeface="Times New Roman" panose="02020603050405020304" pitchFamily="18" charset="0"/>
                <a:cs typeface="Times New Roman" panose="02020603050405020304" pitchFamily="18" charset="0"/>
              </a:rPr>
              <a:t>assorbirà nel rosso ed </a:t>
            </a:r>
            <a:r>
              <a:rPr lang="it-IT" dirty="0" smtClean="0">
                <a:solidFill>
                  <a:schemeClr val="accent5">
                    <a:lumMod val="75000"/>
                  </a:schemeClr>
                </a:solidFill>
                <a:latin typeface="Times New Roman" panose="02020603050405020304" pitchFamily="18" charset="0"/>
                <a:cs typeface="Times New Roman" panose="02020603050405020304" pitchFamily="18" charset="0"/>
              </a:rPr>
              <a:t>apparirà blu – verde</a:t>
            </a:r>
            <a:r>
              <a:rPr lang="it-IT" dirty="0" smtClean="0">
                <a:latin typeface="Times New Roman" panose="02020603050405020304" pitchFamily="18" charset="0"/>
                <a:cs typeface="Times New Roman" panose="02020603050405020304" pitchFamily="18" charset="0"/>
              </a:rPr>
              <a:t>;</a:t>
            </a:r>
          </a:p>
          <a:p>
            <a:r>
              <a:rPr lang="it-IT" dirty="0" smtClean="0">
                <a:latin typeface="Times New Roman" panose="02020603050405020304" pitchFamily="18" charset="0"/>
                <a:cs typeface="Times New Roman" panose="02020603050405020304" pitchFamily="18" charset="0"/>
              </a:rPr>
              <a:t>per </a:t>
            </a:r>
            <a:r>
              <a:rPr lang="it-IT" b="1" dirty="0" smtClean="0">
                <a:latin typeface="Times New Roman" panose="02020603050405020304" pitchFamily="18" charset="0"/>
                <a:cs typeface="Times New Roman" panose="02020603050405020304" pitchFamily="18" charset="0"/>
              </a:rPr>
              <a:t>grandi valori di </a:t>
            </a:r>
            <a:r>
              <a:rPr lang="el-GR" b="1" dirty="0" smtClean="0">
                <a:latin typeface="Times New Roman" panose="02020603050405020304" pitchFamily="18" charset="0"/>
                <a:cs typeface="Times New Roman" panose="02020603050405020304" pitchFamily="18" charset="0"/>
              </a:rPr>
              <a:t>Δ</a:t>
            </a:r>
            <a:r>
              <a:rPr lang="it-IT" b="1" dirty="0" smtClean="0">
                <a:latin typeface="Times New Roman" panose="02020603050405020304" pitchFamily="18" charset="0"/>
                <a:cs typeface="Times New Roman" panose="02020603050405020304" pitchFamily="18" charset="0"/>
              </a:rPr>
              <a:t>o </a:t>
            </a:r>
            <a:r>
              <a:rPr lang="it-IT" dirty="0" smtClean="0">
                <a:solidFill>
                  <a:srgbClr val="CCFF66"/>
                </a:solidFill>
                <a:latin typeface="Times New Roman" panose="02020603050405020304" pitchFamily="18" charset="0"/>
                <a:cs typeface="Times New Roman" panose="02020603050405020304" pitchFamily="18" charset="0"/>
              </a:rPr>
              <a:t>il complesso </a:t>
            </a:r>
            <a:r>
              <a:rPr lang="it-IT" dirty="0" smtClean="0">
                <a:latin typeface="Times New Roman" panose="02020603050405020304" pitchFamily="18" charset="0"/>
                <a:cs typeface="Times New Roman" panose="02020603050405020304" pitchFamily="18" charset="0"/>
              </a:rPr>
              <a:t>assorbirà nel violetto ed </a:t>
            </a:r>
            <a:r>
              <a:rPr lang="it-IT" dirty="0" smtClean="0">
                <a:solidFill>
                  <a:srgbClr val="CCFF66"/>
                </a:solidFill>
                <a:latin typeface="Times New Roman" panose="02020603050405020304" pitchFamily="18" charset="0"/>
                <a:cs typeface="Times New Roman" panose="02020603050405020304" pitchFamily="18" charset="0"/>
              </a:rPr>
              <a:t>apparirà giallo-verde</a:t>
            </a:r>
            <a:r>
              <a:rPr lang="it-IT" dirty="0" smtClean="0">
                <a:latin typeface="Times New Roman" panose="02020603050405020304" pitchFamily="18" charset="0"/>
                <a:cs typeface="Times New Roman" panose="02020603050405020304" pitchFamily="18" charset="0"/>
              </a:rPr>
              <a:t>.</a:t>
            </a:r>
          </a:p>
          <a:p>
            <a:r>
              <a:rPr lang="it-IT" dirty="0" smtClean="0">
                <a:latin typeface="Times New Roman" panose="02020603050405020304" pitchFamily="18" charset="0"/>
                <a:cs typeface="Times New Roman" panose="02020603050405020304" pitchFamily="18" charset="0"/>
              </a:rPr>
              <a:t>Lo ione Zn</a:t>
            </a:r>
            <a:r>
              <a:rPr lang="it-IT" baseline="30000" dirty="0" smtClean="0">
                <a:latin typeface="Times New Roman" panose="02020603050405020304" pitchFamily="18" charset="0"/>
                <a:cs typeface="Times New Roman" panose="02020603050405020304" pitchFamily="18" charset="0"/>
              </a:rPr>
              <a:t>2+</a:t>
            </a:r>
            <a:r>
              <a:rPr lang="it-IT" dirty="0" smtClean="0">
                <a:latin typeface="Times New Roman" panose="02020603050405020304" pitchFamily="18" charset="0"/>
                <a:cs typeface="Times New Roman" panose="02020603050405020304" pitchFamily="18" charset="0"/>
              </a:rPr>
              <a:t> ha configurazione (</a:t>
            </a:r>
            <a:r>
              <a:rPr lang="it-IT" dirty="0" err="1" smtClean="0">
                <a:latin typeface="Times New Roman" panose="02020603050405020304" pitchFamily="18" charset="0"/>
                <a:cs typeface="Times New Roman" panose="02020603050405020304" pitchFamily="18" charset="0"/>
              </a:rPr>
              <a:t>Ar</a:t>
            </a:r>
            <a:r>
              <a:rPr lang="it-IT" dirty="0" smtClean="0">
                <a:latin typeface="Times New Roman" panose="02020603050405020304" pitchFamily="18" charset="0"/>
                <a:cs typeface="Times New Roman" panose="02020603050405020304" pitchFamily="18" charset="0"/>
              </a:rPr>
              <a:t>)3d10 (è un “d10”) tutti gli orbitali d sono occupati e non da complessi colorati (a meno non sia colorato il contro anione o il legante). Lo zinco, come cadmio e mercurio, è infatti considerato impropriamente un elemento di transizione .</a:t>
            </a:r>
          </a:p>
          <a:p>
            <a:endParaRPr lang="it-IT" dirty="0"/>
          </a:p>
        </p:txBody>
      </p:sp>
    </p:spTree>
    <p:extLst>
      <p:ext uri="{BB962C8B-B14F-4D97-AF65-F5344CB8AC3E}">
        <p14:creationId xmlns:p14="http://schemas.microsoft.com/office/powerpoint/2010/main" val="3555416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805113" y="27654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Tabella 7"/>
          <p:cNvGraphicFramePr>
            <a:graphicFrameLocks noGrp="1"/>
          </p:cNvGraphicFramePr>
          <p:nvPr>
            <p:extLst>
              <p:ext uri="{D42A27DB-BD31-4B8C-83A1-F6EECF244321}">
                <p14:modId xmlns:p14="http://schemas.microsoft.com/office/powerpoint/2010/main" val="4155606851"/>
              </p:ext>
            </p:extLst>
          </p:nvPr>
        </p:nvGraphicFramePr>
        <p:xfrm>
          <a:off x="1115616" y="692697"/>
          <a:ext cx="6912767" cy="5480217"/>
        </p:xfrm>
        <a:graphic>
          <a:graphicData uri="http://schemas.openxmlformats.org/drawingml/2006/table">
            <a:tbl>
              <a:tblPr/>
              <a:tblGrid>
                <a:gridCol w="880554"/>
                <a:gridCol w="6032213"/>
              </a:tblGrid>
              <a:tr h="517473">
                <a:tc gridSpan="2">
                  <a:txBody>
                    <a:bodyPr/>
                    <a:lstStyle/>
                    <a:p>
                      <a:pPr algn="ctr">
                        <a:spcAft>
                          <a:spcPts val="0"/>
                        </a:spcAft>
                      </a:pPr>
                      <a:r>
                        <a:rPr lang="it-IT" sz="1800" b="1" i="0" dirty="0">
                          <a:effectLst/>
                          <a:latin typeface="Times New Roman"/>
                          <a:ea typeface="Times New Roman"/>
                        </a:rPr>
                        <a:t>Colore dei cationi metallici idrati</a:t>
                      </a:r>
                      <a:br>
                        <a:rPr lang="it-IT" sz="1800" b="1" i="0" dirty="0">
                          <a:effectLst/>
                          <a:latin typeface="Times New Roman"/>
                          <a:ea typeface="Times New Roman"/>
                        </a:rPr>
                      </a:br>
                      <a:r>
                        <a:rPr lang="it-IT" sz="1800" b="1" i="1" dirty="0">
                          <a:effectLst/>
                          <a:latin typeface="Times New Roman"/>
                          <a:ea typeface="Times New Roman"/>
                        </a:rPr>
                        <a:t>Quarto periodo del blocco “d” </a:t>
                      </a:r>
                      <a:endParaRPr lang="it-IT" sz="1800" i="1" dirty="0">
                        <a:effectLst/>
                        <a:latin typeface="Times New Roman"/>
                        <a:ea typeface="Times New Roman"/>
                      </a:endParaRPr>
                    </a:p>
                  </a:txBody>
                  <a:tcPr marL="34923" marR="34923" marT="0" marB="0">
                    <a:lnL>
                      <a:noFill/>
                    </a:lnL>
                    <a:lnR>
                      <a:noFill/>
                    </a:lnR>
                    <a:lnT>
                      <a:noFill/>
                    </a:lnT>
                    <a:lnB>
                      <a:noFill/>
                    </a:lnB>
                    <a:solidFill>
                      <a:srgbClr val="CCFFFF"/>
                    </a:solidFill>
                  </a:tcPr>
                </a:tc>
                <a:tc hMerge="1">
                  <a:txBody>
                    <a:bodyPr/>
                    <a:lstStyle/>
                    <a:p>
                      <a:endParaRPr lang="it-IT"/>
                    </a:p>
                  </a:txBody>
                  <a:tcPr/>
                </a:tc>
              </a:tr>
              <a:tr h="517473">
                <a:tc>
                  <a:txBody>
                    <a:bodyPr/>
                    <a:lstStyle/>
                    <a:p>
                      <a:pPr algn="just">
                        <a:spcAft>
                          <a:spcPts val="0"/>
                        </a:spcAft>
                      </a:pPr>
                      <a:r>
                        <a:rPr lang="it-IT" sz="1600" b="1" i="0" dirty="0">
                          <a:effectLst/>
                          <a:latin typeface="Times New Roman"/>
                          <a:ea typeface="Times New Roman"/>
                        </a:rPr>
                        <a:t>Ti</a:t>
                      </a:r>
                      <a:r>
                        <a:rPr lang="it-IT" sz="1600" b="1" i="0" baseline="30000" dirty="0">
                          <a:effectLst/>
                          <a:latin typeface="Times New Roman"/>
                          <a:ea typeface="Times New Roman"/>
                        </a:rPr>
                        <a:t>3+</a:t>
                      </a:r>
                      <a:endParaRPr lang="it-IT" sz="1600" i="1" dirty="0">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7030A0"/>
                          </a:solidFill>
                          <a:effectLst/>
                          <a:latin typeface="Times New Roman"/>
                          <a:ea typeface="Times New Roman"/>
                        </a:rPr>
                        <a:t>Violetto</a:t>
                      </a:r>
                      <a:endParaRPr lang="it-IT" sz="1800" i="1" dirty="0">
                        <a:effectLst/>
                        <a:latin typeface="Times New Roman"/>
                        <a:ea typeface="Times New Roman"/>
                      </a:endParaRPr>
                    </a:p>
                  </a:txBody>
                  <a:tcPr marL="34923" marR="34923" marT="0" marB="0">
                    <a:lnL>
                      <a:noFill/>
                    </a:lnL>
                    <a:lnR>
                      <a:noFill/>
                    </a:lnR>
                    <a:lnT>
                      <a:noFill/>
                    </a:lnT>
                    <a:lnB>
                      <a:noFill/>
                    </a:lnB>
                  </a:tcPr>
                </a:tc>
              </a:tr>
              <a:tr h="258736">
                <a:tc>
                  <a:txBody>
                    <a:bodyPr/>
                    <a:lstStyle/>
                    <a:p>
                      <a:pPr algn="just">
                        <a:spcAft>
                          <a:spcPts val="0"/>
                        </a:spcAft>
                      </a:pPr>
                      <a:r>
                        <a:rPr lang="it-IT" sz="1600" b="1" i="0">
                          <a:effectLst/>
                          <a:latin typeface="Times New Roman"/>
                          <a:ea typeface="Times New Roman"/>
                        </a:rPr>
                        <a:t>V</a:t>
                      </a:r>
                      <a:r>
                        <a:rPr lang="it-IT" sz="1600" b="1" i="0" baseline="30000">
                          <a:effectLst/>
                          <a:latin typeface="Times New Roman"/>
                          <a:ea typeface="Times New Roman"/>
                        </a:rPr>
                        <a:t>3+</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365F91"/>
                          </a:solidFill>
                          <a:effectLst/>
                          <a:latin typeface="Times New Roman"/>
                          <a:ea typeface="Times New Roman"/>
                        </a:rPr>
                        <a:t>Blu</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Cr</a:t>
                      </a:r>
                      <a:r>
                        <a:rPr lang="it-IT" sz="1600" b="1" i="0" baseline="30000">
                          <a:effectLst/>
                          <a:latin typeface="Times New Roman"/>
                          <a:ea typeface="Times New Roman"/>
                        </a:rPr>
                        <a:t>3+</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B2A1C7"/>
                          </a:solidFill>
                          <a:effectLst/>
                          <a:latin typeface="Times New Roman"/>
                          <a:ea typeface="Times New Roman"/>
                        </a:rPr>
                        <a:t>Violetto</a:t>
                      </a:r>
                      <a:r>
                        <a:rPr lang="it-IT" sz="1800" b="1" i="0" dirty="0">
                          <a:effectLst/>
                          <a:latin typeface="Times New Roman"/>
                          <a:ea typeface="Times New Roman"/>
                        </a:rPr>
                        <a:t> (</a:t>
                      </a:r>
                      <a:r>
                        <a:rPr lang="it-IT" sz="1800" b="1" i="0" dirty="0">
                          <a:solidFill>
                            <a:srgbClr val="00B050"/>
                          </a:solidFill>
                          <a:effectLst/>
                          <a:latin typeface="Times New Roman"/>
                          <a:ea typeface="Times New Roman"/>
                        </a:rPr>
                        <a:t>verde</a:t>
                      </a:r>
                      <a:r>
                        <a:rPr lang="it-IT" sz="1800" b="1" i="0" dirty="0">
                          <a:effectLst/>
                          <a:latin typeface="Times New Roman"/>
                          <a:ea typeface="Times New Roman"/>
                        </a:rPr>
                        <a:t>)</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en-US" sz="1600" b="1" i="0">
                          <a:effectLst/>
                          <a:latin typeface="Times New Roman"/>
                          <a:ea typeface="Times New Roman"/>
                        </a:rPr>
                        <a:t>Cr</a:t>
                      </a:r>
                      <a:r>
                        <a:rPr lang="en-US"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en-US" sz="1800" b="1" i="0" dirty="0" err="1">
                          <a:solidFill>
                            <a:srgbClr val="244061"/>
                          </a:solidFill>
                          <a:effectLst/>
                          <a:latin typeface="Times New Roman"/>
                          <a:ea typeface="Times New Roman"/>
                        </a:rPr>
                        <a:t>Blu</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en-US" sz="1600" b="1" i="0">
                          <a:effectLst/>
                          <a:latin typeface="Times New Roman"/>
                          <a:ea typeface="Times New Roman"/>
                        </a:rPr>
                        <a:t>Mn</a:t>
                      </a:r>
                      <a:r>
                        <a:rPr lang="en-US"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FFCCFF"/>
                          </a:solidFill>
                          <a:effectLst/>
                          <a:latin typeface="Times New Roman"/>
                          <a:ea typeface="Times New Roman"/>
                        </a:rPr>
                        <a:t>Rosa pallido</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Fe</a:t>
                      </a:r>
                      <a:r>
                        <a:rPr lang="it-IT" sz="1600" b="1" i="0" baseline="30000">
                          <a:effectLst/>
                          <a:latin typeface="Times New Roman"/>
                          <a:ea typeface="Times New Roman"/>
                        </a:rPr>
                        <a:t>3+</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FFFF00"/>
                          </a:solidFill>
                          <a:effectLst/>
                          <a:latin typeface="Times New Roman"/>
                          <a:ea typeface="Times New Roman"/>
                        </a:rPr>
                        <a:t>Giallo</a:t>
                      </a:r>
                      <a:r>
                        <a:rPr lang="it-IT" sz="1800" b="1" i="0" dirty="0">
                          <a:effectLst/>
                          <a:latin typeface="Times New Roman"/>
                          <a:ea typeface="Times New Roman"/>
                        </a:rPr>
                        <a:t> (</a:t>
                      </a:r>
                      <a:r>
                        <a:rPr lang="it-IT" sz="1800" b="1" i="0" dirty="0">
                          <a:solidFill>
                            <a:srgbClr val="FF5050"/>
                          </a:solidFill>
                          <a:effectLst/>
                          <a:latin typeface="Times New Roman"/>
                          <a:ea typeface="Times New Roman"/>
                        </a:rPr>
                        <a:t>Porpora pallido</a:t>
                      </a:r>
                      <a:r>
                        <a:rPr lang="it-IT" sz="1800" b="1" i="0" dirty="0">
                          <a:effectLst/>
                          <a:latin typeface="Times New Roman"/>
                          <a:ea typeface="Times New Roman"/>
                        </a:rPr>
                        <a:t>)</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Fe</a:t>
                      </a:r>
                      <a:r>
                        <a:rPr lang="it-IT"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00B050"/>
                          </a:solidFill>
                          <a:effectLst/>
                          <a:latin typeface="Times New Roman"/>
                          <a:ea typeface="Times New Roman"/>
                        </a:rPr>
                        <a:t>Verdino</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Co</a:t>
                      </a:r>
                      <a:r>
                        <a:rPr lang="it-IT"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FF99CC"/>
                          </a:solidFill>
                          <a:effectLst/>
                          <a:latin typeface="Times New Roman"/>
                          <a:ea typeface="Times New Roman"/>
                        </a:rPr>
                        <a:t>Rosa</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Ni</a:t>
                      </a:r>
                      <a:r>
                        <a:rPr lang="it-IT"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76923C"/>
                          </a:solidFill>
                          <a:effectLst/>
                          <a:latin typeface="Times New Roman"/>
                          <a:ea typeface="Times New Roman"/>
                        </a:rPr>
                        <a:t>Verde</a:t>
                      </a:r>
                      <a:endParaRPr lang="it-IT" sz="1800" i="1" dirty="0">
                        <a:effectLst/>
                        <a:latin typeface="Times New Roman"/>
                        <a:ea typeface="Times New Roman"/>
                      </a:endParaRPr>
                    </a:p>
                  </a:txBody>
                  <a:tcPr marL="34923" marR="34923" marT="0" marB="0">
                    <a:lnL>
                      <a:noFill/>
                    </a:lnL>
                    <a:lnR>
                      <a:noFill/>
                    </a:lnR>
                    <a:lnT>
                      <a:noFill/>
                    </a:lnT>
                    <a:lnB>
                      <a:noFill/>
                    </a:lnB>
                  </a:tcPr>
                </a:tc>
              </a:tr>
              <a:tr h="517473">
                <a:tc>
                  <a:txBody>
                    <a:bodyPr/>
                    <a:lstStyle/>
                    <a:p>
                      <a:pPr algn="just">
                        <a:spcAft>
                          <a:spcPts val="0"/>
                        </a:spcAft>
                      </a:pPr>
                      <a:r>
                        <a:rPr lang="it-IT" sz="1600" b="1" i="0">
                          <a:effectLst/>
                          <a:latin typeface="Times New Roman"/>
                          <a:ea typeface="Times New Roman"/>
                        </a:rPr>
                        <a:t>Cu</a:t>
                      </a:r>
                      <a:r>
                        <a:rPr lang="it-IT" sz="1600" b="1" i="0" baseline="30000">
                          <a:effectLst/>
                          <a:latin typeface="Times New Roman"/>
                          <a:ea typeface="Times New Roman"/>
                        </a:rPr>
                        <a:t>2+</a:t>
                      </a:r>
                      <a:endParaRPr lang="it-IT" sz="1600" i="1">
                        <a:effectLst/>
                        <a:latin typeface="Times New Roman"/>
                        <a:ea typeface="Times New Roman"/>
                      </a:endParaRPr>
                    </a:p>
                  </a:txBody>
                  <a:tcPr marL="34923" marR="34923" marT="0" marB="0">
                    <a:lnL>
                      <a:noFill/>
                    </a:lnL>
                    <a:lnR>
                      <a:noFill/>
                    </a:lnR>
                    <a:lnT>
                      <a:noFill/>
                    </a:lnT>
                    <a:lnB>
                      <a:noFill/>
                    </a:lnB>
                  </a:tcPr>
                </a:tc>
                <a:tc>
                  <a:txBody>
                    <a:bodyPr/>
                    <a:lstStyle/>
                    <a:p>
                      <a:pPr algn="just">
                        <a:spcAft>
                          <a:spcPts val="0"/>
                        </a:spcAft>
                      </a:pPr>
                      <a:r>
                        <a:rPr lang="it-IT" sz="1800" b="1" i="0" dirty="0">
                          <a:solidFill>
                            <a:srgbClr val="17365D"/>
                          </a:solidFill>
                          <a:effectLst/>
                          <a:latin typeface="Times New Roman"/>
                          <a:ea typeface="Times New Roman"/>
                        </a:rPr>
                        <a:t>Blu</a:t>
                      </a:r>
                      <a:endParaRPr lang="it-IT" sz="1800" i="1" dirty="0">
                        <a:effectLst/>
                        <a:latin typeface="Times New Roman"/>
                        <a:ea typeface="Times New Roman"/>
                      </a:endParaRPr>
                    </a:p>
                  </a:txBody>
                  <a:tcPr marL="34923" marR="34923" marT="0" marB="0">
                    <a:lnL>
                      <a:noFill/>
                    </a:lnL>
                    <a:lnR>
                      <a:noFill/>
                    </a:lnR>
                    <a:lnT>
                      <a:noFill/>
                    </a:lnT>
                    <a:lnB>
                      <a:noFill/>
                    </a:lnB>
                  </a:tcPr>
                </a:tc>
              </a:tr>
            </a:tbl>
          </a:graphicData>
        </a:graphic>
      </p:graphicFrame>
    </p:spTree>
    <p:extLst>
      <p:ext uri="{BB962C8B-B14F-4D97-AF65-F5344CB8AC3E}">
        <p14:creationId xmlns:p14="http://schemas.microsoft.com/office/powerpoint/2010/main" val="211038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l"/>
            <a:r>
              <a:rPr lang="it-IT" sz="3600" b="1" dirty="0" smtClean="0">
                <a:solidFill>
                  <a:schemeClr val="accent2">
                    <a:lumMod val="75000"/>
                  </a:schemeClr>
                </a:solidFill>
              </a:rPr>
              <a:t>Perché le soluzioni </a:t>
            </a:r>
            <a:r>
              <a:rPr lang="it-IT" sz="3600" b="1" dirty="0">
                <a:solidFill>
                  <a:schemeClr val="accent2">
                    <a:lumMod val="75000"/>
                  </a:schemeClr>
                </a:solidFill>
              </a:rPr>
              <a:t>dei cationi metallici di partenza sono acide</a:t>
            </a:r>
            <a:r>
              <a:rPr lang="it-IT" sz="3600" b="1" dirty="0" smtClean="0">
                <a:solidFill>
                  <a:schemeClr val="accent2">
                    <a:lumMod val="75000"/>
                  </a:schemeClr>
                </a:solidFill>
              </a:rPr>
              <a:t>.</a:t>
            </a:r>
            <a:endParaRPr lang="it-IT" b="1" dirty="0">
              <a:solidFill>
                <a:schemeClr val="accent2">
                  <a:lumMod val="75000"/>
                </a:schemeClr>
              </a:solidFill>
            </a:endParaRPr>
          </a:p>
        </p:txBody>
      </p:sp>
      <p:sp>
        <p:nvSpPr>
          <p:cNvPr id="3" name="Segnaposto contenuto 2"/>
          <p:cNvSpPr>
            <a:spLocks noGrp="1"/>
          </p:cNvSpPr>
          <p:nvPr>
            <p:ph idx="1"/>
          </p:nvPr>
        </p:nvSpPr>
        <p:spPr>
          <a:xfrm>
            <a:off x="395536" y="1556792"/>
            <a:ext cx="8229600" cy="4968551"/>
          </a:xfrm>
        </p:spPr>
        <p:txBody>
          <a:bodyPr>
            <a:noAutofit/>
          </a:bodyPr>
          <a:lstStyle/>
          <a:p>
            <a:pPr marL="0" indent="0" algn="just">
              <a:spcAft>
                <a:spcPts val="0"/>
              </a:spcAft>
              <a:buNone/>
            </a:pPr>
            <a:r>
              <a:rPr lang="it-IT" sz="1800" i="0" dirty="0" smtClean="0">
                <a:effectLst/>
                <a:latin typeface="Times New Roman"/>
                <a:ea typeface="Times New Roman"/>
              </a:rPr>
              <a:t>Una volta sciolto un sale sia il catione che l’anione interagiscono con l’acqua formando degli ioni “</a:t>
            </a:r>
            <a:r>
              <a:rPr lang="it-IT" sz="1800" i="1" dirty="0" smtClean="0">
                <a:effectLst/>
                <a:latin typeface="Times New Roman"/>
                <a:ea typeface="Times New Roman"/>
              </a:rPr>
              <a:t>solvati</a:t>
            </a:r>
            <a:r>
              <a:rPr lang="it-IT" sz="1800" i="0" dirty="0" smtClean="0">
                <a:effectLst/>
                <a:latin typeface="Times New Roman"/>
                <a:ea typeface="Times New Roman"/>
              </a:rPr>
              <a:t>”.</a:t>
            </a:r>
            <a:endParaRPr lang="it-IT" sz="1800" i="1" dirty="0" smtClean="0">
              <a:effectLst/>
              <a:latin typeface="Times New Roman"/>
              <a:ea typeface="Times New Roman"/>
            </a:endParaRPr>
          </a:p>
          <a:p>
            <a:pPr marL="0" indent="0" algn="just">
              <a:spcAft>
                <a:spcPts val="0"/>
              </a:spcAft>
              <a:buNone/>
            </a:pPr>
            <a:r>
              <a:rPr lang="it-IT" sz="1800" i="0" dirty="0" smtClean="0">
                <a:effectLst/>
                <a:latin typeface="Times New Roman"/>
                <a:ea typeface="Times New Roman"/>
              </a:rPr>
              <a:t>Quando le interazioni tra le molecole d’acqua (base di Lewis) e il catione metallico (acido di Lewis) sono sufficientemente forti si può parlare dell’effettiva formazione di un complesso.</a:t>
            </a:r>
          </a:p>
          <a:p>
            <a:pPr marL="0" indent="0" algn="just">
              <a:spcAft>
                <a:spcPts val="0"/>
              </a:spcAft>
              <a:buNone/>
            </a:pPr>
            <a:r>
              <a:rPr lang="it-IT" sz="1800" i="0" dirty="0" smtClean="0">
                <a:effectLst/>
                <a:latin typeface="Times New Roman"/>
                <a:ea typeface="Times New Roman"/>
              </a:rPr>
              <a:t>Per esempio lo ione ferro(III) in acqua coordina sei molecole d’acqua, si può correttamente indicare lo ione Fe</a:t>
            </a:r>
            <a:r>
              <a:rPr lang="it-IT" sz="1800" i="0" baseline="30000" dirty="0" smtClean="0">
                <a:effectLst/>
                <a:latin typeface="Times New Roman"/>
                <a:ea typeface="Times New Roman"/>
              </a:rPr>
              <a:t>3+</a:t>
            </a:r>
            <a:r>
              <a:rPr lang="it-IT" sz="1800" i="0" baseline="-25000" dirty="0" smtClean="0">
                <a:effectLst/>
                <a:latin typeface="Times New Roman"/>
                <a:ea typeface="Times New Roman"/>
              </a:rPr>
              <a:t>(</a:t>
            </a:r>
            <a:r>
              <a:rPr lang="it-IT" sz="1800" i="0" baseline="-25000" dirty="0" err="1" smtClean="0">
                <a:effectLst/>
                <a:latin typeface="Times New Roman"/>
                <a:ea typeface="Times New Roman"/>
              </a:rPr>
              <a:t>aq</a:t>
            </a:r>
            <a:r>
              <a:rPr lang="it-IT" sz="1800" i="0" baseline="-25000" dirty="0" smtClean="0">
                <a:effectLst/>
                <a:latin typeface="Times New Roman"/>
                <a:ea typeface="Times New Roman"/>
              </a:rPr>
              <a:t>) </a:t>
            </a:r>
            <a:r>
              <a:rPr lang="it-IT" sz="1800" i="0" dirty="0" smtClean="0">
                <a:effectLst/>
                <a:latin typeface="Times New Roman"/>
                <a:ea typeface="Times New Roman"/>
              </a:rPr>
              <a:t>come il complesso  </a:t>
            </a:r>
            <a:r>
              <a:rPr lang="it-IT" sz="1800" i="0" dirty="0" err="1" smtClean="0">
                <a:effectLst/>
                <a:latin typeface="Times New Roman"/>
                <a:ea typeface="Times New Roman"/>
              </a:rPr>
              <a:t>esa-acquoferro</a:t>
            </a:r>
            <a:r>
              <a:rPr lang="it-IT" sz="1800" i="0" dirty="0" smtClean="0">
                <a:effectLst/>
                <a:latin typeface="Times New Roman"/>
                <a:ea typeface="Times New Roman"/>
              </a:rPr>
              <a:t>(III): [Fe(OH</a:t>
            </a:r>
            <a:r>
              <a:rPr lang="it-IT" sz="1800" i="0" baseline="-25000" dirty="0" smtClean="0">
                <a:effectLst/>
                <a:latin typeface="Times New Roman"/>
                <a:ea typeface="Times New Roman"/>
              </a:rPr>
              <a:t>2</a:t>
            </a:r>
            <a:r>
              <a:rPr lang="it-IT" sz="1800" i="0" dirty="0" smtClean="0">
                <a:effectLst/>
                <a:latin typeface="Times New Roman"/>
                <a:ea typeface="Times New Roman"/>
              </a:rPr>
              <a:t>)</a:t>
            </a:r>
            <a:r>
              <a:rPr lang="it-IT" sz="1800" i="0" baseline="-25000" dirty="0" smtClean="0">
                <a:effectLst/>
                <a:latin typeface="Times New Roman"/>
                <a:ea typeface="Times New Roman"/>
              </a:rPr>
              <a:t>6</a:t>
            </a:r>
            <a:r>
              <a:rPr lang="it-IT" sz="1800" i="0" dirty="0" smtClean="0">
                <a:effectLst/>
                <a:latin typeface="Times New Roman"/>
                <a:ea typeface="Times New Roman"/>
              </a:rPr>
              <a:t>]</a:t>
            </a:r>
            <a:r>
              <a:rPr lang="it-IT" sz="1800" i="0" baseline="30000" dirty="0" smtClean="0">
                <a:effectLst/>
                <a:latin typeface="Times New Roman"/>
                <a:ea typeface="Times New Roman"/>
              </a:rPr>
              <a:t>3+</a:t>
            </a:r>
            <a:r>
              <a:rPr lang="it-IT" sz="1800" i="0" dirty="0" smtClean="0">
                <a:effectLst/>
                <a:latin typeface="Times New Roman"/>
                <a:ea typeface="Times New Roman"/>
              </a:rPr>
              <a:t>.</a:t>
            </a:r>
            <a:endParaRPr lang="it-IT" sz="1800" i="1" dirty="0" smtClean="0">
              <a:effectLst/>
              <a:latin typeface="Times New Roman"/>
              <a:ea typeface="Times New Roman"/>
            </a:endParaRPr>
          </a:p>
          <a:p>
            <a:pPr marL="0" indent="0" algn="just">
              <a:spcAft>
                <a:spcPts val="0"/>
              </a:spcAft>
              <a:buNone/>
            </a:pPr>
            <a:r>
              <a:rPr lang="it-IT" sz="1800" i="0" dirty="0" smtClean="0">
                <a:effectLst/>
                <a:latin typeface="Times New Roman"/>
                <a:ea typeface="Times New Roman"/>
              </a:rPr>
              <a:t>Le molecole di acqua coordinate allo ione metallico sono più acide delle altre presenti in soluzione. L’</a:t>
            </a:r>
            <a:r>
              <a:rPr lang="it-IT" sz="1800" i="0" dirty="0" err="1" smtClean="0">
                <a:effectLst/>
                <a:latin typeface="Times New Roman"/>
                <a:ea typeface="Times New Roman"/>
              </a:rPr>
              <a:t>aquocomplesso</a:t>
            </a:r>
            <a:r>
              <a:rPr lang="it-IT" sz="1800" i="0" dirty="0" smtClean="0">
                <a:effectLst/>
                <a:latin typeface="Times New Roman"/>
                <a:ea typeface="Times New Roman"/>
              </a:rPr>
              <a:t> può quindi comportarsi esso stesso come un acido di </a:t>
            </a:r>
            <a:r>
              <a:rPr lang="it-IT" sz="1800" i="0" dirty="0" err="1" smtClean="0">
                <a:effectLst/>
                <a:latin typeface="Times New Roman"/>
                <a:ea typeface="Times New Roman"/>
              </a:rPr>
              <a:t>Bröensted</a:t>
            </a:r>
            <a:r>
              <a:rPr lang="it-IT" sz="1800" i="0" dirty="0" smtClean="0">
                <a:effectLst/>
                <a:latin typeface="Times New Roman"/>
                <a:ea typeface="Times New Roman"/>
              </a:rPr>
              <a:t>:</a:t>
            </a:r>
            <a:endParaRPr lang="it-IT" sz="1800" i="1" dirty="0" smtClean="0">
              <a:effectLst/>
              <a:latin typeface="Times New Roman"/>
              <a:ea typeface="Times New Roman"/>
            </a:endParaRPr>
          </a:p>
          <a:p>
            <a:pPr marL="0" indent="0" algn="just">
              <a:spcAft>
                <a:spcPts val="0"/>
              </a:spcAft>
              <a:buNone/>
            </a:pPr>
            <a:r>
              <a:rPr lang="it-IT" sz="1800" b="1" i="0" dirty="0" smtClean="0">
                <a:effectLst/>
                <a:latin typeface="Times New Roman"/>
                <a:ea typeface="Times New Roman"/>
              </a:rPr>
              <a:t>[M(OH</a:t>
            </a:r>
            <a:r>
              <a:rPr lang="it-IT" sz="1800" b="1" i="0" baseline="-25000" dirty="0" smtClean="0">
                <a:effectLst/>
                <a:latin typeface="Times New Roman"/>
                <a:ea typeface="Times New Roman"/>
              </a:rPr>
              <a:t>2</a:t>
            </a:r>
            <a:r>
              <a:rPr lang="it-IT" sz="1800" b="1" i="0" dirty="0" smtClean="0">
                <a:effectLst/>
                <a:latin typeface="Times New Roman"/>
                <a:ea typeface="Times New Roman"/>
              </a:rPr>
              <a:t>)</a:t>
            </a:r>
            <a:r>
              <a:rPr lang="it-IT" sz="1800" b="1" i="0" baseline="-25000" dirty="0" smtClean="0">
                <a:effectLst/>
                <a:latin typeface="Times New Roman"/>
                <a:ea typeface="Times New Roman"/>
              </a:rPr>
              <a:t>r</a:t>
            </a:r>
            <a:r>
              <a:rPr lang="it-IT" sz="1800" b="1" i="0" dirty="0" smtClean="0">
                <a:effectLst/>
                <a:latin typeface="Times New Roman"/>
                <a:ea typeface="Times New Roman"/>
              </a:rPr>
              <a:t>]</a:t>
            </a:r>
            <a:r>
              <a:rPr lang="it-IT" sz="1800" b="1" i="0" baseline="30000" dirty="0" smtClean="0">
                <a:effectLst/>
                <a:latin typeface="Times New Roman"/>
                <a:ea typeface="Times New Roman"/>
              </a:rPr>
              <a:t>n+</a:t>
            </a:r>
            <a:r>
              <a:rPr lang="it-IT" sz="1800" b="1" i="0" dirty="0" smtClean="0">
                <a:effectLst/>
                <a:latin typeface="Times New Roman"/>
                <a:ea typeface="Times New Roman"/>
              </a:rPr>
              <a:t>  + H</a:t>
            </a:r>
            <a:r>
              <a:rPr lang="it-IT" sz="1800" b="1" i="0" baseline="-25000" dirty="0" smtClean="0">
                <a:effectLst/>
                <a:latin typeface="Times New Roman"/>
                <a:ea typeface="Times New Roman"/>
              </a:rPr>
              <a:t>2</a:t>
            </a:r>
            <a:r>
              <a:rPr lang="it-IT" sz="1800" b="1" i="0" dirty="0" smtClean="0">
                <a:effectLst/>
                <a:latin typeface="Times New Roman"/>
                <a:ea typeface="Times New Roman"/>
              </a:rPr>
              <a:t>O                  [M(OH</a:t>
            </a:r>
            <a:r>
              <a:rPr lang="it-IT" sz="1800" b="1" i="0" baseline="-25000" dirty="0" smtClean="0">
                <a:effectLst/>
                <a:latin typeface="Times New Roman"/>
                <a:ea typeface="Times New Roman"/>
              </a:rPr>
              <a:t>2</a:t>
            </a:r>
            <a:r>
              <a:rPr lang="it-IT" sz="1800" b="1" i="0" dirty="0" smtClean="0">
                <a:effectLst/>
                <a:latin typeface="Times New Roman"/>
                <a:ea typeface="Times New Roman"/>
              </a:rPr>
              <a:t>)</a:t>
            </a:r>
            <a:r>
              <a:rPr lang="it-IT" sz="1800" b="1" i="0" baseline="-25000" dirty="0" smtClean="0">
                <a:effectLst/>
                <a:latin typeface="Times New Roman"/>
                <a:ea typeface="Times New Roman"/>
              </a:rPr>
              <a:t>r-1</a:t>
            </a:r>
            <a:r>
              <a:rPr lang="it-IT" sz="1800" b="1" i="0" dirty="0" smtClean="0">
                <a:effectLst/>
                <a:latin typeface="Times New Roman"/>
                <a:ea typeface="Times New Roman"/>
              </a:rPr>
              <a:t>OH]</a:t>
            </a:r>
            <a:r>
              <a:rPr lang="it-IT" sz="1800" b="1" i="0" baseline="30000" dirty="0" smtClean="0">
                <a:effectLst/>
                <a:latin typeface="Times New Roman"/>
                <a:ea typeface="Times New Roman"/>
              </a:rPr>
              <a:t>(n-1)+</a:t>
            </a:r>
            <a:r>
              <a:rPr lang="it-IT" sz="1800" b="1" i="0" dirty="0" smtClean="0">
                <a:effectLst/>
                <a:latin typeface="Times New Roman"/>
                <a:ea typeface="Times New Roman"/>
              </a:rPr>
              <a:t>  + H</a:t>
            </a:r>
            <a:r>
              <a:rPr lang="it-IT" sz="1800" b="1" i="0" baseline="-25000" dirty="0" smtClean="0">
                <a:effectLst/>
                <a:latin typeface="Times New Roman"/>
                <a:ea typeface="Times New Roman"/>
              </a:rPr>
              <a:t>3</a:t>
            </a:r>
            <a:r>
              <a:rPr lang="it-IT" sz="1800" b="1" i="0" dirty="0" smtClean="0">
                <a:effectLst/>
                <a:latin typeface="Times New Roman"/>
                <a:ea typeface="Times New Roman"/>
              </a:rPr>
              <a:t>O</a:t>
            </a:r>
            <a:r>
              <a:rPr lang="it-IT" sz="1800" b="1" i="0" baseline="30000" dirty="0" smtClean="0">
                <a:effectLst/>
                <a:latin typeface="Times New Roman"/>
                <a:ea typeface="Times New Roman"/>
              </a:rPr>
              <a:t>+</a:t>
            </a:r>
            <a:endParaRPr lang="it-IT" sz="1800" i="1" dirty="0" smtClean="0">
              <a:effectLst/>
              <a:latin typeface="Times New Roman"/>
              <a:ea typeface="Times New Roman"/>
            </a:endParaRPr>
          </a:p>
          <a:p>
            <a:pPr marL="0" indent="0" algn="just">
              <a:spcAft>
                <a:spcPts val="0"/>
              </a:spcAft>
              <a:buNone/>
            </a:pPr>
            <a:r>
              <a:rPr lang="it-IT" sz="1800" i="0" dirty="0" smtClean="0">
                <a:effectLst/>
                <a:latin typeface="Times New Roman"/>
                <a:ea typeface="Times New Roman"/>
              </a:rPr>
              <a:t>La forte interazione tra lo ione ferro(III) e l’ossigeno delle molecole d’acqua coordinate fa si che il legame O-H di queste molecole sia (più) polarizzato verso l’ossigeno. (L’orbitale di legame, in altre parole, si sposta maggiormente verso l’ossigeno). La conseguenza è che il legame O-H si indebolisce e gli idrogeni delle molecole d’acqua coordinate sono più acidi delle altre presenti. </a:t>
            </a:r>
            <a:endParaRPr lang="it-IT" sz="1800" i="1" dirty="0" smtClean="0">
              <a:effectLst/>
              <a:latin typeface="Times New Roman"/>
              <a:ea typeface="Times New Roman"/>
            </a:endParaRPr>
          </a:p>
          <a:p>
            <a:pPr marL="0" indent="0" algn="just">
              <a:spcAft>
                <a:spcPts val="0"/>
              </a:spcAft>
              <a:buNone/>
            </a:pPr>
            <a:r>
              <a:rPr lang="it-IT" sz="1600" i="0" dirty="0" smtClean="0">
                <a:effectLst/>
                <a:latin typeface="Times New Roman"/>
                <a:ea typeface="Times New Roman"/>
              </a:rPr>
              <a:t> </a:t>
            </a:r>
            <a:endParaRPr lang="it-IT"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342481"/>
            <a:ext cx="692150" cy="16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068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319152909"/>
              </p:ext>
            </p:extLst>
          </p:nvPr>
        </p:nvGraphicFramePr>
        <p:xfrm>
          <a:off x="0" y="3068959"/>
          <a:ext cx="9144001" cy="3789044"/>
        </p:xfrm>
        <a:graphic>
          <a:graphicData uri="http://schemas.openxmlformats.org/drawingml/2006/table">
            <a:tbl>
              <a:tblPr/>
              <a:tblGrid>
                <a:gridCol w="1336033"/>
                <a:gridCol w="531398"/>
                <a:gridCol w="2403538"/>
                <a:gridCol w="1336033"/>
                <a:gridCol w="3536999"/>
              </a:tblGrid>
              <a:tr h="320201">
                <a:tc gridSpan="5">
                  <a:txBody>
                    <a:bodyPr/>
                    <a:lstStyle/>
                    <a:p>
                      <a:pPr algn="ctr">
                        <a:spcAft>
                          <a:spcPts val="0"/>
                        </a:spcAft>
                      </a:pPr>
                      <a:r>
                        <a:rPr lang="it-IT" sz="1500" i="1" dirty="0">
                          <a:effectLst/>
                          <a:latin typeface="Times New Roman"/>
                          <a:ea typeface="Times New Roman"/>
                        </a:rPr>
                        <a:t>Relazione tra il rapporto Z</a:t>
                      </a:r>
                      <a:r>
                        <a:rPr lang="it-IT" sz="1500" i="1" baseline="30000" dirty="0">
                          <a:effectLst/>
                          <a:latin typeface="Times New Roman"/>
                          <a:ea typeface="Times New Roman"/>
                        </a:rPr>
                        <a:t>2</a:t>
                      </a:r>
                      <a:r>
                        <a:rPr lang="it-IT" sz="1500" i="1" dirty="0">
                          <a:effectLst/>
                          <a:latin typeface="Times New Roman"/>
                          <a:ea typeface="Times New Roman"/>
                        </a:rPr>
                        <a:t>/r e l’ acidità dei cationi metallici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533669">
                <a:tc>
                  <a:txBody>
                    <a:bodyPr/>
                    <a:lstStyle/>
                    <a:p>
                      <a:pPr algn="ctr">
                        <a:spcAft>
                          <a:spcPts val="0"/>
                        </a:spcAft>
                      </a:pPr>
                      <a:r>
                        <a:rPr lang="de-DE" sz="1500" i="0" dirty="0">
                          <a:effectLst/>
                          <a:latin typeface="Times New Roman"/>
                          <a:ea typeface="Times New Roman"/>
                        </a:rPr>
                        <a:t>Z</a:t>
                      </a:r>
                      <a:r>
                        <a:rPr lang="de-DE" sz="1500" i="0" baseline="30000" dirty="0">
                          <a:effectLst/>
                          <a:latin typeface="Times New Roman"/>
                          <a:ea typeface="Times New Roman"/>
                        </a:rPr>
                        <a:t>2</a:t>
                      </a:r>
                      <a:r>
                        <a:rPr lang="de-DE" sz="1500" i="0" dirty="0">
                          <a:effectLst/>
                          <a:latin typeface="Times New Roman"/>
                          <a:ea typeface="Times New Roman"/>
                        </a:rPr>
                        <a:t>/r</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effectLst/>
                          <a:latin typeface="Times New Roman"/>
                          <a:ea typeface="Times New Roman"/>
                          <a:sym typeface="Symbol"/>
                        </a:rPr>
                        <a:t></a:t>
                      </a:r>
                      <a:r>
                        <a:rPr lang="de-DE" sz="1500" i="0" baseline="-25000" dirty="0">
                          <a:effectLst/>
                          <a:latin typeface="Times New Roman"/>
                          <a:ea typeface="Times New Roman"/>
                        </a:rPr>
                        <a:t>p</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effectLst/>
                          <a:latin typeface="Times New Roman"/>
                          <a:ea typeface="Times New Roman"/>
                        </a:rPr>
                        <a:t>Categoria</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effectLst/>
                          <a:latin typeface="Times New Roman"/>
                          <a:ea typeface="Times New Roman"/>
                        </a:rPr>
                        <a:t>Intervallo di pK</a:t>
                      </a:r>
                      <a:r>
                        <a:rPr lang="it-IT" sz="1500" i="0" baseline="-25000">
                          <a:effectLst/>
                          <a:latin typeface="Times New Roman"/>
                          <a:ea typeface="Times New Roman"/>
                        </a:rPr>
                        <a:t>a</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effectLst/>
                          <a:latin typeface="Times New Roman"/>
                          <a:ea typeface="Times New Roman"/>
                        </a:rPr>
                        <a:t>Esempi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00"/>
                          </a:solidFill>
                          <a:effectLst/>
                          <a:latin typeface="Times New Roman"/>
                          <a:ea typeface="Times New Roman"/>
                        </a:rPr>
                        <a:t>Tra 0.00 e 0.01</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Cationi non acidi</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14.0 – 15.0</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Maggior parte dei cationi alcalini </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Tra 0.00 e 0.01</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&gt;1.8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FF"/>
                          </a:solidFill>
                          <a:effectLst/>
                          <a:latin typeface="Times New Roman"/>
                          <a:ea typeface="Times New Roman"/>
                        </a:rPr>
                        <a:t>Cationi flebilmente acidi</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FF"/>
                          </a:solidFill>
                          <a:effectLst/>
                          <a:latin typeface="Times New Roman"/>
                          <a:ea typeface="Times New Roman"/>
                        </a:rPr>
                        <a:t>11.5 – 14.0</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Tl</a:t>
                      </a:r>
                      <a:r>
                        <a:rPr lang="it-IT" sz="1500" i="0" baseline="30000">
                          <a:solidFill>
                            <a:srgbClr val="0000FF"/>
                          </a:solidFill>
                          <a:effectLst/>
                          <a:latin typeface="Times New Roman"/>
                          <a:ea typeface="Times New Roman"/>
                        </a:rPr>
                        <a:t>+</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Tra 0.01 e 0.04</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FF"/>
                          </a:solidFill>
                          <a:effectLst/>
                          <a:latin typeface="Times New Roman"/>
                          <a:ea typeface="Times New Roman"/>
                        </a:rPr>
                        <a:t>Cationi flebilmente acidi</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FF"/>
                          </a:solidFill>
                          <a:effectLst/>
                          <a:latin typeface="Times New Roman"/>
                          <a:ea typeface="Times New Roman"/>
                        </a:rPr>
                        <a:t>11.5 – 14.0</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Maggior parte dei cationi alcalino-terrosi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00"/>
                          </a:solidFill>
                          <a:effectLst/>
                          <a:latin typeface="Times New Roman"/>
                          <a:ea typeface="Times New Roman"/>
                        </a:rPr>
                        <a:t>Tra 0.01 e 0.04</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&gt;1.8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Cationi debolmente acidi</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00"/>
                          </a:solidFill>
                          <a:effectLst/>
                          <a:latin typeface="Times New Roman"/>
                          <a:ea typeface="Times New Roman"/>
                        </a:rPr>
                        <a:t>6 – 11.5</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Maggior parte dei cationi 2+ del blocco “d”</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00"/>
                          </a:solidFill>
                          <a:effectLst/>
                          <a:latin typeface="Times New Roman"/>
                          <a:ea typeface="Times New Roman"/>
                        </a:rPr>
                        <a:t>Tra 0.04 e 0.10</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Cationi debolmente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00"/>
                          </a:solidFill>
                          <a:effectLst/>
                          <a:latin typeface="Times New Roman"/>
                          <a:ea typeface="Times New Roman"/>
                        </a:rPr>
                        <a:t>6 – 11.5</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Tutti i cationi 3+ del blocco “f”</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Tra 0.01 e 0.10</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&gt;1.8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Cationi moderatamente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FF"/>
                          </a:solidFill>
                          <a:effectLst/>
                          <a:latin typeface="Times New Roman"/>
                          <a:ea typeface="Times New Roman"/>
                        </a:rPr>
                        <a:t>1 - 6</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Maggior parte dei cationi 3+ del blocco “d”</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Tra 0.10 e 0.16</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FF"/>
                          </a:solidFill>
                          <a:effectLst/>
                          <a:latin typeface="Times New Roman"/>
                          <a:ea typeface="Times New Roman"/>
                        </a:rPr>
                        <a:t>Cationi moderatamente acidi</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FF"/>
                          </a:solidFill>
                          <a:effectLst/>
                          <a:latin typeface="Times New Roman"/>
                          <a:ea typeface="Times New Roman"/>
                        </a:rPr>
                        <a:t>1 - 6</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FF"/>
                          </a:solidFill>
                          <a:effectLst/>
                          <a:latin typeface="Times New Roman"/>
                          <a:ea typeface="Times New Roman"/>
                        </a:rPr>
                        <a:t>Maggior parte dei cationi 4+ del blocco “f”</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00"/>
                          </a:solidFill>
                          <a:effectLst/>
                          <a:latin typeface="Times New Roman"/>
                          <a:ea typeface="Times New Roman"/>
                        </a:rPr>
                        <a:t>Tra 0.10 e 0.16</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&gt;1.8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Cationi fortemente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00"/>
                          </a:solidFill>
                          <a:effectLst/>
                          <a:latin typeface="Times New Roman"/>
                          <a:ea typeface="Times New Roman"/>
                        </a:rPr>
                        <a:t>&lt; 1</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Maggior parte dei cationi 4+ del </a:t>
                      </a:r>
                      <a:r>
                        <a:rPr lang="it-IT" sz="1500" i="0" dirty="0" err="1">
                          <a:solidFill>
                            <a:srgbClr val="000000"/>
                          </a:solidFill>
                          <a:effectLst/>
                          <a:latin typeface="Times New Roman"/>
                          <a:ea typeface="Times New Roman"/>
                        </a:rPr>
                        <a:t>blocco”d</a:t>
                      </a:r>
                      <a:r>
                        <a:rPr lang="it-IT" sz="1500" i="0" dirty="0">
                          <a:solidFill>
                            <a:srgbClr val="000000"/>
                          </a:solidFill>
                          <a:effectLst/>
                          <a:latin typeface="Times New Roman"/>
                          <a:ea typeface="Times New Roman"/>
                        </a:rPr>
                        <a:t>”</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00"/>
                          </a:solidFill>
                          <a:effectLst/>
                          <a:latin typeface="Times New Roman"/>
                          <a:ea typeface="Times New Roman"/>
                        </a:rPr>
                        <a:t>Tra 0.16 e 0.22</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00"/>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00"/>
                          </a:solidFill>
                          <a:effectLst/>
                          <a:latin typeface="Times New Roman"/>
                          <a:ea typeface="Times New Roman"/>
                        </a:rPr>
                        <a:t>Cationi fortemente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00"/>
                          </a:solidFill>
                          <a:effectLst/>
                          <a:latin typeface="Times New Roman"/>
                          <a:ea typeface="Times New Roman"/>
                        </a:rPr>
                        <a:t>&lt; 1 </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 </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     &gt; 0.16</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&gt;1.8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Cationi estremamente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dirty="0">
                          <a:solidFill>
                            <a:srgbClr val="0000FF"/>
                          </a:solidFill>
                          <a:effectLst/>
                          <a:latin typeface="Times New Roman"/>
                          <a:ea typeface="Times New Roman"/>
                        </a:rPr>
                        <a:t>&lt;&lt; 1</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 </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34">
                <a:tc>
                  <a:txBody>
                    <a:bodyPr/>
                    <a:lstStyle/>
                    <a:p>
                      <a:pPr algn="just">
                        <a:spcAft>
                          <a:spcPts val="0"/>
                        </a:spcAft>
                      </a:pPr>
                      <a:r>
                        <a:rPr lang="it-IT" sz="1500" i="0">
                          <a:solidFill>
                            <a:srgbClr val="0000FF"/>
                          </a:solidFill>
                          <a:effectLst/>
                          <a:latin typeface="Times New Roman"/>
                          <a:ea typeface="Times New Roman"/>
                        </a:rPr>
                        <a:t>     &gt; 0.22</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&lt;1.8</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a:solidFill>
                            <a:srgbClr val="0000FF"/>
                          </a:solidFill>
                          <a:effectLst/>
                          <a:latin typeface="Times New Roman"/>
                          <a:ea typeface="Times New Roman"/>
                        </a:rPr>
                        <a:t>Cationi estremamente acidi</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500" i="0">
                          <a:solidFill>
                            <a:srgbClr val="0000FF"/>
                          </a:solidFill>
                          <a:effectLst/>
                          <a:latin typeface="Times New Roman"/>
                          <a:ea typeface="Times New Roman"/>
                        </a:rPr>
                        <a:t>&lt;&lt; 1</a:t>
                      </a:r>
                      <a:endParaRPr lang="it-IT" sz="1500" i="1">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500" i="0" dirty="0">
                          <a:solidFill>
                            <a:srgbClr val="000000"/>
                          </a:solidFill>
                          <a:effectLst/>
                          <a:latin typeface="Times New Roman"/>
                          <a:ea typeface="Times New Roman"/>
                        </a:rPr>
                        <a:t> </a:t>
                      </a:r>
                      <a:endParaRPr lang="it-IT" sz="1500" i="1"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0" y="123110"/>
            <a:ext cx="9144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it-IT" sz="1600" i="0" dirty="0" smtClean="0">
                <a:effectLst/>
                <a:latin typeface="Times New Roman" panose="02020603050405020304" pitchFamily="18" charset="0"/>
                <a:ea typeface="Times New Roman"/>
                <a:cs typeface="Times New Roman" panose="02020603050405020304" pitchFamily="18" charset="0"/>
              </a:rPr>
              <a:t>La forza dell’interazione tra un catione e le molecole d’acqua che lo solvatano, dipende da: </a:t>
            </a:r>
          </a:p>
          <a:p>
            <a:pPr lvl="0" algn="just" fontAlgn="base">
              <a:spcBef>
                <a:spcPct val="0"/>
              </a:spcBef>
              <a:spcAft>
                <a:spcPct val="0"/>
              </a:spcAft>
            </a:pPr>
            <a:r>
              <a:rPr lang="it-IT" sz="1600" b="1" i="0" dirty="0" smtClean="0">
                <a:solidFill>
                  <a:srgbClr val="C00000"/>
                </a:solidFill>
                <a:effectLst/>
                <a:latin typeface="Times New Roman" panose="02020603050405020304" pitchFamily="18" charset="0"/>
                <a:ea typeface="Times New Roman"/>
                <a:cs typeface="Times New Roman" panose="02020603050405020304" pitchFamily="18" charset="0"/>
              </a:rPr>
              <a:t>carica dello ione </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(Z</a:t>
            </a:r>
            <a:r>
              <a:rPr kumimoji="0" lang="it-IT" altLang="it-IT" sz="1600" b="0" i="0" u="none"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2</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a:t>
            </a:r>
            <a:r>
              <a:rPr lang="it-IT" sz="1600" i="0" dirty="0" smtClean="0">
                <a:effectLst/>
                <a:latin typeface="Times New Roman" panose="02020603050405020304" pitchFamily="18" charset="0"/>
                <a:ea typeface="Times New Roman"/>
                <a:cs typeface="Times New Roman" panose="02020603050405020304" pitchFamily="18" charset="0"/>
              </a:rPr>
              <a:t>, </a:t>
            </a:r>
            <a:r>
              <a:rPr lang="it-IT" sz="1600" b="1" i="0" dirty="0" smtClean="0">
                <a:solidFill>
                  <a:srgbClr val="C00000"/>
                </a:solidFill>
                <a:effectLst/>
                <a:latin typeface="Times New Roman" panose="02020603050405020304" pitchFamily="18" charset="0"/>
                <a:ea typeface="Times New Roman"/>
                <a:cs typeface="Times New Roman" panose="02020603050405020304" pitchFamily="18" charset="0"/>
              </a:rPr>
              <a:t>raggio ionico </a:t>
            </a:r>
            <a:r>
              <a:rPr lang="it-IT" sz="1600" i="0" dirty="0" smtClean="0">
                <a:effectLst/>
                <a:latin typeface="Times New Roman" panose="02020603050405020304" pitchFamily="18" charset="0"/>
                <a:ea typeface="Times New Roman"/>
                <a:cs typeface="Times New Roman" panose="02020603050405020304" pitchFamily="18" charset="0"/>
              </a:rPr>
              <a:t>(r)</a:t>
            </a:r>
            <a:r>
              <a:rPr lang="it-IT" sz="1600" b="1" i="0" dirty="0" smtClean="0">
                <a:solidFill>
                  <a:srgbClr val="C00000"/>
                </a:solidFill>
                <a:effectLst/>
                <a:latin typeface="Times New Roman" panose="02020603050405020304" pitchFamily="18" charset="0"/>
                <a:ea typeface="Times New Roman"/>
                <a:cs typeface="Times New Roman" panose="02020603050405020304" pitchFamily="18" charset="0"/>
              </a:rPr>
              <a:t> </a:t>
            </a:r>
            <a:r>
              <a:rPr lang="it-IT" sz="1600" i="0" dirty="0" smtClean="0">
                <a:effectLst/>
                <a:latin typeface="Times New Roman" panose="02020603050405020304" pitchFamily="18" charset="0"/>
                <a:ea typeface="Times New Roman"/>
                <a:cs typeface="Times New Roman" panose="02020603050405020304" pitchFamily="18" charset="0"/>
              </a:rPr>
              <a:t>e </a:t>
            </a:r>
            <a:r>
              <a:rPr lang="it-IT" sz="1600" b="1" i="0" dirty="0" smtClean="0">
                <a:solidFill>
                  <a:srgbClr val="C00000"/>
                </a:solidFill>
                <a:effectLst/>
                <a:latin typeface="Times New Roman" panose="02020603050405020304" pitchFamily="18" charset="0"/>
                <a:ea typeface="Times New Roman"/>
                <a:cs typeface="Times New Roman" panose="02020603050405020304" pitchFamily="18" charset="0"/>
              </a:rPr>
              <a:t>elettronegatività</a:t>
            </a:r>
            <a:r>
              <a:rPr lang="it-IT" sz="1600" i="0" dirty="0" smtClean="0">
                <a:effectLst/>
                <a:latin typeface="Times New Roman" panose="02020603050405020304" pitchFamily="18" charset="0"/>
                <a:ea typeface="Times New Roman"/>
                <a:cs typeface="Times New Roman" panose="02020603050405020304" pitchFamily="18" charset="0"/>
              </a:rPr>
              <a:t> dell’elemento </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a:t>
            </a:r>
            <a:r>
              <a:rPr kumimoji="0" lang="it-IT" altLang="it-IT" sz="1600" b="0" i="0" u="none"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p </a:t>
            </a:r>
            <a:r>
              <a:rPr kumimoji="0" lang="it-IT" altLang="it-IT" sz="1600" b="0" i="0" u="none" strike="noStrike" cap="none" normalizeH="0" baseline="-30000" dirty="0" err="1"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P</a:t>
            </a:r>
            <a:r>
              <a:rPr kumimoji="0" lang="it-IT" altLang="it-IT" sz="1600" b="0" i="0" u="none"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sta per Pauli)</a:t>
            </a:r>
            <a:r>
              <a:rPr lang="it-IT" sz="1600" i="0" dirty="0" smtClean="0">
                <a:effectLst/>
                <a:latin typeface="Times New Roman" panose="02020603050405020304" pitchFamily="18" charset="0"/>
                <a:ea typeface="Times New Roman"/>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endParaRPr>
          </a:p>
          <a:p>
            <a:pPr lvl="0" algn="just" eaLnBrk="0" fontAlgn="base" hangingPunct="0">
              <a:spcBef>
                <a:spcPct val="0"/>
              </a:spcBef>
              <a:spcAft>
                <a:spcPct val="0"/>
              </a:spcAf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I </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cationi metallici possono essere classificati in gruppi a seconda del valore del rapporto Z</a:t>
            </a:r>
            <a:r>
              <a:rPr kumimoji="0" lang="it-IT" altLang="it-IT" sz="1600" b="0" i="0" u="sng"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2</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 / r</a:t>
            </a:r>
            <a:endParaRPr kumimoji="0" lang="it-IT" altLang="it-IT" sz="1600" b="0"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(Z</a:t>
            </a:r>
            <a:r>
              <a:rPr kumimoji="0" lang="it-IT" altLang="it-IT" sz="1600" b="0" i="0" u="none"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2</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 / r  è calcolato esprimendo r in </a:t>
            </a:r>
            <a:r>
              <a:rPr kumimoji="0" lang="it-IT" altLang="it-IT" sz="1600" b="0" i="0" u="none" strike="noStrike" cap="none" normalizeH="0" baseline="0" dirty="0" err="1"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picometri</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 </a:t>
            </a:r>
            <a:endParaRPr kumimoji="0" lang="it-IT" altLang="it-IT"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Si può osservare che </a:t>
            </a:r>
            <a:r>
              <a:rPr kumimoji="0" lang="it-IT" altLang="it-IT" sz="1600" b="1"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all’aumentare della carica e al diminuire del raggio ionico l’acidità aumenta</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a:t>
            </a:r>
            <a:endParaRPr kumimoji="0" lang="it-IT" altLang="it-IT"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Inoltre, </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a parità di Z</a:t>
            </a:r>
            <a:r>
              <a:rPr kumimoji="0" lang="it-IT" altLang="it-IT" sz="1600" b="0" i="0" u="sng"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2</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/r</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 </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i cationi con grande elettronegatività</a:t>
            </a: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 (si osserva qualche differenza quando </a:t>
            </a:r>
            <a:r>
              <a:rPr kumimoji="0" lang="it-IT" altLang="it-IT" sz="1600" b="0" i="0" u="sng"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sym typeface="Symbol" pitchFamily="18" charset="2"/>
              </a:rPr>
              <a:t></a:t>
            </a:r>
            <a:r>
              <a:rPr kumimoji="0" lang="it-IT" altLang="it-IT" sz="1600" b="0" i="0" u="sng" strike="noStrike" cap="none" normalizeH="0" baseline="-3000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p</a:t>
            </a:r>
            <a:r>
              <a:rPr kumimoji="0" lang="it-IT" altLang="it-IT"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anose="02020603050405020304" pitchFamily="18" charset="0"/>
                <a:sym typeface="Symbol" pitchFamily="18" charset="2"/>
              </a:rPr>
              <a:t> &gt; di 1.5) sono,</a:t>
            </a:r>
            <a:r>
              <a:rPr kumimoji="0" lang="it-IT" altLang="it-IT" sz="1600" b="0" i="0" u="sng" strike="noStrike" cap="none" normalizeH="0" dirty="0" smtClean="0">
                <a:ln>
                  <a:noFill/>
                </a:ln>
                <a:solidFill>
                  <a:schemeClr val="tx1"/>
                </a:solidFill>
                <a:effectLst/>
                <a:latin typeface="Times New Roman" pitchFamily="18" charset="0"/>
                <a:ea typeface="Times New Roman" pitchFamily="18" charset="0"/>
                <a:cs typeface="Times New Roman" panose="02020603050405020304" pitchFamily="18" charset="0"/>
                <a:sym typeface="Symbol" pitchFamily="18" charset="2"/>
              </a:rPr>
              <a:t> </a:t>
            </a:r>
            <a:r>
              <a:rPr kumimoji="0" lang="it-IT" altLang="it-IT"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anose="02020603050405020304" pitchFamily="18" charset="0"/>
                <a:sym typeface="Symbol" pitchFamily="18" charset="2"/>
              </a:rPr>
              <a:t>in genere, più acidi</a:t>
            </a:r>
            <a:r>
              <a:rPr kumimoji="0" lang="it-IT" altLang="it-IT"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anose="02020603050405020304" pitchFamily="18" charset="0"/>
                <a:sym typeface="Symbol" pitchFamily="18" charset="2"/>
              </a:rPr>
              <a:t>.</a:t>
            </a:r>
          </a:p>
        </p:txBody>
      </p:sp>
    </p:spTree>
    <p:extLst>
      <p:ext uri="{BB962C8B-B14F-4D97-AF65-F5344CB8AC3E}">
        <p14:creationId xmlns:p14="http://schemas.microsoft.com/office/powerpoint/2010/main" val="341145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052736"/>
          </a:xfrm>
        </p:spPr>
        <p:txBody>
          <a:bodyPr>
            <a:noAutofit/>
          </a:bodyPr>
          <a:lstStyle/>
          <a:p>
            <a:pPr algn="l"/>
            <a:r>
              <a:rPr lang="it-IT" sz="3200" dirty="0">
                <a:solidFill>
                  <a:srgbClr val="C00000"/>
                </a:solidFill>
              </a:rPr>
              <a:t>La formazione degli idrossidi, è legata all’acidità dei cationi</a:t>
            </a:r>
            <a:r>
              <a:rPr lang="it-IT" sz="3200" dirty="0" smtClean="0">
                <a:solidFill>
                  <a:srgbClr val="C00000"/>
                </a:solidFill>
              </a:rPr>
              <a:t>.</a:t>
            </a:r>
            <a:endParaRPr lang="it-IT" sz="3200" dirty="0">
              <a:solidFill>
                <a:srgbClr val="C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0416" y="1348122"/>
            <a:ext cx="6336704" cy="2008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egnaposto contenuto 2"/>
          <p:cNvSpPr>
            <a:spLocks noGrp="1"/>
          </p:cNvSpPr>
          <p:nvPr>
            <p:ph idx="1"/>
          </p:nvPr>
        </p:nvSpPr>
        <p:spPr>
          <a:xfrm>
            <a:off x="24780" y="1052737"/>
            <a:ext cx="9119220" cy="648071"/>
          </a:xfrm>
        </p:spPr>
        <p:txBody>
          <a:bodyPr>
            <a:normAutofit fontScale="32500" lnSpcReduction="20000"/>
          </a:bodyPr>
          <a:lstStyle/>
          <a:p>
            <a:pPr marL="0" indent="0">
              <a:buNone/>
            </a:pPr>
            <a:r>
              <a:rPr lang="it-IT" i="1" dirty="0"/>
              <a:t/>
            </a:r>
            <a:br>
              <a:rPr lang="it-IT" i="1" dirty="0"/>
            </a:br>
            <a:r>
              <a:rPr lang="it-IT" sz="4900" dirty="0">
                <a:latin typeface="Times New Roman" panose="02020603050405020304" pitchFamily="18" charset="0"/>
                <a:cs typeface="Times New Roman" panose="02020603050405020304" pitchFamily="18" charset="0"/>
              </a:rPr>
              <a:t>La formazione di un idrossido (poco solubile) si ha una volta che via, via, gli idrogeni acidi sono rimossi secondo lo schema seguente</a:t>
            </a:r>
            <a:r>
              <a:rPr lang="it-IT" sz="4900" dirty="0" smtClean="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 </a:t>
            </a:r>
            <a:endParaRPr lang="it-IT" dirty="0">
              <a:latin typeface="Times New Roman" panose="02020603050405020304" pitchFamily="18" charset="0"/>
              <a:cs typeface="Times New Roman" panose="02020603050405020304" pitchFamily="18" charset="0"/>
            </a:endParaRPr>
          </a:p>
          <a:p>
            <a:endParaRPr lang="it-IT" dirty="0"/>
          </a:p>
        </p:txBody>
      </p:sp>
      <p:sp>
        <p:nvSpPr>
          <p:cNvPr id="4" name="Rettangolo 3"/>
          <p:cNvSpPr/>
          <p:nvPr/>
        </p:nvSpPr>
        <p:spPr>
          <a:xfrm>
            <a:off x="-11807" y="3356992"/>
            <a:ext cx="9144000" cy="3139321"/>
          </a:xfrm>
          <a:prstGeom prst="rect">
            <a:avLst/>
          </a:prstGeom>
        </p:spPr>
        <p:txBody>
          <a:bodyPr wrap="square">
            <a:spAutoFit/>
          </a:bodyPr>
          <a:lstStyle/>
          <a:p>
            <a:pPr marL="342900" indent="-342900">
              <a:buClr>
                <a:schemeClr val="accent1">
                  <a:lumMod val="75000"/>
                </a:schemeClr>
              </a:buClr>
              <a:buAutoNum type="arabicParenR"/>
            </a:pPr>
            <a:r>
              <a:rPr lang="it-IT" dirty="0" smtClean="0">
                <a:latin typeface="Times New Roman" panose="02020603050405020304" pitchFamily="18" charset="0"/>
                <a:cs typeface="Times New Roman" panose="02020603050405020304" pitchFamily="18" charset="0"/>
              </a:rPr>
              <a:t>Il catione idrato perdendo un H</a:t>
            </a:r>
            <a:r>
              <a:rPr lang="it-IT" baseline="30000" dirty="0" smtClean="0">
                <a:latin typeface="Times New Roman" panose="02020603050405020304" pitchFamily="18" charset="0"/>
                <a:cs typeface="Times New Roman" panose="02020603050405020304" pitchFamily="18" charset="0"/>
              </a:rPr>
              <a:t>+</a:t>
            </a:r>
            <a:r>
              <a:rPr lang="it-IT" dirty="0" smtClean="0">
                <a:latin typeface="Times New Roman" panose="02020603050405020304" pitchFamily="18" charset="0"/>
                <a:cs typeface="Times New Roman" panose="02020603050405020304" pitchFamily="18" charset="0"/>
              </a:rPr>
              <a:t> idrolizza formando un </a:t>
            </a:r>
            <a:r>
              <a:rPr lang="it-IT" b="1" dirty="0" err="1" smtClean="0">
                <a:solidFill>
                  <a:srgbClr val="C00000"/>
                </a:solidFill>
                <a:latin typeface="Times New Roman" panose="02020603050405020304" pitchFamily="18" charset="0"/>
                <a:cs typeface="Times New Roman" panose="02020603050405020304" pitchFamily="18" charset="0"/>
              </a:rPr>
              <a:t>idrosso</a:t>
            </a:r>
            <a:r>
              <a:rPr lang="it-IT" b="1" dirty="0" smtClean="0">
                <a:solidFill>
                  <a:srgbClr val="C00000"/>
                </a:solidFill>
                <a:latin typeface="Times New Roman" panose="02020603050405020304" pitchFamily="18" charset="0"/>
                <a:cs typeface="Times New Roman" panose="02020603050405020304" pitchFamily="18" charset="0"/>
              </a:rPr>
              <a:t>-catione</a:t>
            </a:r>
            <a:r>
              <a:rPr lang="it-IT" dirty="0" smtClean="0">
                <a:latin typeface="Times New Roman" panose="02020603050405020304" pitchFamily="18" charset="0"/>
                <a:cs typeface="Times New Roman" panose="02020603050405020304" pitchFamily="18" charset="0"/>
              </a:rPr>
              <a:t>. </a:t>
            </a:r>
          </a:p>
          <a:p>
            <a:pPr marL="342900" indent="-342900">
              <a:buClr>
                <a:schemeClr val="accent1">
                  <a:lumMod val="75000"/>
                </a:schemeClr>
              </a:buClr>
              <a:buAutoNum type="arabicParenR"/>
            </a:pPr>
            <a:r>
              <a:rPr lang="it-IT" dirty="0" smtClean="0">
                <a:latin typeface="Times New Roman" panose="02020603050405020304" pitchFamily="18" charset="0"/>
                <a:cs typeface="Times New Roman" panose="02020603050405020304" pitchFamily="18" charset="0"/>
              </a:rPr>
              <a:t>L’aggiunta di una base porta alla rimozione di altri protoni ed, ad un certo momento, alla precipitazione per formazione di un </a:t>
            </a:r>
            <a:r>
              <a:rPr lang="it-IT" b="1" dirty="0" smtClean="0">
                <a:solidFill>
                  <a:srgbClr val="C00000"/>
                </a:solidFill>
                <a:latin typeface="Times New Roman" panose="02020603050405020304" pitchFamily="18" charset="0"/>
                <a:cs typeface="Times New Roman" panose="02020603050405020304" pitchFamily="18" charset="0"/>
              </a:rPr>
              <a:t>idrossido</a:t>
            </a:r>
            <a:r>
              <a:rPr lang="it-IT" dirty="0" smtClean="0">
                <a:latin typeface="Times New Roman" panose="02020603050405020304" pitchFamily="18" charset="0"/>
                <a:cs typeface="Times New Roman" panose="02020603050405020304" pitchFamily="18" charset="0"/>
              </a:rPr>
              <a:t>. </a:t>
            </a:r>
          </a:p>
          <a:p>
            <a:pPr marL="342900" indent="-342900">
              <a:buClr>
                <a:schemeClr val="accent1">
                  <a:lumMod val="75000"/>
                </a:schemeClr>
              </a:buClr>
              <a:buAutoNum type="arabicParenR"/>
            </a:pPr>
            <a:r>
              <a:rPr lang="it-IT" dirty="0" smtClean="0">
                <a:latin typeface="Times New Roman" panose="02020603050405020304" pitchFamily="18" charset="0"/>
                <a:cs typeface="Times New Roman" panose="02020603050405020304" pitchFamily="18" charset="0"/>
              </a:rPr>
              <a:t>Se il catione di partenza era sufficiente acido, altra base porta alla formazione di </a:t>
            </a:r>
            <a:r>
              <a:rPr lang="it-IT" b="1" dirty="0" err="1" smtClean="0">
                <a:solidFill>
                  <a:srgbClr val="C00000"/>
                </a:solidFill>
                <a:latin typeface="Times New Roman" panose="02020603050405020304" pitchFamily="18" charset="0"/>
                <a:cs typeface="Times New Roman" panose="02020603050405020304" pitchFamily="18" charset="0"/>
              </a:rPr>
              <a:t>idrossoanioni</a:t>
            </a:r>
            <a:r>
              <a:rPr lang="it-IT" b="1" dirty="0" smtClean="0">
                <a:solidFill>
                  <a:srgbClr val="C00000"/>
                </a:solidFill>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(l’idrossido di partenza è anfotero).</a:t>
            </a:r>
          </a:p>
          <a:p>
            <a:pPr marL="342900" indent="-342900">
              <a:buClr>
                <a:schemeClr val="accent1">
                  <a:lumMod val="75000"/>
                </a:schemeClr>
              </a:buClr>
              <a:buAutoNum type="arabicParenR"/>
            </a:pPr>
            <a:r>
              <a:rPr lang="it-IT" dirty="0" smtClean="0">
                <a:latin typeface="Times New Roman" panose="02020603050405020304" pitchFamily="18" charset="0"/>
                <a:cs typeface="Times New Roman" panose="02020603050405020304" pitchFamily="18" charset="0"/>
              </a:rPr>
              <a:t>Il passo successivo, che richiede cationi ancora più acidi, è la formazione per ulteriore perdita di protoni di un </a:t>
            </a:r>
            <a:r>
              <a:rPr lang="it-IT" b="1" dirty="0" smtClean="0">
                <a:solidFill>
                  <a:srgbClr val="C00000"/>
                </a:solidFill>
                <a:latin typeface="Times New Roman" panose="02020603050405020304" pitchFamily="18" charset="0"/>
                <a:cs typeface="Times New Roman" panose="02020603050405020304" pitchFamily="18" charset="0"/>
              </a:rPr>
              <a:t>osso-anione</a:t>
            </a:r>
            <a:r>
              <a:rPr lang="it-IT" dirty="0" smtClean="0">
                <a:latin typeface="Times New Roman" panose="02020603050405020304" pitchFamily="18" charset="0"/>
                <a:cs typeface="Times New Roman" panose="02020603050405020304" pitchFamily="18" charset="0"/>
              </a:rPr>
              <a:t>.</a:t>
            </a:r>
          </a:p>
          <a:p>
            <a:pPr marL="342900" indent="-342900">
              <a:buAutoNum type="arabicParenR"/>
            </a:pPr>
            <a:endParaRPr lang="it-IT" i="1"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I cationi, con un rapporto carica-raggio molto grande Z</a:t>
            </a:r>
            <a:r>
              <a:rPr lang="it-IT" baseline="30000" dirty="0" smtClean="0">
                <a:latin typeface="Times New Roman" panose="02020603050405020304" pitchFamily="18" charset="0"/>
                <a:cs typeface="Times New Roman" panose="02020603050405020304" pitchFamily="18" charset="0"/>
              </a:rPr>
              <a:t>2</a:t>
            </a:r>
            <a:r>
              <a:rPr lang="it-IT" dirty="0" smtClean="0">
                <a:latin typeface="Times New Roman" panose="02020603050405020304" pitchFamily="18" charset="0"/>
                <a:cs typeface="Times New Roman" panose="02020603050405020304" pitchFamily="18" charset="0"/>
              </a:rPr>
              <a:t>/r &gt;&gt; 0.22, non esistono in soluzione acquosa, nemmeno a </a:t>
            </a:r>
            <a:r>
              <a:rPr lang="it-IT" dirty="0" err="1" smtClean="0">
                <a:latin typeface="Times New Roman" panose="02020603050405020304" pitchFamily="18" charset="0"/>
                <a:cs typeface="Times New Roman" panose="02020603050405020304" pitchFamily="18" charset="0"/>
              </a:rPr>
              <a:t>pH</a:t>
            </a:r>
            <a:r>
              <a:rPr lang="it-IT" dirty="0" smtClean="0">
                <a:latin typeface="Times New Roman" panose="02020603050405020304" pitchFamily="18" charset="0"/>
                <a:cs typeface="Times New Roman" panose="02020603050405020304" pitchFamily="18" charset="0"/>
              </a:rPr>
              <a:t> fortemente acido. Sono presenti invece i loro osso-ioni.</a:t>
            </a:r>
            <a:endParaRPr lang="it-IT" i="1"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Spesso gli idrossidi evolvono nel tempo agli ossidi corrispondenti per perdita d’acqua.</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88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2998"/>
            <a:ext cx="9144000" cy="1143000"/>
          </a:xfrm>
        </p:spPr>
        <p:txBody>
          <a:bodyPr>
            <a:noAutofit/>
          </a:bodyPr>
          <a:lstStyle/>
          <a:p>
            <a:pPr algn="l"/>
            <a:r>
              <a:rPr lang="it-IT" sz="3200" b="1" dirty="0">
                <a:solidFill>
                  <a:srgbClr val="C00000"/>
                </a:solidFill>
              </a:rPr>
              <a:t>IL</a:t>
            </a:r>
            <a:r>
              <a:rPr lang="it-IT" sz="3200" dirty="0">
                <a:solidFill>
                  <a:srgbClr val="C00000"/>
                </a:solidFill>
              </a:rPr>
              <a:t> </a:t>
            </a:r>
            <a:r>
              <a:rPr lang="it-IT" sz="3200" b="1" dirty="0">
                <a:solidFill>
                  <a:srgbClr val="C00000"/>
                </a:solidFill>
              </a:rPr>
              <a:t>COMPORTAMENTO DEI CATIONI RISPETTO AGLI IONI OSSIDRILE (OH</a:t>
            </a:r>
            <a:r>
              <a:rPr lang="it-IT" sz="3200" b="1" baseline="30000" dirty="0">
                <a:solidFill>
                  <a:srgbClr val="C00000"/>
                </a:solidFill>
              </a:rPr>
              <a:t>-</a:t>
            </a:r>
            <a:r>
              <a:rPr lang="it-IT" sz="3200" b="1" dirty="0" smtClean="0">
                <a:solidFill>
                  <a:srgbClr val="C00000"/>
                </a:solidFill>
              </a:rPr>
              <a:t>)</a:t>
            </a:r>
            <a:endParaRPr lang="it-IT" sz="3200" dirty="0">
              <a:solidFill>
                <a:srgbClr val="C00000"/>
              </a:solidFill>
            </a:endParaRPr>
          </a:p>
        </p:txBody>
      </p:sp>
      <p:sp>
        <p:nvSpPr>
          <p:cNvPr id="3" name="Segnaposto contenuto 2"/>
          <p:cNvSpPr>
            <a:spLocks noGrp="1"/>
          </p:cNvSpPr>
          <p:nvPr>
            <p:ph idx="1"/>
          </p:nvPr>
        </p:nvSpPr>
        <p:spPr>
          <a:xfrm>
            <a:off x="0" y="1124744"/>
            <a:ext cx="9144000" cy="2664296"/>
          </a:xfrm>
        </p:spPr>
        <p:txBody>
          <a:bodyPr>
            <a:normAutofit/>
          </a:bodyPr>
          <a:lstStyle/>
          <a:p>
            <a:pPr marL="0" indent="0">
              <a:buNone/>
            </a:pPr>
            <a:r>
              <a:rPr lang="it-IT" sz="1800" dirty="0">
                <a:latin typeface="Times New Roman" panose="02020603050405020304" pitchFamily="18" charset="0"/>
                <a:cs typeface="Times New Roman" panose="02020603050405020304" pitchFamily="18" charset="0"/>
              </a:rPr>
              <a:t>L’interazione degli ioni ossidrile con i vari cationi metallici può portare alla formazione dei corrispondenti idrossidi (insolubili), in base alla seguente reazione:</a:t>
            </a:r>
            <a:endParaRPr lang="it-IT" sz="1800" i="1" dirty="0">
              <a:latin typeface="Times New Roman" panose="02020603050405020304" pitchFamily="18" charset="0"/>
              <a:cs typeface="Times New Roman" panose="02020603050405020304" pitchFamily="18" charset="0"/>
            </a:endParaRPr>
          </a:p>
          <a:p>
            <a:pPr marL="0" indent="0">
              <a:buNone/>
            </a:pPr>
            <a:r>
              <a:rPr lang="en-US" sz="1800" b="1" dirty="0" err="1">
                <a:latin typeface="Times New Roman" panose="02020603050405020304" pitchFamily="18" charset="0"/>
                <a:cs typeface="Times New Roman" panose="02020603050405020304" pitchFamily="18" charset="0"/>
              </a:rPr>
              <a:t>M</a:t>
            </a:r>
            <a:r>
              <a:rPr lang="en-US" sz="1800" b="1" baseline="30000" dirty="0" err="1">
                <a:latin typeface="Times New Roman" panose="02020603050405020304" pitchFamily="18" charset="0"/>
                <a:cs typeface="Times New Roman" panose="02020603050405020304" pitchFamily="18" charset="0"/>
              </a:rPr>
              <a:t>n</a:t>
            </a:r>
            <a:r>
              <a:rPr lang="en-US" sz="1800" b="1" baseline="30000" dirty="0">
                <a:latin typeface="Times New Roman" panose="02020603050405020304" pitchFamily="18" charset="0"/>
                <a:cs typeface="Times New Roman" panose="02020603050405020304" pitchFamily="18" charset="0"/>
              </a:rPr>
              <a:t>+</a:t>
            </a:r>
            <a:r>
              <a:rPr lang="en-US" sz="1800" b="1" baseline="-25000" dirty="0">
                <a:latin typeface="Times New Roman" panose="02020603050405020304" pitchFamily="18" charset="0"/>
                <a:cs typeface="Times New Roman" panose="02020603050405020304" pitchFamily="18" charset="0"/>
              </a:rPr>
              <a:t>(</a:t>
            </a:r>
            <a:r>
              <a:rPr lang="en-US" sz="1800" b="1" baseline="-25000" dirty="0" err="1">
                <a:latin typeface="Times New Roman" panose="02020603050405020304" pitchFamily="18" charset="0"/>
                <a:cs typeface="Times New Roman" panose="02020603050405020304" pitchFamily="18" charset="0"/>
              </a:rPr>
              <a:t>aq</a:t>
            </a:r>
            <a:r>
              <a:rPr lang="en-US" sz="1800" b="1" baseline="-25000" dirty="0">
                <a:latin typeface="Times New Roman" panose="02020603050405020304" pitchFamily="18" charset="0"/>
                <a:cs typeface="Times New Roman" panose="02020603050405020304" pitchFamily="18" charset="0"/>
              </a:rPr>
              <a:t>)</a:t>
            </a:r>
            <a:r>
              <a:rPr lang="en-US" sz="1800" b="1" dirty="0">
                <a:latin typeface="Times New Roman" panose="02020603050405020304" pitchFamily="18" charset="0"/>
                <a:cs typeface="Times New Roman" panose="02020603050405020304" pitchFamily="18" charset="0"/>
              </a:rPr>
              <a:t> + </a:t>
            </a:r>
            <a:r>
              <a:rPr lang="en-US" sz="1800" b="1" dirty="0" err="1">
                <a:latin typeface="Times New Roman" panose="02020603050405020304" pitchFamily="18" charset="0"/>
                <a:cs typeface="Times New Roman" panose="02020603050405020304" pitchFamily="18" charset="0"/>
              </a:rPr>
              <a:t>nOH</a:t>
            </a:r>
            <a:r>
              <a:rPr lang="en-US" sz="1800" b="1" baseline="30000" dirty="0">
                <a:latin typeface="Times New Roman" panose="02020603050405020304" pitchFamily="18" charset="0"/>
                <a:cs typeface="Times New Roman" panose="02020603050405020304" pitchFamily="18" charset="0"/>
              </a:rPr>
              <a:t>-</a:t>
            </a:r>
            <a:r>
              <a:rPr lang="en-US" sz="1800" b="1" baseline="-25000" dirty="0">
                <a:latin typeface="Times New Roman" panose="02020603050405020304" pitchFamily="18" charset="0"/>
                <a:cs typeface="Times New Roman" panose="02020603050405020304" pitchFamily="18" charset="0"/>
              </a:rPr>
              <a:t>(</a:t>
            </a:r>
            <a:r>
              <a:rPr lang="en-US" sz="1800" b="1" baseline="-25000" dirty="0" err="1">
                <a:latin typeface="Times New Roman" panose="02020603050405020304" pitchFamily="18" charset="0"/>
                <a:cs typeface="Times New Roman" panose="02020603050405020304" pitchFamily="18" charset="0"/>
              </a:rPr>
              <a:t>aq</a:t>
            </a:r>
            <a:r>
              <a:rPr lang="en-US" sz="1800" b="1" baseline="-25000" dirty="0">
                <a:latin typeface="Times New Roman" panose="02020603050405020304" pitchFamily="18" charset="0"/>
                <a:cs typeface="Times New Roman" panose="02020603050405020304" pitchFamily="18" charset="0"/>
              </a:rPr>
              <a: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en-US" sz="1800" b="1" dirty="0">
                <a:latin typeface="Times New Roman" panose="02020603050405020304" pitchFamily="18" charset="0"/>
                <a:cs typeface="Times New Roman" panose="02020603050405020304" pitchFamily="18" charset="0"/>
              </a:rPr>
              <a:t> M(OH)</a:t>
            </a:r>
            <a:r>
              <a:rPr lang="en-US" sz="1800" b="1" baseline="-25000" dirty="0">
                <a:latin typeface="Times New Roman" panose="02020603050405020304" pitchFamily="18" charset="0"/>
                <a:cs typeface="Times New Roman" panose="02020603050405020304" pitchFamily="18" charset="0"/>
              </a:rPr>
              <a:t>n(s)</a:t>
            </a:r>
            <a:r>
              <a:rPr lang="en-US" sz="1800" b="1" dirty="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sym typeface="Symbol"/>
              </a:rPr>
              <a:t></a:t>
            </a:r>
            <a:endParaRPr lang="it-IT" sz="1800" i="1"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r>
              <a:rPr lang="it-IT" sz="1800" dirty="0" smtClean="0">
                <a:latin typeface="Times New Roman" panose="02020603050405020304" pitchFamily="18" charset="0"/>
                <a:cs typeface="Times New Roman" panose="02020603050405020304" pitchFamily="18" charset="0"/>
              </a:rPr>
              <a:t>nella </a:t>
            </a:r>
            <a:r>
              <a:rPr lang="it-IT" sz="1800" dirty="0">
                <a:latin typeface="Times New Roman" panose="02020603050405020304" pitchFamily="18" charset="0"/>
                <a:cs typeface="Times New Roman" panose="02020603050405020304" pitchFamily="18" charset="0"/>
              </a:rPr>
              <a:t>quale il catione metallico si comporta da acido.</a:t>
            </a:r>
            <a:endParaRPr lang="it-IT" sz="1800" i="1"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Poiché in acqua, in seguito all’</a:t>
            </a:r>
            <a:r>
              <a:rPr lang="it-IT" sz="1800" dirty="0" err="1">
                <a:latin typeface="Times New Roman" panose="02020603050405020304" pitchFamily="18" charset="0"/>
                <a:cs typeface="Times New Roman" panose="02020603050405020304" pitchFamily="18" charset="0"/>
              </a:rPr>
              <a:t>autoprotolisi</a:t>
            </a:r>
            <a:r>
              <a:rPr lang="it-IT" sz="1800" dirty="0">
                <a:latin typeface="Times New Roman" panose="02020603050405020304" pitchFamily="18" charset="0"/>
                <a:cs typeface="Times New Roman" panose="02020603050405020304" pitchFamily="18" charset="0"/>
              </a:rPr>
              <a:t>, gli ioni ossidrile sono sempre presenti (la loro concentrazione dipende dal </a:t>
            </a:r>
            <a:r>
              <a:rPr lang="it-IT" sz="1800" dirty="0" err="1" smtClean="0">
                <a:latin typeface="Times New Roman" panose="02020603050405020304" pitchFamily="18" charset="0"/>
                <a:cs typeface="Times New Roman" panose="02020603050405020304" pitchFamily="18" charset="0"/>
              </a:rPr>
              <a:t>pH</a:t>
            </a:r>
            <a:r>
              <a:rPr lang="it-IT" sz="1800" dirty="0" smtClean="0">
                <a:latin typeface="Times New Roman" panose="02020603050405020304" pitchFamily="18" charset="0"/>
                <a:cs typeface="Times New Roman" panose="02020603050405020304" pitchFamily="18" charset="0"/>
              </a:rPr>
              <a:t>), </a:t>
            </a:r>
            <a:r>
              <a:rPr lang="it-IT" sz="1800" b="1" u="sng" dirty="0" smtClean="0">
                <a:latin typeface="Times New Roman" panose="02020603050405020304" pitchFamily="18" charset="0"/>
                <a:cs typeface="Times New Roman" panose="02020603050405020304" pitchFamily="18" charset="0"/>
              </a:rPr>
              <a:t>alcuni </a:t>
            </a:r>
            <a:r>
              <a:rPr lang="it-IT" sz="1800" b="1" u="sng" dirty="0">
                <a:latin typeface="Times New Roman" panose="02020603050405020304" pitchFamily="18" charset="0"/>
                <a:cs typeface="Times New Roman" panose="02020603050405020304" pitchFamily="18" charset="0"/>
              </a:rPr>
              <a:t>di questi idrossidi metallici presentano </a:t>
            </a:r>
            <a:r>
              <a:rPr lang="it-IT" sz="1800" b="1" u="sng" dirty="0">
                <a:solidFill>
                  <a:srgbClr val="C00000"/>
                </a:solidFill>
                <a:latin typeface="Times New Roman" panose="02020603050405020304" pitchFamily="18" charset="0"/>
                <a:cs typeface="Times New Roman" panose="02020603050405020304" pitchFamily="18" charset="0"/>
              </a:rPr>
              <a:t>caratteristiche anfotere</a:t>
            </a:r>
            <a:r>
              <a:rPr lang="it-IT" sz="1800" b="1" u="sng" dirty="0">
                <a:latin typeface="Times New Roman" panose="02020603050405020304" pitchFamily="18" charset="0"/>
                <a:cs typeface="Times New Roman" panose="02020603050405020304" pitchFamily="18" charset="0"/>
              </a:rPr>
              <a:t>, e con un eccesso di base tornano in soluzione</a:t>
            </a:r>
            <a:r>
              <a:rPr lang="it-IT" sz="1800" dirty="0">
                <a:latin typeface="Times New Roman" panose="02020603050405020304" pitchFamily="18" charset="0"/>
                <a:cs typeface="Times New Roman" panose="02020603050405020304" pitchFamily="18" charset="0"/>
              </a:rPr>
              <a:t>:</a:t>
            </a:r>
            <a:endParaRPr lang="it-IT" sz="1800" i="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sym typeface="Wingdings 3"/>
              </a:rPr>
              <a:t></a:t>
            </a:r>
            <a:r>
              <a:rPr lang="en-US" sz="1800" b="1" dirty="0">
                <a:latin typeface="Times New Roman" panose="02020603050405020304" pitchFamily="18" charset="0"/>
                <a:cs typeface="Times New Roman" panose="02020603050405020304" pitchFamily="18" charset="0"/>
              </a:rPr>
              <a:t>M(OH)</a:t>
            </a:r>
            <a:r>
              <a:rPr lang="en-US" sz="1800" b="1" baseline="-25000" dirty="0">
                <a:latin typeface="Times New Roman" panose="02020603050405020304" pitchFamily="18" charset="0"/>
                <a:cs typeface="Times New Roman" panose="02020603050405020304" pitchFamily="18" charset="0"/>
              </a:rPr>
              <a:t>n(s)</a:t>
            </a:r>
            <a:r>
              <a:rPr lang="en-US" sz="1800" b="1" dirty="0">
                <a:latin typeface="Times New Roman" panose="02020603050405020304" pitchFamily="18" charset="0"/>
                <a:cs typeface="Times New Roman" panose="02020603050405020304" pitchFamily="18" charset="0"/>
              </a:rPr>
              <a:t> + </a:t>
            </a:r>
            <a:r>
              <a:rPr lang="en-US" sz="1800" b="1" dirty="0" err="1">
                <a:latin typeface="Times New Roman" panose="02020603050405020304" pitchFamily="18" charset="0"/>
                <a:cs typeface="Times New Roman" panose="02020603050405020304" pitchFamily="18" charset="0"/>
              </a:rPr>
              <a:t>mOH</a:t>
            </a:r>
            <a:r>
              <a:rPr lang="en-US" sz="1800" b="1" baseline="30000" dirty="0">
                <a:latin typeface="Times New Roman" panose="02020603050405020304" pitchFamily="18" charset="0"/>
                <a:cs typeface="Times New Roman" panose="02020603050405020304" pitchFamily="18" charset="0"/>
              </a:rPr>
              <a:t>-</a:t>
            </a:r>
            <a:r>
              <a:rPr lang="en-US" sz="1800" b="1" baseline="-25000" dirty="0">
                <a:latin typeface="Times New Roman" panose="02020603050405020304" pitchFamily="18" charset="0"/>
                <a:cs typeface="Times New Roman" panose="02020603050405020304" pitchFamily="18" charset="0"/>
              </a:rPr>
              <a:t>(</a:t>
            </a:r>
            <a:r>
              <a:rPr lang="en-US" sz="1800" b="1" baseline="-25000" dirty="0" err="1">
                <a:latin typeface="Times New Roman" panose="02020603050405020304" pitchFamily="18" charset="0"/>
                <a:cs typeface="Times New Roman" panose="02020603050405020304" pitchFamily="18" charset="0"/>
              </a:rPr>
              <a:t>aq</a:t>
            </a:r>
            <a:r>
              <a:rPr lang="en-US" sz="1800" b="1" baseline="-250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M(OH)</a:t>
            </a:r>
            <a:r>
              <a:rPr lang="en-US" sz="1800" b="1" baseline="-25000" dirty="0" err="1" smtClean="0">
                <a:latin typeface="Times New Roman" panose="02020603050405020304" pitchFamily="18" charset="0"/>
                <a:cs typeface="Times New Roman" panose="02020603050405020304" pitchFamily="18" charset="0"/>
              </a:rPr>
              <a:t>n+m</a:t>
            </a:r>
            <a:r>
              <a:rPr lang="en-US" sz="1800" b="1" dirty="0" smtClean="0">
                <a:latin typeface="Times New Roman" panose="02020603050405020304" pitchFamily="18" charset="0"/>
                <a:cs typeface="Times New Roman" panose="02020603050405020304" pitchFamily="18" charset="0"/>
              </a:rPr>
              <a:t>]</a:t>
            </a:r>
            <a:r>
              <a:rPr lang="en-US" sz="1800" b="1" baseline="30000" dirty="0" smtClean="0">
                <a:latin typeface="Times New Roman" panose="02020603050405020304" pitchFamily="18" charset="0"/>
                <a:cs typeface="Times New Roman" panose="02020603050405020304" pitchFamily="18" charset="0"/>
              </a:rPr>
              <a:t>m-</a:t>
            </a:r>
            <a:r>
              <a:rPr lang="en-US" sz="2300" dirty="0"/>
              <a:t> </a:t>
            </a:r>
            <a:endParaRPr lang="it-IT" sz="2300" i="1" dirty="0"/>
          </a:p>
        </p:txBody>
      </p:sp>
      <p:sp>
        <p:nvSpPr>
          <p:cNvPr id="4" name="Rettangolo 3"/>
          <p:cNvSpPr/>
          <p:nvPr/>
        </p:nvSpPr>
        <p:spPr>
          <a:xfrm>
            <a:off x="11460" y="4869160"/>
            <a:ext cx="9144000" cy="1200329"/>
          </a:xfrm>
          <a:prstGeom prst="rect">
            <a:avLst/>
          </a:prstGeom>
        </p:spPr>
        <p:txBody>
          <a:bodyPr wrap="square">
            <a:spAutoFit/>
          </a:bodyPr>
          <a:lstStyle/>
          <a:p>
            <a:r>
              <a:rPr lang="it-IT" b="1" i="1" dirty="0"/>
              <a:t>Spunto di </a:t>
            </a:r>
            <a:r>
              <a:rPr lang="it-IT" b="1" i="1" dirty="0" smtClean="0"/>
              <a:t>lavoro : </a:t>
            </a:r>
            <a:r>
              <a:rPr lang="it-IT" i="1" dirty="0"/>
              <a:t>osservare criticamente l’effetto dell’ulteriore aggiunta di </a:t>
            </a:r>
            <a:r>
              <a:rPr lang="it-IT" i="1" dirty="0" err="1"/>
              <a:t>NaOH</a:t>
            </a:r>
            <a:r>
              <a:rPr lang="it-IT" i="1" dirty="0"/>
              <a:t>. Questo serve per individuare quei cationi metallici </a:t>
            </a:r>
            <a:r>
              <a:rPr lang="it-IT" i="1" dirty="0" smtClean="0"/>
              <a:t>che </a:t>
            </a:r>
            <a:r>
              <a:rPr lang="it-IT" i="1" dirty="0"/>
              <a:t>hanno comportamento anfotero. </a:t>
            </a:r>
          </a:p>
          <a:p>
            <a:r>
              <a:rPr lang="it-IT" i="1" u="dbl" dirty="0" smtClean="0"/>
              <a:t>Fare </a:t>
            </a:r>
            <a:r>
              <a:rPr lang="it-IT" i="1" u="dbl" dirty="0"/>
              <a:t>attenzione</a:t>
            </a:r>
            <a:r>
              <a:rPr lang="it-IT" i="1" dirty="0"/>
              <a:t>: per alcuni cationi metallici un’aggiunta iniziale eccessiva di idrossido può vanificare la seconda aggiunta e rendere incomprensibile le osservazioni iniziali</a:t>
            </a:r>
            <a:r>
              <a:rPr lang="it-IT" i="1" dirty="0" smtClean="0"/>
              <a:t>.</a:t>
            </a:r>
          </a:p>
        </p:txBody>
      </p:sp>
    </p:spTree>
    <p:extLst>
      <p:ext uri="{BB962C8B-B14F-4D97-AF65-F5344CB8AC3E}">
        <p14:creationId xmlns:p14="http://schemas.microsoft.com/office/powerpoint/2010/main" val="104730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5577"/>
            <a:ext cx="9144000" cy="1143000"/>
          </a:xfrm>
        </p:spPr>
        <p:txBody>
          <a:bodyPr>
            <a:noAutofit/>
          </a:bodyPr>
          <a:lstStyle/>
          <a:p>
            <a:pPr algn="l"/>
            <a:r>
              <a:rPr lang="it-IT" sz="3200" b="1" dirty="0">
                <a:solidFill>
                  <a:srgbClr val="C00000"/>
                </a:solidFill>
              </a:rPr>
              <a:t>IL COMPORTAMENTO DEI CATIONI RISPETTO AGLI IONI CARBONATO </a:t>
            </a:r>
            <a:endParaRPr lang="it-IT" sz="3200" dirty="0">
              <a:solidFill>
                <a:srgbClr val="C00000"/>
              </a:solidFill>
            </a:endParaRPr>
          </a:p>
        </p:txBody>
      </p:sp>
      <p:sp>
        <p:nvSpPr>
          <p:cNvPr id="3" name="Segnaposto contenuto 2"/>
          <p:cNvSpPr>
            <a:spLocks noGrp="1"/>
          </p:cNvSpPr>
          <p:nvPr>
            <p:ph idx="1"/>
          </p:nvPr>
        </p:nvSpPr>
        <p:spPr>
          <a:xfrm>
            <a:off x="-36512" y="1196752"/>
            <a:ext cx="9144000" cy="5257800"/>
          </a:xfrm>
        </p:spPr>
        <p:txBody>
          <a:bodyPr>
            <a:normAutofit fontScale="47500" lnSpcReduction="20000"/>
          </a:bodyPr>
          <a:lstStyle/>
          <a:p>
            <a:pPr marL="0" indent="0">
              <a:buNone/>
            </a:pPr>
            <a:r>
              <a:rPr lang="it-IT" dirty="0"/>
              <a:t>I cationi trivalenti hanno un comportamento diverso da quelli mono- e bi- valenti.</a:t>
            </a:r>
            <a:endParaRPr lang="it-IT" i="1" dirty="0"/>
          </a:p>
          <a:p>
            <a:pPr marL="0" indent="0">
              <a:buNone/>
            </a:pPr>
            <a:r>
              <a:rPr lang="it-IT" b="1" dirty="0"/>
              <a:t>Cationi bivalenti </a:t>
            </a:r>
            <a:r>
              <a:rPr lang="it-IT" dirty="0"/>
              <a:t>(rame(II), piombo(II), bario(II), nichel(II), zinco(II), ferro(II), stronzio(II), cobalto(II) ) e </a:t>
            </a:r>
            <a:r>
              <a:rPr lang="it-IT" b="1" dirty="0"/>
              <a:t>ione argento(I)</a:t>
            </a:r>
            <a:r>
              <a:rPr lang="it-IT" dirty="0"/>
              <a:t>.</a:t>
            </a:r>
            <a:endParaRPr lang="it-IT" i="1" dirty="0"/>
          </a:p>
          <a:p>
            <a:pPr marL="0" indent="0">
              <a:buNone/>
            </a:pPr>
            <a:r>
              <a:rPr lang="it-IT" dirty="0"/>
              <a:t>Inizialmente si osserva la formazione dei carbonati secondo l’equilibrio: </a:t>
            </a:r>
            <a:endParaRPr lang="it-IT" i="1" dirty="0"/>
          </a:p>
          <a:p>
            <a:pPr marL="0" indent="0">
              <a:buNone/>
            </a:pPr>
            <a:r>
              <a:rPr lang="en-US" b="1" dirty="0"/>
              <a:t>M</a:t>
            </a:r>
            <a:r>
              <a:rPr lang="en-US" b="1" baseline="30000" dirty="0"/>
              <a:t>2+</a:t>
            </a:r>
            <a:r>
              <a:rPr lang="en-US" b="1" baseline="-25000" dirty="0"/>
              <a:t>(</a:t>
            </a:r>
            <a:r>
              <a:rPr lang="en-US" b="1" baseline="-25000" dirty="0" err="1"/>
              <a:t>aq</a:t>
            </a:r>
            <a:r>
              <a:rPr lang="en-US" b="1" baseline="-25000" dirty="0"/>
              <a:t>)</a:t>
            </a:r>
            <a:r>
              <a:rPr lang="en-US" b="1" dirty="0"/>
              <a:t> + CO</a:t>
            </a:r>
            <a:r>
              <a:rPr lang="en-US" b="1" baseline="-25000" dirty="0"/>
              <a:t>3</a:t>
            </a:r>
            <a:r>
              <a:rPr lang="en-US" b="1" baseline="30000" dirty="0"/>
              <a:t>2-</a:t>
            </a:r>
            <a:r>
              <a:rPr lang="en-US" b="1" baseline="-25000" dirty="0"/>
              <a:t>(</a:t>
            </a:r>
            <a:r>
              <a:rPr lang="en-US" b="1" baseline="-25000" dirty="0" err="1"/>
              <a:t>aq</a:t>
            </a:r>
            <a:r>
              <a:rPr lang="en-US" b="1" baseline="-25000" dirty="0"/>
              <a:t>)</a:t>
            </a:r>
            <a:r>
              <a:rPr lang="en-US" b="1" baseline="30000" dirty="0"/>
              <a:t> </a:t>
            </a:r>
            <a:r>
              <a:rPr lang="en-US" dirty="0"/>
              <a:t>==</a:t>
            </a:r>
            <a:r>
              <a:rPr lang="en-US" b="1" dirty="0"/>
              <a:t> MCO</a:t>
            </a:r>
            <a:r>
              <a:rPr lang="en-US" b="1" baseline="-25000" dirty="0"/>
              <a:t>3(s)</a:t>
            </a:r>
            <a:r>
              <a:rPr lang="it-IT" b="1" dirty="0">
                <a:sym typeface="Symbol"/>
              </a:rPr>
              <a:t></a:t>
            </a:r>
            <a:r>
              <a:rPr lang="en-US" b="1" dirty="0"/>
              <a:t>.</a:t>
            </a:r>
            <a:endParaRPr lang="it-IT" i="1" dirty="0"/>
          </a:p>
          <a:p>
            <a:pPr marL="0" indent="0">
              <a:buNone/>
            </a:pPr>
            <a:r>
              <a:rPr lang="it-IT" dirty="0"/>
              <a:t> </a:t>
            </a:r>
            <a:endParaRPr lang="it-IT" i="1" dirty="0"/>
          </a:p>
          <a:p>
            <a:pPr marL="0" indent="0">
              <a:buNone/>
            </a:pPr>
            <a:r>
              <a:rPr lang="it-IT" dirty="0"/>
              <a:t>I carbonati di questi ioni sono, di solito, scarsamente solubili.</a:t>
            </a:r>
            <a:endParaRPr lang="it-IT" i="1" dirty="0"/>
          </a:p>
          <a:p>
            <a:pPr marL="0" indent="0">
              <a:buNone/>
            </a:pPr>
            <a:r>
              <a:rPr lang="it-IT" b="1" dirty="0"/>
              <a:t>Cationi trivalenti </a:t>
            </a:r>
            <a:r>
              <a:rPr lang="it-IT" dirty="0"/>
              <a:t>(ferro(III) e alluminio(III)).</a:t>
            </a:r>
            <a:endParaRPr lang="it-IT" i="1" dirty="0"/>
          </a:p>
          <a:p>
            <a:pPr marL="0" indent="0">
              <a:buNone/>
            </a:pPr>
            <a:r>
              <a:rPr lang="it-IT" dirty="0"/>
              <a:t>I cationi trivalenti sono più acidi dei cationi bivalenti </a:t>
            </a:r>
            <a:r>
              <a:rPr lang="it-IT" dirty="0" smtClean="0"/>
              <a:t> </a:t>
            </a:r>
            <a:r>
              <a:rPr lang="it-IT" dirty="0"/>
              <a:t>e quindi aumenta l’importanza del equilibrio di idrolisi acida:</a:t>
            </a:r>
            <a:endParaRPr lang="it-IT" i="1" dirty="0"/>
          </a:p>
          <a:p>
            <a:pPr marL="0" indent="0">
              <a:buNone/>
            </a:pPr>
            <a:r>
              <a:rPr lang="it-IT" dirty="0"/>
              <a:t>(a)                               </a:t>
            </a:r>
            <a:r>
              <a:rPr lang="it-IT" b="1" dirty="0"/>
              <a:t>M</a:t>
            </a:r>
            <a:r>
              <a:rPr lang="it-IT" b="1" baseline="30000" dirty="0"/>
              <a:t>3+</a:t>
            </a:r>
            <a:r>
              <a:rPr lang="it-IT" b="1" baseline="-25000" dirty="0"/>
              <a:t>(</a:t>
            </a:r>
            <a:r>
              <a:rPr lang="it-IT" b="1" baseline="-25000" dirty="0" err="1"/>
              <a:t>aq</a:t>
            </a:r>
            <a:r>
              <a:rPr lang="it-IT" b="1" baseline="-25000" dirty="0"/>
              <a:t>)</a:t>
            </a:r>
            <a:r>
              <a:rPr lang="it-IT" b="1" dirty="0"/>
              <a:t> + 2H</a:t>
            </a:r>
            <a:r>
              <a:rPr lang="it-IT" b="1" baseline="-25000" dirty="0"/>
              <a:t>2</a:t>
            </a:r>
            <a:r>
              <a:rPr lang="it-IT" b="1" dirty="0"/>
              <a:t>O</a:t>
            </a:r>
            <a:r>
              <a:rPr lang="it-IT" b="1" baseline="-25000" dirty="0"/>
              <a:t>(l)</a:t>
            </a:r>
            <a:r>
              <a:rPr lang="it-IT" b="1" dirty="0"/>
              <a:t> </a:t>
            </a:r>
            <a:r>
              <a:rPr lang="it-IT" b="1" dirty="0" smtClean="0"/>
              <a:t>                     [</a:t>
            </a:r>
            <a:r>
              <a:rPr lang="it-IT" b="1" dirty="0"/>
              <a:t>M(OH)</a:t>
            </a:r>
            <a:r>
              <a:rPr lang="it-IT" b="1" baseline="-25000" dirty="0"/>
              <a:t>2</a:t>
            </a:r>
            <a:r>
              <a:rPr lang="it-IT" b="1" dirty="0"/>
              <a:t>]</a:t>
            </a:r>
            <a:r>
              <a:rPr lang="it-IT" b="1" baseline="30000" dirty="0"/>
              <a:t>+</a:t>
            </a:r>
            <a:r>
              <a:rPr lang="it-IT" b="1" baseline="-25000" dirty="0"/>
              <a:t>(</a:t>
            </a:r>
            <a:r>
              <a:rPr lang="it-IT" b="1" baseline="-25000" dirty="0" err="1"/>
              <a:t>aq</a:t>
            </a:r>
            <a:r>
              <a:rPr lang="it-IT" b="1" baseline="-25000" dirty="0"/>
              <a:t>)</a:t>
            </a:r>
            <a:r>
              <a:rPr lang="it-IT" b="1" dirty="0"/>
              <a:t>+ 2H</a:t>
            </a:r>
            <a:r>
              <a:rPr lang="it-IT" b="1" baseline="30000" dirty="0"/>
              <a:t>+</a:t>
            </a:r>
            <a:r>
              <a:rPr lang="it-IT" b="1" baseline="-25000" dirty="0"/>
              <a:t>(</a:t>
            </a:r>
            <a:r>
              <a:rPr lang="it-IT" b="1" baseline="-25000" dirty="0" err="1"/>
              <a:t>aq</a:t>
            </a:r>
            <a:r>
              <a:rPr lang="it-IT" b="1" baseline="-25000" dirty="0"/>
              <a:t>)</a:t>
            </a:r>
            <a:endParaRPr lang="it-IT" i="1" dirty="0"/>
          </a:p>
          <a:p>
            <a:pPr marL="0" indent="0">
              <a:buNone/>
            </a:pPr>
            <a:r>
              <a:rPr lang="it-IT" baseline="30000" dirty="0"/>
              <a:t> </a:t>
            </a:r>
            <a:endParaRPr lang="it-IT" i="1" dirty="0"/>
          </a:p>
          <a:p>
            <a:pPr marL="0" indent="0">
              <a:buNone/>
            </a:pPr>
            <a:r>
              <a:rPr lang="it-IT" dirty="0"/>
              <a:t>Gli ioni H</a:t>
            </a:r>
            <a:r>
              <a:rPr lang="it-IT" baseline="30000" dirty="0"/>
              <a:t>+</a:t>
            </a:r>
            <a:r>
              <a:rPr lang="it-IT" dirty="0"/>
              <a:t> prodotti da questa reazione possono reagire con lo ione carbonato: </a:t>
            </a:r>
            <a:endParaRPr lang="it-IT" i="1" dirty="0"/>
          </a:p>
          <a:p>
            <a:pPr marL="0" indent="0">
              <a:buNone/>
            </a:pPr>
            <a:r>
              <a:rPr lang="en-US" b="1" dirty="0"/>
              <a:t>CO</a:t>
            </a:r>
            <a:r>
              <a:rPr lang="en-US" b="1" baseline="-25000" dirty="0"/>
              <a:t>3</a:t>
            </a:r>
            <a:r>
              <a:rPr lang="en-US" b="1" baseline="30000" dirty="0"/>
              <a:t>2-</a:t>
            </a:r>
            <a:r>
              <a:rPr lang="en-US" b="1" baseline="-25000" dirty="0"/>
              <a:t>(</a:t>
            </a:r>
            <a:r>
              <a:rPr lang="en-US" b="1" baseline="-25000" dirty="0" err="1"/>
              <a:t>aq</a:t>
            </a:r>
            <a:r>
              <a:rPr lang="en-US" b="1" baseline="-25000" dirty="0"/>
              <a:t>)</a:t>
            </a:r>
            <a:r>
              <a:rPr lang="en-US" b="1" dirty="0"/>
              <a:t>+ 2 H</a:t>
            </a:r>
            <a:r>
              <a:rPr lang="en-US" b="1" baseline="30000" dirty="0"/>
              <a:t>+</a:t>
            </a:r>
            <a:r>
              <a:rPr lang="en-US" b="1" baseline="-25000" dirty="0"/>
              <a:t>(</a:t>
            </a:r>
            <a:r>
              <a:rPr lang="en-US" b="1" baseline="-25000" dirty="0" err="1" smtClean="0"/>
              <a:t>aq</a:t>
            </a:r>
            <a:r>
              <a:rPr lang="en-US" b="1" baseline="-25000" dirty="0" smtClean="0"/>
              <a:t>)                  </a:t>
            </a:r>
            <a:r>
              <a:rPr lang="en-US" b="1" dirty="0" smtClean="0"/>
              <a:t>        </a:t>
            </a:r>
            <a:r>
              <a:rPr lang="en-US" dirty="0" smtClean="0"/>
              <a:t> </a:t>
            </a:r>
            <a:r>
              <a:rPr lang="en-US" b="1" dirty="0" smtClean="0"/>
              <a:t>H</a:t>
            </a:r>
            <a:r>
              <a:rPr lang="en-US" b="1" baseline="-25000" dirty="0" smtClean="0"/>
              <a:t>2</a:t>
            </a:r>
            <a:r>
              <a:rPr lang="en-US" b="1" dirty="0" smtClean="0"/>
              <a:t>CO</a:t>
            </a:r>
            <a:r>
              <a:rPr lang="en-US" b="1" baseline="-25000" dirty="0" smtClean="0"/>
              <a:t>3(</a:t>
            </a:r>
            <a:r>
              <a:rPr lang="en-US" b="1" baseline="-25000" dirty="0" err="1" smtClean="0"/>
              <a:t>aq</a:t>
            </a:r>
            <a:r>
              <a:rPr lang="en-US" b="1" baseline="-25000" dirty="0"/>
              <a:t>)</a:t>
            </a:r>
            <a:r>
              <a:rPr lang="en-US" b="1" dirty="0"/>
              <a:t> </a:t>
            </a:r>
            <a:r>
              <a:rPr lang="en-US" b="1" dirty="0" smtClean="0"/>
              <a:t>                    CO</a:t>
            </a:r>
            <a:r>
              <a:rPr lang="en-US" b="1" baseline="-25000" dirty="0" smtClean="0"/>
              <a:t>2(g</a:t>
            </a:r>
            <a:r>
              <a:rPr lang="en-US" b="1" baseline="-25000" dirty="0"/>
              <a:t>)</a:t>
            </a:r>
            <a:r>
              <a:rPr lang="en-US" b="1" dirty="0"/>
              <a:t> + H</a:t>
            </a:r>
            <a:r>
              <a:rPr lang="en-US" b="1" baseline="-25000" dirty="0"/>
              <a:t>2</a:t>
            </a:r>
            <a:r>
              <a:rPr lang="en-US" b="1" dirty="0"/>
              <a:t>O</a:t>
            </a:r>
            <a:r>
              <a:rPr lang="en-US" b="1" baseline="-25000" dirty="0"/>
              <a:t>(l)</a:t>
            </a:r>
            <a:endParaRPr lang="it-IT" i="1" dirty="0"/>
          </a:p>
          <a:p>
            <a:pPr marL="0" indent="0">
              <a:buNone/>
            </a:pPr>
            <a:r>
              <a:rPr lang="en-US" dirty="0"/>
              <a:t> </a:t>
            </a:r>
            <a:endParaRPr lang="it-IT" i="1" dirty="0"/>
          </a:p>
          <a:p>
            <a:pPr marL="0" indent="0">
              <a:buNone/>
            </a:pPr>
            <a:r>
              <a:rPr lang="it-IT" dirty="0"/>
              <a:t>spostando in parte l’equilibrio (a)  verso destra. La reazione complessiva che risulta dalla somma delle precedenti sarà:</a:t>
            </a:r>
            <a:endParaRPr lang="it-IT" i="1" dirty="0"/>
          </a:p>
          <a:p>
            <a:pPr marL="0" indent="0">
              <a:buNone/>
            </a:pPr>
            <a:r>
              <a:rPr lang="it-IT" dirty="0"/>
              <a:t> </a:t>
            </a:r>
            <a:endParaRPr lang="it-IT" i="1" dirty="0"/>
          </a:p>
          <a:p>
            <a:pPr marL="0" indent="0">
              <a:buNone/>
            </a:pPr>
            <a:r>
              <a:rPr lang="en-US" b="1" dirty="0"/>
              <a:t>M</a:t>
            </a:r>
            <a:r>
              <a:rPr lang="en-US" b="1" baseline="30000" dirty="0"/>
              <a:t>3+</a:t>
            </a:r>
            <a:r>
              <a:rPr lang="en-US" b="1" dirty="0"/>
              <a:t>(</a:t>
            </a:r>
            <a:r>
              <a:rPr lang="en-US" b="1" dirty="0" err="1"/>
              <a:t>aq</a:t>
            </a:r>
            <a:r>
              <a:rPr lang="en-US" b="1" dirty="0"/>
              <a:t>) + CO</a:t>
            </a:r>
            <a:r>
              <a:rPr lang="en-US" b="1" baseline="-25000" dirty="0"/>
              <a:t>3</a:t>
            </a:r>
            <a:r>
              <a:rPr lang="en-US" b="1" baseline="30000" dirty="0"/>
              <a:t>2-</a:t>
            </a:r>
            <a:r>
              <a:rPr lang="en-US" b="1" dirty="0"/>
              <a:t>(</a:t>
            </a:r>
            <a:r>
              <a:rPr lang="en-US" b="1" dirty="0" err="1"/>
              <a:t>aq</a:t>
            </a:r>
            <a:r>
              <a:rPr lang="en-US" b="1" dirty="0"/>
              <a:t>) + H</a:t>
            </a:r>
            <a:r>
              <a:rPr lang="en-US" b="1" baseline="-25000" dirty="0"/>
              <a:t>2</a:t>
            </a:r>
            <a:r>
              <a:rPr lang="en-US" b="1" dirty="0"/>
              <a:t>O(l) == [M(OH)</a:t>
            </a:r>
            <a:r>
              <a:rPr lang="en-US" b="1" baseline="-25000" dirty="0"/>
              <a:t>2</a:t>
            </a:r>
            <a:r>
              <a:rPr lang="en-US" b="1" dirty="0"/>
              <a:t>]</a:t>
            </a:r>
            <a:r>
              <a:rPr lang="en-US" b="1" baseline="30000" dirty="0"/>
              <a:t>+</a:t>
            </a:r>
            <a:r>
              <a:rPr lang="en-US" b="1" dirty="0"/>
              <a:t> (</a:t>
            </a:r>
            <a:r>
              <a:rPr lang="en-US" b="1" dirty="0" err="1"/>
              <a:t>aq</a:t>
            </a:r>
            <a:r>
              <a:rPr lang="en-US" b="1" dirty="0"/>
              <a:t>) + CO</a:t>
            </a:r>
            <a:r>
              <a:rPr lang="en-US" b="1" baseline="-25000" dirty="0"/>
              <a:t>2</a:t>
            </a:r>
            <a:r>
              <a:rPr lang="en-US" b="1" dirty="0"/>
              <a:t>(g)</a:t>
            </a:r>
            <a:endParaRPr lang="it-IT" i="1" dirty="0"/>
          </a:p>
          <a:p>
            <a:pPr marL="0" indent="0">
              <a:buNone/>
            </a:pPr>
            <a:r>
              <a:rPr lang="en-US" dirty="0"/>
              <a:t> </a:t>
            </a:r>
            <a:endParaRPr lang="it-IT" i="1" dirty="0"/>
          </a:p>
          <a:p>
            <a:pPr marL="0" indent="0">
              <a:buNone/>
            </a:pPr>
            <a:r>
              <a:rPr lang="it-IT" dirty="0"/>
              <a:t>non è così spostata </a:t>
            </a:r>
            <a:r>
              <a:rPr lang="it-IT" dirty="0" smtClean="0"/>
              <a:t> verso </a:t>
            </a:r>
            <a:r>
              <a:rPr lang="it-IT" dirty="0"/>
              <a:t>i prodotti da impedire completamente la formazione del carbonato secondo l’equilibrio:</a:t>
            </a:r>
            <a:endParaRPr lang="it-IT" i="1" dirty="0"/>
          </a:p>
          <a:p>
            <a:pPr marL="0" indent="0">
              <a:buNone/>
            </a:pPr>
            <a:r>
              <a:rPr lang="en-US" b="1" dirty="0"/>
              <a:t>3CO</a:t>
            </a:r>
            <a:r>
              <a:rPr lang="en-US" b="1" baseline="-25000" dirty="0"/>
              <a:t>3</a:t>
            </a:r>
            <a:r>
              <a:rPr lang="en-US" b="1" baseline="30000" dirty="0"/>
              <a:t>2-</a:t>
            </a:r>
            <a:r>
              <a:rPr lang="en-US" b="1" baseline="-25000" dirty="0"/>
              <a:t>(</a:t>
            </a:r>
            <a:r>
              <a:rPr lang="en-US" b="1" baseline="-25000" dirty="0" err="1"/>
              <a:t>aq</a:t>
            </a:r>
            <a:r>
              <a:rPr lang="en-US" b="1" baseline="-25000" dirty="0"/>
              <a:t>)</a:t>
            </a:r>
            <a:r>
              <a:rPr lang="en-US" b="1" dirty="0"/>
              <a:t> + M</a:t>
            </a:r>
            <a:r>
              <a:rPr lang="en-US" b="1" baseline="30000" dirty="0"/>
              <a:t>3+</a:t>
            </a:r>
            <a:r>
              <a:rPr lang="en-US" b="1" baseline="-25000" dirty="0"/>
              <a:t>(</a:t>
            </a:r>
            <a:r>
              <a:rPr lang="en-US" b="1" baseline="-25000" dirty="0" err="1"/>
              <a:t>aq</a:t>
            </a:r>
            <a:r>
              <a:rPr lang="en-US" b="1" baseline="-25000" dirty="0"/>
              <a:t>)</a:t>
            </a:r>
            <a:r>
              <a:rPr lang="en-US" dirty="0"/>
              <a:t>== </a:t>
            </a:r>
            <a:r>
              <a:rPr lang="en-US" b="1" dirty="0"/>
              <a:t>M</a:t>
            </a:r>
            <a:r>
              <a:rPr lang="en-US" b="1" baseline="-25000" dirty="0"/>
              <a:t>2</a:t>
            </a:r>
            <a:r>
              <a:rPr lang="en-US" b="1" dirty="0"/>
              <a:t>(CO</a:t>
            </a:r>
            <a:r>
              <a:rPr lang="en-US" b="1" baseline="-25000" dirty="0"/>
              <a:t>3</a:t>
            </a:r>
            <a:r>
              <a:rPr lang="en-US" b="1" dirty="0"/>
              <a:t>)</a:t>
            </a:r>
            <a:r>
              <a:rPr lang="en-US" b="1" baseline="-25000" dirty="0"/>
              <a:t>3(s)</a:t>
            </a:r>
            <a:r>
              <a:rPr lang="it-IT" b="1" dirty="0" smtClean="0">
                <a:sym typeface="Symbol"/>
              </a:rPr>
              <a:t></a:t>
            </a:r>
          </a:p>
          <a:p>
            <a:pPr marL="0" indent="0">
              <a:buNone/>
            </a:pPr>
            <a:endParaRPr lang="it-IT" i="1" dirty="0"/>
          </a:p>
          <a:p>
            <a:pPr marL="0" indent="0">
              <a:buNone/>
            </a:pPr>
            <a:r>
              <a:rPr lang="it-IT" dirty="0"/>
              <a:t>ma lo è abbastanza da impedire la formazione di un vero e proprio precipitato come nel caso dei cationi bivalenti.</a:t>
            </a:r>
            <a:endParaRPr lang="it-IT" i="1" dirty="0"/>
          </a:p>
          <a:p>
            <a:pPr marL="0" indent="0">
              <a:buNone/>
            </a:pPr>
            <a:endParaRPr lang="it-IT" dirty="0"/>
          </a:p>
        </p:txBody>
      </p:sp>
      <p:graphicFrame>
        <p:nvGraphicFramePr>
          <p:cNvPr id="4" name="Oggetto 3"/>
          <p:cNvGraphicFramePr>
            <a:graphicFrameLocks noChangeAspect="1"/>
          </p:cNvGraphicFramePr>
          <p:nvPr>
            <p:extLst>
              <p:ext uri="{D42A27DB-BD31-4B8C-83A1-F6EECF244321}">
                <p14:modId xmlns:p14="http://schemas.microsoft.com/office/powerpoint/2010/main" val="4109991983"/>
              </p:ext>
            </p:extLst>
          </p:nvPr>
        </p:nvGraphicFramePr>
        <p:xfrm>
          <a:off x="2987824" y="3284984"/>
          <a:ext cx="692150" cy="169863"/>
        </p:xfrm>
        <a:graphic>
          <a:graphicData uri="http://schemas.openxmlformats.org/presentationml/2006/ole">
            <mc:AlternateContent xmlns:mc="http://schemas.openxmlformats.org/markup-compatibility/2006">
              <mc:Choice xmlns:v="urn:schemas-microsoft-com:vml" Requires="v">
                <p:oleObj spid="_x0000_s4172" name="CS ChemDraw Drawing" r:id="rId3" imgW="691973" imgH="169128" progId="ChemDraw.Document.6.0">
                  <p:embed/>
                </p:oleObj>
              </mc:Choice>
              <mc:Fallback>
                <p:oleObj name="CS ChemDraw Drawing" r:id="rId3" imgW="691973" imgH="169128" progId="ChemDraw.Document.6.0">
                  <p:embed/>
                  <p:pic>
                    <p:nvPicPr>
                      <p:cNvPr id="0" name=""/>
                      <p:cNvPicPr/>
                      <p:nvPr/>
                    </p:nvPicPr>
                    <p:blipFill>
                      <a:blip r:embed="rId4"/>
                      <a:stretch>
                        <a:fillRect/>
                      </a:stretch>
                    </p:blipFill>
                    <p:spPr>
                      <a:xfrm>
                        <a:off x="2987824" y="3284984"/>
                        <a:ext cx="692150" cy="169863"/>
                      </a:xfrm>
                      <a:prstGeom prst="rect">
                        <a:avLst/>
                      </a:prstGeom>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025089535"/>
              </p:ext>
            </p:extLst>
          </p:nvPr>
        </p:nvGraphicFramePr>
        <p:xfrm>
          <a:off x="1403648" y="3933056"/>
          <a:ext cx="692150" cy="169863"/>
        </p:xfrm>
        <a:graphic>
          <a:graphicData uri="http://schemas.openxmlformats.org/presentationml/2006/ole">
            <mc:AlternateContent xmlns:mc="http://schemas.openxmlformats.org/markup-compatibility/2006">
              <mc:Choice xmlns:v="urn:schemas-microsoft-com:vml" Requires="v">
                <p:oleObj spid="_x0000_s4173" name="CS ChemDraw Drawing" r:id="rId5" imgW="691973" imgH="169128" progId="ChemDraw.Document.6.0">
                  <p:embed/>
                </p:oleObj>
              </mc:Choice>
              <mc:Fallback>
                <p:oleObj name="CS ChemDraw Drawing" r:id="rId5" imgW="691973" imgH="169128" progId="ChemDraw.Document.6.0">
                  <p:embed/>
                  <p:pic>
                    <p:nvPicPr>
                      <p:cNvPr id="0" name=""/>
                      <p:cNvPicPr/>
                      <p:nvPr/>
                    </p:nvPicPr>
                    <p:blipFill>
                      <a:blip r:embed="rId4"/>
                      <a:stretch>
                        <a:fillRect/>
                      </a:stretch>
                    </p:blipFill>
                    <p:spPr>
                      <a:xfrm>
                        <a:off x="1403648" y="3933056"/>
                        <a:ext cx="692150" cy="169863"/>
                      </a:xfrm>
                      <a:prstGeom prst="rect">
                        <a:avLst/>
                      </a:prstGeom>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28237371"/>
              </p:ext>
            </p:extLst>
          </p:nvPr>
        </p:nvGraphicFramePr>
        <p:xfrm>
          <a:off x="2987824" y="3933056"/>
          <a:ext cx="692150" cy="169863"/>
        </p:xfrm>
        <a:graphic>
          <a:graphicData uri="http://schemas.openxmlformats.org/presentationml/2006/ole">
            <mc:AlternateContent xmlns:mc="http://schemas.openxmlformats.org/markup-compatibility/2006">
              <mc:Choice xmlns:v="urn:schemas-microsoft-com:vml" Requires="v">
                <p:oleObj spid="_x0000_s4174" name="CS ChemDraw Drawing" r:id="rId6" imgW="691973" imgH="169128" progId="ChemDraw.Document.6.0">
                  <p:embed/>
                </p:oleObj>
              </mc:Choice>
              <mc:Fallback>
                <p:oleObj name="CS ChemDraw Drawing" r:id="rId6" imgW="691973" imgH="169128" progId="ChemDraw.Document.6.0">
                  <p:embed/>
                  <p:pic>
                    <p:nvPicPr>
                      <p:cNvPr id="0" name="Oggetto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933056"/>
                        <a:ext cx="6921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05952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Autofit/>
          </a:bodyPr>
          <a:lstStyle/>
          <a:p>
            <a:pPr algn="l"/>
            <a:r>
              <a:rPr lang="it-IT" sz="3200" b="1" dirty="0">
                <a:solidFill>
                  <a:srgbClr val="C00000"/>
                </a:solidFill>
              </a:rPr>
              <a:t>IL COMPORTAMENTO DEI CATIONI RISPETTO AGLI IONI ALOGENURI</a:t>
            </a:r>
            <a:r>
              <a:rPr lang="it-IT" sz="3200" b="1" dirty="0" smtClean="0">
                <a:solidFill>
                  <a:srgbClr val="C00000"/>
                </a:solidFill>
              </a:rPr>
              <a:t>.</a:t>
            </a:r>
            <a:endParaRPr lang="it-IT" sz="3200" dirty="0">
              <a:solidFill>
                <a:srgbClr val="C00000"/>
              </a:solidFill>
            </a:endParaRPr>
          </a:p>
        </p:txBody>
      </p:sp>
      <p:sp>
        <p:nvSpPr>
          <p:cNvPr id="3" name="Segnaposto contenuto 2"/>
          <p:cNvSpPr>
            <a:spLocks noGrp="1"/>
          </p:cNvSpPr>
          <p:nvPr>
            <p:ph idx="1"/>
          </p:nvPr>
        </p:nvSpPr>
        <p:spPr>
          <a:xfrm>
            <a:off x="0" y="1196752"/>
            <a:ext cx="9144000" cy="5661248"/>
          </a:xfrm>
        </p:spPr>
        <p:txBody>
          <a:bodyPr/>
          <a:lstStyle/>
          <a:p>
            <a:pPr marL="0" indent="0">
              <a:buNone/>
            </a:pPr>
            <a:r>
              <a:rPr lang="it-IT" sz="2000" dirty="0">
                <a:latin typeface="Times New Roman" panose="02020603050405020304" pitchFamily="18" charset="0"/>
                <a:cs typeface="Times New Roman" panose="02020603050405020304" pitchFamily="18" charset="0"/>
              </a:rPr>
              <a:t>Gli ioni alogenuri formano normalmente sali molto solubili, fatta eccezione per il  </a:t>
            </a:r>
            <a:r>
              <a:rPr lang="it-IT" sz="2000" b="1" dirty="0">
                <a:latin typeface="Times New Roman" panose="02020603050405020304" pitchFamily="18" charset="0"/>
                <a:cs typeface="Times New Roman" panose="02020603050405020304" pitchFamily="18" charset="0"/>
              </a:rPr>
              <a:t>piombo</a:t>
            </a:r>
            <a:r>
              <a:rPr lang="it-IT" sz="2000" dirty="0">
                <a:latin typeface="Times New Roman" panose="02020603050405020304" pitchFamily="18" charset="0"/>
                <a:cs typeface="Times New Roman" panose="02020603050405020304" pitchFamily="18" charset="0"/>
              </a:rPr>
              <a:t> e l’</a:t>
            </a:r>
            <a:r>
              <a:rPr lang="it-IT" sz="2000" b="1" dirty="0">
                <a:latin typeface="Times New Roman" panose="02020603050405020304" pitchFamily="18" charset="0"/>
                <a:cs typeface="Times New Roman" panose="02020603050405020304" pitchFamily="18" charset="0"/>
              </a:rPr>
              <a:t>argento</a:t>
            </a:r>
            <a:r>
              <a:rPr lang="it-IT" sz="2000" dirty="0">
                <a:latin typeface="Times New Roman" panose="02020603050405020304" pitchFamily="18" charset="0"/>
                <a:cs typeface="Times New Roman" panose="02020603050405020304" pitchFamily="18" charset="0"/>
              </a:rPr>
              <a:t> per i quali valgono  le relazioni (X = Cl</a:t>
            </a:r>
            <a:r>
              <a:rPr lang="it-IT" sz="2000" baseline="30000" dirty="0">
                <a:latin typeface="Times New Roman" panose="02020603050405020304" pitchFamily="18" charset="0"/>
                <a:cs typeface="Times New Roman" panose="02020603050405020304" pitchFamily="18" charset="0"/>
              </a:rPr>
              <a:t>-</a:t>
            </a:r>
            <a:r>
              <a:rPr lang="it-IT" sz="2000" dirty="0">
                <a:latin typeface="Times New Roman" panose="02020603050405020304" pitchFamily="18" charset="0"/>
                <a:cs typeface="Times New Roman" panose="02020603050405020304" pitchFamily="18" charset="0"/>
              </a:rPr>
              <a:t>,Br</a:t>
            </a:r>
            <a:r>
              <a:rPr lang="it-IT" sz="2000" baseline="30000" dirty="0">
                <a:latin typeface="Times New Roman" panose="02020603050405020304" pitchFamily="18" charset="0"/>
                <a:cs typeface="Times New Roman" panose="02020603050405020304" pitchFamily="18" charset="0"/>
              </a:rPr>
              <a:t>-</a:t>
            </a:r>
            <a:r>
              <a:rPr lang="it-IT" sz="2000" dirty="0">
                <a:latin typeface="Times New Roman" panose="02020603050405020304" pitchFamily="18" charset="0"/>
                <a:cs typeface="Times New Roman" panose="02020603050405020304" pitchFamily="18" charset="0"/>
              </a:rPr>
              <a:t>,I</a:t>
            </a:r>
            <a:r>
              <a:rPr lang="it-IT" sz="2000" baseline="30000" dirty="0">
                <a:latin typeface="Times New Roman" panose="02020603050405020304" pitchFamily="18" charset="0"/>
                <a:cs typeface="Times New Roman" panose="02020603050405020304" pitchFamily="18" charset="0"/>
              </a:rPr>
              <a:t>-</a:t>
            </a:r>
            <a:r>
              <a:rPr lang="it-IT" sz="2000" dirty="0" smtClean="0">
                <a:latin typeface="Times New Roman" panose="02020603050405020304" pitchFamily="18" charset="0"/>
                <a:cs typeface="Times New Roman" panose="02020603050405020304" pitchFamily="18" charset="0"/>
              </a:rPr>
              <a:t>):</a:t>
            </a:r>
          </a:p>
          <a:p>
            <a:pPr marL="0" indent="0">
              <a:buNone/>
            </a:pPr>
            <a:endParaRPr lang="it-IT" sz="2000" i="1"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M</a:t>
            </a:r>
            <a:r>
              <a:rPr lang="en-US" sz="2000" b="1" baseline="30000" dirty="0">
                <a:latin typeface="Times New Roman" panose="02020603050405020304" pitchFamily="18" charset="0"/>
                <a:cs typeface="Times New Roman" panose="02020603050405020304" pitchFamily="18" charset="0"/>
              </a:rPr>
              <a:t>2+</a:t>
            </a:r>
            <a:r>
              <a:rPr lang="en-US" sz="2000" b="1" baseline="-25000" dirty="0">
                <a:latin typeface="Times New Roman" panose="02020603050405020304" pitchFamily="18" charset="0"/>
                <a:cs typeface="Times New Roman" panose="02020603050405020304" pitchFamily="18" charset="0"/>
              </a:rPr>
              <a:t>(</a:t>
            </a:r>
            <a:r>
              <a:rPr lang="en-US" sz="2000" b="1" baseline="-25000" dirty="0" err="1">
                <a:latin typeface="Times New Roman" panose="02020603050405020304" pitchFamily="18" charset="0"/>
                <a:cs typeface="Times New Roman" panose="02020603050405020304" pitchFamily="18" charset="0"/>
              </a:rPr>
              <a:t>aq</a:t>
            </a:r>
            <a:r>
              <a:rPr lang="en-US" sz="2000" b="1" baseline="-25000"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+ 2X</a:t>
            </a:r>
            <a:r>
              <a:rPr lang="en-US" sz="2000" b="1" baseline="30000" dirty="0">
                <a:latin typeface="Times New Roman" panose="02020603050405020304" pitchFamily="18" charset="0"/>
                <a:cs typeface="Times New Roman" panose="02020603050405020304" pitchFamily="18" charset="0"/>
              </a:rPr>
              <a:t>-</a:t>
            </a:r>
            <a:r>
              <a:rPr lang="en-US" sz="2000" b="1" baseline="-25000" dirty="0">
                <a:latin typeface="Times New Roman" panose="02020603050405020304" pitchFamily="18" charset="0"/>
                <a:cs typeface="Times New Roman" panose="02020603050405020304" pitchFamily="18" charset="0"/>
              </a:rPr>
              <a:t>(</a:t>
            </a:r>
            <a:r>
              <a:rPr lang="en-US" sz="2000" b="1" baseline="-25000" dirty="0" err="1">
                <a:latin typeface="Times New Roman" panose="02020603050405020304" pitchFamily="18" charset="0"/>
                <a:cs typeface="Times New Roman" panose="02020603050405020304" pitchFamily="18" charset="0"/>
              </a:rPr>
              <a:t>aq</a:t>
            </a:r>
            <a:r>
              <a:rPr lang="en-US" sz="2000" b="1" baseline="-25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MX</a:t>
            </a:r>
            <a:r>
              <a:rPr lang="en-US" sz="2000" b="1" baseline="-25000" dirty="0" smtClean="0">
                <a:latin typeface="Times New Roman" panose="02020603050405020304" pitchFamily="18" charset="0"/>
                <a:cs typeface="Times New Roman" panose="02020603050405020304" pitchFamily="18" charset="0"/>
              </a:rPr>
              <a:t>2(s</a:t>
            </a:r>
            <a:r>
              <a:rPr lang="en-US" sz="2000" b="1" baseline="-25000" dirty="0">
                <a:latin typeface="Times New Roman" panose="02020603050405020304" pitchFamily="18" charset="0"/>
                <a:cs typeface="Times New Roman" panose="02020603050405020304" pitchFamily="18" charset="0"/>
              </a:rPr>
              <a:t>)</a:t>
            </a:r>
            <a:r>
              <a:rPr lang="it-IT" sz="2000" b="1" dirty="0">
                <a:latin typeface="Times New Roman" panose="02020603050405020304" pitchFamily="18" charset="0"/>
                <a:cs typeface="Times New Roman" panose="02020603050405020304" pitchFamily="18" charset="0"/>
                <a:sym typeface="Symbol"/>
              </a:rPr>
              <a:t></a:t>
            </a:r>
            <a:endParaRPr lang="it-IT" sz="2000" i="1"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e</a:t>
            </a:r>
            <a:endParaRPr lang="it-IT" sz="2000" i="1" dirty="0">
              <a:latin typeface="Times New Roman" panose="02020603050405020304" pitchFamily="18" charset="0"/>
              <a:cs typeface="Times New Roman" panose="02020603050405020304" pitchFamily="18" charset="0"/>
            </a:endParaRPr>
          </a:p>
          <a:p>
            <a:pPr marL="0" indent="0">
              <a:buNone/>
            </a:pPr>
            <a:r>
              <a:rPr lang="it-IT" sz="2000" b="1" dirty="0">
                <a:latin typeface="Times New Roman" panose="02020603050405020304" pitchFamily="18" charset="0"/>
                <a:cs typeface="Times New Roman" panose="02020603050405020304" pitchFamily="18" charset="0"/>
              </a:rPr>
              <a:t>M</a:t>
            </a:r>
            <a:r>
              <a:rPr lang="it-IT" sz="2000" b="1" baseline="30000" dirty="0">
                <a:latin typeface="Times New Roman" panose="02020603050405020304" pitchFamily="18" charset="0"/>
                <a:cs typeface="Times New Roman" panose="02020603050405020304" pitchFamily="18" charset="0"/>
              </a:rPr>
              <a:t>+</a:t>
            </a:r>
            <a:r>
              <a:rPr lang="it-IT" sz="2000" b="1" baseline="-25000" dirty="0">
                <a:latin typeface="Times New Roman" panose="02020603050405020304" pitchFamily="18" charset="0"/>
                <a:cs typeface="Times New Roman" panose="02020603050405020304" pitchFamily="18" charset="0"/>
              </a:rPr>
              <a:t>(</a:t>
            </a:r>
            <a:r>
              <a:rPr lang="it-IT" sz="2000" b="1" baseline="-25000" dirty="0" err="1">
                <a:latin typeface="Times New Roman" panose="02020603050405020304" pitchFamily="18" charset="0"/>
                <a:cs typeface="Times New Roman" panose="02020603050405020304" pitchFamily="18" charset="0"/>
              </a:rPr>
              <a:t>aq</a:t>
            </a:r>
            <a:r>
              <a:rPr lang="it-IT" sz="2000" b="1" baseline="-25000" dirty="0">
                <a:latin typeface="Times New Roman" panose="02020603050405020304" pitchFamily="18" charset="0"/>
                <a:cs typeface="Times New Roman" panose="02020603050405020304" pitchFamily="18" charset="0"/>
              </a:rPr>
              <a:t>)</a:t>
            </a:r>
            <a:r>
              <a:rPr lang="it-IT" sz="2000" b="1" dirty="0">
                <a:latin typeface="Times New Roman" panose="02020603050405020304" pitchFamily="18" charset="0"/>
                <a:cs typeface="Times New Roman" panose="02020603050405020304" pitchFamily="18" charset="0"/>
              </a:rPr>
              <a:t>+ X</a:t>
            </a:r>
            <a:r>
              <a:rPr lang="it-IT" sz="2000" b="1" baseline="30000" dirty="0">
                <a:latin typeface="Times New Roman" panose="02020603050405020304" pitchFamily="18" charset="0"/>
                <a:cs typeface="Times New Roman" panose="02020603050405020304" pitchFamily="18" charset="0"/>
              </a:rPr>
              <a:t>-</a:t>
            </a:r>
            <a:r>
              <a:rPr lang="it-IT" sz="2000" b="1" baseline="-25000" dirty="0">
                <a:latin typeface="Times New Roman" panose="02020603050405020304" pitchFamily="18" charset="0"/>
                <a:cs typeface="Times New Roman" panose="02020603050405020304" pitchFamily="18" charset="0"/>
              </a:rPr>
              <a:t>(</a:t>
            </a:r>
            <a:r>
              <a:rPr lang="it-IT" sz="2000" b="1" baseline="-25000" dirty="0" err="1">
                <a:latin typeface="Times New Roman" panose="02020603050405020304" pitchFamily="18" charset="0"/>
                <a:cs typeface="Times New Roman" panose="02020603050405020304" pitchFamily="18" charset="0"/>
              </a:rPr>
              <a:t>aq</a:t>
            </a:r>
            <a:r>
              <a:rPr lang="it-IT" sz="2000" b="1" baseline="-25000" dirty="0">
                <a:latin typeface="Times New Roman" panose="02020603050405020304" pitchFamily="18" charset="0"/>
                <a:cs typeface="Times New Roman" panose="02020603050405020304" pitchFamily="18" charset="0"/>
              </a:rPr>
              <a:t>)</a:t>
            </a:r>
            <a:r>
              <a:rPr lang="it-IT" sz="2000" b="1" dirty="0">
                <a:latin typeface="Times New Roman" panose="02020603050405020304" pitchFamily="18" charset="0"/>
                <a:cs typeface="Times New Roman" panose="02020603050405020304" pitchFamily="18" charset="0"/>
              </a:rPr>
              <a:t> </a:t>
            </a:r>
            <a:r>
              <a:rPr lang="it-IT" sz="2000" dirty="0" smtClean="0">
                <a:latin typeface="Times New Roman" panose="02020603050405020304" pitchFamily="18" charset="0"/>
                <a:cs typeface="Times New Roman" panose="02020603050405020304" pitchFamily="18" charset="0"/>
              </a:rPr>
              <a:t>             </a:t>
            </a:r>
            <a:r>
              <a:rPr lang="it-IT" sz="2000" b="1" dirty="0" smtClean="0">
                <a:latin typeface="Times New Roman" panose="02020603050405020304" pitchFamily="18" charset="0"/>
                <a:cs typeface="Times New Roman" panose="02020603050405020304" pitchFamily="18" charset="0"/>
              </a:rPr>
              <a:t> </a:t>
            </a:r>
            <a:r>
              <a:rPr lang="it-IT" sz="2000" b="1" dirty="0">
                <a:latin typeface="Times New Roman" panose="02020603050405020304" pitchFamily="18" charset="0"/>
                <a:cs typeface="Times New Roman" panose="02020603050405020304" pitchFamily="18" charset="0"/>
              </a:rPr>
              <a:t>MX</a:t>
            </a:r>
            <a:r>
              <a:rPr lang="it-IT" sz="2000" b="1" baseline="-25000" dirty="0">
                <a:latin typeface="Times New Roman" panose="02020603050405020304" pitchFamily="18" charset="0"/>
                <a:cs typeface="Times New Roman" panose="02020603050405020304" pitchFamily="18" charset="0"/>
              </a:rPr>
              <a:t>(s)</a:t>
            </a:r>
            <a:r>
              <a:rPr lang="it-IT" sz="2000" b="1" dirty="0">
                <a:latin typeface="Times New Roman" panose="02020603050405020304" pitchFamily="18" charset="0"/>
                <a:cs typeface="Times New Roman" panose="02020603050405020304" pitchFamily="18" charset="0"/>
                <a:sym typeface="Symbol"/>
              </a:rPr>
              <a:t></a:t>
            </a:r>
            <a:endParaRPr lang="it-IT" sz="2000" i="1" dirty="0">
              <a:latin typeface="Times New Roman" panose="02020603050405020304" pitchFamily="18" charset="0"/>
              <a:cs typeface="Times New Roman" panose="02020603050405020304" pitchFamily="18" charset="0"/>
            </a:endParaRPr>
          </a:p>
          <a:p>
            <a:pPr marL="0" indent="0">
              <a:buNone/>
            </a:pPr>
            <a:r>
              <a:rPr lang="it-IT" sz="2000" b="1" dirty="0">
                <a:latin typeface="Times New Roman" panose="02020603050405020304" pitchFamily="18" charset="0"/>
                <a:cs typeface="Times New Roman" panose="02020603050405020304" pitchFamily="18" charset="0"/>
              </a:rPr>
              <a:t> </a:t>
            </a:r>
            <a:endParaRPr lang="it-IT" sz="2000" i="1" dirty="0" smtClean="0">
              <a:latin typeface="Times New Roman" panose="02020603050405020304" pitchFamily="18" charset="0"/>
              <a:cs typeface="Times New Roman" panose="02020603050405020304" pitchFamily="18" charset="0"/>
            </a:endParaRPr>
          </a:p>
          <a:p>
            <a:pPr marL="0" indent="0">
              <a:buNone/>
            </a:pPr>
            <a:r>
              <a:rPr lang="it-IT" sz="2000" dirty="0" smtClean="0">
                <a:latin typeface="Times New Roman" panose="02020603050405020304" pitchFamily="18" charset="0"/>
                <a:cs typeface="Times New Roman" panose="02020603050405020304" pitchFamily="18" charset="0"/>
              </a:rPr>
              <a:t>spostata </a:t>
            </a:r>
            <a:r>
              <a:rPr lang="it-IT" sz="2000" dirty="0">
                <a:latin typeface="Times New Roman" panose="02020603050405020304" pitchFamily="18" charset="0"/>
                <a:cs typeface="Times New Roman" panose="02020603050405020304" pitchFamily="18" charset="0"/>
              </a:rPr>
              <a:t>quantitativamente dalla parte dei prodotti.</a:t>
            </a:r>
            <a:endParaRPr lang="it-IT" sz="2000" i="1" dirty="0">
              <a:latin typeface="Times New Roman" panose="02020603050405020304" pitchFamily="18" charset="0"/>
              <a:cs typeface="Times New Roman" panose="02020603050405020304" pitchFamily="18" charset="0"/>
            </a:endParaRPr>
          </a:p>
          <a:p>
            <a:pPr marL="0" indent="0">
              <a:buNone/>
            </a:pPr>
            <a:endParaRPr lang="it-IT" sz="2000" dirty="0" smtClean="0">
              <a:latin typeface="Times New Roman" panose="02020603050405020304" pitchFamily="18" charset="0"/>
              <a:cs typeface="Times New Roman" panose="02020603050405020304" pitchFamily="18" charset="0"/>
            </a:endParaRPr>
          </a:p>
          <a:p>
            <a:pPr marL="0" indent="0">
              <a:buNone/>
            </a:pPr>
            <a:r>
              <a:rPr lang="it-IT" sz="2000" dirty="0" smtClean="0">
                <a:latin typeface="Times New Roman" panose="02020603050405020304" pitchFamily="18" charset="0"/>
                <a:cs typeface="Times New Roman" panose="02020603050405020304" pitchFamily="18" charset="0"/>
              </a:rPr>
              <a:t>Molti degli ioni metallici formano </a:t>
            </a:r>
            <a:r>
              <a:rPr lang="it-IT" sz="2000" dirty="0" smtClean="0">
                <a:solidFill>
                  <a:schemeClr val="accent1"/>
                </a:solidFill>
                <a:latin typeface="Times New Roman" panose="02020603050405020304" pitchFamily="18" charset="0"/>
                <a:cs typeface="Times New Roman" panose="02020603050405020304" pitchFamily="18" charset="0"/>
              </a:rPr>
              <a:t>deboli complessi con gli ioni alogenuri.</a:t>
            </a:r>
          </a:p>
          <a:p>
            <a:pPr marL="0" indent="0">
              <a:buNone/>
            </a:pPr>
            <a:endParaRPr lang="it-IT" dirty="0"/>
          </a:p>
        </p:txBody>
      </p:sp>
      <p:graphicFrame>
        <p:nvGraphicFramePr>
          <p:cNvPr id="4" name="Oggetto 3"/>
          <p:cNvGraphicFramePr>
            <a:graphicFrameLocks noChangeAspect="1"/>
          </p:cNvGraphicFramePr>
          <p:nvPr>
            <p:extLst>
              <p:ext uri="{D42A27DB-BD31-4B8C-83A1-F6EECF244321}">
                <p14:modId xmlns:p14="http://schemas.microsoft.com/office/powerpoint/2010/main" val="3739406414"/>
              </p:ext>
            </p:extLst>
          </p:nvPr>
        </p:nvGraphicFramePr>
        <p:xfrm>
          <a:off x="1763688" y="2348880"/>
          <a:ext cx="692150" cy="169863"/>
        </p:xfrm>
        <a:graphic>
          <a:graphicData uri="http://schemas.openxmlformats.org/presentationml/2006/ole">
            <mc:AlternateContent xmlns:mc="http://schemas.openxmlformats.org/markup-compatibility/2006">
              <mc:Choice xmlns:v="urn:schemas-microsoft-com:vml" Requires="v">
                <p:oleObj spid="_x0000_s5164" name="CS ChemDraw Drawing" r:id="rId3" imgW="691973" imgH="169128" progId="ChemDraw.Document.6.0">
                  <p:embed/>
                </p:oleObj>
              </mc:Choice>
              <mc:Fallback>
                <p:oleObj name="CS ChemDraw Drawing" r:id="rId3" imgW="691973" imgH="169128" progId="ChemDraw.Document.6.0">
                  <p:embed/>
                  <p:pic>
                    <p:nvPicPr>
                      <p:cNvPr id="0" name=""/>
                      <p:cNvPicPr/>
                      <p:nvPr/>
                    </p:nvPicPr>
                    <p:blipFill>
                      <a:blip r:embed="rId4"/>
                      <a:stretch>
                        <a:fillRect/>
                      </a:stretch>
                    </p:blipFill>
                    <p:spPr>
                      <a:xfrm>
                        <a:off x="1763688" y="2348880"/>
                        <a:ext cx="692150" cy="169863"/>
                      </a:xfrm>
                      <a:prstGeom prst="rect">
                        <a:avLst/>
                      </a:prstGeom>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189171996"/>
              </p:ext>
            </p:extLst>
          </p:nvPr>
        </p:nvGraphicFramePr>
        <p:xfrm>
          <a:off x="1619672" y="3140968"/>
          <a:ext cx="692150" cy="169863"/>
        </p:xfrm>
        <a:graphic>
          <a:graphicData uri="http://schemas.openxmlformats.org/presentationml/2006/ole">
            <mc:AlternateContent xmlns:mc="http://schemas.openxmlformats.org/markup-compatibility/2006">
              <mc:Choice xmlns:v="urn:schemas-microsoft-com:vml" Requires="v">
                <p:oleObj spid="_x0000_s5165" name="CS ChemDraw Drawing" r:id="rId5" imgW="691973" imgH="169128" progId="ChemDraw.Document.6.0">
                  <p:embed/>
                </p:oleObj>
              </mc:Choice>
              <mc:Fallback>
                <p:oleObj name="CS ChemDraw Drawing" r:id="rId5" imgW="691973" imgH="169128" progId="ChemDraw.Document.6.0">
                  <p:embed/>
                  <p:pic>
                    <p:nvPicPr>
                      <p:cNvPr id="0" name=""/>
                      <p:cNvPicPr/>
                      <p:nvPr/>
                    </p:nvPicPr>
                    <p:blipFill>
                      <a:blip r:embed="rId4"/>
                      <a:stretch>
                        <a:fillRect/>
                      </a:stretch>
                    </p:blipFill>
                    <p:spPr>
                      <a:xfrm>
                        <a:off x="1619672" y="3140968"/>
                        <a:ext cx="692150" cy="169863"/>
                      </a:xfrm>
                      <a:prstGeom prst="rect">
                        <a:avLst/>
                      </a:prstGeom>
                    </p:spPr>
                  </p:pic>
                </p:oleObj>
              </mc:Fallback>
            </mc:AlternateContent>
          </a:graphicData>
        </a:graphic>
      </p:graphicFrame>
    </p:spTree>
    <p:extLst>
      <p:ext uri="{BB962C8B-B14F-4D97-AF65-F5344CB8AC3E}">
        <p14:creationId xmlns:p14="http://schemas.microsoft.com/office/powerpoint/2010/main" val="223298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650" y="0"/>
            <a:ext cx="9112349" cy="1143000"/>
          </a:xfrm>
        </p:spPr>
        <p:txBody>
          <a:bodyPr>
            <a:noAutofit/>
          </a:bodyPr>
          <a:lstStyle/>
          <a:p>
            <a:pPr algn="l"/>
            <a:r>
              <a:rPr lang="it-IT" sz="3200" b="1" dirty="0">
                <a:solidFill>
                  <a:srgbClr val="C00000"/>
                </a:solidFill>
              </a:rPr>
              <a:t>IL COMPORTAMENTO DEI CATIONI RISPETTO ALLA SOLUZIONE di NH</a:t>
            </a:r>
            <a:r>
              <a:rPr lang="it-IT" sz="3200" b="1" baseline="-25000" dirty="0">
                <a:solidFill>
                  <a:srgbClr val="C00000"/>
                </a:solidFill>
              </a:rPr>
              <a:t>3</a:t>
            </a:r>
            <a:r>
              <a:rPr lang="it-IT" sz="3200" b="1" dirty="0" smtClean="0">
                <a:solidFill>
                  <a:srgbClr val="C00000"/>
                </a:solidFill>
              </a:rPr>
              <a:t>.</a:t>
            </a:r>
            <a:endParaRPr lang="it-IT" sz="3200" dirty="0">
              <a:solidFill>
                <a:srgbClr val="C00000"/>
              </a:solidFill>
            </a:endParaRPr>
          </a:p>
        </p:txBody>
      </p:sp>
      <p:sp>
        <p:nvSpPr>
          <p:cNvPr id="3" name="Segnaposto contenuto 2"/>
          <p:cNvSpPr>
            <a:spLocks noGrp="1"/>
          </p:cNvSpPr>
          <p:nvPr>
            <p:ph idx="1"/>
          </p:nvPr>
        </p:nvSpPr>
        <p:spPr>
          <a:xfrm>
            <a:off x="0" y="1600200"/>
            <a:ext cx="9144000" cy="5257800"/>
          </a:xfrm>
        </p:spPr>
        <p:txBody>
          <a:bodyPr>
            <a:normAutofit/>
          </a:bodyPr>
          <a:lstStyle/>
          <a:p>
            <a:pPr marL="0" indent="0">
              <a:buNone/>
            </a:pPr>
            <a:r>
              <a:rPr lang="it-IT" sz="2200" dirty="0"/>
              <a:t>L’ammoniaca, una base debole, reagisce con l’acqua formando ioni ammonio e ossidrile:</a:t>
            </a:r>
            <a:endParaRPr lang="it-IT" sz="2200" i="1" dirty="0"/>
          </a:p>
          <a:p>
            <a:pPr marL="0" indent="0">
              <a:buNone/>
            </a:pPr>
            <a:r>
              <a:rPr lang="it-IT" sz="2200" b="1" dirty="0"/>
              <a:t>NH</a:t>
            </a:r>
            <a:r>
              <a:rPr lang="it-IT" sz="2200" b="1" baseline="-25000" dirty="0"/>
              <a:t>3(g)</a:t>
            </a:r>
            <a:r>
              <a:rPr lang="it-IT" sz="2200" b="1" dirty="0"/>
              <a:t> + H</a:t>
            </a:r>
            <a:r>
              <a:rPr lang="it-IT" sz="2200" b="1" baseline="-25000" dirty="0"/>
              <a:t>2</a:t>
            </a:r>
            <a:r>
              <a:rPr lang="it-IT" sz="2200" b="1" dirty="0"/>
              <a:t>O</a:t>
            </a:r>
            <a:r>
              <a:rPr lang="it-IT" sz="2200" b="1" baseline="-25000" dirty="0"/>
              <a:t>(l)</a:t>
            </a:r>
            <a:r>
              <a:rPr lang="it-IT" sz="2200" b="1" dirty="0"/>
              <a:t> </a:t>
            </a:r>
            <a:r>
              <a:rPr lang="it-IT" sz="2200" b="1" dirty="0" smtClean="0"/>
              <a:t>               NH</a:t>
            </a:r>
            <a:r>
              <a:rPr lang="it-IT" sz="2200" b="1" baseline="-25000" dirty="0" smtClean="0"/>
              <a:t>4</a:t>
            </a:r>
            <a:r>
              <a:rPr lang="it-IT" sz="2200" b="1" baseline="30000" dirty="0"/>
              <a:t>+</a:t>
            </a:r>
            <a:r>
              <a:rPr lang="it-IT" sz="2200" b="1" baseline="-25000" dirty="0"/>
              <a:t>(</a:t>
            </a:r>
            <a:r>
              <a:rPr lang="it-IT" sz="2200" b="1" baseline="-25000" dirty="0" err="1"/>
              <a:t>aq</a:t>
            </a:r>
            <a:r>
              <a:rPr lang="it-IT" sz="2200" b="1" baseline="-25000" dirty="0"/>
              <a:t>)</a:t>
            </a:r>
            <a:r>
              <a:rPr lang="it-IT" sz="2200" b="1" dirty="0"/>
              <a:t> + OH</a:t>
            </a:r>
            <a:r>
              <a:rPr lang="it-IT" sz="2200" b="1" baseline="30000" dirty="0"/>
              <a:t>-</a:t>
            </a:r>
            <a:r>
              <a:rPr lang="it-IT" sz="2200" b="1" baseline="-25000" dirty="0"/>
              <a:t>(</a:t>
            </a:r>
            <a:r>
              <a:rPr lang="it-IT" sz="2200" b="1" baseline="-25000" dirty="0" err="1"/>
              <a:t>aq</a:t>
            </a:r>
            <a:r>
              <a:rPr lang="it-IT" sz="2200" b="1" baseline="-25000" dirty="0"/>
              <a:t>)</a:t>
            </a:r>
            <a:endParaRPr lang="it-IT" sz="2200" i="1" dirty="0"/>
          </a:p>
          <a:p>
            <a:pPr marL="0" indent="0">
              <a:buNone/>
            </a:pPr>
            <a:r>
              <a:rPr lang="it-IT" sz="2200" dirty="0"/>
              <a:t>Gli ioni ossidrile, come già detto, reagiscono con i cationi per formare gli </a:t>
            </a:r>
            <a:r>
              <a:rPr lang="it-IT" sz="2200" dirty="0" smtClean="0">
                <a:solidFill>
                  <a:schemeClr val="accent1"/>
                </a:solidFill>
              </a:rPr>
              <a:t>idrossidi</a:t>
            </a:r>
            <a:r>
              <a:rPr lang="it-IT" sz="2200" dirty="0" smtClean="0"/>
              <a:t>.</a:t>
            </a:r>
            <a:r>
              <a:rPr lang="it-IT" sz="2200" dirty="0"/>
              <a:t/>
            </a:r>
            <a:br>
              <a:rPr lang="it-IT" sz="2200" dirty="0"/>
            </a:br>
            <a:r>
              <a:rPr lang="it-IT" sz="2200" dirty="0"/>
              <a:t>Inoltre l’ammoniaca </a:t>
            </a:r>
            <a:r>
              <a:rPr lang="it-IT" sz="2200" dirty="0" smtClean="0"/>
              <a:t>(base di Lewis) forma </a:t>
            </a:r>
            <a:r>
              <a:rPr lang="it-IT" sz="2200" dirty="0">
                <a:solidFill>
                  <a:schemeClr val="accent1"/>
                </a:solidFill>
              </a:rPr>
              <a:t>complessi</a:t>
            </a:r>
            <a:r>
              <a:rPr lang="it-IT" sz="2200" dirty="0"/>
              <a:t> con molti cationi metallici. </a:t>
            </a:r>
            <a:endParaRPr lang="it-IT" sz="2200" i="1" dirty="0"/>
          </a:p>
          <a:p>
            <a:pPr marL="0" indent="0">
              <a:buNone/>
            </a:pPr>
            <a:r>
              <a:rPr lang="it-IT" sz="2200" dirty="0"/>
              <a:t>Normalmente </a:t>
            </a:r>
            <a:r>
              <a:rPr lang="it-IT" sz="2200" u="sng" dirty="0"/>
              <a:t>i complessi ammoniacali si formano per grandi concentrazioni di ammoniaca</a:t>
            </a:r>
            <a:r>
              <a:rPr lang="it-IT" sz="2200" dirty="0"/>
              <a:t>, perciò è possibile che si abbia </a:t>
            </a:r>
            <a:r>
              <a:rPr lang="it-IT" sz="2200" b="1" u="sng" dirty="0"/>
              <a:t>prima un precipitato (idrossido) seguito dalla sua dissoluzione (formazione del complesso amminico) </a:t>
            </a:r>
            <a:endParaRPr lang="it-IT" sz="2200" b="1" i="1" u="sng" dirty="0"/>
          </a:p>
          <a:p>
            <a:pPr marL="0" indent="0">
              <a:buNone/>
            </a:pPr>
            <a:r>
              <a:rPr lang="it-IT" i="1" dirty="0"/>
              <a:t> </a:t>
            </a:r>
          </a:p>
          <a:p>
            <a:pPr marL="0" indent="0">
              <a:buNone/>
            </a:pPr>
            <a:endParaRPr lang="it-IT" dirty="0"/>
          </a:p>
        </p:txBody>
      </p:sp>
      <p:graphicFrame>
        <p:nvGraphicFramePr>
          <p:cNvPr id="4" name="Oggetto 3"/>
          <p:cNvGraphicFramePr>
            <a:graphicFrameLocks noChangeAspect="1"/>
          </p:cNvGraphicFramePr>
          <p:nvPr>
            <p:extLst>
              <p:ext uri="{D42A27DB-BD31-4B8C-83A1-F6EECF244321}">
                <p14:modId xmlns:p14="http://schemas.microsoft.com/office/powerpoint/2010/main" val="3282902109"/>
              </p:ext>
            </p:extLst>
          </p:nvPr>
        </p:nvGraphicFramePr>
        <p:xfrm>
          <a:off x="1835696" y="2492896"/>
          <a:ext cx="692150" cy="169863"/>
        </p:xfrm>
        <a:graphic>
          <a:graphicData uri="http://schemas.openxmlformats.org/presentationml/2006/ole">
            <mc:AlternateContent xmlns:mc="http://schemas.openxmlformats.org/markup-compatibility/2006">
              <mc:Choice xmlns:v="urn:schemas-microsoft-com:vml" Requires="v">
                <p:oleObj spid="_x0000_s6162" name="CS ChemDraw Drawing" r:id="rId3" imgW="691973" imgH="169128" progId="ChemDraw.Document.6.0">
                  <p:embed/>
                </p:oleObj>
              </mc:Choice>
              <mc:Fallback>
                <p:oleObj name="CS ChemDraw Drawing" r:id="rId3" imgW="691973" imgH="169128" progId="ChemDraw.Document.6.0">
                  <p:embed/>
                  <p:pic>
                    <p:nvPicPr>
                      <p:cNvPr id="0" name=""/>
                      <p:cNvPicPr/>
                      <p:nvPr/>
                    </p:nvPicPr>
                    <p:blipFill>
                      <a:blip r:embed="rId4"/>
                      <a:stretch>
                        <a:fillRect/>
                      </a:stretch>
                    </p:blipFill>
                    <p:spPr>
                      <a:xfrm>
                        <a:off x="1835696" y="2492896"/>
                        <a:ext cx="692150" cy="169863"/>
                      </a:xfrm>
                      <a:prstGeom prst="rect">
                        <a:avLst/>
                      </a:prstGeom>
                    </p:spPr>
                  </p:pic>
                </p:oleObj>
              </mc:Fallback>
            </mc:AlternateContent>
          </a:graphicData>
        </a:graphic>
      </p:graphicFrame>
    </p:spTree>
    <p:extLst>
      <p:ext uri="{BB962C8B-B14F-4D97-AF65-F5344CB8AC3E}">
        <p14:creationId xmlns:p14="http://schemas.microsoft.com/office/powerpoint/2010/main" val="192240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3473"/>
            <a:ext cx="9144000" cy="1143000"/>
          </a:xfrm>
        </p:spPr>
        <p:txBody>
          <a:bodyPr>
            <a:normAutofit/>
          </a:bodyPr>
          <a:lstStyle/>
          <a:p>
            <a:r>
              <a:rPr lang="it-IT" sz="3200" b="1" dirty="0" smtClean="0">
                <a:solidFill>
                  <a:srgbClr val="C00000"/>
                </a:solidFill>
              </a:rPr>
              <a:t>REGOLE DI SOLUBILITÀ</a:t>
            </a:r>
            <a:endParaRPr lang="it-IT" sz="3200" b="1" dirty="0">
              <a:solidFill>
                <a:srgbClr val="C00000"/>
              </a:solidFill>
            </a:endParaRPr>
          </a:p>
        </p:txBody>
      </p:sp>
      <p:sp>
        <p:nvSpPr>
          <p:cNvPr id="3" name="Segnaposto contenuto 2"/>
          <p:cNvSpPr>
            <a:spLocks noGrp="1"/>
          </p:cNvSpPr>
          <p:nvPr>
            <p:ph idx="1"/>
          </p:nvPr>
        </p:nvSpPr>
        <p:spPr>
          <a:xfrm>
            <a:off x="0" y="1124744"/>
            <a:ext cx="9144000" cy="5733256"/>
          </a:xfrm>
        </p:spPr>
        <p:txBody>
          <a:bodyPr>
            <a:normAutofit fontScale="70000" lnSpcReduction="20000"/>
          </a:bodyPr>
          <a:lstStyle/>
          <a:p>
            <a:pPr marL="0" indent="0">
              <a:spcAft>
                <a:spcPts val="0"/>
              </a:spcAft>
              <a:buNone/>
            </a:pPr>
            <a:r>
              <a:rPr lang="it-IT" dirty="0" smtClean="0">
                <a:solidFill>
                  <a:srgbClr val="000000"/>
                </a:solidFill>
                <a:effectLst/>
                <a:latin typeface="Comic Sans MS"/>
                <a:ea typeface="Times New Roman"/>
              </a:rPr>
              <a:t>1) I nitrati (NO</a:t>
            </a:r>
            <a:r>
              <a:rPr lang="it-IT" baseline="-25000" dirty="0" smtClean="0">
                <a:solidFill>
                  <a:srgbClr val="000000"/>
                </a:solidFill>
                <a:effectLst/>
                <a:latin typeface="Comic Sans MS"/>
                <a:ea typeface="Times New Roman"/>
              </a:rPr>
              <a:t>3</a:t>
            </a:r>
            <a:r>
              <a:rPr lang="it-IT" baseline="30000" dirty="0" smtClean="0">
                <a:solidFill>
                  <a:srgbClr val="000000"/>
                </a:solidFill>
                <a:effectLst/>
                <a:latin typeface="Comic Sans MS"/>
                <a:ea typeface="Times New Roman"/>
              </a:rPr>
              <a:t>-</a:t>
            </a:r>
            <a:r>
              <a:rPr lang="it-IT" dirty="0" smtClean="0">
                <a:solidFill>
                  <a:srgbClr val="000000"/>
                </a:solidFill>
                <a:effectLst/>
                <a:latin typeface="Comic Sans MS"/>
                <a:ea typeface="Times New Roman"/>
              </a:rPr>
              <a:t>), gli acetati  (C</a:t>
            </a:r>
            <a:r>
              <a:rPr lang="it-IT" baseline="-25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H</a:t>
            </a:r>
            <a:r>
              <a:rPr lang="it-IT" baseline="-25000" dirty="0" smtClean="0">
                <a:solidFill>
                  <a:srgbClr val="000000"/>
                </a:solidFill>
                <a:effectLst/>
                <a:latin typeface="Comic Sans MS"/>
                <a:ea typeface="Times New Roman"/>
              </a:rPr>
              <a:t>3</a:t>
            </a:r>
            <a:r>
              <a:rPr lang="it-IT" dirty="0" smtClean="0">
                <a:solidFill>
                  <a:srgbClr val="000000"/>
                </a:solidFill>
                <a:effectLst/>
                <a:latin typeface="Comic Sans MS"/>
                <a:ea typeface="Times New Roman"/>
              </a:rPr>
              <a:t>O</a:t>
            </a:r>
            <a:r>
              <a:rPr lang="it-IT" baseline="-25000" dirty="0" smtClean="0">
                <a:solidFill>
                  <a:srgbClr val="000000"/>
                </a:solidFill>
                <a:effectLst/>
                <a:latin typeface="Comic Sans MS"/>
                <a:ea typeface="Times New Roman"/>
              </a:rPr>
              <a:t>2</a:t>
            </a:r>
            <a:r>
              <a:rPr lang="it-IT" baseline="30000" dirty="0" smtClean="0">
                <a:solidFill>
                  <a:srgbClr val="000000"/>
                </a:solidFill>
                <a:effectLst/>
                <a:latin typeface="Comic Sans MS"/>
                <a:ea typeface="Times New Roman"/>
              </a:rPr>
              <a:t>-</a:t>
            </a:r>
            <a:r>
              <a:rPr lang="it-IT" dirty="0" smtClean="0">
                <a:solidFill>
                  <a:srgbClr val="000000"/>
                </a:solidFill>
                <a:effectLst/>
                <a:latin typeface="Comic Sans MS"/>
                <a:ea typeface="Times New Roman"/>
              </a:rPr>
              <a:t>), i clorati (ClO</a:t>
            </a:r>
            <a:r>
              <a:rPr lang="it-IT" baseline="-25000" dirty="0" smtClean="0">
                <a:solidFill>
                  <a:srgbClr val="000000"/>
                </a:solidFill>
                <a:effectLst/>
                <a:latin typeface="Comic Sans MS"/>
                <a:ea typeface="Times New Roman"/>
              </a:rPr>
              <a:t>3</a:t>
            </a:r>
            <a:r>
              <a:rPr lang="it-IT" baseline="30000" dirty="0" smtClean="0">
                <a:solidFill>
                  <a:srgbClr val="000000"/>
                </a:solidFill>
                <a:effectLst/>
                <a:latin typeface="Comic Sans MS"/>
                <a:ea typeface="Times New Roman"/>
              </a:rPr>
              <a:t>-</a:t>
            </a:r>
            <a:r>
              <a:rPr lang="it-IT" dirty="0" smtClean="0">
                <a:solidFill>
                  <a:srgbClr val="000000"/>
                </a:solidFill>
                <a:effectLst/>
                <a:latin typeface="Comic Sans MS"/>
                <a:ea typeface="Times New Roman"/>
              </a:rPr>
              <a:t>), e i perclorati (ClO</a:t>
            </a:r>
            <a:r>
              <a:rPr lang="it-IT" baseline="-25000" dirty="0" smtClean="0">
                <a:solidFill>
                  <a:srgbClr val="000000"/>
                </a:solidFill>
                <a:effectLst/>
                <a:latin typeface="Comic Sans MS"/>
                <a:ea typeface="Times New Roman"/>
              </a:rPr>
              <a:t>4</a:t>
            </a:r>
            <a:r>
              <a:rPr lang="it-IT" baseline="30000" dirty="0" smtClean="0">
                <a:solidFill>
                  <a:srgbClr val="000000"/>
                </a:solidFill>
                <a:effectLst/>
                <a:latin typeface="Comic Sans MS"/>
                <a:ea typeface="Times New Roman"/>
              </a:rPr>
              <a:t>-</a:t>
            </a:r>
            <a:r>
              <a:rPr lang="it-IT" dirty="0" smtClean="0">
                <a:solidFill>
                  <a:srgbClr val="000000"/>
                </a:solidFill>
                <a:effectLst/>
                <a:latin typeface="Comic Sans MS"/>
                <a:ea typeface="Times New Roman"/>
              </a:rPr>
              <a:t>) sono sali solubili;</a:t>
            </a:r>
            <a:endParaRPr lang="it-IT" sz="4400" dirty="0" smtClean="0">
              <a:effectLst/>
              <a:latin typeface="Times New Roman"/>
              <a:ea typeface="Times New Roman"/>
            </a:endParaRPr>
          </a:p>
          <a:p>
            <a:pPr marL="0" indent="0">
              <a:spcAft>
                <a:spcPts val="0"/>
              </a:spcAft>
              <a:buNone/>
            </a:pPr>
            <a:r>
              <a:rPr lang="it-IT" dirty="0" smtClean="0">
                <a:solidFill>
                  <a:srgbClr val="0000FF"/>
                </a:solidFill>
                <a:effectLst/>
                <a:latin typeface="Comic Sans MS"/>
                <a:ea typeface="Times New Roman"/>
              </a:rPr>
              <a:t>2) Tutti i sali di ammonio (NH</a:t>
            </a:r>
            <a:r>
              <a:rPr lang="it-IT" baseline="-25000" dirty="0" smtClean="0">
                <a:solidFill>
                  <a:srgbClr val="0000FF"/>
                </a:solidFill>
                <a:effectLst/>
                <a:latin typeface="Comic Sans MS"/>
                <a:ea typeface="Times New Roman"/>
              </a:rPr>
              <a:t>4</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sono solubili;</a:t>
            </a:r>
            <a:endParaRPr lang="it-IT" sz="4400" dirty="0" smtClean="0">
              <a:effectLst/>
              <a:latin typeface="Times New Roman"/>
              <a:ea typeface="Times New Roman"/>
            </a:endParaRPr>
          </a:p>
          <a:p>
            <a:pPr marL="0" indent="0">
              <a:spcAft>
                <a:spcPts val="0"/>
              </a:spcAft>
              <a:buNone/>
            </a:pPr>
            <a:r>
              <a:rPr lang="it-IT" dirty="0" smtClean="0">
                <a:solidFill>
                  <a:srgbClr val="000000"/>
                </a:solidFill>
                <a:effectLst/>
                <a:latin typeface="Comic Sans MS"/>
                <a:ea typeface="Times New Roman"/>
              </a:rPr>
              <a:t>3) Tutti i sali degli ioni del primo gruppo sono solubili;</a:t>
            </a:r>
            <a:endParaRPr lang="it-IT" sz="4400" dirty="0" smtClean="0">
              <a:effectLst/>
              <a:latin typeface="Times New Roman"/>
              <a:ea typeface="Times New Roman"/>
            </a:endParaRPr>
          </a:p>
          <a:p>
            <a:pPr marL="0" indent="0">
              <a:spcAft>
                <a:spcPts val="0"/>
              </a:spcAft>
              <a:buNone/>
            </a:pPr>
            <a:r>
              <a:rPr lang="it-IT" dirty="0" smtClean="0">
                <a:solidFill>
                  <a:srgbClr val="0000FF"/>
                </a:solidFill>
                <a:effectLst/>
                <a:latin typeface="Comic Sans MS"/>
                <a:ea typeface="Times New Roman"/>
              </a:rPr>
              <a:t>4) I cloruri (Cl</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i bromuri (Br</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e gli ioduri (I</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sono sali solubili. </a:t>
            </a:r>
            <a:br>
              <a:rPr lang="it-IT" dirty="0" smtClean="0">
                <a:solidFill>
                  <a:srgbClr val="0000FF"/>
                </a:solidFill>
                <a:effectLst/>
                <a:latin typeface="Comic Sans MS"/>
                <a:ea typeface="Times New Roman"/>
              </a:rPr>
            </a:br>
            <a:r>
              <a:rPr lang="it-IT" dirty="0" smtClean="0">
                <a:solidFill>
                  <a:srgbClr val="0000FF"/>
                </a:solidFill>
                <a:effectLst/>
                <a:latin typeface="Comic Sans MS"/>
                <a:ea typeface="Times New Roman"/>
              </a:rPr>
              <a:t>Fanno eccezione gli alogenuri d’argento (Ag</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di piombo (II) (Pb</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e di mercurio (I)  (Hg</a:t>
            </a:r>
            <a:r>
              <a:rPr lang="it-IT" baseline="-25000" dirty="0" smtClean="0">
                <a:solidFill>
                  <a:srgbClr val="0000FF"/>
                </a:solidFill>
                <a:effectLst/>
                <a:latin typeface="Comic Sans MS"/>
                <a:ea typeface="Times New Roman"/>
              </a:rPr>
              <a:t>2</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che sono insolubili;</a:t>
            </a:r>
            <a:endParaRPr lang="it-IT" sz="4400" dirty="0" smtClean="0">
              <a:effectLst/>
              <a:latin typeface="Times New Roman"/>
              <a:ea typeface="Times New Roman"/>
            </a:endParaRPr>
          </a:p>
          <a:p>
            <a:pPr marL="0" indent="0">
              <a:spcAft>
                <a:spcPts val="0"/>
              </a:spcAft>
              <a:buNone/>
            </a:pPr>
            <a:r>
              <a:rPr lang="it-IT" dirty="0" smtClean="0">
                <a:solidFill>
                  <a:srgbClr val="000000"/>
                </a:solidFill>
                <a:effectLst/>
                <a:latin typeface="Comic Sans MS"/>
                <a:ea typeface="Times New Roman"/>
              </a:rPr>
              <a:t>5) Tutti i solfati sono solubili ad eccezione di quelli di calcio (Ca</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stronzio (Sr</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bario (Ba</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piombo II (Pb</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mercurio I (Hg</a:t>
            </a:r>
            <a:r>
              <a:rPr lang="it-IT" baseline="-25000" dirty="0" smtClean="0">
                <a:solidFill>
                  <a:srgbClr val="000000"/>
                </a:solidFill>
                <a:effectLst/>
                <a:latin typeface="Comic Sans MS"/>
                <a:ea typeface="Times New Roman"/>
              </a:rPr>
              <a:t>2</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e argento (Ag</a:t>
            </a:r>
            <a:r>
              <a:rPr lang="it-IT" baseline="30000" dirty="0" smtClean="0">
                <a:solidFill>
                  <a:srgbClr val="000000"/>
                </a:solidFill>
                <a:effectLst/>
                <a:latin typeface="Comic Sans MS"/>
                <a:ea typeface="Times New Roman"/>
              </a:rPr>
              <a:t>+</a:t>
            </a:r>
            <a:r>
              <a:rPr lang="it-IT" dirty="0" smtClean="0">
                <a:solidFill>
                  <a:srgbClr val="000000"/>
                </a:solidFill>
                <a:effectLst/>
                <a:latin typeface="Comic Sans MS"/>
                <a:ea typeface="Times New Roman"/>
              </a:rPr>
              <a:t>);</a:t>
            </a:r>
            <a:endParaRPr lang="it-IT" sz="4400" dirty="0" smtClean="0">
              <a:effectLst/>
              <a:latin typeface="Times New Roman"/>
              <a:ea typeface="Times New Roman"/>
            </a:endParaRPr>
          </a:p>
          <a:p>
            <a:pPr marL="0" indent="0">
              <a:spcAft>
                <a:spcPts val="0"/>
              </a:spcAft>
              <a:buNone/>
            </a:pPr>
            <a:r>
              <a:rPr lang="it-IT" dirty="0" smtClean="0">
                <a:solidFill>
                  <a:srgbClr val="0000FF"/>
                </a:solidFill>
                <a:effectLst/>
                <a:latin typeface="Comic Sans MS"/>
                <a:ea typeface="Times New Roman"/>
              </a:rPr>
              <a:t>6) Tutti i carbonati (CO</a:t>
            </a:r>
            <a:r>
              <a:rPr lang="it-IT" baseline="-25000" dirty="0" smtClean="0">
                <a:solidFill>
                  <a:srgbClr val="0000FF"/>
                </a:solidFill>
                <a:effectLst/>
                <a:latin typeface="Comic Sans MS"/>
                <a:ea typeface="Times New Roman"/>
              </a:rPr>
              <a:t>3</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cromati (CrO</a:t>
            </a:r>
            <a:r>
              <a:rPr lang="it-IT" baseline="-25000" dirty="0" smtClean="0">
                <a:solidFill>
                  <a:srgbClr val="0000FF"/>
                </a:solidFill>
                <a:effectLst/>
                <a:latin typeface="Comic Sans MS"/>
                <a:ea typeface="Times New Roman"/>
              </a:rPr>
              <a:t>4</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ossalati  (C</a:t>
            </a:r>
            <a:r>
              <a:rPr lang="it-IT" baseline="-25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O</a:t>
            </a:r>
            <a:r>
              <a:rPr lang="it-IT" baseline="-25000" dirty="0" smtClean="0">
                <a:solidFill>
                  <a:srgbClr val="0000FF"/>
                </a:solidFill>
                <a:effectLst/>
                <a:latin typeface="Comic Sans MS"/>
                <a:ea typeface="Times New Roman"/>
              </a:rPr>
              <a:t>4</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e fosfati (PO</a:t>
            </a:r>
            <a:r>
              <a:rPr lang="it-IT" baseline="-25000" dirty="0" smtClean="0">
                <a:solidFill>
                  <a:srgbClr val="0000FF"/>
                </a:solidFill>
                <a:effectLst/>
                <a:latin typeface="Comic Sans MS"/>
                <a:ea typeface="Times New Roman"/>
              </a:rPr>
              <a:t>4</a:t>
            </a:r>
            <a:r>
              <a:rPr lang="it-IT" baseline="30000" dirty="0" smtClean="0">
                <a:solidFill>
                  <a:srgbClr val="0000FF"/>
                </a:solidFill>
                <a:effectLst/>
                <a:latin typeface="Comic Sans MS"/>
                <a:ea typeface="Times New Roman"/>
              </a:rPr>
              <a:t>-3</a:t>
            </a:r>
            <a:r>
              <a:rPr lang="it-IT" dirty="0" smtClean="0">
                <a:solidFill>
                  <a:srgbClr val="0000FF"/>
                </a:solidFill>
                <a:effectLst/>
                <a:latin typeface="Comic Sans MS"/>
                <a:ea typeface="Times New Roman"/>
              </a:rPr>
              <a:t>) sono insolubili eccetto quelli del Gruppo I e d’ ammonio che sono solubili;</a:t>
            </a:r>
            <a:endParaRPr lang="it-IT" sz="4400" dirty="0" smtClean="0">
              <a:effectLst/>
              <a:latin typeface="Times New Roman"/>
              <a:ea typeface="Times New Roman"/>
            </a:endParaRPr>
          </a:p>
          <a:p>
            <a:pPr marL="0" indent="0">
              <a:spcAft>
                <a:spcPts val="0"/>
              </a:spcAft>
              <a:buNone/>
            </a:pPr>
            <a:r>
              <a:rPr lang="it-IT" dirty="0" smtClean="0">
                <a:solidFill>
                  <a:srgbClr val="000000"/>
                </a:solidFill>
                <a:effectLst/>
                <a:latin typeface="Comic Sans MS"/>
                <a:ea typeface="Times New Roman"/>
              </a:rPr>
              <a:t>7) Tutti i solfuri (S</a:t>
            </a:r>
            <a:r>
              <a:rPr lang="it-IT" baseline="30000" dirty="0" smtClean="0">
                <a:solidFill>
                  <a:srgbClr val="000000"/>
                </a:solidFill>
                <a:effectLst/>
                <a:latin typeface="Comic Sans MS"/>
                <a:ea typeface="Times New Roman"/>
              </a:rPr>
              <a:t>-2</a:t>
            </a:r>
            <a:r>
              <a:rPr lang="it-IT" dirty="0" smtClean="0">
                <a:solidFill>
                  <a:srgbClr val="000000"/>
                </a:solidFill>
                <a:effectLst/>
                <a:latin typeface="Comic Sans MS"/>
                <a:ea typeface="Times New Roman"/>
              </a:rPr>
              <a:t>) sono insolubili. Fanno eccezione quelli degli elementi del Gruppo I e del Gruppo II che sono invece solubili;</a:t>
            </a:r>
            <a:endParaRPr lang="it-IT" sz="4400" dirty="0" smtClean="0">
              <a:effectLst/>
              <a:latin typeface="Times New Roman"/>
              <a:ea typeface="Times New Roman"/>
            </a:endParaRPr>
          </a:p>
          <a:p>
            <a:pPr marL="0" indent="0">
              <a:spcAft>
                <a:spcPts val="0"/>
              </a:spcAft>
              <a:buNone/>
            </a:pPr>
            <a:r>
              <a:rPr lang="it-IT" dirty="0" smtClean="0">
                <a:solidFill>
                  <a:srgbClr val="0000FF"/>
                </a:solidFill>
                <a:effectLst/>
                <a:latin typeface="Comic Sans MS"/>
                <a:ea typeface="Times New Roman"/>
              </a:rPr>
              <a:t>8) Tutti gli idrossidi (OH</a:t>
            </a:r>
            <a:r>
              <a:rPr lang="it-IT" baseline="30000" dirty="0" smtClean="0">
                <a:solidFill>
                  <a:srgbClr val="0000FF"/>
                </a:solidFill>
                <a:effectLst/>
                <a:latin typeface="Comic Sans MS"/>
                <a:ea typeface="Times New Roman"/>
              </a:rPr>
              <a:t>-</a:t>
            </a:r>
            <a:r>
              <a:rPr lang="it-IT" dirty="0" smtClean="0">
                <a:solidFill>
                  <a:srgbClr val="0000FF"/>
                </a:solidFill>
                <a:effectLst/>
                <a:latin typeface="Comic Sans MS"/>
                <a:ea typeface="Times New Roman"/>
              </a:rPr>
              <a:t>) e gli ossidi (O</a:t>
            </a:r>
            <a:r>
              <a:rPr lang="it-IT" baseline="30000" dirty="0" smtClean="0">
                <a:solidFill>
                  <a:srgbClr val="0000FF"/>
                </a:solidFill>
                <a:effectLst/>
                <a:latin typeface="Comic Sans MS"/>
                <a:ea typeface="Times New Roman"/>
              </a:rPr>
              <a:t>-2</a:t>
            </a:r>
            <a:r>
              <a:rPr lang="it-IT" dirty="0" smtClean="0">
                <a:solidFill>
                  <a:srgbClr val="0000FF"/>
                </a:solidFill>
                <a:effectLst/>
                <a:latin typeface="Comic Sans MS"/>
                <a:ea typeface="Times New Roman"/>
              </a:rPr>
              <a:t>) sono insolubili con l’eccezione di quelli degli elementi del primo e secondo gruppo.</a:t>
            </a:r>
            <a:endParaRPr lang="it-IT" sz="4400" dirty="0" smtClean="0">
              <a:effectLst/>
              <a:latin typeface="Times New Roman"/>
              <a:ea typeface="Times New Roman"/>
            </a:endParaRPr>
          </a:p>
        </p:txBody>
      </p:sp>
    </p:spTree>
    <p:extLst>
      <p:ext uri="{BB962C8B-B14F-4D97-AF65-F5344CB8AC3E}">
        <p14:creationId xmlns:p14="http://schemas.microsoft.com/office/powerpoint/2010/main" val="42247768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2010</Words>
  <Application>Microsoft Office PowerPoint</Application>
  <PresentationFormat>Presentazione su schermo (4:3)</PresentationFormat>
  <Paragraphs>189</Paragraphs>
  <Slides>16</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16</vt:i4>
      </vt:variant>
    </vt:vector>
  </HeadingPairs>
  <TitlesOfParts>
    <vt:vector size="19" baseType="lpstr">
      <vt:lpstr>Tema di Office</vt:lpstr>
      <vt:lpstr>CS ChemDraw Drawing</vt:lpstr>
      <vt:lpstr>Equazione</vt:lpstr>
      <vt:lpstr>   Materiale didattico a supporto dell’esperienza 3  </vt:lpstr>
      <vt:lpstr>Perché le soluzioni dei cationi metallici di partenza sono acide.</vt:lpstr>
      <vt:lpstr>Presentazione standard di PowerPoint</vt:lpstr>
      <vt:lpstr>La formazione degli idrossidi, è legata all’acidità dei cationi.</vt:lpstr>
      <vt:lpstr>IL COMPORTAMENTO DEI CATIONI RISPETTO AGLI IONI OSSIDRILE (OH-)</vt:lpstr>
      <vt:lpstr>IL COMPORTAMENTO DEI CATIONI RISPETTO AGLI IONI CARBONATO </vt:lpstr>
      <vt:lpstr>IL COMPORTAMENTO DEI CATIONI RISPETTO AGLI IONI ALOGENURI.</vt:lpstr>
      <vt:lpstr>IL COMPORTAMENTO DEI CATIONI RISPETTO ALLA SOLUZIONE di NH3.</vt:lpstr>
      <vt:lpstr>REGOLE DI SOLUBILITÀ</vt:lpstr>
      <vt:lpstr>Il colore dei complessi (metalli di transizione)</vt:lpstr>
      <vt:lpstr>Presentazione standard di PowerPoint</vt:lpstr>
      <vt:lpstr>Il colore dei composti dei metalli di transizione. </vt:lpstr>
      <vt:lpstr>Presentazione standard di PowerPoint</vt:lpstr>
      <vt:lpstr>Presentazione standard di PowerPoint</vt:lpstr>
      <vt:lpstr>Presentazione standard di PowerPoint</vt:lpstr>
      <vt:lpstr>Presentazione standard di PowerPoint</vt:lpstr>
    </vt:vector>
  </TitlesOfParts>
  <Company>Dip. Chimica Univ. "La Sapienza" Roma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ESERCITAZIONE 3  </dc:title>
  <dc:creator>Alessandra Gentili</dc:creator>
  <cp:lastModifiedBy>Alessandra Gentili</cp:lastModifiedBy>
  <cp:revision>37</cp:revision>
  <dcterms:created xsi:type="dcterms:W3CDTF">2014-03-31T14:59:19Z</dcterms:created>
  <dcterms:modified xsi:type="dcterms:W3CDTF">2014-03-31T17:42:56Z</dcterms:modified>
</cp:coreProperties>
</file>