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Lst>
  <p:notesMasterIdLst>
    <p:notesMasterId r:id="rId25"/>
  </p:notesMasterIdLst>
  <p:sldIdLst>
    <p:sldId id="256" r:id="rId5"/>
    <p:sldId id="257" r:id="rId6"/>
    <p:sldId id="261" r:id="rId7"/>
    <p:sldId id="262" r:id="rId8"/>
    <p:sldId id="263" r:id="rId9"/>
    <p:sldId id="258" r:id="rId10"/>
    <p:sldId id="259" r:id="rId11"/>
    <p:sldId id="264" r:id="rId12"/>
    <p:sldId id="265" r:id="rId13"/>
    <p:sldId id="260" r:id="rId14"/>
    <p:sldId id="272" r:id="rId15"/>
    <p:sldId id="266" r:id="rId16"/>
    <p:sldId id="267" r:id="rId17"/>
    <p:sldId id="268" r:id="rId18"/>
    <p:sldId id="269" r:id="rId19"/>
    <p:sldId id="270" r:id="rId20"/>
    <p:sldId id="271" r:id="rId21"/>
    <p:sldId id="273" r:id="rId22"/>
    <p:sldId id="274" r:id="rId23"/>
    <p:sldId id="275" r:id="rId24"/>
  </p:sldIdLst>
  <p:sldSz cx="9144000" cy="6858000" type="screen4x3"/>
  <p:notesSz cx="6877050" cy="100028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0066"/>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80055" cy="500142"/>
          </a:xfrm>
          <a:prstGeom prst="rect">
            <a:avLst/>
          </a:prstGeom>
        </p:spPr>
        <p:txBody>
          <a:bodyPr vert="horz" lIns="96451" tIns="48225" rIns="96451" bIns="48225" rtlCol="0"/>
          <a:lstStyle>
            <a:lvl1pPr algn="l">
              <a:defRPr sz="1300"/>
            </a:lvl1pPr>
          </a:lstStyle>
          <a:p>
            <a:endParaRPr lang="it-IT"/>
          </a:p>
        </p:txBody>
      </p:sp>
      <p:sp>
        <p:nvSpPr>
          <p:cNvPr id="3" name="Segnaposto data 2"/>
          <p:cNvSpPr>
            <a:spLocks noGrp="1"/>
          </p:cNvSpPr>
          <p:nvPr>
            <p:ph type="dt" idx="1"/>
          </p:nvPr>
        </p:nvSpPr>
        <p:spPr>
          <a:xfrm>
            <a:off x="3895404" y="0"/>
            <a:ext cx="2980055" cy="500142"/>
          </a:xfrm>
          <a:prstGeom prst="rect">
            <a:avLst/>
          </a:prstGeom>
        </p:spPr>
        <p:txBody>
          <a:bodyPr vert="horz" lIns="96451" tIns="48225" rIns="96451" bIns="48225" rtlCol="0"/>
          <a:lstStyle>
            <a:lvl1pPr algn="r">
              <a:defRPr sz="1300"/>
            </a:lvl1pPr>
          </a:lstStyle>
          <a:p>
            <a:fld id="{CC768C14-9197-484C-BC0F-95C8349683E7}" type="datetimeFigureOut">
              <a:rPr lang="it-IT" smtClean="0"/>
              <a:t>20/04/2015</a:t>
            </a:fld>
            <a:endParaRPr lang="it-IT"/>
          </a:p>
        </p:txBody>
      </p:sp>
      <p:sp>
        <p:nvSpPr>
          <p:cNvPr id="4" name="Segnaposto immagine diapositiva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51" tIns="48225" rIns="96451" bIns="48225" rtlCol="0" anchor="ctr"/>
          <a:lstStyle/>
          <a:p>
            <a:endParaRPr lang="it-IT"/>
          </a:p>
        </p:txBody>
      </p:sp>
      <p:sp>
        <p:nvSpPr>
          <p:cNvPr id="5" name="Segnaposto note 4"/>
          <p:cNvSpPr>
            <a:spLocks noGrp="1"/>
          </p:cNvSpPr>
          <p:nvPr>
            <p:ph type="body" sz="quarter" idx="3"/>
          </p:nvPr>
        </p:nvSpPr>
        <p:spPr>
          <a:xfrm>
            <a:off x="687705" y="4751348"/>
            <a:ext cx="5501640" cy="4501277"/>
          </a:xfrm>
          <a:prstGeom prst="rect">
            <a:avLst/>
          </a:prstGeom>
        </p:spPr>
        <p:txBody>
          <a:bodyPr vert="horz" lIns="96451" tIns="48225" rIns="96451" bIns="48225"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500960"/>
            <a:ext cx="2980055" cy="500142"/>
          </a:xfrm>
          <a:prstGeom prst="rect">
            <a:avLst/>
          </a:prstGeom>
        </p:spPr>
        <p:txBody>
          <a:bodyPr vert="horz" lIns="96451" tIns="48225" rIns="96451" bIns="48225" rtlCol="0" anchor="b"/>
          <a:lstStyle>
            <a:lvl1pPr algn="l">
              <a:defRPr sz="1300"/>
            </a:lvl1pPr>
          </a:lstStyle>
          <a:p>
            <a:endParaRPr lang="it-IT"/>
          </a:p>
        </p:txBody>
      </p:sp>
      <p:sp>
        <p:nvSpPr>
          <p:cNvPr id="7" name="Segnaposto numero diapositiva 6"/>
          <p:cNvSpPr>
            <a:spLocks noGrp="1"/>
          </p:cNvSpPr>
          <p:nvPr>
            <p:ph type="sldNum" sz="quarter" idx="5"/>
          </p:nvPr>
        </p:nvSpPr>
        <p:spPr>
          <a:xfrm>
            <a:off x="3895404" y="9500960"/>
            <a:ext cx="2980055" cy="500142"/>
          </a:xfrm>
          <a:prstGeom prst="rect">
            <a:avLst/>
          </a:prstGeom>
        </p:spPr>
        <p:txBody>
          <a:bodyPr vert="horz" lIns="96451" tIns="48225" rIns="96451" bIns="48225" rtlCol="0" anchor="b"/>
          <a:lstStyle>
            <a:lvl1pPr algn="r">
              <a:defRPr sz="1300"/>
            </a:lvl1pPr>
          </a:lstStyle>
          <a:p>
            <a:fld id="{9E17735E-19B7-4521-B76A-25540B51EC96}" type="slidenum">
              <a:rPr lang="it-IT" smtClean="0"/>
              <a:t>‹N›</a:t>
            </a:fld>
            <a:endParaRPr lang="it-IT"/>
          </a:p>
        </p:txBody>
      </p:sp>
    </p:spTree>
    <p:extLst>
      <p:ext uri="{BB962C8B-B14F-4D97-AF65-F5344CB8AC3E}">
        <p14:creationId xmlns:p14="http://schemas.microsoft.com/office/powerpoint/2010/main" val="4097158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E17735E-19B7-4521-B76A-25540B51EC96}" type="slidenum">
              <a:rPr lang="it-IT" smtClean="0"/>
              <a:t>7</a:t>
            </a:fld>
            <a:endParaRPr lang="it-IT"/>
          </a:p>
        </p:txBody>
      </p:sp>
    </p:spTree>
    <p:extLst>
      <p:ext uri="{BB962C8B-B14F-4D97-AF65-F5344CB8AC3E}">
        <p14:creationId xmlns:p14="http://schemas.microsoft.com/office/powerpoint/2010/main" val="2179257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E17735E-19B7-4521-B76A-25540B51EC96}" type="slidenum">
              <a:rPr lang="it-IT" smtClean="0"/>
              <a:t>16</a:t>
            </a:fld>
            <a:endParaRPr lang="it-IT"/>
          </a:p>
        </p:txBody>
      </p:sp>
    </p:spTree>
    <p:extLst>
      <p:ext uri="{BB962C8B-B14F-4D97-AF65-F5344CB8AC3E}">
        <p14:creationId xmlns:p14="http://schemas.microsoft.com/office/powerpoint/2010/main" val="129961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E4DBC490-C801-4AA2-8C66-332E24872207}" type="datetimeFigureOut">
              <a:rPr lang="it-IT" smtClean="0"/>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221432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DBC490-C801-4AA2-8C66-332E24872207}" type="datetimeFigureOut">
              <a:rPr lang="it-IT" smtClean="0"/>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151558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DBC490-C801-4AA2-8C66-332E24872207}" type="datetimeFigureOut">
              <a:rPr lang="it-IT" smtClean="0"/>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3907504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6FA723-5588-4502-8E3D-51F0EEDCC60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926395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3144FD-D4FD-4C9C-85C4-710ADB6A124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78991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B4ABAB-D1B1-42F2-A680-8C026967C7E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602464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CA968C-E61C-462A-96FE-C8A8EB04804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54728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DD0690-BD12-4B52-8F87-5A5F5E85996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585358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704CDD-4EBD-4600-A758-5791AEAC03E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59365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21E360-D39F-4EEA-B2AA-74EA2D92441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129029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2D752D-E472-4C25-AC3B-8CC62006294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0880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E4DBC490-C801-4AA2-8C66-332E24872207}" type="datetimeFigureOut">
              <a:rPr lang="it-IT" smtClean="0"/>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30631568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CA6155-3A9A-4D71-B5E8-AE9EE6659D7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382875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7A9B41-CD48-4B5A-906B-714AE4B3AD3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346184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9B2AF8-62B2-4AA5-9615-416280A2823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93068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4519A6-F42D-4F04-9F29-81384BDCAB1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960629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6FA723-5588-4502-8E3D-51F0EEDCC60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2079067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3144FD-D4FD-4C9C-85C4-710ADB6A124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9513959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B4ABAB-D1B1-42F2-A680-8C026967C7E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5269312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CA968C-E61C-462A-96FE-C8A8EB04804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456451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1DD0690-BD12-4B52-8F87-5A5F5E85996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863950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D704CDD-4EBD-4600-A758-5791AEAC03E1}"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20280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E4DBC490-C801-4AA2-8C66-332E24872207}" type="datetimeFigureOut">
              <a:rPr lang="it-IT" smtClean="0"/>
              <a:t>20/04/2015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372836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921E360-D39F-4EEA-B2AA-74EA2D92441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28515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92D752D-E472-4C25-AC3B-8CC62006294F}"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977693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1CA6155-3A9A-4D71-B5E8-AE9EE6659D7E}"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22372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7A9B41-CD48-4B5A-906B-714AE4B3AD3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78093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9B2AF8-62B2-4AA5-9615-416280A2823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4498711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34519A6-F42D-4F04-9F29-81384BDCAB18}"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152878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9A89FF-86C8-4D8D-8BA2-740816871A3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876617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AD9197-91F2-4D2C-BE13-165A11861E15}"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1707205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900551-F838-4CEE-BA01-F27EEF64216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774698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AC410AF-D604-4E65-B942-5F0FD24785AA}"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83026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E4DBC490-C801-4AA2-8C66-332E24872207}" type="datetimeFigureOut">
              <a:rPr lang="it-IT" smtClean="0"/>
              <a:t>20/04/2015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2686697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D028BE6-293E-4C22-A4C1-BC4F8C4834A3}"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20661238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3EE88E4-9B87-4122-8EDE-CC06F0DE9A59}"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8246938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21281C3-8EB2-458B-949C-5B38BAA4EE86}"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817415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CBDDBA-5DA7-412D-B36B-4E3C7B80DD7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431804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F02AD5-3D26-4C9D-A000-6B2BB3849F0C}"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32936790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D2649A-09AB-4353-925E-EDC1BB15606D}"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3979717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B7BADE-164E-45E4-BBEE-DD05E748C932}"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9194318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lt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lt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6D2BAA-4BDE-4E8B-A226-E22BBA49E42B}" type="slidenum">
              <a:rPr lang="it-IT" altLang="it-IT">
                <a:solidFill>
                  <a:srgbClr val="000000"/>
                </a:solidFill>
              </a:rPr>
              <a:pPr>
                <a:defRPr/>
              </a:pPr>
              <a:t>‹N›</a:t>
            </a:fld>
            <a:endParaRPr lang="it-IT" altLang="it-IT">
              <a:solidFill>
                <a:srgbClr val="000000"/>
              </a:solidFill>
            </a:endParaRPr>
          </a:p>
        </p:txBody>
      </p:sp>
    </p:spTree>
    <p:extLst>
      <p:ext uri="{BB962C8B-B14F-4D97-AF65-F5344CB8AC3E}">
        <p14:creationId xmlns:p14="http://schemas.microsoft.com/office/powerpoint/2010/main" val="1721431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E4DBC490-C801-4AA2-8C66-332E24872207}" type="datetimeFigureOut">
              <a:rPr lang="it-IT" smtClean="0"/>
              <a:t>20/04/2015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934112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E4DBC490-C801-4AA2-8C66-332E24872207}" type="datetimeFigureOut">
              <a:rPr lang="it-IT" smtClean="0"/>
              <a:t>20/04/2015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3521002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4DBC490-C801-4AA2-8C66-332E24872207}" type="datetimeFigureOut">
              <a:rPr lang="it-IT" smtClean="0"/>
              <a:t>20/04/2015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174185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DBC490-C801-4AA2-8C66-332E24872207}" type="datetimeFigureOut">
              <a:rPr lang="it-IT" smtClean="0"/>
              <a:t>20/04/2015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382271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E4DBC490-C801-4AA2-8C66-332E24872207}" type="datetimeFigureOut">
              <a:rPr lang="it-IT" smtClean="0"/>
              <a:t>20/04/2015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F651859-54D9-4E68-A0E0-7C003AD8FF64}" type="slidenum">
              <a:rPr lang="it-IT" smtClean="0"/>
              <a:t>‹N›</a:t>
            </a:fld>
            <a:endParaRPr lang="it-IT"/>
          </a:p>
        </p:txBody>
      </p:sp>
    </p:spTree>
    <p:extLst>
      <p:ext uri="{BB962C8B-B14F-4D97-AF65-F5344CB8AC3E}">
        <p14:creationId xmlns:p14="http://schemas.microsoft.com/office/powerpoint/2010/main" val="228490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DBC490-C801-4AA2-8C66-332E24872207}" type="datetimeFigureOut">
              <a:rPr lang="it-IT" smtClean="0"/>
              <a:t>20/04/2015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651859-54D9-4E68-A0E0-7C003AD8FF64}" type="slidenum">
              <a:rPr lang="it-IT" smtClean="0"/>
              <a:t>‹N›</a:t>
            </a:fld>
            <a:endParaRPr lang="it-IT"/>
          </a:p>
        </p:txBody>
      </p:sp>
    </p:spTree>
    <p:extLst>
      <p:ext uri="{BB962C8B-B14F-4D97-AF65-F5344CB8AC3E}">
        <p14:creationId xmlns:p14="http://schemas.microsoft.com/office/powerpoint/2010/main" val="1383678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B28047A-D9B0-4B3E-AEAF-B333BE52D867}"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3874004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B28047A-D9B0-4B3E-AEAF-B333BE52D867}"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28773843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it-IT" altLang="it-IT">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it-IT" altLang="it-IT">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B2158F3B-3A18-450D-A4E1-1EE99FFF95CE}" type="slidenum">
              <a:rPr lang="it-IT" altLang="it-IT">
                <a:solidFill>
                  <a:srgbClr val="000000"/>
                </a:solidFill>
              </a:rPr>
              <a:pPr fontAlgn="base">
                <a:spcBef>
                  <a:spcPct val="0"/>
                </a:spcBef>
                <a:spcAft>
                  <a:spcPct val="0"/>
                </a:spcAft>
                <a:defRPr/>
              </a:pPr>
              <a:t>‹N›</a:t>
            </a:fld>
            <a:endParaRPr lang="it-IT" altLang="it-IT">
              <a:solidFill>
                <a:srgbClr val="000000"/>
              </a:solidFill>
            </a:endParaRPr>
          </a:p>
        </p:txBody>
      </p:sp>
    </p:spTree>
    <p:extLst>
      <p:ext uri="{BB962C8B-B14F-4D97-AF65-F5344CB8AC3E}">
        <p14:creationId xmlns:p14="http://schemas.microsoft.com/office/powerpoint/2010/main" val="397238847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xml"/><Relationship Id="rId7" Type="http://schemas.openxmlformats.org/officeDocument/2006/relationships/image" Target="../media/image11.wmf"/><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11" Type="http://schemas.openxmlformats.org/officeDocument/2006/relationships/oleObject" Target="../embeddings/oleObject6.bin"/><Relationship Id="rId5" Type="http://schemas.openxmlformats.org/officeDocument/2006/relationships/image" Target="../media/image10.wmf"/><Relationship Id="rId10" Type="http://schemas.openxmlformats.org/officeDocument/2006/relationships/image" Target="../media/image14.png"/><Relationship Id="rId4" Type="http://schemas.openxmlformats.org/officeDocument/2006/relationships/oleObject" Target="../embeddings/oleObject3.bin"/><Relationship Id="rId9" Type="http://schemas.openxmlformats.org/officeDocument/2006/relationships/image" Target="../media/image12.wmf"/></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8.emf"/><Relationship Id="rId7"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15.wmf"/><Relationship Id="rId4" Type="http://schemas.openxmlformats.org/officeDocument/2006/relationships/oleObject" Target="../embeddings/oleObject7.bin"/><Relationship Id="rId9" Type="http://schemas.openxmlformats.org/officeDocument/2006/relationships/image" Target="../media/image17.wmf"/></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solidFill>
            <a:schemeClr val="accent1"/>
          </a:solidFill>
        </p:spPr>
        <p:txBody>
          <a:bodyPr/>
          <a:lstStyle/>
          <a:p>
            <a:r>
              <a:rPr lang="it-IT" b="1" dirty="0" smtClean="0">
                <a:solidFill>
                  <a:srgbClr val="C00000"/>
                </a:solidFill>
                <a:latin typeface="+mn-lt"/>
              </a:rPr>
              <a:t>INDICATORI DI </a:t>
            </a:r>
            <a:r>
              <a:rPr lang="it-IT" b="1" dirty="0" err="1" smtClean="0">
                <a:solidFill>
                  <a:srgbClr val="C00000"/>
                </a:solidFill>
                <a:latin typeface="+mn-lt"/>
              </a:rPr>
              <a:t>pH</a:t>
            </a:r>
            <a:endParaRPr lang="it-IT" b="1" dirty="0">
              <a:solidFill>
                <a:srgbClr val="C00000"/>
              </a:solidFill>
              <a:latin typeface="+mn-lt"/>
            </a:endParaRPr>
          </a:p>
        </p:txBody>
      </p:sp>
      <p:sp>
        <p:nvSpPr>
          <p:cNvPr id="3" name="Sottotitolo 2"/>
          <p:cNvSpPr>
            <a:spLocks noGrp="1"/>
          </p:cNvSpPr>
          <p:nvPr>
            <p:ph type="subTitle" idx="1"/>
          </p:nvPr>
        </p:nvSpPr>
        <p:spPr/>
        <p:txBody>
          <a:bodyPr/>
          <a:lstStyle/>
          <a:p>
            <a:r>
              <a:rPr lang="it-IT" dirty="0" smtClean="0"/>
              <a:t>Prof.ssa Alessandra Gentili</a:t>
            </a:r>
            <a:endParaRPr lang="it-IT" dirty="0"/>
          </a:p>
        </p:txBody>
      </p:sp>
    </p:spTree>
    <p:extLst>
      <p:ext uri="{BB962C8B-B14F-4D97-AF65-F5344CB8AC3E}">
        <p14:creationId xmlns:p14="http://schemas.microsoft.com/office/powerpoint/2010/main" val="21806881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794" y="0"/>
            <a:ext cx="9179793" cy="836712"/>
          </a:xfrm>
        </p:spPr>
        <p:txBody>
          <a:bodyPr>
            <a:normAutofit/>
          </a:bodyPr>
          <a:lstStyle/>
          <a:p>
            <a:r>
              <a:rPr lang="it-IT" sz="3200" b="1" dirty="0" smtClean="0">
                <a:solidFill>
                  <a:srgbClr val="C00000"/>
                </a:solidFill>
              </a:rPr>
              <a:t>Tipi di indicatori</a:t>
            </a:r>
            <a:endParaRPr lang="it-IT" sz="3200" b="1" dirty="0">
              <a:solidFill>
                <a:srgbClr val="C00000"/>
              </a:solidFill>
            </a:endParaRPr>
          </a:p>
        </p:txBody>
      </p:sp>
      <p:sp>
        <p:nvSpPr>
          <p:cNvPr id="4" name="Rettangolo 3"/>
          <p:cNvSpPr/>
          <p:nvPr/>
        </p:nvSpPr>
        <p:spPr>
          <a:xfrm>
            <a:off x="0" y="692696"/>
            <a:ext cx="9144000" cy="646331"/>
          </a:xfrm>
          <a:prstGeom prst="rect">
            <a:avLst/>
          </a:prstGeom>
        </p:spPr>
        <p:txBody>
          <a:bodyPr wrap="square">
            <a:spAutoFit/>
          </a:bodyPr>
          <a:lstStyle/>
          <a:p>
            <a:r>
              <a:rPr lang="it-IT" dirty="0" smtClean="0"/>
              <a:t>La tabella seguente riporta alcuni indicatori di </a:t>
            </a:r>
            <a:r>
              <a:rPr lang="it-IT" dirty="0" err="1" smtClean="0"/>
              <a:t>pH</a:t>
            </a:r>
            <a:r>
              <a:rPr lang="it-IT" dirty="0" smtClean="0"/>
              <a:t> con la relativa costante </a:t>
            </a:r>
            <a:r>
              <a:rPr lang="it-IT" dirty="0" err="1" smtClean="0"/>
              <a:t>K</a:t>
            </a:r>
            <a:r>
              <a:rPr lang="it-IT" baseline="-25000" dirty="0" err="1" smtClean="0"/>
              <a:t>HIn</a:t>
            </a:r>
            <a:r>
              <a:rPr lang="it-IT" dirty="0" smtClean="0"/>
              <a:t>, l'intervallo di viraggio e i colori della forma acida (</a:t>
            </a:r>
            <a:r>
              <a:rPr lang="it-IT" dirty="0" err="1" smtClean="0"/>
              <a:t>HIn</a:t>
            </a:r>
            <a:r>
              <a:rPr lang="it-IT" dirty="0" smtClean="0"/>
              <a:t>) e della forma basica (In</a:t>
            </a:r>
            <a:r>
              <a:rPr lang="it-IT" baseline="30000" dirty="0" smtClean="0"/>
              <a:t>-</a:t>
            </a:r>
            <a:r>
              <a:rPr lang="it-IT" dirty="0" smtClean="0"/>
              <a:t>)</a:t>
            </a:r>
            <a:endParaRPr lang="it-IT" dirty="0"/>
          </a:p>
        </p:txBody>
      </p:sp>
      <p:pic>
        <p:nvPicPr>
          <p:cNvPr id="4098" name="Picture 2" descr="indicatori ph"/>
          <p:cNvPicPr>
            <a:picLocks noChangeAspect="1" noChangeArrowheads="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1831157" y="1556792"/>
            <a:ext cx="5400600" cy="4433635"/>
          </a:xfrm>
          <a:prstGeom prst="rect">
            <a:avLst/>
          </a:prstGeom>
          <a:noFill/>
          <a:ln w="41275" cmpd="dbl">
            <a:solidFill>
              <a:schemeClr val="accent4">
                <a:lumMod val="75000"/>
              </a:schemeClr>
            </a:solidFill>
          </a:ln>
          <a:effectLst>
            <a:glow rad="317500">
              <a:srgbClr val="7030A0">
                <a:alpha val="40000"/>
              </a:srgbClr>
            </a:glow>
            <a:outerShdw blurRad="50800" dist="50800" dir="5400000" algn="ctr" rotWithShape="0">
              <a:srgbClr val="7030A0"/>
            </a:outerShdw>
            <a:softEdge rad="0"/>
          </a:effectLst>
          <a:extLst>
            <a:ext uri="{909E8E84-426E-40DD-AFC4-6F175D3DCCD1}">
              <a14:hiddenFill xmlns:a14="http://schemas.microsoft.com/office/drawing/2010/main">
                <a:solidFill>
                  <a:srgbClr val="FFFFFF"/>
                </a:solidFill>
              </a14:hiddenFill>
            </a:ext>
          </a:extLst>
        </p:spPr>
      </p:pic>
      <p:sp>
        <p:nvSpPr>
          <p:cNvPr id="5" name="Rettangolo 4"/>
          <p:cNvSpPr/>
          <p:nvPr/>
        </p:nvSpPr>
        <p:spPr>
          <a:xfrm>
            <a:off x="-4192" y="6203796"/>
            <a:ext cx="9184940" cy="646331"/>
          </a:xfrm>
          <a:prstGeom prst="rect">
            <a:avLst/>
          </a:prstGeom>
        </p:spPr>
        <p:txBody>
          <a:bodyPr wrap="square">
            <a:spAutoFit/>
          </a:bodyPr>
          <a:lstStyle/>
          <a:p>
            <a:r>
              <a:rPr lang="it-IT" dirty="0" smtClean="0"/>
              <a:t>* Il tornasole (o laccamuffa) è una miscela naturale di parecchi indicatori e, pertanto, per esso non si può indicare la costante </a:t>
            </a:r>
            <a:r>
              <a:rPr lang="it-IT" dirty="0" err="1" smtClean="0"/>
              <a:t>K</a:t>
            </a:r>
            <a:r>
              <a:rPr lang="it-IT" baseline="-25000" dirty="0" err="1" smtClean="0"/>
              <a:t>HIn</a:t>
            </a:r>
            <a:r>
              <a:rPr lang="it-IT" baseline="-25000" dirty="0" smtClean="0"/>
              <a:t>.</a:t>
            </a:r>
            <a:endParaRPr lang="it-IT" baseline="-25000" dirty="0"/>
          </a:p>
        </p:txBody>
      </p:sp>
    </p:spTree>
    <p:extLst>
      <p:ext uri="{BB962C8B-B14F-4D97-AF65-F5344CB8AC3E}">
        <p14:creationId xmlns:p14="http://schemas.microsoft.com/office/powerpoint/2010/main" val="2972419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body" idx="1"/>
          </p:nvPr>
        </p:nvSpPr>
        <p:spPr>
          <a:xfrm>
            <a:off x="0" y="0"/>
            <a:ext cx="9144000" cy="6858000"/>
          </a:xfrm>
        </p:spPr>
        <p:txBody>
          <a:bodyPr/>
          <a:lstStyle/>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r>
              <a:rPr lang="it-IT" altLang="it-IT" sz="2000" dirty="0" smtClean="0">
                <a:latin typeface="Times New Roman" pitchFamily="18" charset="0"/>
                <a:cs typeface="Times New Roman" pitchFamily="18" charset="0"/>
              </a:rPr>
              <a:t>Gli indicatori utilizzati a scopi analitici sono generalmente sintetici e costituiti da acidi monoprotici, quindi le colorazioni che si osservano sono due (</a:t>
            </a:r>
            <a:r>
              <a:rPr lang="it-IT" altLang="it-IT" sz="2000" dirty="0" err="1" smtClean="0">
                <a:latin typeface="Times New Roman" pitchFamily="18" charset="0"/>
                <a:cs typeface="Times New Roman" pitchFamily="18" charset="0"/>
              </a:rPr>
              <a:t>HIn</a:t>
            </a:r>
            <a:r>
              <a:rPr lang="it-IT" altLang="it-IT" sz="2000" dirty="0" smtClean="0">
                <a:latin typeface="Times New Roman" pitchFamily="18" charset="0"/>
                <a:cs typeface="Times New Roman" pitchFamily="18" charset="0"/>
              </a:rPr>
              <a:t> e In</a:t>
            </a:r>
            <a:r>
              <a:rPr lang="it-IT" altLang="it-IT" sz="2000" baseline="30000" dirty="0" smtClean="0">
                <a:latin typeface="Times New Roman" pitchFamily="18" charset="0"/>
                <a:cs typeface="Times New Roman" pitchFamily="18" charset="0"/>
              </a:rPr>
              <a:t>-</a:t>
            </a:r>
            <a:r>
              <a:rPr lang="it-IT" altLang="it-IT" sz="2000" dirty="0" smtClean="0">
                <a:latin typeface="Times New Roman" pitchFamily="18" charset="0"/>
                <a:cs typeface="Times New Roman" pitchFamily="18" charset="0"/>
              </a:rPr>
              <a:t> ).</a:t>
            </a: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r>
              <a:rPr lang="it-IT" altLang="it-IT" sz="2000" dirty="0" smtClean="0">
                <a:latin typeface="Times New Roman" pitchFamily="18" charset="0"/>
                <a:cs typeface="Times New Roman" pitchFamily="18" charset="0"/>
              </a:rPr>
              <a:t>	</a:t>
            </a: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000" dirty="0" smtClean="0">
              <a:latin typeface="Times New Roman" pitchFamily="18" charset="0"/>
              <a:cs typeface="Times New Roman" pitchFamily="18" charset="0"/>
            </a:endParaRPr>
          </a:p>
          <a:p>
            <a:pPr indent="19050" eaLnBrk="1" hangingPunct="1">
              <a:buFontTx/>
              <a:buNone/>
            </a:pPr>
            <a:endParaRPr lang="it-IT" altLang="it-IT" sz="2400" dirty="0" smtClean="0">
              <a:latin typeface="Times New Roman" pitchFamily="18" charset="0"/>
              <a:cs typeface="Times New Roman" pitchFamily="18"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631" y="1268412"/>
            <a:ext cx="7804809" cy="532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ttangolo 1"/>
          <p:cNvSpPr/>
          <p:nvPr/>
        </p:nvSpPr>
        <p:spPr>
          <a:xfrm>
            <a:off x="179512" y="5877272"/>
            <a:ext cx="8856984" cy="923330"/>
          </a:xfrm>
          <a:prstGeom prst="rect">
            <a:avLst/>
          </a:prstGeom>
        </p:spPr>
        <p:txBody>
          <a:bodyPr wrap="square">
            <a:spAutoFit/>
          </a:bodyPr>
          <a:lstStyle/>
          <a:p>
            <a:pPr indent="19050"/>
            <a:r>
              <a:rPr lang="it-IT" altLang="it-IT" dirty="0" smtClean="0">
                <a:latin typeface="Times New Roman" pitchFamily="18" charset="0"/>
                <a:cs typeface="Times New Roman" pitchFamily="18" charset="0"/>
              </a:rPr>
              <a:t>Esistono delle sostanze naturali, come le cianidine, che assumono colori diversi in funzione del </a:t>
            </a:r>
            <a:r>
              <a:rPr lang="it-IT" altLang="it-IT" dirty="0" err="1" smtClean="0">
                <a:latin typeface="Times New Roman" pitchFamily="18" charset="0"/>
                <a:cs typeface="Times New Roman" pitchFamily="18" charset="0"/>
              </a:rPr>
              <a:t>pH</a:t>
            </a:r>
            <a:r>
              <a:rPr lang="it-IT" altLang="it-IT" dirty="0" smtClean="0">
                <a:latin typeface="Times New Roman" pitchFamily="18" charset="0"/>
                <a:cs typeface="Times New Roman" pitchFamily="18" charset="0"/>
              </a:rPr>
              <a:t>. I colori che si possono osservare sono più di due, perché questi pigmenti sono acidi </a:t>
            </a:r>
            <a:r>
              <a:rPr lang="it-IT" altLang="it-IT" dirty="0" err="1" smtClean="0">
                <a:latin typeface="Times New Roman" pitchFamily="18" charset="0"/>
                <a:cs typeface="Times New Roman" pitchFamily="18" charset="0"/>
              </a:rPr>
              <a:t>poliprotici</a:t>
            </a:r>
            <a:r>
              <a:rPr lang="it-IT" altLang="it-IT" dirty="0" smtClean="0">
                <a:latin typeface="Times New Roman" pitchFamily="18" charset="0"/>
                <a:cs typeface="Times New Roman" pitchFamily="18" charset="0"/>
              </a:rPr>
              <a:t> e ogni forma ha il suo colore. </a:t>
            </a:r>
            <a:endParaRPr lang="it-IT" altLang="it-IT" dirty="0">
              <a:latin typeface="Times New Roman" pitchFamily="18" charset="0"/>
              <a:cs typeface="Times New Roman" pitchFamily="18" charset="0"/>
            </a:endParaRPr>
          </a:p>
        </p:txBody>
      </p:sp>
    </p:spTree>
    <p:extLst>
      <p:ext uri="{BB962C8B-B14F-4D97-AF65-F5344CB8AC3E}">
        <p14:creationId xmlns:p14="http://schemas.microsoft.com/office/powerpoint/2010/main" val="2706310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00113" y="0"/>
            <a:ext cx="7739062" cy="865188"/>
          </a:xfrm>
        </p:spPr>
        <p:txBody>
          <a:bodyPr/>
          <a:lstStyle/>
          <a:p>
            <a:pPr eaLnBrk="1" hangingPunct="1"/>
            <a:r>
              <a:rPr lang="it-IT" altLang="it-IT" sz="2800" b="1" smtClean="0">
                <a:solidFill>
                  <a:srgbClr val="C00000"/>
                </a:solidFill>
                <a:latin typeface="Times New Roman" pitchFamily="18" charset="0"/>
                <a:cs typeface="Times New Roman" pitchFamily="18" charset="0"/>
              </a:rPr>
              <a:t>Antocianine: una classe di coloranti naturali</a:t>
            </a:r>
            <a:endParaRPr lang="it-IT" altLang="it-IT" b="1" smtClean="0">
              <a:solidFill>
                <a:srgbClr val="C00000"/>
              </a:solidFill>
              <a:latin typeface="Times New Roman" pitchFamily="18" charset="0"/>
              <a:cs typeface="Times New Roman" pitchFamily="18" charset="0"/>
            </a:endParaRPr>
          </a:p>
        </p:txBody>
      </p:sp>
      <p:sp>
        <p:nvSpPr>
          <p:cNvPr id="3075" name="Rectangle 3"/>
          <p:cNvSpPr>
            <a:spLocks noGrp="1" noChangeArrowheads="1"/>
          </p:cNvSpPr>
          <p:nvPr>
            <p:ph type="subTitle" idx="1"/>
          </p:nvPr>
        </p:nvSpPr>
        <p:spPr>
          <a:xfrm>
            <a:off x="1588" y="881063"/>
            <a:ext cx="9142412" cy="1152525"/>
          </a:xfrm>
        </p:spPr>
        <p:txBody>
          <a:bodyPr/>
          <a:lstStyle/>
          <a:p>
            <a:pPr algn="just" eaLnBrk="1" hangingPunct="1">
              <a:lnSpc>
                <a:spcPct val="90000"/>
              </a:lnSpc>
              <a:tabLst>
                <a:tab pos="623888" algn="l"/>
              </a:tabLst>
            </a:pPr>
            <a:r>
              <a:rPr lang="en-US" altLang="it-IT" sz="1800" smtClean="0">
                <a:latin typeface="Times New Roman" pitchFamily="18" charset="0"/>
                <a:cs typeface="Times New Roman" pitchFamily="18" charset="0"/>
              </a:rPr>
              <a:t>Le classi di coloranti naturali usate nell’industria alimentare sono essenzialmente due: i </a:t>
            </a:r>
            <a:r>
              <a:rPr lang="en-US" altLang="it-IT" sz="1800" b="1" smtClean="0">
                <a:solidFill>
                  <a:srgbClr val="FF0000"/>
                </a:solidFill>
                <a:latin typeface="Times New Roman" pitchFamily="18" charset="0"/>
                <a:cs typeface="Times New Roman" pitchFamily="18" charset="0"/>
              </a:rPr>
              <a:t>carotenoidi</a:t>
            </a:r>
            <a:r>
              <a:rPr lang="en-US" altLang="it-IT" sz="1800" smtClean="0">
                <a:latin typeface="Times New Roman" pitchFamily="18" charset="0"/>
                <a:cs typeface="Times New Roman" pitchFamily="18" charset="0"/>
              </a:rPr>
              <a:t> e le </a:t>
            </a:r>
            <a:r>
              <a:rPr lang="en-US" altLang="it-IT" sz="1800" b="1" smtClean="0">
                <a:solidFill>
                  <a:srgbClr val="CC0099"/>
                </a:solidFill>
                <a:latin typeface="Times New Roman" pitchFamily="18" charset="0"/>
                <a:cs typeface="Times New Roman" pitchFamily="18" charset="0"/>
              </a:rPr>
              <a:t>antocianine</a:t>
            </a:r>
            <a:r>
              <a:rPr lang="en-US" altLang="it-IT" sz="1800" smtClean="0">
                <a:latin typeface="Times New Roman" pitchFamily="18" charset="0"/>
                <a:cs typeface="Times New Roman" pitchFamily="18" charset="0"/>
              </a:rPr>
              <a:t>.</a:t>
            </a:r>
          </a:p>
          <a:p>
            <a:pPr algn="just" eaLnBrk="1" hangingPunct="1">
              <a:lnSpc>
                <a:spcPct val="90000"/>
              </a:lnSpc>
              <a:tabLst>
                <a:tab pos="623888" algn="l"/>
              </a:tabLst>
            </a:pPr>
            <a:r>
              <a:rPr lang="en-US" altLang="it-IT" sz="1800" smtClean="0">
                <a:latin typeface="Times New Roman" pitchFamily="18" charset="0"/>
                <a:cs typeface="Times New Roman" pitchFamily="18" charset="0"/>
              </a:rPr>
              <a:t>I </a:t>
            </a:r>
            <a:r>
              <a:rPr lang="en-US" altLang="it-IT" sz="1800" b="1" smtClean="0">
                <a:latin typeface="Times New Roman" pitchFamily="18" charset="0"/>
                <a:cs typeface="Times New Roman" pitchFamily="18" charset="0"/>
              </a:rPr>
              <a:t>carotenoidi</a:t>
            </a:r>
            <a:r>
              <a:rPr lang="en-US" altLang="it-IT" sz="1800" smtClean="0">
                <a:latin typeface="Times New Roman" pitchFamily="18" charset="0"/>
                <a:cs typeface="Times New Roman" pitchFamily="18" charset="0"/>
              </a:rPr>
              <a:t> sono </a:t>
            </a:r>
            <a:r>
              <a:rPr lang="en-US" altLang="it-IT" sz="1800" b="1" smtClean="0">
                <a:latin typeface="Times New Roman" pitchFamily="18" charset="0"/>
                <a:cs typeface="Times New Roman" pitchFamily="18" charset="0"/>
              </a:rPr>
              <a:t>liposolubili</a:t>
            </a:r>
            <a:r>
              <a:rPr lang="en-US" altLang="it-IT" sz="1800" smtClean="0">
                <a:latin typeface="Times New Roman" pitchFamily="18" charset="0"/>
                <a:cs typeface="Times New Roman" pitchFamily="18" charset="0"/>
              </a:rPr>
              <a:t>, relativamente stabili e con colori variabili dal </a:t>
            </a:r>
            <a:r>
              <a:rPr lang="en-US" altLang="it-IT" sz="1800" smtClean="0">
                <a:solidFill>
                  <a:srgbClr val="FF0000"/>
                </a:solidFill>
                <a:latin typeface="Times New Roman" pitchFamily="18" charset="0"/>
                <a:cs typeface="Times New Roman" pitchFamily="18" charset="0"/>
              </a:rPr>
              <a:t>rosso</a:t>
            </a:r>
            <a:r>
              <a:rPr lang="en-US" altLang="it-IT" sz="1800" smtClean="0">
                <a:latin typeface="Times New Roman" pitchFamily="18" charset="0"/>
                <a:cs typeface="Times New Roman" pitchFamily="18" charset="0"/>
              </a:rPr>
              <a:t> al </a:t>
            </a:r>
            <a:r>
              <a:rPr lang="en-US" altLang="it-IT" sz="1800" smtClean="0">
                <a:solidFill>
                  <a:srgbClr val="FFCC00"/>
                </a:solidFill>
                <a:latin typeface="Times New Roman" pitchFamily="18" charset="0"/>
                <a:cs typeface="Times New Roman" pitchFamily="18" charset="0"/>
              </a:rPr>
              <a:t>giallo</a:t>
            </a:r>
            <a:r>
              <a:rPr lang="en-US" altLang="it-IT" sz="1800" smtClean="0">
                <a:latin typeface="Times New Roman" pitchFamily="18" charset="0"/>
                <a:cs typeface="Times New Roman" pitchFamily="18" charset="0"/>
              </a:rPr>
              <a:t>. Sono ottenuti principalmente da carote, pomodori e spezie.</a:t>
            </a:r>
          </a:p>
          <a:p>
            <a:pPr algn="just" eaLnBrk="1" hangingPunct="1">
              <a:lnSpc>
                <a:spcPct val="90000"/>
              </a:lnSpc>
              <a:tabLst>
                <a:tab pos="623888" algn="l"/>
              </a:tabLst>
            </a:pPr>
            <a:r>
              <a:rPr lang="en-US" altLang="it-IT" sz="1800" smtClean="0">
                <a:latin typeface="Times New Roman" pitchFamily="18" charset="0"/>
                <a:cs typeface="Times New Roman" pitchFamily="18" charset="0"/>
              </a:rPr>
              <a:t> </a:t>
            </a:r>
          </a:p>
        </p:txBody>
      </p:sp>
      <p:sp>
        <p:nvSpPr>
          <p:cNvPr id="3076" name="Rettangolo 1"/>
          <p:cNvSpPr>
            <a:spLocks noChangeArrowheads="1"/>
          </p:cNvSpPr>
          <p:nvPr/>
        </p:nvSpPr>
        <p:spPr bwMode="auto">
          <a:xfrm>
            <a:off x="7938" y="3465513"/>
            <a:ext cx="9126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800" smtClean="0">
                <a:solidFill>
                  <a:srgbClr val="000000"/>
                </a:solidFill>
                <a:latin typeface="Times New Roman" pitchFamily="18" charset="0"/>
                <a:cs typeface="Times New Roman" pitchFamily="18" charset="0"/>
              </a:rPr>
              <a:t>Le antocianine  sono legate in combinazioni con diversi zuccheri (sono cioè dei glicosidi). Per perdita di sostituenti mono- o -disaccaridici danno le </a:t>
            </a:r>
            <a:r>
              <a:rPr lang="it-IT" altLang="it-IT" sz="1800" b="1" smtClean="0">
                <a:solidFill>
                  <a:srgbClr val="000000"/>
                </a:solidFill>
                <a:latin typeface="Times New Roman" pitchFamily="18" charset="0"/>
                <a:cs typeface="Times New Roman" pitchFamily="18" charset="0"/>
              </a:rPr>
              <a:t>antocianidine</a:t>
            </a:r>
            <a:r>
              <a:rPr lang="it-IT" altLang="it-IT" sz="1800" smtClean="0">
                <a:solidFill>
                  <a:srgbClr val="000000"/>
                </a:solidFill>
                <a:latin typeface="Times New Roman" pitchFamily="18" charset="0"/>
                <a:cs typeface="Times New Roman" pitchFamily="18" charset="0"/>
              </a:rPr>
              <a:t>  (il corrispondente aglicone).</a:t>
            </a:r>
          </a:p>
        </p:txBody>
      </p:sp>
      <p:sp>
        <p:nvSpPr>
          <p:cNvPr id="3" name="Rettangolo 2"/>
          <p:cNvSpPr/>
          <p:nvPr/>
        </p:nvSpPr>
        <p:spPr>
          <a:xfrm>
            <a:off x="-9525" y="1989138"/>
            <a:ext cx="9144000" cy="1476375"/>
          </a:xfrm>
          <a:prstGeom prst="rect">
            <a:avLst/>
          </a:prstGeom>
        </p:spPr>
        <p:txBody>
          <a:bodyPr>
            <a:spAutoFit/>
          </a:bodyPr>
          <a:lstStyle/>
          <a:p>
            <a:pPr fontAlgn="base">
              <a:spcBef>
                <a:spcPct val="0"/>
              </a:spcBef>
              <a:spcAft>
                <a:spcPct val="0"/>
              </a:spcAft>
              <a:defRPr/>
            </a:pPr>
            <a:r>
              <a:rPr lang="it-IT" dirty="0">
                <a:solidFill>
                  <a:srgbClr val="000000"/>
                </a:solidFill>
                <a:latin typeface="Times New Roman" panose="02020603050405020304" pitchFamily="18" charset="0"/>
                <a:cs typeface="Times New Roman" panose="02020603050405020304" pitchFamily="18" charset="0"/>
              </a:rPr>
              <a:t>Le </a:t>
            </a:r>
            <a:r>
              <a:rPr lang="it-IT" b="1" dirty="0">
                <a:solidFill>
                  <a:srgbClr val="000000"/>
                </a:solidFill>
                <a:latin typeface="Times New Roman" panose="02020603050405020304" pitchFamily="18" charset="0"/>
                <a:cs typeface="Times New Roman" panose="02020603050405020304" pitchFamily="18" charset="0"/>
              </a:rPr>
              <a:t>antocianine</a:t>
            </a:r>
            <a:r>
              <a:rPr lang="it-IT" dirty="0">
                <a:solidFill>
                  <a:srgbClr val="000000"/>
                </a:solidFill>
                <a:latin typeface="Times New Roman" panose="02020603050405020304" pitchFamily="18" charset="0"/>
                <a:cs typeface="Times New Roman" panose="02020603050405020304" pitchFamily="18" charset="0"/>
              </a:rPr>
              <a:t> sono </a:t>
            </a:r>
            <a:r>
              <a:rPr lang="it-IT" b="1" dirty="0">
                <a:solidFill>
                  <a:srgbClr val="000000"/>
                </a:solidFill>
                <a:latin typeface="Times New Roman" panose="02020603050405020304" pitchFamily="18" charset="0"/>
                <a:cs typeface="Times New Roman" panose="02020603050405020304" pitchFamily="18" charset="0"/>
              </a:rPr>
              <a:t>idrosolubili</a:t>
            </a:r>
            <a:r>
              <a:rPr lang="it-IT" dirty="0">
                <a:solidFill>
                  <a:srgbClr val="000000"/>
                </a:solidFill>
                <a:latin typeface="Times New Roman" panose="02020603050405020304" pitchFamily="18" charset="0"/>
                <a:cs typeface="Times New Roman" panose="02020603050405020304" pitchFamily="18" charset="0"/>
              </a:rPr>
              <a:t> e meno stabili dei carotenoidi. Le antocianine (dal greco </a:t>
            </a:r>
            <a:r>
              <a:rPr lang="it-IT" dirty="0" err="1">
                <a:solidFill>
                  <a:srgbClr val="000000"/>
                </a:solidFill>
                <a:latin typeface="Times New Roman" panose="02020603050405020304" pitchFamily="18" charset="0"/>
                <a:cs typeface="Times New Roman" panose="02020603050405020304" pitchFamily="18" charset="0"/>
              </a:rPr>
              <a:t>anthos</a:t>
            </a:r>
            <a:r>
              <a:rPr lang="it-IT" dirty="0">
                <a:solidFill>
                  <a:srgbClr val="000000"/>
                </a:solidFill>
                <a:latin typeface="Times New Roman" panose="02020603050405020304" pitchFamily="18" charset="0"/>
                <a:cs typeface="Times New Roman" panose="02020603050405020304" pitchFamily="18" charset="0"/>
              </a:rPr>
              <a:t>=fiore and </a:t>
            </a:r>
            <a:r>
              <a:rPr lang="it-IT" dirty="0" err="1">
                <a:solidFill>
                  <a:srgbClr val="000000"/>
                </a:solidFill>
                <a:latin typeface="Times New Roman" panose="02020603050405020304" pitchFamily="18" charset="0"/>
                <a:cs typeface="Times New Roman" panose="02020603050405020304" pitchFamily="18" charset="0"/>
              </a:rPr>
              <a:t>kianos</a:t>
            </a:r>
            <a:r>
              <a:rPr lang="it-IT" dirty="0">
                <a:solidFill>
                  <a:srgbClr val="000000"/>
                </a:solidFill>
                <a:latin typeface="Times New Roman" panose="02020603050405020304" pitchFamily="18" charset="0"/>
                <a:cs typeface="Times New Roman" panose="02020603050405020304" pitchFamily="18" charset="0"/>
              </a:rPr>
              <a:t>=blu) sono pigmenti responsabili dei colori </a:t>
            </a:r>
            <a:r>
              <a:rPr lang="it-IT" dirty="0">
                <a:solidFill>
                  <a:srgbClr val="C00000"/>
                </a:solidFill>
                <a:latin typeface="Times New Roman" panose="02020603050405020304" pitchFamily="18" charset="0"/>
                <a:cs typeface="Times New Roman" panose="02020603050405020304" pitchFamily="18" charset="0"/>
              </a:rPr>
              <a:t>rosso</a:t>
            </a:r>
            <a:r>
              <a:rPr lang="it-IT" dirty="0">
                <a:solidFill>
                  <a:srgbClr val="000000"/>
                </a:solidFill>
                <a:latin typeface="Times New Roman" panose="02020603050405020304" pitchFamily="18" charset="0"/>
                <a:cs typeface="Times New Roman" panose="02020603050405020304" pitchFamily="18" charset="0"/>
              </a:rPr>
              <a:t>, </a:t>
            </a:r>
            <a:r>
              <a:rPr lang="it-IT" dirty="0">
                <a:solidFill>
                  <a:srgbClr val="CC0099"/>
                </a:solidFill>
                <a:latin typeface="Times New Roman" panose="02020603050405020304" pitchFamily="18" charset="0"/>
                <a:cs typeface="Times New Roman" panose="02020603050405020304" pitchFamily="18" charset="0"/>
              </a:rPr>
              <a:t>violetto</a:t>
            </a:r>
            <a:r>
              <a:rPr lang="it-IT" dirty="0">
                <a:solidFill>
                  <a:srgbClr val="000000"/>
                </a:solidFill>
                <a:latin typeface="Times New Roman" panose="02020603050405020304" pitchFamily="18" charset="0"/>
                <a:cs typeface="Times New Roman" panose="02020603050405020304" pitchFamily="18" charset="0"/>
              </a:rPr>
              <a:t> e </a:t>
            </a:r>
            <a:r>
              <a:rPr lang="it-IT" dirty="0">
                <a:solidFill>
                  <a:srgbClr val="333399">
                    <a:lumMod val="75000"/>
                  </a:srgbClr>
                </a:solidFill>
                <a:latin typeface="Times New Roman" panose="02020603050405020304" pitchFamily="18" charset="0"/>
                <a:cs typeface="Times New Roman" panose="02020603050405020304" pitchFamily="18" charset="0"/>
              </a:rPr>
              <a:t>blu</a:t>
            </a:r>
            <a:r>
              <a:rPr lang="it-IT" dirty="0">
                <a:solidFill>
                  <a:srgbClr val="000000"/>
                </a:solidFill>
                <a:latin typeface="Times New Roman" panose="02020603050405020304" pitchFamily="18" charset="0"/>
                <a:cs typeface="Times New Roman" panose="02020603050405020304" pitchFamily="18" charset="0"/>
              </a:rPr>
              <a:t> di molti fiori (dalie, fiordaliso) e frutta e radici (uva rossa, ciliegie, frutti di bosco, rape).</a:t>
            </a:r>
          </a:p>
          <a:p>
            <a:pPr fontAlgn="base">
              <a:spcBef>
                <a:spcPct val="0"/>
              </a:spcBef>
              <a:spcAft>
                <a:spcPct val="0"/>
              </a:spcAft>
              <a:defRPr/>
            </a:pPr>
            <a:r>
              <a:rPr lang="it-IT" dirty="0">
                <a:solidFill>
                  <a:srgbClr val="000000"/>
                </a:solidFill>
                <a:latin typeface="Times New Roman" panose="02020603050405020304" pitchFamily="18" charset="0"/>
                <a:cs typeface="Times New Roman" panose="02020603050405020304" pitchFamily="18" charset="0"/>
              </a:rPr>
              <a:t>Come i carotenoidi, hanno proprietà antiossidanti che giocano un ruolo importante nella prevenzione di patologie cardiovascolari e tumorali.</a:t>
            </a:r>
          </a:p>
        </p:txBody>
      </p:sp>
      <p:pic>
        <p:nvPicPr>
          <p:cNvPr id="3078" name="Picture 6" descr="http://www.tortealcioccolato.com/wp-content/uploads/2008/03/frutti-di-bosc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0" y="0"/>
            <a:ext cx="9525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64"/>
            <a:ext cx="1331640" cy="860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7800" y="4221163"/>
            <a:ext cx="2616200" cy="175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2588"/>
            <a:ext cx="3309938" cy="177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2" name="Rettangolo 7"/>
          <p:cNvSpPr>
            <a:spLocks noChangeArrowheads="1"/>
          </p:cNvSpPr>
          <p:nvPr/>
        </p:nvSpPr>
        <p:spPr bwMode="auto">
          <a:xfrm>
            <a:off x="6527800" y="4446588"/>
            <a:ext cx="13795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800" smtClean="0">
                <a:solidFill>
                  <a:srgbClr val="000000"/>
                </a:solidFill>
                <a:latin typeface="Bookman Old Style" pitchFamily="18" charset="0"/>
                <a:cs typeface="Times New Roman" pitchFamily="18" charset="0"/>
              </a:rPr>
              <a:t>delfinidina</a:t>
            </a:r>
          </a:p>
        </p:txBody>
      </p:sp>
      <p:sp>
        <p:nvSpPr>
          <p:cNvPr id="3083" name="Rettangolo 8"/>
          <p:cNvSpPr>
            <a:spLocks noChangeArrowheads="1"/>
          </p:cNvSpPr>
          <p:nvPr/>
        </p:nvSpPr>
        <p:spPr bwMode="auto">
          <a:xfrm>
            <a:off x="2698750" y="4710113"/>
            <a:ext cx="1220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800" smtClean="0">
                <a:solidFill>
                  <a:srgbClr val="000000"/>
                </a:solidFill>
                <a:latin typeface="Bookman Old Style" pitchFamily="18" charset="0"/>
              </a:rPr>
              <a:t>mirtillina</a:t>
            </a:r>
          </a:p>
        </p:txBody>
      </p:sp>
      <p:sp>
        <p:nvSpPr>
          <p:cNvPr id="10" name="Rettangolo 9"/>
          <p:cNvSpPr/>
          <p:nvPr/>
        </p:nvSpPr>
        <p:spPr>
          <a:xfrm>
            <a:off x="0" y="6211888"/>
            <a:ext cx="9123363" cy="646112"/>
          </a:xfrm>
          <a:prstGeom prst="rect">
            <a:avLst/>
          </a:prstGeom>
        </p:spPr>
        <p:txBody>
          <a:bodyPr>
            <a:spAutoFit/>
          </a:bodyPr>
          <a:lstStyle/>
          <a:p>
            <a:pPr fontAlgn="base">
              <a:spcBef>
                <a:spcPct val="0"/>
              </a:spcBef>
              <a:spcAft>
                <a:spcPct val="0"/>
              </a:spcAft>
              <a:defRPr/>
            </a:pPr>
            <a:r>
              <a:rPr lang="it-IT" dirty="0">
                <a:solidFill>
                  <a:srgbClr val="000000"/>
                </a:solidFill>
                <a:latin typeface="Times New Roman" panose="02020603050405020304" pitchFamily="18" charset="0"/>
                <a:cs typeface="Times New Roman" panose="02020603050405020304" pitchFamily="18" charset="0"/>
              </a:rPr>
              <a:t>La </a:t>
            </a:r>
            <a:r>
              <a:rPr lang="it-IT" b="1" dirty="0" err="1">
                <a:solidFill>
                  <a:srgbClr val="2D2D8A">
                    <a:lumMod val="60000"/>
                    <a:lumOff val="40000"/>
                  </a:srgbClr>
                </a:solidFill>
                <a:latin typeface="Times New Roman" panose="02020603050405020304" pitchFamily="18" charset="0"/>
                <a:cs typeface="Times New Roman" panose="02020603050405020304" pitchFamily="18" charset="0"/>
              </a:rPr>
              <a:t>mirtillina</a:t>
            </a:r>
            <a:r>
              <a:rPr lang="it-IT" dirty="0">
                <a:solidFill>
                  <a:srgbClr val="000000"/>
                </a:solidFill>
                <a:latin typeface="Times New Roman" panose="02020603050405020304" pitchFamily="18" charset="0"/>
                <a:cs typeface="Times New Roman" panose="02020603050405020304" pitchFamily="18" charset="0"/>
              </a:rPr>
              <a:t> è un antocianina. È il 3-glucoside della </a:t>
            </a:r>
            <a:r>
              <a:rPr lang="it-IT" dirty="0" err="1">
                <a:solidFill>
                  <a:srgbClr val="2D2D8A">
                    <a:lumMod val="60000"/>
                    <a:lumOff val="40000"/>
                  </a:srgbClr>
                </a:solidFill>
                <a:latin typeface="Times New Roman" panose="02020603050405020304" pitchFamily="18" charset="0"/>
                <a:cs typeface="Times New Roman" panose="02020603050405020304" pitchFamily="18" charset="0"/>
              </a:rPr>
              <a:t>delfinidina</a:t>
            </a:r>
            <a:r>
              <a:rPr lang="it-IT" dirty="0">
                <a:solidFill>
                  <a:srgbClr val="000000"/>
                </a:solidFill>
                <a:latin typeface="Times New Roman" panose="02020603050405020304" pitchFamily="18" charset="0"/>
                <a:cs typeface="Times New Roman" panose="02020603050405020304" pitchFamily="18" charset="0"/>
              </a:rPr>
              <a:t> (</a:t>
            </a:r>
            <a:r>
              <a:rPr lang="it-IT" dirty="0" err="1">
                <a:solidFill>
                  <a:srgbClr val="000000"/>
                </a:solidFill>
                <a:latin typeface="Times New Roman" panose="02020603050405020304" pitchFamily="18" charset="0"/>
                <a:cs typeface="Times New Roman" panose="02020603050405020304" pitchFamily="18" charset="0"/>
              </a:rPr>
              <a:t>aglicone</a:t>
            </a:r>
            <a:r>
              <a:rPr lang="it-IT" dirty="0">
                <a:solidFill>
                  <a:srgbClr val="000000"/>
                </a:solidFill>
                <a:latin typeface="Times New Roman" panose="02020603050405020304" pitchFamily="18" charset="0"/>
                <a:cs typeface="Times New Roman" panose="02020603050405020304" pitchFamily="18" charset="0"/>
              </a:rPr>
              <a:t>). Si trova nel ribes nero e nel mirtillo nero.</a:t>
            </a:r>
          </a:p>
        </p:txBody>
      </p:sp>
    </p:spTree>
    <p:extLst>
      <p:ext uri="{BB962C8B-B14F-4D97-AF65-F5344CB8AC3E}">
        <p14:creationId xmlns:p14="http://schemas.microsoft.com/office/powerpoint/2010/main" val="134727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333375"/>
            <a:ext cx="4608513"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asellaDiTesto 4"/>
          <p:cNvSpPr txBox="1"/>
          <p:nvPr/>
        </p:nvSpPr>
        <p:spPr>
          <a:xfrm>
            <a:off x="-3175" y="3068638"/>
            <a:ext cx="9147175" cy="2862262"/>
          </a:xfrm>
          <a:prstGeom prst="rect">
            <a:avLst/>
          </a:prstGeom>
          <a:noFill/>
        </p:spPr>
        <p:txBody>
          <a:bodyPr>
            <a:spAutoFit/>
          </a:bodyPr>
          <a:lstStyle/>
          <a:p>
            <a:pPr fontAlgn="base">
              <a:spcBef>
                <a:spcPct val="0"/>
              </a:spcBef>
              <a:spcAft>
                <a:spcPct val="0"/>
              </a:spcAft>
              <a:defRPr/>
            </a:pPr>
            <a:r>
              <a:rPr lang="it-IT" sz="2000" dirty="0">
                <a:solidFill>
                  <a:srgbClr val="000000"/>
                </a:solidFill>
                <a:latin typeface="Times New Roman" panose="02020603050405020304" pitchFamily="18" charset="0"/>
                <a:cs typeface="Times New Roman" panose="02020603050405020304" pitchFamily="18" charset="0"/>
              </a:rPr>
              <a:t>Il </a:t>
            </a:r>
            <a:r>
              <a:rPr lang="it-IT" sz="2000" b="1" dirty="0">
                <a:solidFill>
                  <a:srgbClr val="000000"/>
                </a:solidFill>
                <a:latin typeface="Times New Roman" panose="02020603050405020304" pitchFamily="18" charset="0"/>
                <a:cs typeface="Times New Roman" panose="02020603050405020304" pitchFamily="18" charset="0"/>
              </a:rPr>
              <a:t>catione </a:t>
            </a:r>
            <a:r>
              <a:rPr lang="it-IT" sz="2000" b="1" dirty="0" err="1">
                <a:solidFill>
                  <a:srgbClr val="000000"/>
                </a:solidFill>
                <a:latin typeface="Times New Roman" panose="02020603050405020304" pitchFamily="18" charset="0"/>
                <a:cs typeface="Times New Roman" panose="02020603050405020304" pitchFamily="18" charset="0"/>
              </a:rPr>
              <a:t>flavilio</a:t>
            </a:r>
            <a:r>
              <a:rPr lang="it-IT" sz="2000" dirty="0">
                <a:solidFill>
                  <a:srgbClr val="000000"/>
                </a:solidFill>
                <a:latin typeface="Times New Roman" panose="02020603050405020304" pitchFamily="18" charset="0"/>
                <a:cs typeface="Times New Roman" panose="02020603050405020304" pitchFamily="18" charset="0"/>
              </a:rPr>
              <a:t> è la struttura base delle antocianine e delle </a:t>
            </a:r>
            <a:r>
              <a:rPr lang="it-IT" sz="2000" dirty="0" err="1">
                <a:solidFill>
                  <a:srgbClr val="000000"/>
                </a:solidFill>
                <a:latin typeface="Times New Roman" panose="02020603050405020304" pitchFamily="18" charset="0"/>
                <a:cs typeface="Times New Roman" panose="02020603050405020304" pitchFamily="18" charset="0"/>
              </a:rPr>
              <a:t>antocianidine</a:t>
            </a:r>
            <a:r>
              <a:rPr lang="it-IT" sz="2000" dirty="0">
                <a:solidFill>
                  <a:srgbClr val="000000"/>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r>
              <a:rPr lang="it-IT" sz="2000" dirty="0">
                <a:solidFill>
                  <a:srgbClr val="000000"/>
                </a:solidFill>
                <a:latin typeface="Times New Roman" panose="02020603050405020304" pitchFamily="18" charset="0"/>
                <a:cs typeface="Times New Roman" panose="02020603050405020304" pitchFamily="18" charset="0"/>
              </a:rPr>
              <a:t>Le </a:t>
            </a:r>
            <a:r>
              <a:rPr lang="it-IT" sz="2000" b="1" dirty="0" err="1">
                <a:solidFill>
                  <a:srgbClr val="2D2D8A">
                    <a:lumMod val="60000"/>
                    <a:lumOff val="40000"/>
                  </a:srgbClr>
                </a:solidFill>
                <a:latin typeface="Times New Roman" panose="02020603050405020304" pitchFamily="18" charset="0"/>
                <a:cs typeface="Times New Roman" panose="02020603050405020304" pitchFamily="18" charset="0"/>
              </a:rPr>
              <a:t>antocianidine</a:t>
            </a:r>
            <a:r>
              <a:rPr lang="it-IT" sz="2000" b="1" dirty="0">
                <a:solidFill>
                  <a:srgbClr val="2D2D8A">
                    <a:lumMod val="60000"/>
                    <a:lumOff val="40000"/>
                  </a:srgbClr>
                </a:solidFill>
                <a:latin typeface="Times New Roman" panose="02020603050405020304" pitchFamily="18" charset="0"/>
                <a:cs typeface="Times New Roman" panose="02020603050405020304" pitchFamily="18" charset="0"/>
              </a:rPr>
              <a:t> </a:t>
            </a:r>
            <a:r>
              <a:rPr lang="it-IT" sz="2000" dirty="0">
                <a:solidFill>
                  <a:srgbClr val="000000"/>
                </a:solidFill>
                <a:latin typeface="Times New Roman" panose="02020603050405020304" pitchFamily="18" charset="0"/>
                <a:cs typeface="Times New Roman" panose="02020603050405020304" pitchFamily="18" charset="0"/>
              </a:rPr>
              <a:t>si differenziano tra loro per i sostituenti R che possono essere:</a:t>
            </a:r>
          </a:p>
          <a:p>
            <a:pPr fontAlgn="base">
              <a:spcBef>
                <a:spcPct val="0"/>
              </a:spcBef>
              <a:spcAft>
                <a:spcPct val="0"/>
              </a:spcAft>
              <a:defRPr/>
            </a:pPr>
            <a:r>
              <a:rPr lang="it-IT" sz="2000" dirty="0">
                <a:solidFill>
                  <a:srgbClr val="000000"/>
                </a:solidFill>
                <a:latin typeface="Times New Roman" panose="02020603050405020304" pitchFamily="18" charset="0"/>
                <a:cs typeface="Times New Roman" panose="02020603050405020304" pitchFamily="18" charset="0"/>
              </a:rPr>
              <a:t> –H, -OH, -OCH</a:t>
            </a:r>
            <a:r>
              <a:rPr lang="it-IT" sz="2000" baseline="-25000" dirty="0">
                <a:solidFill>
                  <a:srgbClr val="000000"/>
                </a:solidFill>
                <a:latin typeface="Times New Roman" panose="02020603050405020304" pitchFamily="18" charset="0"/>
                <a:cs typeface="Times New Roman" panose="02020603050405020304" pitchFamily="18" charset="0"/>
              </a:rPr>
              <a:t>3</a:t>
            </a:r>
            <a:r>
              <a:rPr lang="it-IT" sz="2000" dirty="0">
                <a:solidFill>
                  <a:srgbClr val="000000"/>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endParaRPr lang="it-IT" sz="20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it-IT" sz="2000" dirty="0">
                <a:solidFill>
                  <a:srgbClr val="000000"/>
                </a:solidFill>
                <a:latin typeface="Times New Roman" panose="02020603050405020304" pitchFamily="18" charset="0"/>
                <a:cs typeface="Times New Roman" panose="02020603050405020304" pitchFamily="18" charset="0"/>
              </a:rPr>
              <a:t>Una stessa </a:t>
            </a:r>
            <a:r>
              <a:rPr lang="it-IT" sz="2000" dirty="0" err="1">
                <a:solidFill>
                  <a:srgbClr val="000000"/>
                </a:solidFill>
                <a:latin typeface="Times New Roman" panose="02020603050405020304" pitchFamily="18" charset="0"/>
                <a:cs typeface="Times New Roman" panose="02020603050405020304" pitchFamily="18" charset="0"/>
              </a:rPr>
              <a:t>antocianidina</a:t>
            </a:r>
            <a:r>
              <a:rPr lang="it-IT" sz="2000" dirty="0">
                <a:solidFill>
                  <a:srgbClr val="000000"/>
                </a:solidFill>
                <a:latin typeface="Times New Roman" panose="02020603050405020304" pitchFamily="18" charset="0"/>
                <a:cs typeface="Times New Roman" panose="02020603050405020304" pitchFamily="18" charset="0"/>
              </a:rPr>
              <a:t> può legarsi, attraverso un legame glicosidico ad un </a:t>
            </a:r>
            <a:r>
              <a:rPr lang="it-IT" sz="2000" b="1" dirty="0">
                <a:solidFill>
                  <a:srgbClr val="000000"/>
                </a:solidFill>
                <a:latin typeface="Times New Roman" panose="02020603050405020304" pitchFamily="18" charset="0"/>
                <a:cs typeface="Times New Roman" panose="02020603050405020304" pitchFamily="18" charset="0"/>
              </a:rPr>
              <a:t>monosaccaride</a:t>
            </a:r>
            <a:r>
              <a:rPr lang="it-IT" sz="2000" dirty="0">
                <a:solidFill>
                  <a:srgbClr val="000000"/>
                </a:solidFill>
                <a:latin typeface="Times New Roman" panose="02020603050405020304" pitchFamily="18" charset="0"/>
                <a:cs typeface="Times New Roman" panose="02020603050405020304" pitchFamily="18" charset="0"/>
              </a:rPr>
              <a:t> o a un </a:t>
            </a:r>
            <a:r>
              <a:rPr lang="it-IT" sz="2000" b="1" dirty="0">
                <a:solidFill>
                  <a:srgbClr val="000000"/>
                </a:solidFill>
                <a:latin typeface="Times New Roman" panose="02020603050405020304" pitchFamily="18" charset="0"/>
                <a:cs typeface="Times New Roman" panose="02020603050405020304" pitchFamily="18" charset="0"/>
              </a:rPr>
              <a:t>disaccaride</a:t>
            </a:r>
            <a:r>
              <a:rPr lang="it-IT" sz="2000" dirty="0">
                <a:solidFill>
                  <a:srgbClr val="000000"/>
                </a:solidFill>
                <a:latin typeface="Times New Roman" panose="02020603050405020304" pitchFamily="18" charset="0"/>
                <a:cs typeface="Times New Roman" panose="02020603050405020304" pitchFamily="18" charset="0"/>
              </a:rPr>
              <a:t> </a:t>
            </a:r>
            <a:r>
              <a:rPr lang="it-IT" sz="2000" b="1" dirty="0">
                <a:solidFill>
                  <a:srgbClr val="000000"/>
                </a:solidFill>
                <a:latin typeface="Times New Roman" panose="02020603050405020304" pitchFamily="18" charset="0"/>
                <a:cs typeface="Times New Roman" panose="02020603050405020304" pitchFamily="18" charset="0"/>
              </a:rPr>
              <a:t>nelle posizioni 3</a:t>
            </a:r>
            <a:r>
              <a:rPr lang="it-IT" sz="2000" dirty="0">
                <a:solidFill>
                  <a:srgbClr val="000000"/>
                </a:solidFill>
                <a:latin typeface="Times New Roman" panose="02020603050405020304" pitchFamily="18" charset="0"/>
                <a:cs typeface="Times New Roman" panose="02020603050405020304" pitchFamily="18" charset="0"/>
              </a:rPr>
              <a:t> e </a:t>
            </a:r>
            <a:r>
              <a:rPr lang="it-IT" sz="2000" b="1" dirty="0">
                <a:solidFill>
                  <a:srgbClr val="000000"/>
                </a:solidFill>
                <a:latin typeface="Times New Roman" panose="02020603050405020304" pitchFamily="18" charset="0"/>
                <a:cs typeface="Times New Roman" panose="02020603050405020304" pitchFamily="18" charset="0"/>
              </a:rPr>
              <a:t>5</a:t>
            </a:r>
            <a:r>
              <a:rPr lang="it-IT" sz="2000" dirty="0">
                <a:solidFill>
                  <a:srgbClr val="000000"/>
                </a:solidFill>
                <a:latin typeface="Times New Roman" panose="02020603050405020304" pitchFamily="18" charset="0"/>
                <a:cs typeface="Times New Roman" panose="02020603050405020304" pitchFamily="18" charset="0"/>
              </a:rPr>
              <a:t>, per dare </a:t>
            </a:r>
            <a:r>
              <a:rPr lang="it-IT" sz="2000" dirty="0">
                <a:solidFill>
                  <a:srgbClr val="2D2D8A">
                    <a:lumMod val="60000"/>
                    <a:lumOff val="40000"/>
                  </a:srgbClr>
                </a:solidFill>
                <a:latin typeface="Times New Roman" panose="02020603050405020304" pitchFamily="18" charset="0"/>
                <a:cs typeface="Times New Roman" panose="02020603050405020304" pitchFamily="18" charset="0"/>
              </a:rPr>
              <a:t>una varietà di </a:t>
            </a:r>
            <a:r>
              <a:rPr lang="it-IT" sz="2000" b="1" dirty="0">
                <a:solidFill>
                  <a:srgbClr val="2D2D8A">
                    <a:lumMod val="60000"/>
                    <a:lumOff val="40000"/>
                  </a:srgbClr>
                </a:solidFill>
                <a:latin typeface="Times New Roman" panose="02020603050405020304" pitchFamily="18" charset="0"/>
                <a:cs typeface="Times New Roman" panose="02020603050405020304" pitchFamily="18" charset="0"/>
              </a:rPr>
              <a:t>antocianine</a:t>
            </a:r>
            <a:r>
              <a:rPr lang="it-IT" sz="2000" dirty="0">
                <a:solidFill>
                  <a:srgbClr val="000000"/>
                </a:solidFill>
                <a:latin typeface="Times New Roman" panose="02020603050405020304" pitchFamily="18" charset="0"/>
                <a:cs typeface="Times New Roman" panose="02020603050405020304" pitchFamily="18" charset="0"/>
              </a:rPr>
              <a:t> caratterizzate dallo stesso </a:t>
            </a:r>
            <a:r>
              <a:rPr lang="it-IT" sz="2000" dirty="0" err="1">
                <a:solidFill>
                  <a:srgbClr val="000000"/>
                </a:solidFill>
                <a:latin typeface="Times New Roman" panose="02020603050405020304" pitchFamily="18" charset="0"/>
                <a:cs typeface="Times New Roman" panose="02020603050405020304" pitchFamily="18" charset="0"/>
              </a:rPr>
              <a:t>aglicone</a:t>
            </a:r>
            <a:r>
              <a:rPr lang="it-IT" sz="2000" dirty="0">
                <a:solidFill>
                  <a:srgbClr val="000000"/>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endParaRPr lang="it-IT" sz="2000" dirty="0">
              <a:solidFill>
                <a:srgbClr val="000000"/>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it-IT" sz="2000" dirty="0">
                <a:solidFill>
                  <a:srgbClr val="000000"/>
                </a:solidFill>
                <a:latin typeface="Times New Roman" panose="02020603050405020304" pitchFamily="18" charset="0"/>
                <a:cs typeface="Times New Roman" panose="02020603050405020304" pitchFamily="18" charset="0"/>
              </a:rPr>
              <a:t>In natura, le antocianine sono più diffuse ed abbondanti delle </a:t>
            </a:r>
            <a:r>
              <a:rPr lang="it-IT" sz="2000" dirty="0" err="1">
                <a:solidFill>
                  <a:srgbClr val="000000"/>
                </a:solidFill>
                <a:latin typeface="Times New Roman" panose="02020603050405020304" pitchFamily="18" charset="0"/>
                <a:cs typeface="Times New Roman" panose="02020603050405020304" pitchFamily="18" charset="0"/>
              </a:rPr>
              <a:t>antocianidine</a:t>
            </a:r>
            <a:r>
              <a:rPr lang="it-IT" sz="2000" dirty="0">
                <a:solidFill>
                  <a:srgbClr val="000000"/>
                </a:solidFill>
                <a:latin typeface="Times New Roman" panose="02020603050405020304" pitchFamily="18" charset="0"/>
                <a:cs typeface="Times New Roman" panose="02020603050405020304" pitchFamily="18" charset="0"/>
              </a:rPr>
              <a:t>. </a:t>
            </a:r>
          </a:p>
        </p:txBody>
      </p:sp>
      <p:sp>
        <p:nvSpPr>
          <p:cNvPr id="4100" name="CasellaDiTesto 5"/>
          <p:cNvSpPr txBox="1">
            <a:spLocks noChangeArrowheads="1"/>
          </p:cNvSpPr>
          <p:nvPr/>
        </p:nvSpPr>
        <p:spPr bwMode="auto">
          <a:xfrm>
            <a:off x="6084888" y="1268413"/>
            <a:ext cx="1617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800" b="1" smtClean="0">
                <a:solidFill>
                  <a:srgbClr val="000000"/>
                </a:solidFill>
                <a:latin typeface="Bookman Old Style" pitchFamily="18" charset="0"/>
              </a:rPr>
              <a:t>Ione flavilio</a:t>
            </a:r>
          </a:p>
        </p:txBody>
      </p:sp>
    </p:spTree>
    <p:extLst>
      <p:ext uri="{BB962C8B-B14F-4D97-AF65-F5344CB8AC3E}">
        <p14:creationId xmlns:p14="http://schemas.microsoft.com/office/powerpoint/2010/main" val="2974482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4813"/>
            <a:ext cx="9144000" cy="633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82932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0" y="0"/>
            <a:ext cx="4716463" cy="3068638"/>
          </a:xfrm>
        </p:spPr>
        <p:txBody>
          <a:bodyPr/>
          <a:lstStyle/>
          <a:p>
            <a:pPr marL="180975" indent="0" algn="just" eaLnBrk="1" hangingPunct="1">
              <a:buFontTx/>
              <a:buNone/>
            </a:pPr>
            <a:r>
              <a:rPr lang="it-IT" altLang="it-IT" sz="1800" smtClean="0">
                <a:latin typeface="Times New Roman" pitchFamily="18" charset="0"/>
                <a:cs typeface="Times New Roman" pitchFamily="18" charset="0"/>
              </a:rPr>
              <a:t>Il fatto che le antocianine siano colorate dipende dalla struttura dello ione flavilio e i colori tendono ad essere simili, anche se ci sono piccole variazioni in funzione del tipo di sostituenti.</a:t>
            </a:r>
          </a:p>
          <a:p>
            <a:pPr marL="180975" indent="0" algn="just" eaLnBrk="1" hangingPunct="1">
              <a:buFontTx/>
              <a:buNone/>
            </a:pPr>
            <a:r>
              <a:rPr lang="it-IT" altLang="it-IT" sz="1800" smtClean="0">
                <a:latin typeface="Times New Roman" pitchFamily="18" charset="0"/>
                <a:cs typeface="Times New Roman" pitchFamily="18" charset="0"/>
              </a:rPr>
              <a:t>Consideriamo una delle antocianidine più semplici: la </a:t>
            </a:r>
            <a:r>
              <a:rPr lang="it-IT" altLang="it-IT" sz="1800" b="1" smtClean="0">
                <a:solidFill>
                  <a:schemeClr val="accent2"/>
                </a:solidFill>
                <a:latin typeface="Times New Roman" pitchFamily="18" charset="0"/>
                <a:cs typeface="Times New Roman" pitchFamily="18" charset="0"/>
              </a:rPr>
              <a:t>cianidina</a:t>
            </a:r>
            <a:r>
              <a:rPr lang="it-IT" altLang="it-IT" sz="1800" smtClean="0">
                <a:latin typeface="Times New Roman" pitchFamily="18" charset="0"/>
                <a:cs typeface="Times New Roman" pitchFamily="18" charset="0"/>
              </a:rPr>
              <a:t>. È particolarmente abbondante nelle arance rosse. La sua struttura è caratterizzata da un’estesa coniugazione responsabile della colorazione </a:t>
            </a:r>
            <a:r>
              <a:rPr lang="it-IT" altLang="it-IT" sz="1800" smtClean="0">
                <a:solidFill>
                  <a:srgbClr val="FF0000"/>
                </a:solidFill>
                <a:latin typeface="Times New Roman" pitchFamily="18" charset="0"/>
                <a:cs typeface="Times New Roman" pitchFamily="18" charset="0"/>
              </a:rPr>
              <a:t>rosso</a:t>
            </a:r>
            <a:r>
              <a:rPr lang="it-IT" altLang="it-IT" sz="1800" smtClean="0">
                <a:latin typeface="Times New Roman" pitchFamily="18" charset="0"/>
                <a:cs typeface="Times New Roman" pitchFamily="18" charset="0"/>
              </a:rPr>
              <a:t>-</a:t>
            </a:r>
            <a:r>
              <a:rPr lang="it-IT" altLang="it-IT" sz="1800" smtClean="0">
                <a:solidFill>
                  <a:srgbClr val="FFC000"/>
                </a:solidFill>
                <a:latin typeface="Times New Roman" pitchFamily="18" charset="0"/>
                <a:cs typeface="Times New Roman" pitchFamily="18" charset="0"/>
              </a:rPr>
              <a:t>arancio</a:t>
            </a:r>
            <a:r>
              <a:rPr lang="it-IT" altLang="it-IT" sz="1800" smtClean="0">
                <a:latin typeface="Times New Roman" pitchFamily="18" charset="0"/>
                <a:cs typeface="Times New Roman" pitchFamily="18" charset="0"/>
              </a:rPr>
              <a:t>.</a:t>
            </a:r>
          </a:p>
        </p:txBody>
      </p:sp>
      <p:pic>
        <p:nvPicPr>
          <p:cNvPr id="6147" name="Picture 6" descr="Cyanid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163" y="115888"/>
            <a:ext cx="3505200"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ttangolo 1"/>
          <p:cNvSpPr>
            <a:spLocks noChangeArrowheads="1"/>
          </p:cNvSpPr>
          <p:nvPr/>
        </p:nvSpPr>
        <p:spPr bwMode="auto">
          <a:xfrm>
            <a:off x="33338" y="2997200"/>
            <a:ext cx="9120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800" smtClean="0">
                <a:solidFill>
                  <a:srgbClr val="000000"/>
                </a:solidFill>
                <a:latin typeface="Times New Roman" pitchFamily="18" charset="0"/>
                <a:cs typeface="Times New Roman" pitchFamily="18" charset="0"/>
              </a:rPr>
              <a:t>La cianidina è soggetta </a:t>
            </a:r>
            <a:r>
              <a:rPr lang="it-IT" altLang="it-IT" sz="1800" b="1" smtClean="0">
                <a:solidFill>
                  <a:srgbClr val="FF9933"/>
                </a:solidFill>
                <a:latin typeface="Times New Roman" pitchFamily="18" charset="0"/>
                <a:cs typeface="Times New Roman" pitchFamily="18" charset="0"/>
              </a:rPr>
              <a:t>a due equilibri acido-base </a:t>
            </a:r>
            <a:r>
              <a:rPr lang="it-IT" altLang="it-IT" sz="1800" smtClean="0">
                <a:solidFill>
                  <a:srgbClr val="000000"/>
                </a:solidFill>
                <a:latin typeface="Times New Roman" pitchFamily="18" charset="0"/>
                <a:cs typeface="Times New Roman" pitchFamily="18" charset="0"/>
              </a:rPr>
              <a:t>e </a:t>
            </a:r>
            <a:r>
              <a:rPr lang="it-IT" altLang="it-IT" sz="1800" smtClean="0">
                <a:solidFill>
                  <a:srgbClr val="FF0000"/>
                </a:solidFill>
                <a:latin typeface="Times New Roman" pitchFamily="18" charset="0"/>
                <a:cs typeface="Times New Roman" pitchFamily="18" charset="0"/>
              </a:rPr>
              <a:t>si comporta quindi come un acido diprotico </a:t>
            </a:r>
            <a:r>
              <a:rPr lang="it-IT" altLang="it-IT" sz="1800" smtClean="0">
                <a:solidFill>
                  <a:srgbClr val="000000"/>
                </a:solidFill>
                <a:latin typeface="Times New Roman" pitchFamily="18" charset="0"/>
                <a:cs typeface="Times New Roman" pitchFamily="18" charset="0"/>
              </a:rPr>
              <a:t>(</a:t>
            </a:r>
            <a:r>
              <a:rPr lang="it-IT" altLang="it-IT" sz="1800" smtClean="0">
                <a:solidFill>
                  <a:srgbClr val="FF0000"/>
                </a:solidFill>
                <a:latin typeface="Times New Roman" pitchFamily="18" charset="0"/>
                <a:cs typeface="Times New Roman" pitchFamily="18" charset="0"/>
              </a:rPr>
              <a:t>H</a:t>
            </a:r>
            <a:r>
              <a:rPr lang="it-IT" altLang="it-IT" sz="1800" baseline="-25000" smtClean="0">
                <a:solidFill>
                  <a:srgbClr val="FF0000"/>
                </a:solidFill>
                <a:latin typeface="Times New Roman" pitchFamily="18" charset="0"/>
                <a:cs typeface="Times New Roman" pitchFamily="18" charset="0"/>
              </a:rPr>
              <a:t>2</a:t>
            </a:r>
            <a:r>
              <a:rPr lang="it-IT" altLang="it-IT" sz="1800" smtClean="0">
                <a:solidFill>
                  <a:srgbClr val="FF0000"/>
                </a:solidFill>
                <a:latin typeface="Times New Roman" pitchFamily="18" charset="0"/>
                <a:cs typeface="Times New Roman" pitchFamily="18" charset="0"/>
              </a:rPr>
              <a:t>In</a:t>
            </a:r>
            <a:r>
              <a:rPr lang="it-IT" altLang="it-IT" sz="1800" smtClean="0">
                <a:solidFill>
                  <a:srgbClr val="000000"/>
                </a:solidFill>
                <a:latin typeface="Times New Roman" pitchFamily="18" charset="0"/>
                <a:cs typeface="Times New Roman" pitchFamily="18" charset="0"/>
              </a:rPr>
              <a:t>). </a:t>
            </a:r>
          </a:p>
          <a:p>
            <a:pPr eaLnBrk="1" fontAlgn="base" hangingPunct="1">
              <a:spcBef>
                <a:spcPct val="0"/>
              </a:spcBef>
              <a:spcAft>
                <a:spcPct val="0"/>
              </a:spcAft>
              <a:buFontTx/>
              <a:buNone/>
            </a:pPr>
            <a:endParaRPr lang="it-IT" altLang="it-IT" sz="1800" smtClean="0">
              <a:solidFill>
                <a:srgbClr val="000000"/>
              </a:solidFill>
              <a:latin typeface="Times New Roman" pitchFamily="18" charset="0"/>
              <a:cs typeface="Times New Roman" pitchFamily="18" charset="0"/>
            </a:endParaRPr>
          </a:p>
        </p:txBody>
      </p:sp>
      <p:sp>
        <p:nvSpPr>
          <p:cNvPr id="6149" name="Rettangolo 2"/>
          <p:cNvSpPr>
            <a:spLocks noChangeArrowheads="1"/>
          </p:cNvSpPr>
          <p:nvPr/>
        </p:nvSpPr>
        <p:spPr bwMode="auto">
          <a:xfrm>
            <a:off x="7092950" y="2265363"/>
            <a:ext cx="13001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800" b="1" smtClean="0">
                <a:solidFill>
                  <a:srgbClr val="000000"/>
                </a:solidFill>
                <a:latin typeface="Bookman Old Style" pitchFamily="18" charset="0"/>
              </a:rPr>
              <a:t>cianidina</a:t>
            </a:r>
          </a:p>
        </p:txBody>
      </p:sp>
      <p:sp>
        <p:nvSpPr>
          <p:cNvPr id="6150" name="Rettangolo 3"/>
          <p:cNvSpPr>
            <a:spLocks noChangeArrowheads="1"/>
          </p:cNvSpPr>
          <p:nvPr/>
        </p:nvSpPr>
        <p:spPr bwMode="auto">
          <a:xfrm>
            <a:off x="6229350" y="6015038"/>
            <a:ext cx="2914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fontAlgn="base" hangingPunct="1">
              <a:spcBef>
                <a:spcPct val="0"/>
              </a:spcBef>
              <a:spcAft>
                <a:spcPct val="0"/>
              </a:spcAft>
              <a:buFontTx/>
              <a:buNone/>
            </a:pPr>
            <a:r>
              <a:rPr lang="it-IT" altLang="it-IT" sz="1600" smtClean="0">
                <a:solidFill>
                  <a:srgbClr val="FFC000"/>
                </a:solidFill>
                <a:latin typeface="Times New Roman" pitchFamily="18" charset="0"/>
                <a:cs typeface="Times New Roman" pitchFamily="18" charset="0"/>
              </a:rPr>
              <a:t>Il pH è basico: la cianidina perde un altro ione H</a:t>
            </a:r>
            <a:r>
              <a:rPr lang="it-IT" altLang="it-IT" sz="1600" baseline="30000" smtClean="0">
                <a:solidFill>
                  <a:srgbClr val="FFC000"/>
                </a:solidFill>
                <a:latin typeface="Times New Roman" pitchFamily="18" charset="0"/>
                <a:cs typeface="Times New Roman" pitchFamily="18" charset="0"/>
              </a:rPr>
              <a:t>+</a:t>
            </a:r>
            <a:r>
              <a:rPr lang="it-IT" altLang="it-IT" sz="1600" smtClean="0">
                <a:solidFill>
                  <a:srgbClr val="FFC000"/>
                </a:solidFill>
                <a:latin typeface="Times New Roman" pitchFamily="18" charset="0"/>
                <a:cs typeface="Times New Roman" pitchFamily="18" charset="0"/>
              </a:rPr>
              <a:t> e diventa gialla.</a:t>
            </a:r>
          </a:p>
        </p:txBody>
      </p:sp>
      <p:pic>
        <p:nvPicPr>
          <p:cNvPr id="615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3" y="3635375"/>
            <a:ext cx="89916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2" name="Rettangolo 4"/>
          <p:cNvSpPr>
            <a:spLocks noChangeArrowheads="1"/>
          </p:cNvSpPr>
          <p:nvPr/>
        </p:nvSpPr>
        <p:spPr bwMode="auto">
          <a:xfrm>
            <a:off x="-7938" y="5768975"/>
            <a:ext cx="2476501"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600" smtClean="0">
                <a:solidFill>
                  <a:srgbClr val="FF0000"/>
                </a:solidFill>
                <a:latin typeface="Times New Roman" pitchFamily="18" charset="0"/>
                <a:cs typeface="Times New Roman" pitchFamily="18" charset="0"/>
              </a:rPr>
              <a:t>La soluzione è nettamente acida: la cianidina è presente come catione flavilio di colore rosso</a:t>
            </a:r>
          </a:p>
        </p:txBody>
      </p:sp>
      <p:sp>
        <p:nvSpPr>
          <p:cNvPr id="6153" name="Rettangolo 5"/>
          <p:cNvSpPr>
            <a:spLocks noChangeArrowheads="1"/>
          </p:cNvSpPr>
          <p:nvPr/>
        </p:nvSpPr>
        <p:spPr bwMode="auto">
          <a:xfrm>
            <a:off x="3368675" y="5903913"/>
            <a:ext cx="24495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ctr" eaLnBrk="1" fontAlgn="base" hangingPunct="1">
              <a:spcBef>
                <a:spcPct val="0"/>
              </a:spcBef>
              <a:spcAft>
                <a:spcPct val="0"/>
              </a:spcAft>
              <a:buFontTx/>
              <a:buNone/>
            </a:pPr>
            <a:r>
              <a:rPr lang="it-IT" altLang="it-IT" sz="1600" smtClean="0">
                <a:solidFill>
                  <a:srgbClr val="0033CC"/>
                </a:solidFill>
                <a:latin typeface="Times New Roman" pitchFamily="18" charset="0"/>
                <a:cs typeface="Times New Roman" pitchFamily="18" charset="0"/>
              </a:rPr>
              <a:t>Il pH è neutro: la cianidina perde uno ione H</a:t>
            </a:r>
            <a:r>
              <a:rPr lang="it-IT" altLang="it-IT" sz="1600" baseline="30000" smtClean="0">
                <a:solidFill>
                  <a:srgbClr val="0033CC"/>
                </a:solidFill>
                <a:latin typeface="Times New Roman" pitchFamily="18" charset="0"/>
                <a:cs typeface="Times New Roman" pitchFamily="18" charset="0"/>
              </a:rPr>
              <a:t>+</a:t>
            </a:r>
            <a:r>
              <a:rPr lang="it-IT" altLang="it-IT" sz="1600" smtClean="0">
                <a:solidFill>
                  <a:srgbClr val="0033CC"/>
                </a:solidFill>
                <a:latin typeface="Times New Roman" pitchFamily="18" charset="0"/>
                <a:cs typeface="Times New Roman" pitchFamily="18" charset="0"/>
              </a:rPr>
              <a:t> e diventa blu.</a:t>
            </a:r>
          </a:p>
        </p:txBody>
      </p:sp>
    </p:spTree>
    <p:extLst>
      <p:ext uri="{BB962C8B-B14F-4D97-AF65-F5344CB8AC3E}">
        <p14:creationId xmlns:p14="http://schemas.microsoft.com/office/powerpoint/2010/main" val="28222837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ttangolo 2"/>
          <p:cNvSpPr>
            <a:spLocks noChangeArrowheads="1"/>
          </p:cNvSpPr>
          <p:nvPr/>
        </p:nvSpPr>
        <p:spPr bwMode="auto">
          <a:xfrm>
            <a:off x="-6350" y="-14288"/>
            <a:ext cx="66548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800" dirty="0" smtClean="0">
                <a:solidFill>
                  <a:srgbClr val="000000"/>
                </a:solidFill>
              </a:rPr>
              <a:t>Ecco perché alcune piante hanno fiori di colore diverso in funzione dell’acidità del terreno in cui sono coltivate. Si noti che la cianidina impartisce la colorazione dei petali del fiordaliso, della rosa e di alcune dalie e delle ortensie, che però presentano colorazioni differenti a causa del diverso </a:t>
            </a:r>
            <a:r>
              <a:rPr lang="it-IT" altLang="it-IT" sz="1800" dirty="0" err="1" smtClean="0">
                <a:solidFill>
                  <a:srgbClr val="000000"/>
                </a:solidFill>
              </a:rPr>
              <a:t>pH</a:t>
            </a:r>
            <a:r>
              <a:rPr lang="it-IT" altLang="it-IT" sz="1800" dirty="0" smtClean="0">
                <a:solidFill>
                  <a:srgbClr val="000000"/>
                </a:solidFill>
              </a:rPr>
              <a:t> nei petali.</a:t>
            </a:r>
          </a:p>
        </p:txBody>
      </p:sp>
      <p:pic>
        <p:nvPicPr>
          <p:cNvPr id="7171" name="Picture 6" descr="http://cdn-2.faidatemania.it/o/orig/come-dare-colore-alle-ortensie_985f97afeb92913d18457963359dca9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6388" y="0"/>
            <a:ext cx="2489200" cy="166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3905250"/>
            <a:ext cx="3162300" cy="210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3905250"/>
            <a:ext cx="3151187" cy="210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81350" y="3905250"/>
            <a:ext cx="3160713" cy="2106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ttangolo 3"/>
          <p:cNvSpPr/>
          <p:nvPr/>
        </p:nvSpPr>
        <p:spPr>
          <a:xfrm>
            <a:off x="-3175" y="6065838"/>
            <a:ext cx="3184525" cy="830262"/>
          </a:xfrm>
          <a:prstGeom prst="rect">
            <a:avLst/>
          </a:prstGeom>
          <a:ln>
            <a:solidFill>
              <a:schemeClr val="accent5">
                <a:lumMod val="75000"/>
              </a:schemeClr>
            </a:solidFill>
          </a:ln>
        </p:spPr>
        <p:txBody>
          <a:bodyPr>
            <a:spAutoFit/>
          </a:bodyPr>
          <a:lstStyle/>
          <a:p>
            <a:pPr fontAlgn="base">
              <a:spcBef>
                <a:spcPct val="0"/>
              </a:spcBef>
              <a:spcAft>
                <a:spcPct val="0"/>
              </a:spcAft>
              <a:defRPr/>
            </a:pPr>
            <a:r>
              <a:rPr lang="it-IT" sz="1600" b="1" dirty="0">
                <a:solidFill>
                  <a:srgbClr val="00B0F0"/>
                </a:solidFill>
                <a:latin typeface="Times New Roman" panose="02020603050405020304" pitchFamily="18" charset="0"/>
                <a:cs typeface="Times New Roman" panose="02020603050405020304" pitchFamily="18" charset="0"/>
              </a:rPr>
              <a:t>Fiori blu </a:t>
            </a:r>
            <a:r>
              <a:rPr lang="it-IT" sz="1600" dirty="0">
                <a:solidFill>
                  <a:srgbClr val="000000"/>
                </a:solidFill>
                <a:latin typeface="Times New Roman" panose="02020603050405020304" pitchFamily="18" charset="0"/>
                <a:cs typeface="Times New Roman" panose="02020603050405020304" pitchFamily="18" charset="0"/>
              </a:rPr>
              <a:t>(più o meno intenso) nei terreni acidi (</a:t>
            </a:r>
            <a:r>
              <a:rPr lang="it-IT" sz="1600" dirty="0" err="1">
                <a:solidFill>
                  <a:srgbClr val="00B0F0"/>
                </a:solidFill>
                <a:latin typeface="Times New Roman" panose="02020603050405020304" pitchFamily="18" charset="0"/>
                <a:cs typeface="Times New Roman" panose="02020603050405020304" pitchFamily="18" charset="0"/>
              </a:rPr>
              <a:t>pH</a:t>
            </a:r>
            <a:r>
              <a:rPr lang="it-IT" sz="1600" dirty="0">
                <a:solidFill>
                  <a:srgbClr val="00B0F0"/>
                </a:solidFill>
                <a:latin typeface="Times New Roman" panose="02020603050405020304" pitchFamily="18" charset="0"/>
                <a:cs typeface="Times New Roman" panose="02020603050405020304" pitchFamily="18" charset="0"/>
              </a:rPr>
              <a:t> da 5 a 5,5</a:t>
            </a:r>
            <a:r>
              <a:rPr lang="it-IT" sz="1600" dirty="0">
                <a:solidFill>
                  <a:srgbClr val="000000"/>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endParaRPr lang="it-IT" sz="1600" dirty="0">
              <a:solidFill>
                <a:srgbClr val="000000"/>
              </a:solidFill>
              <a:latin typeface="Times New Roman" panose="02020603050405020304" pitchFamily="18" charset="0"/>
              <a:cs typeface="Times New Roman" panose="02020603050405020304" pitchFamily="18" charset="0"/>
            </a:endParaRPr>
          </a:p>
        </p:txBody>
      </p:sp>
      <p:sp>
        <p:nvSpPr>
          <p:cNvPr id="7176" name="Rettangolo 4"/>
          <p:cNvSpPr>
            <a:spLocks noChangeArrowheads="1"/>
          </p:cNvSpPr>
          <p:nvPr/>
        </p:nvSpPr>
        <p:spPr bwMode="auto">
          <a:xfrm>
            <a:off x="3198813" y="6056313"/>
            <a:ext cx="3143250" cy="831850"/>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600" b="1" dirty="0" smtClean="0">
                <a:solidFill>
                  <a:schemeClr val="accent6">
                    <a:lumMod val="60000"/>
                    <a:lumOff val="40000"/>
                  </a:schemeClr>
                </a:solidFill>
                <a:latin typeface="Times New Roman" pitchFamily="18" charset="0"/>
                <a:cs typeface="Times New Roman" pitchFamily="18" charset="0"/>
              </a:rPr>
              <a:t>Fiori lilla </a:t>
            </a:r>
            <a:r>
              <a:rPr lang="it-IT" altLang="it-IT" sz="1600" dirty="0" smtClean="0">
                <a:solidFill>
                  <a:srgbClr val="000000"/>
                </a:solidFill>
                <a:latin typeface="Times New Roman" pitchFamily="18" charset="0"/>
                <a:cs typeface="Times New Roman" pitchFamily="18" charset="0"/>
              </a:rPr>
              <a:t>o </a:t>
            </a:r>
            <a:r>
              <a:rPr lang="it-IT" altLang="it-IT" sz="1600" b="1" dirty="0" smtClean="0">
                <a:solidFill>
                  <a:srgbClr val="FF0066"/>
                </a:solidFill>
                <a:latin typeface="Times New Roman" pitchFamily="18" charset="0"/>
                <a:cs typeface="Times New Roman" pitchFamily="18" charset="0"/>
              </a:rPr>
              <a:t>rosso magenta </a:t>
            </a:r>
            <a:r>
              <a:rPr lang="it-IT" altLang="it-IT" sz="1600" dirty="0" smtClean="0">
                <a:solidFill>
                  <a:srgbClr val="000000"/>
                </a:solidFill>
                <a:latin typeface="Times New Roman" pitchFamily="18" charset="0"/>
                <a:cs typeface="Times New Roman" pitchFamily="18" charset="0"/>
              </a:rPr>
              <a:t>nei terreni con </a:t>
            </a:r>
            <a:r>
              <a:rPr lang="it-IT" altLang="it-IT" sz="1600" dirty="0" err="1" smtClean="0">
                <a:solidFill>
                  <a:srgbClr val="000000"/>
                </a:solidFill>
                <a:latin typeface="Times New Roman" pitchFamily="18" charset="0"/>
                <a:cs typeface="Times New Roman" pitchFamily="18" charset="0"/>
              </a:rPr>
              <a:t>pH</a:t>
            </a:r>
            <a:r>
              <a:rPr lang="it-IT" altLang="it-IT" sz="1600" dirty="0" smtClean="0">
                <a:solidFill>
                  <a:srgbClr val="000000"/>
                </a:solidFill>
                <a:latin typeface="Times New Roman" pitchFamily="18" charset="0"/>
                <a:cs typeface="Times New Roman" pitchFamily="18" charset="0"/>
              </a:rPr>
              <a:t> compreso fra </a:t>
            </a:r>
            <a:r>
              <a:rPr lang="it-IT" altLang="it-IT" sz="1600" dirty="0" smtClean="0">
                <a:solidFill>
                  <a:schemeClr val="accent2">
                    <a:lumMod val="60000"/>
                    <a:lumOff val="40000"/>
                  </a:schemeClr>
                </a:solidFill>
                <a:latin typeface="Times New Roman" pitchFamily="18" charset="0"/>
                <a:cs typeface="Times New Roman" pitchFamily="18" charset="0"/>
              </a:rPr>
              <a:t>5,5 e 6,5.</a:t>
            </a:r>
          </a:p>
        </p:txBody>
      </p:sp>
      <p:sp>
        <p:nvSpPr>
          <p:cNvPr id="7177" name="Rettangolo 6"/>
          <p:cNvSpPr>
            <a:spLocks noChangeArrowheads="1"/>
          </p:cNvSpPr>
          <p:nvPr/>
        </p:nvSpPr>
        <p:spPr bwMode="auto">
          <a:xfrm>
            <a:off x="6365875" y="6056313"/>
            <a:ext cx="2797175" cy="831850"/>
          </a:xfrm>
          <a:prstGeom prst="rect">
            <a:avLst/>
          </a:prstGeom>
          <a:noFill/>
          <a:ln w="9525">
            <a:solidFill>
              <a:srgbClr val="FF99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1600" b="1" dirty="0" smtClean="0">
                <a:solidFill>
                  <a:srgbClr val="FF99CC"/>
                </a:solidFill>
                <a:latin typeface="Times New Roman" pitchFamily="18" charset="0"/>
                <a:cs typeface="Times New Roman" pitchFamily="18" charset="0"/>
              </a:rPr>
              <a:t>Fiori rosa </a:t>
            </a:r>
            <a:r>
              <a:rPr lang="it-IT" altLang="it-IT" sz="1600" dirty="0" smtClean="0">
                <a:solidFill>
                  <a:srgbClr val="000000"/>
                </a:solidFill>
                <a:latin typeface="Times New Roman" pitchFamily="18" charset="0"/>
                <a:cs typeface="Times New Roman" pitchFamily="18" charset="0"/>
              </a:rPr>
              <a:t>nei terreni più con </a:t>
            </a:r>
            <a:r>
              <a:rPr lang="it-IT" altLang="it-IT" sz="1600" dirty="0" err="1" smtClean="0">
                <a:solidFill>
                  <a:srgbClr val="FF99CC"/>
                </a:solidFill>
                <a:latin typeface="Times New Roman" pitchFamily="18" charset="0"/>
                <a:cs typeface="Times New Roman" pitchFamily="18" charset="0"/>
              </a:rPr>
              <a:t>pH</a:t>
            </a:r>
            <a:r>
              <a:rPr lang="it-IT" altLang="it-IT" sz="1600" dirty="0" smtClean="0">
                <a:solidFill>
                  <a:srgbClr val="FF99CC"/>
                </a:solidFill>
                <a:latin typeface="Times New Roman" pitchFamily="18" charset="0"/>
                <a:cs typeface="Times New Roman" pitchFamily="18" charset="0"/>
              </a:rPr>
              <a:t> fra 6,5 e 7</a:t>
            </a:r>
            <a:r>
              <a:rPr lang="it-IT" altLang="it-IT" sz="1600" dirty="0" smtClean="0">
                <a:solidFill>
                  <a:srgbClr val="000000"/>
                </a:solidFill>
                <a:latin typeface="Times New Roman" pitchFamily="18" charset="0"/>
                <a:cs typeface="Times New Roman" pitchFamily="18" charset="0"/>
              </a:rPr>
              <a:t>.</a:t>
            </a:r>
          </a:p>
          <a:p>
            <a:pPr eaLnBrk="1" fontAlgn="base" hangingPunct="1">
              <a:spcBef>
                <a:spcPct val="0"/>
              </a:spcBef>
              <a:spcAft>
                <a:spcPct val="0"/>
              </a:spcAft>
              <a:buFontTx/>
              <a:buNone/>
            </a:pPr>
            <a:endParaRPr lang="it-IT" altLang="it-IT" sz="1600" dirty="0" smtClean="0">
              <a:solidFill>
                <a:srgbClr val="000000"/>
              </a:solidFill>
              <a:latin typeface="Times New Roman" pitchFamily="18" charset="0"/>
              <a:cs typeface="Times New Roman" pitchFamily="18" charset="0"/>
            </a:endParaRPr>
          </a:p>
        </p:txBody>
      </p:sp>
      <p:sp>
        <p:nvSpPr>
          <p:cNvPr id="2" name="Rettangolo 1"/>
          <p:cNvSpPr/>
          <p:nvPr/>
        </p:nvSpPr>
        <p:spPr>
          <a:xfrm>
            <a:off x="-19050" y="2023680"/>
            <a:ext cx="9170988" cy="1477328"/>
          </a:xfrm>
          <a:prstGeom prst="rect">
            <a:avLst/>
          </a:prstGeom>
        </p:spPr>
        <p:txBody>
          <a:bodyPr>
            <a:spAutoFit/>
          </a:bodyPr>
          <a:lstStyle/>
          <a:p>
            <a:pPr fontAlgn="base">
              <a:spcBef>
                <a:spcPct val="0"/>
              </a:spcBef>
              <a:spcAft>
                <a:spcPct val="0"/>
              </a:spcAft>
              <a:defRPr/>
            </a:pPr>
            <a:r>
              <a:rPr lang="it-IT" dirty="0" smtClean="0">
                <a:solidFill>
                  <a:srgbClr val="000000"/>
                </a:solidFill>
              </a:rPr>
              <a:t>Tuttavia, </a:t>
            </a:r>
            <a:r>
              <a:rPr lang="it-IT" dirty="0">
                <a:solidFill>
                  <a:srgbClr val="BBE0E3">
                    <a:lumMod val="50000"/>
                  </a:srgbClr>
                </a:solidFill>
              </a:rPr>
              <a:t>il </a:t>
            </a:r>
            <a:r>
              <a:rPr lang="it-IT" dirty="0" err="1">
                <a:solidFill>
                  <a:srgbClr val="BBE0E3">
                    <a:lumMod val="50000"/>
                  </a:srgbClr>
                </a:solidFill>
              </a:rPr>
              <a:t>pH</a:t>
            </a:r>
            <a:r>
              <a:rPr lang="it-IT" dirty="0">
                <a:solidFill>
                  <a:srgbClr val="BBE0E3">
                    <a:lumMod val="50000"/>
                  </a:srgbClr>
                </a:solidFill>
              </a:rPr>
              <a:t> non è la sola causa del colore. </a:t>
            </a:r>
            <a:r>
              <a:rPr lang="it-IT" dirty="0" smtClean="0">
                <a:solidFill>
                  <a:srgbClr val="000000"/>
                </a:solidFill>
              </a:rPr>
              <a:t>Infatti</a:t>
            </a:r>
            <a:r>
              <a:rPr lang="it-IT" dirty="0">
                <a:solidFill>
                  <a:srgbClr val="000000"/>
                </a:solidFill>
              </a:rPr>
              <a:t>, </a:t>
            </a:r>
            <a:r>
              <a:rPr lang="it-IT" u="sng" dirty="0">
                <a:solidFill>
                  <a:srgbClr val="000000"/>
                </a:solidFill>
              </a:rPr>
              <a:t>i due ossidrili in posizione orto, presenti nelle </a:t>
            </a:r>
            <a:r>
              <a:rPr lang="it-IT" u="sng" dirty="0" err="1">
                <a:solidFill>
                  <a:srgbClr val="000000"/>
                </a:solidFill>
              </a:rPr>
              <a:t>antocianidine</a:t>
            </a:r>
            <a:r>
              <a:rPr lang="it-IT" u="sng" dirty="0">
                <a:solidFill>
                  <a:srgbClr val="000000"/>
                </a:solidFill>
              </a:rPr>
              <a:t>, sono in grado di complessare ioni metallici, quali Al</a:t>
            </a:r>
            <a:r>
              <a:rPr lang="it-IT" u="sng" baseline="30000" dirty="0">
                <a:solidFill>
                  <a:srgbClr val="000000"/>
                </a:solidFill>
              </a:rPr>
              <a:t>3+</a:t>
            </a:r>
            <a:r>
              <a:rPr lang="it-IT" u="sng" dirty="0">
                <a:solidFill>
                  <a:srgbClr val="000000"/>
                </a:solidFill>
              </a:rPr>
              <a:t> o Fe</a:t>
            </a:r>
            <a:r>
              <a:rPr lang="it-IT" u="sng" baseline="30000" dirty="0">
                <a:solidFill>
                  <a:srgbClr val="000000"/>
                </a:solidFill>
              </a:rPr>
              <a:t>3+</a:t>
            </a:r>
            <a:r>
              <a:rPr lang="it-IT" dirty="0">
                <a:solidFill>
                  <a:srgbClr val="000000"/>
                </a:solidFill>
              </a:rPr>
              <a:t>. </a:t>
            </a:r>
            <a:r>
              <a:rPr lang="it-IT" dirty="0">
                <a:solidFill>
                  <a:srgbClr val="BBE0E3">
                    <a:lumMod val="50000"/>
                  </a:srgbClr>
                </a:solidFill>
              </a:rPr>
              <a:t>Il colore dei </a:t>
            </a:r>
            <a:r>
              <a:rPr lang="it-IT" b="1" dirty="0">
                <a:solidFill>
                  <a:srgbClr val="BBE0E3">
                    <a:lumMod val="50000"/>
                  </a:srgbClr>
                </a:solidFill>
              </a:rPr>
              <a:t>fiordalisi</a:t>
            </a:r>
            <a:r>
              <a:rPr lang="it-IT" dirty="0">
                <a:solidFill>
                  <a:srgbClr val="BBE0E3">
                    <a:lumMod val="50000"/>
                  </a:srgbClr>
                </a:solidFill>
              </a:rPr>
              <a:t> è infatti dovuto al complesso metallico con </a:t>
            </a:r>
            <a:r>
              <a:rPr lang="it-IT" b="1" dirty="0">
                <a:solidFill>
                  <a:srgbClr val="BBE0E3">
                    <a:lumMod val="50000"/>
                  </a:srgbClr>
                </a:solidFill>
              </a:rPr>
              <a:t>ferro</a:t>
            </a:r>
            <a:r>
              <a:rPr lang="it-IT" dirty="0">
                <a:solidFill>
                  <a:srgbClr val="BBE0E3">
                    <a:lumMod val="50000"/>
                  </a:srgbClr>
                </a:solidFill>
              </a:rPr>
              <a:t> ed </a:t>
            </a:r>
            <a:r>
              <a:rPr lang="it-IT" b="1" dirty="0">
                <a:solidFill>
                  <a:srgbClr val="BBE0E3">
                    <a:lumMod val="50000"/>
                  </a:srgbClr>
                </a:solidFill>
              </a:rPr>
              <a:t>alluminio</a:t>
            </a:r>
            <a:r>
              <a:rPr lang="it-IT" dirty="0">
                <a:solidFill>
                  <a:srgbClr val="000000"/>
                </a:solidFill>
              </a:rPr>
              <a:t>, mentre nelle </a:t>
            </a:r>
            <a:r>
              <a:rPr lang="it-IT" b="1" dirty="0">
                <a:solidFill>
                  <a:srgbClr val="BBE0E3">
                    <a:lumMod val="75000"/>
                  </a:srgbClr>
                </a:solidFill>
              </a:rPr>
              <a:t>ortensie blu </a:t>
            </a:r>
            <a:r>
              <a:rPr lang="it-IT" dirty="0">
                <a:solidFill>
                  <a:srgbClr val="BBE0E3">
                    <a:lumMod val="75000"/>
                  </a:srgbClr>
                </a:solidFill>
              </a:rPr>
              <a:t>è presente solo l’</a:t>
            </a:r>
            <a:r>
              <a:rPr lang="it-IT" b="1" dirty="0">
                <a:solidFill>
                  <a:srgbClr val="BBE0E3">
                    <a:lumMod val="75000"/>
                  </a:srgbClr>
                </a:solidFill>
              </a:rPr>
              <a:t>alluminio</a:t>
            </a:r>
            <a:r>
              <a:rPr lang="it-IT" dirty="0">
                <a:solidFill>
                  <a:srgbClr val="000000"/>
                </a:solidFill>
              </a:rPr>
              <a:t> e nelle </a:t>
            </a:r>
            <a:r>
              <a:rPr lang="it-IT" b="1" dirty="0">
                <a:solidFill>
                  <a:srgbClr val="FF99FF"/>
                </a:solidFill>
              </a:rPr>
              <a:t>rose</a:t>
            </a:r>
            <a:r>
              <a:rPr lang="it-IT" dirty="0">
                <a:solidFill>
                  <a:srgbClr val="FF99FF"/>
                </a:solidFill>
              </a:rPr>
              <a:t> non è presente alcun metallo</a:t>
            </a:r>
            <a:r>
              <a:rPr lang="it-IT" dirty="0">
                <a:solidFill>
                  <a:srgbClr val="000000"/>
                </a:solidFill>
              </a:rPr>
              <a:t>.</a:t>
            </a:r>
          </a:p>
        </p:txBody>
      </p:sp>
    </p:spTree>
    <p:extLst>
      <p:ext uri="{BB962C8B-B14F-4D97-AF65-F5344CB8AC3E}">
        <p14:creationId xmlns:p14="http://schemas.microsoft.com/office/powerpoint/2010/main" val="2498066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3175"/>
            <a:ext cx="9144000" cy="1143000"/>
          </a:xfrm>
        </p:spPr>
        <p:txBody>
          <a:bodyPr/>
          <a:lstStyle/>
          <a:p>
            <a:pPr algn="l" eaLnBrk="1" hangingPunct="1"/>
            <a:r>
              <a:rPr lang="it-IT" altLang="it-IT" sz="3200" b="1" i="1" smtClean="0">
                <a:solidFill>
                  <a:srgbClr val="C00000"/>
                </a:solidFill>
                <a:latin typeface="Times New Roman" pitchFamily="18" charset="0"/>
                <a:cs typeface="Times New Roman" pitchFamily="18" charset="0"/>
              </a:rPr>
              <a:t>Preparazione  di un indicatore di pH usando il cavolo rosso</a:t>
            </a:r>
          </a:p>
        </p:txBody>
      </p:sp>
      <p:sp>
        <p:nvSpPr>
          <p:cNvPr id="8195" name="Rectangle 2"/>
          <p:cNvSpPr>
            <a:spLocks noGrp="1" noChangeArrowheads="1"/>
          </p:cNvSpPr>
          <p:nvPr>
            <p:ph idx="1"/>
          </p:nvPr>
        </p:nvSpPr>
        <p:spPr>
          <a:xfrm>
            <a:off x="323850" y="1250950"/>
            <a:ext cx="4968875" cy="3546475"/>
          </a:xfrm>
        </p:spPr>
        <p:txBody>
          <a:bodyPr/>
          <a:lstStyle/>
          <a:p>
            <a:pPr marL="0" indent="0" eaLnBrk="1" hangingPunct="1">
              <a:buFontTx/>
              <a:buNone/>
            </a:pPr>
            <a:r>
              <a:rPr lang="it-IT" altLang="it-IT" sz="2000" dirty="0" smtClean="0">
                <a:latin typeface="Times New Roman" pitchFamily="18" charset="0"/>
                <a:cs typeface="Times New Roman" pitchFamily="18" charset="0"/>
              </a:rPr>
              <a:t>Il </a:t>
            </a:r>
            <a:r>
              <a:rPr lang="it-IT" altLang="it-IT" sz="2000" dirty="0" smtClean="0">
                <a:solidFill>
                  <a:srgbClr val="CC0099"/>
                </a:solidFill>
                <a:latin typeface="Times New Roman" pitchFamily="18" charset="0"/>
                <a:cs typeface="Times New Roman" pitchFamily="18" charset="0"/>
              </a:rPr>
              <a:t>cavolo rosso </a:t>
            </a:r>
            <a:r>
              <a:rPr lang="it-IT" altLang="it-IT" sz="2000" dirty="0" smtClean="0">
                <a:latin typeface="Times New Roman" pitchFamily="18" charset="0"/>
                <a:cs typeface="Times New Roman" pitchFamily="18" charset="0"/>
              </a:rPr>
              <a:t>deve la sua intensa colorazione alla presenza di elevate concentrazioni di  antocianine nelle sue foglie. Queste sono solubili in acqua e possono essere </a:t>
            </a:r>
            <a:r>
              <a:rPr lang="it-IT" altLang="it-IT" sz="2000" u="sng" dirty="0" smtClean="0">
                <a:latin typeface="Times New Roman" pitchFamily="18" charset="0"/>
                <a:cs typeface="Times New Roman" pitchFamily="18" charset="0"/>
              </a:rPr>
              <a:t>facilmente estratte :</a:t>
            </a:r>
            <a:br>
              <a:rPr lang="it-IT" altLang="it-IT" sz="2000" u="sng" dirty="0" smtClean="0">
                <a:latin typeface="Times New Roman" pitchFamily="18" charset="0"/>
                <a:cs typeface="Times New Roman" pitchFamily="18" charset="0"/>
              </a:rPr>
            </a:br>
            <a:r>
              <a:rPr lang="it-IT" altLang="it-IT" sz="2000" u="sng" dirty="0" smtClean="0">
                <a:latin typeface="Times New Roman" pitchFamily="18" charset="0"/>
                <a:cs typeface="Times New Roman" pitchFamily="18" charset="0"/>
              </a:rPr>
              <a:t>1) facendo bollire il cavolo rosso (spicchio da ¼) in acqua  (1/2 L) per 10-15 minuti</a:t>
            </a:r>
            <a:endParaRPr lang="it-IT" altLang="it-IT" sz="2000" dirty="0" smtClean="0">
              <a:latin typeface="Times New Roman" pitchFamily="18" charset="0"/>
              <a:cs typeface="Times New Roman" pitchFamily="18" charset="0"/>
            </a:endParaRPr>
          </a:p>
          <a:p>
            <a:pPr marL="0" indent="0" eaLnBrk="1" hangingPunct="1">
              <a:buFontTx/>
              <a:buNone/>
            </a:pPr>
            <a:r>
              <a:rPr lang="it-IT" altLang="it-IT" sz="2000" dirty="0" smtClean="0">
                <a:latin typeface="Times New Roman" pitchFamily="18" charset="0"/>
                <a:cs typeface="Times New Roman" pitchFamily="18" charset="0"/>
              </a:rPr>
              <a:t>2) oppure </a:t>
            </a:r>
            <a:r>
              <a:rPr lang="it-IT" altLang="it-IT" sz="2000" dirty="0" smtClean="0">
                <a:solidFill>
                  <a:srgbClr val="A50021"/>
                </a:solidFill>
                <a:latin typeface="Times New Roman" pitchFamily="18" charset="0"/>
                <a:cs typeface="Times New Roman" pitchFamily="18" charset="0"/>
              </a:rPr>
              <a:t>estraendo le foglie con una miscela acqua/etanolo</a:t>
            </a:r>
            <a:r>
              <a:rPr lang="it-IT" altLang="it-IT" sz="2000" dirty="0" smtClean="0">
                <a:latin typeface="Times New Roman" pitchFamily="18" charset="0"/>
                <a:cs typeface="Times New Roman" pitchFamily="18" charset="0"/>
              </a:rPr>
              <a:t>, con l’aiuto di un </a:t>
            </a:r>
            <a:r>
              <a:rPr lang="it-IT" altLang="it-IT" sz="2000" dirty="0" smtClean="0">
                <a:solidFill>
                  <a:srgbClr val="A50021"/>
                </a:solidFill>
                <a:latin typeface="Times New Roman" pitchFamily="18" charset="0"/>
                <a:cs typeface="Times New Roman" pitchFamily="18" charset="0"/>
              </a:rPr>
              <a:t>mortaio</a:t>
            </a:r>
            <a:r>
              <a:rPr lang="it-IT" altLang="it-IT" sz="2000" dirty="0" smtClean="0">
                <a:latin typeface="Times New Roman" pitchFamily="18" charset="0"/>
                <a:cs typeface="Times New Roman" pitchFamily="18" charset="0"/>
              </a:rPr>
              <a:t>.</a:t>
            </a: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268413"/>
            <a:ext cx="2371725" cy="224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1888" y="3457575"/>
            <a:ext cx="2387600" cy="217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4797425"/>
            <a:ext cx="854075" cy="191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9" name="Rettangolo 5"/>
          <p:cNvSpPr>
            <a:spLocks noChangeArrowheads="1"/>
          </p:cNvSpPr>
          <p:nvPr/>
        </p:nvSpPr>
        <p:spPr bwMode="auto">
          <a:xfrm>
            <a:off x="179388" y="4664075"/>
            <a:ext cx="4321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fontAlgn="base" hangingPunct="1">
              <a:spcBef>
                <a:spcPct val="0"/>
              </a:spcBef>
              <a:spcAft>
                <a:spcPct val="0"/>
              </a:spcAft>
              <a:buFontTx/>
              <a:buNone/>
            </a:pPr>
            <a:r>
              <a:rPr lang="it-IT" altLang="it-IT" sz="2000" smtClean="0">
                <a:solidFill>
                  <a:srgbClr val="000000"/>
                </a:solidFill>
                <a:latin typeface="Times New Roman" pitchFamily="18" charset="0"/>
                <a:cs typeface="Times New Roman" pitchFamily="18" charset="0"/>
              </a:rPr>
              <a:t>Se il succo che si ottiene è abbastanza concentrato risulta di </a:t>
            </a:r>
            <a:r>
              <a:rPr lang="it-IT" altLang="it-IT" sz="2000" smtClean="0">
                <a:solidFill>
                  <a:srgbClr val="A50021"/>
                </a:solidFill>
                <a:latin typeface="Times New Roman" pitchFamily="18" charset="0"/>
                <a:cs typeface="Times New Roman" pitchFamily="18" charset="0"/>
              </a:rPr>
              <a:t>colore rosso-porpora scuro</a:t>
            </a:r>
            <a:r>
              <a:rPr lang="it-IT" altLang="it-IT" sz="2000" smtClean="0">
                <a:solidFill>
                  <a:srgbClr val="000000"/>
                </a:solidFill>
                <a:latin typeface="Times New Roman" pitchFamily="18" charset="0"/>
                <a:cs typeface="Times New Roman" pitchFamily="18" charset="0"/>
              </a:rPr>
              <a:t> e </a:t>
            </a:r>
            <a:r>
              <a:rPr lang="it-IT" altLang="it-IT" sz="2000" b="1" smtClean="0">
                <a:solidFill>
                  <a:srgbClr val="000000"/>
                </a:solidFill>
                <a:latin typeface="Times New Roman" pitchFamily="18" charset="0"/>
                <a:cs typeface="Times New Roman" pitchFamily="18" charset="0"/>
              </a:rPr>
              <a:t>funziona come un indicatore di pH </a:t>
            </a:r>
            <a:r>
              <a:rPr lang="it-IT" altLang="it-IT" sz="2000" smtClean="0">
                <a:solidFill>
                  <a:srgbClr val="000000"/>
                </a:solidFill>
                <a:latin typeface="Times New Roman" pitchFamily="18" charset="0"/>
                <a:cs typeface="Times New Roman" pitchFamily="18" charset="0"/>
              </a:rPr>
              <a:t>(diluito con 3-4 parti di acqua, appare come un liquido colorato ma trasparente).</a:t>
            </a:r>
          </a:p>
        </p:txBody>
      </p:sp>
    </p:spTree>
    <p:extLst>
      <p:ext uri="{BB962C8B-B14F-4D97-AF65-F5344CB8AC3E}">
        <p14:creationId xmlns:p14="http://schemas.microsoft.com/office/powerpoint/2010/main" val="3560911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700" y="0"/>
            <a:ext cx="9131300" cy="1143000"/>
          </a:xfrm>
        </p:spPr>
        <p:txBody>
          <a:bodyPr/>
          <a:lstStyle/>
          <a:p>
            <a:pPr eaLnBrk="1" hangingPunct="1"/>
            <a:r>
              <a:rPr lang="it-IT" altLang="it-IT" sz="3200" b="1" dirty="0" smtClean="0">
                <a:solidFill>
                  <a:srgbClr val="C00000"/>
                </a:solidFill>
                <a:latin typeface="Times New Roman" pitchFamily="18" charset="0"/>
                <a:cs typeface="Times New Roman" pitchFamily="18" charset="0"/>
              </a:rPr>
              <a:t>Un’esperienza che si può provare in casa.</a:t>
            </a:r>
          </a:p>
        </p:txBody>
      </p:sp>
      <p:sp>
        <p:nvSpPr>
          <p:cNvPr id="10243" name="Rectangle 3"/>
          <p:cNvSpPr>
            <a:spLocks noGrp="1" noChangeArrowheads="1"/>
          </p:cNvSpPr>
          <p:nvPr>
            <p:ph type="body" idx="1"/>
          </p:nvPr>
        </p:nvSpPr>
        <p:spPr>
          <a:xfrm>
            <a:off x="250825" y="1124074"/>
            <a:ext cx="8229600" cy="5617294"/>
          </a:xfrm>
        </p:spPr>
        <p:txBody>
          <a:bodyPr/>
          <a:lstStyle/>
          <a:p>
            <a:pPr marL="0" indent="0">
              <a:buFontTx/>
              <a:buNone/>
            </a:pPr>
            <a:r>
              <a:rPr lang="it-IT" altLang="it-IT" sz="1600" dirty="0" smtClean="0"/>
              <a:t>Occorrente:</a:t>
            </a:r>
          </a:p>
          <a:p>
            <a:pPr marL="0" indent="0">
              <a:buNone/>
            </a:pPr>
            <a:r>
              <a:rPr lang="it-IT" altLang="it-IT" sz="1600" dirty="0" smtClean="0"/>
              <a:t>- Una </a:t>
            </a:r>
            <a:r>
              <a:rPr lang="it-IT" altLang="it-IT" sz="1600" dirty="0" smtClean="0"/>
              <a:t>foglia di cavolo rosso, o un ciuffo di cavolfiore viola o un fiore </a:t>
            </a:r>
            <a:r>
              <a:rPr lang="it-IT" altLang="it-IT" sz="1600" dirty="0" smtClean="0"/>
              <a:t>rosso</a:t>
            </a:r>
          </a:p>
          <a:p>
            <a:pPr marL="0" indent="0">
              <a:buNone/>
            </a:pPr>
            <a:r>
              <a:rPr lang="it-IT" altLang="it-IT" sz="1600" dirty="0" smtClean="0"/>
              <a:t>- Anticalcare (contiene acido muriatico, cioè </a:t>
            </a:r>
            <a:r>
              <a:rPr lang="it-IT" altLang="it-IT" sz="1600" dirty="0" err="1" smtClean="0"/>
              <a:t>HCl</a:t>
            </a:r>
            <a:r>
              <a:rPr lang="it-IT" altLang="it-IT" sz="1600" dirty="0" smtClean="0"/>
              <a:t>)</a:t>
            </a:r>
            <a:endParaRPr lang="it-IT" altLang="it-IT" sz="1600" dirty="0" smtClean="0"/>
          </a:p>
          <a:p>
            <a:pPr marL="0" indent="0">
              <a:buFontTx/>
              <a:buNone/>
            </a:pPr>
            <a:r>
              <a:rPr lang="it-IT" altLang="it-IT" sz="1600" dirty="0" smtClean="0"/>
              <a:t>- </a:t>
            </a:r>
            <a:r>
              <a:rPr lang="it-IT" altLang="it-IT" sz="1600" dirty="0"/>
              <a:t>Succo di </a:t>
            </a:r>
            <a:r>
              <a:rPr lang="it-IT" altLang="it-IT" sz="1600" dirty="0" smtClean="0"/>
              <a:t>limone (contiene acido citrico)</a:t>
            </a:r>
            <a:endParaRPr lang="it-IT" altLang="it-IT" sz="1600" dirty="0" smtClean="0"/>
          </a:p>
          <a:p>
            <a:pPr marL="0" indent="0">
              <a:buFontTx/>
              <a:buNone/>
            </a:pPr>
            <a:r>
              <a:rPr lang="it-IT" altLang="it-IT" sz="1600" dirty="0" smtClean="0"/>
              <a:t>- Aceto bianco (contiene acido acetico)</a:t>
            </a:r>
            <a:endParaRPr lang="it-IT" altLang="it-IT" sz="1600" dirty="0" smtClean="0"/>
          </a:p>
          <a:p>
            <a:pPr marL="0" indent="0">
              <a:buFontTx/>
              <a:buNone/>
            </a:pPr>
            <a:r>
              <a:rPr lang="it-IT" altLang="it-IT" sz="1600" dirty="0" smtClean="0"/>
              <a:t>- Bicarbonato</a:t>
            </a:r>
            <a:endParaRPr lang="it-IT" altLang="it-IT" sz="1600" dirty="0" smtClean="0"/>
          </a:p>
          <a:p>
            <a:pPr marL="0" indent="0">
              <a:buFontTx/>
              <a:buChar char="-"/>
            </a:pPr>
            <a:r>
              <a:rPr lang="it-IT" altLang="it-IT" sz="1600" dirty="0" smtClean="0"/>
              <a:t> Sapone</a:t>
            </a:r>
          </a:p>
          <a:p>
            <a:pPr marL="0" indent="0">
              <a:buFontTx/>
              <a:buChar char="-"/>
            </a:pPr>
            <a:r>
              <a:rPr lang="it-IT" altLang="it-IT" sz="1600" dirty="0" smtClean="0"/>
              <a:t> Ammoniaca</a:t>
            </a:r>
            <a:endParaRPr lang="it-IT" altLang="it-IT" sz="1600" dirty="0" smtClean="0"/>
          </a:p>
          <a:p>
            <a:pPr marL="0" indent="0">
              <a:buFontTx/>
              <a:buNone/>
            </a:pPr>
            <a:r>
              <a:rPr lang="it-IT" altLang="it-IT" sz="1600" dirty="0" smtClean="0"/>
              <a:t>- </a:t>
            </a:r>
            <a:r>
              <a:rPr lang="it-IT" altLang="it-IT" sz="1600" dirty="0" smtClean="0"/>
              <a:t>Stura-lavandini (contiene </a:t>
            </a:r>
            <a:r>
              <a:rPr lang="it-IT" altLang="it-IT" sz="1600" dirty="0" err="1" smtClean="0"/>
              <a:t>NaOH</a:t>
            </a:r>
            <a:r>
              <a:rPr lang="it-IT" altLang="it-IT" sz="1600" dirty="0" smtClean="0"/>
              <a:t>)</a:t>
            </a:r>
            <a:r>
              <a:rPr lang="it-IT" altLang="it-IT" sz="1600" dirty="0" smtClean="0"/>
              <a:t> </a:t>
            </a:r>
          </a:p>
          <a:p>
            <a:pPr marL="0" indent="0">
              <a:buFontTx/>
              <a:buNone/>
            </a:pPr>
            <a:endParaRPr lang="it-IT" altLang="it-IT" sz="1600" dirty="0" smtClean="0"/>
          </a:p>
          <a:p>
            <a:pPr marL="0" indent="0">
              <a:buFontTx/>
              <a:buNone/>
            </a:pPr>
            <a:endParaRPr lang="it-IT" altLang="it-IT" sz="1600" dirty="0" smtClean="0"/>
          </a:p>
          <a:p>
            <a:pPr marL="0" indent="0">
              <a:buFontTx/>
              <a:buNone/>
            </a:pPr>
            <a:r>
              <a:rPr lang="it-IT" altLang="it-IT" sz="1600" dirty="0" smtClean="0"/>
              <a:t>- piastra riscaldante</a:t>
            </a:r>
          </a:p>
          <a:p>
            <a:pPr marL="0" indent="0">
              <a:buFontTx/>
              <a:buNone/>
            </a:pPr>
            <a:r>
              <a:rPr lang="it-IT" altLang="it-IT" sz="1600" dirty="0" smtClean="0"/>
              <a:t>- coltello</a:t>
            </a:r>
          </a:p>
          <a:p>
            <a:pPr marL="0" indent="0">
              <a:buFontTx/>
              <a:buNone/>
            </a:pPr>
            <a:r>
              <a:rPr lang="it-IT" altLang="it-IT" sz="1600" dirty="0" smtClean="0"/>
              <a:t>- 2 </a:t>
            </a:r>
            <a:r>
              <a:rPr lang="it-IT" altLang="it-IT" sz="1600" dirty="0" err="1" smtClean="0"/>
              <a:t>becker</a:t>
            </a:r>
            <a:r>
              <a:rPr lang="it-IT" altLang="it-IT" sz="1600" dirty="0" smtClean="0"/>
              <a:t> o recipienti in pirex</a:t>
            </a:r>
          </a:p>
          <a:p>
            <a:pPr marL="0" indent="0">
              <a:buFontTx/>
              <a:buNone/>
            </a:pPr>
            <a:r>
              <a:rPr lang="it-IT" altLang="it-IT" sz="1600" dirty="0" smtClean="0"/>
              <a:t>- qualche siringa o contagocce</a:t>
            </a:r>
          </a:p>
          <a:p>
            <a:pPr marL="0" indent="0">
              <a:buFontTx/>
              <a:buNone/>
            </a:pPr>
            <a:r>
              <a:rPr lang="it-IT" altLang="it-IT" sz="1600" dirty="0" smtClean="0"/>
              <a:t>- 7 provette o bicchieri trasparenti ed incolori</a:t>
            </a:r>
          </a:p>
          <a:p>
            <a:pPr marL="0" indent="0">
              <a:buFontTx/>
              <a:buNone/>
            </a:pPr>
            <a:r>
              <a:rPr lang="it-IT" altLang="it-IT" sz="1600" dirty="0" smtClean="0"/>
              <a:t>- un imbuto</a:t>
            </a:r>
          </a:p>
          <a:p>
            <a:pPr marL="0" indent="0">
              <a:buFontTx/>
              <a:buChar char="-"/>
            </a:pPr>
            <a:r>
              <a:rPr lang="it-IT" altLang="it-IT" sz="1600" dirty="0" smtClean="0"/>
              <a:t>carta </a:t>
            </a:r>
            <a:r>
              <a:rPr lang="it-IT" altLang="it-IT" sz="1600" dirty="0" smtClean="0"/>
              <a:t>da filtro (carta da cucina</a:t>
            </a:r>
            <a:r>
              <a:rPr lang="it-IT" altLang="it-IT" sz="1600" dirty="0" smtClean="0"/>
              <a:t>)</a:t>
            </a:r>
          </a:p>
          <a:p>
            <a:pPr marL="0" indent="0">
              <a:buFontTx/>
              <a:buChar char="-"/>
            </a:pPr>
            <a:r>
              <a:rPr lang="it-IT" altLang="it-IT" sz="1600" dirty="0" smtClean="0"/>
              <a:t>cartina al tornasole</a:t>
            </a:r>
            <a:endParaRPr lang="it-IT" altLang="it-IT" sz="1600" dirty="0" smtClean="0"/>
          </a:p>
        </p:txBody>
      </p:sp>
    </p:spTree>
    <p:extLst>
      <p:ext uri="{BB962C8B-B14F-4D97-AF65-F5344CB8AC3E}">
        <p14:creationId xmlns:p14="http://schemas.microsoft.com/office/powerpoint/2010/main" val="25842180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ttangolo 4"/>
          <p:cNvSpPr>
            <a:spLocks noChangeArrowheads="1"/>
          </p:cNvSpPr>
          <p:nvPr/>
        </p:nvSpPr>
        <p:spPr bwMode="auto">
          <a:xfrm>
            <a:off x="0" y="19050"/>
            <a:ext cx="9109075"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it-IT" altLang="it-IT" dirty="0" smtClean="0">
                <a:solidFill>
                  <a:srgbClr val="000000"/>
                </a:solidFill>
              </a:rPr>
              <a:t>Preparazione dell’indicatore:</a:t>
            </a:r>
          </a:p>
          <a:p>
            <a:pPr eaLnBrk="1" fontAlgn="base" hangingPunct="1">
              <a:spcBef>
                <a:spcPct val="0"/>
              </a:spcBef>
              <a:spcAft>
                <a:spcPct val="0"/>
              </a:spcAft>
            </a:pPr>
            <a:r>
              <a:rPr lang="it-IT" altLang="it-IT" dirty="0" smtClean="0">
                <a:solidFill>
                  <a:srgbClr val="000000"/>
                </a:solidFill>
              </a:rPr>
              <a:t>Spezzettare il vegetale scelto e porlo in un </a:t>
            </a:r>
            <a:r>
              <a:rPr lang="it-IT" altLang="it-IT" dirty="0" err="1" smtClean="0">
                <a:solidFill>
                  <a:srgbClr val="000000"/>
                </a:solidFill>
              </a:rPr>
              <a:t>becker</a:t>
            </a:r>
            <a:r>
              <a:rPr lang="it-IT" altLang="it-IT" dirty="0" smtClean="0">
                <a:solidFill>
                  <a:srgbClr val="000000"/>
                </a:solidFill>
              </a:rPr>
              <a:t> (o un recipiente resistente al calore)  coperto con acqua bollente. Se è stato scelto il cavolfiore, utilizza preferibilmente l’infiorescenza violacea.</a:t>
            </a:r>
          </a:p>
          <a:p>
            <a:pPr eaLnBrk="1" fontAlgn="base" hangingPunct="1">
              <a:spcBef>
                <a:spcPct val="0"/>
              </a:spcBef>
              <a:spcAft>
                <a:spcPct val="0"/>
              </a:spcAft>
            </a:pPr>
            <a:r>
              <a:rPr lang="it-IT" altLang="it-IT" dirty="0" smtClean="0">
                <a:solidFill>
                  <a:srgbClr val="000000"/>
                </a:solidFill>
              </a:rPr>
              <a:t>Lasciare raffreddare e filtrare. </a:t>
            </a:r>
          </a:p>
          <a:p>
            <a:pPr eaLnBrk="1" fontAlgn="base" hangingPunct="1">
              <a:spcBef>
                <a:spcPct val="0"/>
              </a:spcBef>
              <a:spcAft>
                <a:spcPct val="0"/>
              </a:spcAft>
            </a:pPr>
            <a:r>
              <a:rPr lang="it-IT" altLang="it-IT" dirty="0" smtClean="0">
                <a:solidFill>
                  <a:srgbClr val="000000"/>
                </a:solidFill>
              </a:rPr>
              <a:t>Preparare  ed etichettare 8 provette (bicchierini di plastica trasparente ed incolore).</a:t>
            </a:r>
          </a:p>
          <a:p>
            <a:pPr eaLnBrk="1" fontAlgn="base" hangingPunct="1">
              <a:spcBef>
                <a:spcPct val="0"/>
              </a:spcBef>
              <a:spcAft>
                <a:spcPct val="0"/>
              </a:spcAft>
            </a:pPr>
            <a:r>
              <a:rPr lang="it-IT" altLang="it-IT" dirty="0" smtClean="0">
                <a:solidFill>
                  <a:srgbClr val="000000"/>
                </a:solidFill>
              </a:rPr>
              <a:t>Nell’ordine, porre in ciascuna di esse 2-3 ml delle seguenti sostanze </a:t>
            </a:r>
          </a:p>
          <a:p>
            <a:pPr marL="285750" indent="-285750" eaLnBrk="1" fontAlgn="base" hangingPunct="1">
              <a:spcBef>
                <a:spcPct val="0"/>
              </a:spcBef>
              <a:spcAft>
                <a:spcPct val="0"/>
              </a:spcAft>
              <a:buFontTx/>
              <a:buChar char="-"/>
            </a:pPr>
            <a:r>
              <a:rPr lang="it-IT" altLang="it-IT" dirty="0" smtClean="0">
                <a:solidFill>
                  <a:srgbClr val="000000"/>
                </a:solidFill>
              </a:rPr>
              <a:t>Anticalcare</a:t>
            </a:r>
          </a:p>
          <a:p>
            <a:pPr marL="285750" indent="-285750" eaLnBrk="1" fontAlgn="base" hangingPunct="1">
              <a:spcBef>
                <a:spcPct val="0"/>
              </a:spcBef>
              <a:spcAft>
                <a:spcPct val="0"/>
              </a:spcAft>
              <a:buFontTx/>
              <a:buChar char="-"/>
            </a:pPr>
            <a:r>
              <a:rPr lang="it-IT" altLang="it-IT" dirty="0" smtClean="0">
                <a:solidFill>
                  <a:srgbClr val="000000"/>
                </a:solidFill>
              </a:rPr>
              <a:t>Succo </a:t>
            </a:r>
            <a:r>
              <a:rPr lang="it-IT" altLang="it-IT" dirty="0">
                <a:solidFill>
                  <a:srgbClr val="000000"/>
                </a:solidFill>
              </a:rPr>
              <a:t>di limone </a:t>
            </a:r>
            <a:endParaRPr lang="it-IT" altLang="it-IT" dirty="0" smtClean="0">
              <a:solidFill>
                <a:srgbClr val="000000"/>
              </a:solidFill>
            </a:endParaRPr>
          </a:p>
          <a:p>
            <a:pPr marL="285750" indent="-285750" eaLnBrk="1" fontAlgn="base" hangingPunct="1">
              <a:spcBef>
                <a:spcPct val="0"/>
              </a:spcBef>
              <a:spcAft>
                <a:spcPct val="0"/>
              </a:spcAft>
              <a:buFontTx/>
              <a:buChar char="-"/>
            </a:pPr>
            <a:r>
              <a:rPr lang="it-IT" altLang="it-IT" dirty="0" smtClean="0">
                <a:solidFill>
                  <a:srgbClr val="000000"/>
                </a:solidFill>
              </a:rPr>
              <a:t>Aceto bianco</a:t>
            </a:r>
          </a:p>
          <a:p>
            <a:pPr marL="285750" indent="-285750" eaLnBrk="1" fontAlgn="base" hangingPunct="1">
              <a:spcBef>
                <a:spcPct val="0"/>
              </a:spcBef>
              <a:spcAft>
                <a:spcPct val="0"/>
              </a:spcAft>
              <a:buFontTx/>
              <a:buChar char="-"/>
            </a:pPr>
            <a:r>
              <a:rPr lang="it-IT" altLang="it-IT" dirty="0" smtClean="0">
                <a:solidFill>
                  <a:srgbClr val="000000"/>
                </a:solidFill>
              </a:rPr>
              <a:t>Bicarbonato</a:t>
            </a:r>
          </a:p>
          <a:p>
            <a:pPr marL="285750" indent="-285750" eaLnBrk="1" fontAlgn="base" hangingPunct="1">
              <a:spcBef>
                <a:spcPct val="0"/>
              </a:spcBef>
              <a:spcAft>
                <a:spcPct val="0"/>
              </a:spcAft>
              <a:buFontTx/>
              <a:buChar char="-"/>
            </a:pPr>
            <a:r>
              <a:rPr lang="it-IT" altLang="it-IT" dirty="0" smtClean="0">
                <a:solidFill>
                  <a:srgbClr val="000000"/>
                </a:solidFill>
              </a:rPr>
              <a:t>Sapone</a:t>
            </a:r>
          </a:p>
          <a:p>
            <a:pPr marL="285750" indent="-285750" eaLnBrk="1" fontAlgn="base" hangingPunct="1">
              <a:spcBef>
                <a:spcPct val="0"/>
              </a:spcBef>
              <a:spcAft>
                <a:spcPct val="0"/>
              </a:spcAft>
              <a:buFontTx/>
              <a:buChar char="-"/>
            </a:pPr>
            <a:r>
              <a:rPr lang="it-IT" altLang="it-IT" dirty="0" smtClean="0">
                <a:solidFill>
                  <a:srgbClr val="000000"/>
                </a:solidFill>
              </a:rPr>
              <a:t>Ammoniaca</a:t>
            </a:r>
          </a:p>
          <a:p>
            <a:pPr marL="285750" indent="-285750" eaLnBrk="1" fontAlgn="base" hangingPunct="1">
              <a:spcBef>
                <a:spcPct val="0"/>
              </a:spcBef>
              <a:spcAft>
                <a:spcPct val="0"/>
              </a:spcAft>
              <a:buFontTx/>
              <a:buChar char="-"/>
            </a:pPr>
            <a:r>
              <a:rPr lang="it-IT" altLang="it-IT" dirty="0" smtClean="0">
                <a:solidFill>
                  <a:srgbClr val="000000"/>
                </a:solidFill>
              </a:rPr>
              <a:t>Stura-lavandini </a:t>
            </a:r>
          </a:p>
          <a:p>
            <a:pPr eaLnBrk="1" fontAlgn="base" hangingPunct="1">
              <a:spcBef>
                <a:spcPct val="0"/>
              </a:spcBef>
              <a:spcAft>
                <a:spcPct val="0"/>
              </a:spcAft>
            </a:pPr>
            <a:r>
              <a:rPr lang="it-IT" altLang="it-IT" dirty="0" smtClean="0">
                <a:solidFill>
                  <a:srgbClr val="000000"/>
                </a:solidFill>
              </a:rPr>
              <a:t> </a:t>
            </a:r>
          </a:p>
          <a:p>
            <a:pPr eaLnBrk="1" fontAlgn="base" hangingPunct="1">
              <a:spcBef>
                <a:spcPct val="0"/>
              </a:spcBef>
              <a:spcAft>
                <a:spcPct val="0"/>
              </a:spcAft>
            </a:pPr>
            <a:r>
              <a:rPr lang="it-IT" altLang="it-IT" dirty="0" smtClean="0">
                <a:solidFill>
                  <a:srgbClr val="000000"/>
                </a:solidFill>
              </a:rPr>
              <a:t>Aggiungere ad ogni provetta una quantità equivalente di indicatore ed agitare con una bacchetta</a:t>
            </a:r>
            <a:r>
              <a:rPr lang="it-IT" altLang="it-IT" dirty="0" smtClean="0">
                <a:solidFill>
                  <a:srgbClr val="000000"/>
                </a:solidFill>
              </a:rPr>
              <a:t>.</a:t>
            </a:r>
            <a:endParaRPr lang="it-IT" altLang="it-IT" dirty="0" smtClean="0">
              <a:solidFill>
                <a:srgbClr val="000000"/>
              </a:solidFill>
            </a:endParaRPr>
          </a:p>
          <a:p>
            <a:pPr eaLnBrk="1" fontAlgn="base" hangingPunct="1">
              <a:spcBef>
                <a:spcPct val="0"/>
              </a:spcBef>
              <a:spcAft>
                <a:spcPct val="0"/>
              </a:spcAft>
            </a:pPr>
            <a:r>
              <a:rPr lang="it-IT" altLang="it-IT" dirty="0" smtClean="0">
                <a:solidFill>
                  <a:srgbClr val="000000"/>
                </a:solidFill>
              </a:rPr>
              <a:t> </a:t>
            </a:r>
          </a:p>
          <a:p>
            <a:pPr eaLnBrk="1" fontAlgn="base" hangingPunct="1">
              <a:spcBef>
                <a:spcPct val="0"/>
              </a:spcBef>
              <a:spcAft>
                <a:spcPct val="0"/>
              </a:spcAft>
            </a:pPr>
            <a:endParaRPr lang="it-IT" altLang="it-IT" dirty="0" smtClean="0">
              <a:solidFill>
                <a:srgbClr val="00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02" y="5041701"/>
            <a:ext cx="242570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asellaDiTesto 5"/>
          <p:cNvSpPr txBox="1"/>
          <p:nvPr/>
        </p:nvSpPr>
        <p:spPr>
          <a:xfrm>
            <a:off x="2864782" y="5375159"/>
            <a:ext cx="6296158" cy="646331"/>
          </a:xfrm>
          <a:prstGeom prst="rect">
            <a:avLst/>
          </a:prstGeom>
          <a:noFill/>
        </p:spPr>
        <p:txBody>
          <a:bodyPr wrap="square" rtlCol="0">
            <a:spAutoFit/>
          </a:bodyPr>
          <a:lstStyle/>
          <a:p>
            <a:r>
              <a:rPr lang="it-IT" dirty="0" smtClean="0"/>
              <a:t>Il </a:t>
            </a:r>
            <a:r>
              <a:rPr lang="it-IT" dirty="0" err="1" smtClean="0"/>
              <a:t>pH</a:t>
            </a:r>
            <a:r>
              <a:rPr lang="it-IT" dirty="0" smtClean="0"/>
              <a:t> di ogni soluzione si può misurare con la cartina al tornasole.</a:t>
            </a:r>
            <a:endParaRPr lang="it-IT" dirty="0"/>
          </a:p>
        </p:txBody>
      </p:sp>
    </p:spTree>
    <p:extLst>
      <p:ext uri="{BB962C8B-B14F-4D97-AF65-F5344CB8AC3E}">
        <p14:creationId xmlns:p14="http://schemas.microsoft.com/office/powerpoint/2010/main" val="39755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782" y="0"/>
            <a:ext cx="9144000" cy="1143000"/>
          </a:xfrm>
        </p:spPr>
        <p:txBody>
          <a:bodyPr>
            <a:normAutofit/>
          </a:bodyPr>
          <a:lstStyle/>
          <a:p>
            <a:r>
              <a:rPr lang="it-IT" sz="3000" b="1" dirty="0" smtClean="0">
                <a:solidFill>
                  <a:srgbClr val="C00000"/>
                </a:solidFill>
              </a:rPr>
              <a:t>Caratteristiche e funzionamento degli indicatori di </a:t>
            </a:r>
            <a:r>
              <a:rPr lang="it-IT" sz="3000" b="1" dirty="0" err="1" smtClean="0">
                <a:solidFill>
                  <a:srgbClr val="C00000"/>
                </a:solidFill>
              </a:rPr>
              <a:t>pH</a:t>
            </a:r>
            <a:endParaRPr lang="it-IT" sz="3000" b="1" dirty="0">
              <a:solidFill>
                <a:srgbClr val="C00000"/>
              </a:solidFill>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131138064"/>
              </p:ext>
            </p:extLst>
          </p:nvPr>
        </p:nvGraphicFramePr>
        <p:xfrm>
          <a:off x="2771800" y="2492896"/>
          <a:ext cx="2998788" cy="558800"/>
        </p:xfrm>
        <a:graphic>
          <a:graphicData uri="http://schemas.openxmlformats.org/presentationml/2006/ole">
            <mc:AlternateContent xmlns:mc="http://schemas.openxmlformats.org/markup-compatibility/2006">
              <mc:Choice xmlns:v="urn:schemas-microsoft-com:vml" Requires="v">
                <p:oleObj spid="_x0000_s1106" name="CS ChemDraw Drawing" r:id="rId3" imgW="1251256" imgH="233064" progId="ChemDraw.Document.6.0">
                  <p:embed/>
                </p:oleObj>
              </mc:Choice>
              <mc:Fallback>
                <p:oleObj name="CS ChemDraw Drawing" r:id="rId3" imgW="1251256" imgH="233064" progId="ChemDraw.Document.6.0">
                  <p:embed/>
                  <p:pic>
                    <p:nvPicPr>
                      <p:cNvPr id="0" name=""/>
                      <p:cNvPicPr/>
                      <p:nvPr/>
                    </p:nvPicPr>
                    <p:blipFill>
                      <a:blip r:embed="rId4"/>
                      <a:stretch>
                        <a:fillRect/>
                      </a:stretch>
                    </p:blipFill>
                    <p:spPr>
                      <a:xfrm>
                        <a:off x="2771800" y="2492896"/>
                        <a:ext cx="2998788" cy="558800"/>
                      </a:xfrm>
                      <a:prstGeom prst="rect">
                        <a:avLst/>
                      </a:prstGeom>
                    </p:spPr>
                  </p:pic>
                </p:oleObj>
              </mc:Fallback>
            </mc:AlternateContent>
          </a:graphicData>
        </a:graphic>
      </p:graphicFrame>
      <p:sp>
        <p:nvSpPr>
          <p:cNvPr id="5" name="CasellaDiTesto 4"/>
          <p:cNvSpPr txBox="1"/>
          <p:nvPr/>
        </p:nvSpPr>
        <p:spPr>
          <a:xfrm>
            <a:off x="107505" y="1111904"/>
            <a:ext cx="9036496" cy="1323439"/>
          </a:xfrm>
          <a:prstGeom prst="rect">
            <a:avLst/>
          </a:prstGeom>
          <a:noFill/>
        </p:spPr>
        <p:txBody>
          <a:bodyPr wrap="square" rtlCol="0">
            <a:spAutoFit/>
          </a:bodyPr>
          <a:lstStyle/>
          <a:p>
            <a:r>
              <a:rPr lang="it-IT" sz="2000" b="1" dirty="0" smtClean="0"/>
              <a:t>Gli indicatori sono acidi o basi organici deboli, che assumono colorazioni diverse a seconda del </a:t>
            </a:r>
            <a:r>
              <a:rPr lang="it-IT" sz="2000" b="1" dirty="0" err="1" smtClean="0"/>
              <a:t>pH</a:t>
            </a:r>
            <a:r>
              <a:rPr lang="it-IT" sz="2000" dirty="0"/>
              <a:t>.</a:t>
            </a:r>
            <a:endParaRPr lang="it-IT" sz="2000" dirty="0" smtClean="0"/>
          </a:p>
          <a:p>
            <a:r>
              <a:rPr lang="it-IT" sz="2000" dirty="0"/>
              <a:t>Se indichiamo con </a:t>
            </a:r>
            <a:r>
              <a:rPr lang="it-IT" sz="2000" dirty="0" err="1"/>
              <a:t>HIn</a:t>
            </a:r>
            <a:r>
              <a:rPr lang="it-IT" sz="2000" dirty="0"/>
              <a:t> l'indicatore </a:t>
            </a:r>
            <a:r>
              <a:rPr lang="it-IT" sz="2000" dirty="0" err="1"/>
              <a:t>indissociato</a:t>
            </a:r>
            <a:r>
              <a:rPr lang="it-IT" sz="2000" dirty="0"/>
              <a:t>, esso in soluzione acquosa si dissocia secondo la reazione</a:t>
            </a:r>
            <a:r>
              <a:rPr lang="it-IT" sz="2000" dirty="0" smtClean="0"/>
              <a:t>:</a:t>
            </a:r>
            <a:endParaRPr lang="it-IT" sz="2000" dirty="0"/>
          </a:p>
        </p:txBody>
      </p:sp>
      <p:sp>
        <p:nvSpPr>
          <p:cNvPr id="6" name="Rettangolo 5"/>
          <p:cNvSpPr/>
          <p:nvPr/>
        </p:nvSpPr>
        <p:spPr>
          <a:xfrm>
            <a:off x="30163" y="3212976"/>
            <a:ext cx="6835846" cy="984885"/>
          </a:xfrm>
          <a:prstGeom prst="rect">
            <a:avLst/>
          </a:prstGeom>
        </p:spPr>
        <p:txBody>
          <a:bodyPr wrap="none">
            <a:spAutoFit/>
          </a:bodyPr>
          <a:lstStyle/>
          <a:p>
            <a:r>
              <a:rPr lang="it-IT" sz="2000" dirty="0" smtClean="0"/>
              <a:t>dove In- rappresenta la base coniugata di </a:t>
            </a:r>
            <a:r>
              <a:rPr lang="it-IT" sz="2000" dirty="0" err="1" smtClean="0"/>
              <a:t>HIn</a:t>
            </a:r>
            <a:r>
              <a:rPr lang="it-IT" sz="2000" dirty="0" smtClean="0"/>
              <a:t>.</a:t>
            </a:r>
          </a:p>
          <a:p>
            <a:r>
              <a:rPr lang="it-IT" sz="2000" dirty="0" smtClean="0"/>
              <a:t>La </a:t>
            </a:r>
            <a:r>
              <a:rPr lang="it-IT" sz="2000" dirty="0" smtClean="0">
                <a:solidFill>
                  <a:srgbClr val="FF0000"/>
                </a:solidFill>
              </a:rPr>
              <a:t>forma acida </a:t>
            </a:r>
            <a:r>
              <a:rPr lang="it-IT" sz="2000" dirty="0" err="1" smtClean="0">
                <a:solidFill>
                  <a:srgbClr val="FF0000"/>
                </a:solidFill>
              </a:rPr>
              <a:t>HIn</a:t>
            </a:r>
            <a:r>
              <a:rPr lang="it-IT" sz="2000" dirty="0" smtClean="0">
                <a:solidFill>
                  <a:srgbClr val="FF0000"/>
                </a:solidFill>
              </a:rPr>
              <a:t> </a:t>
            </a:r>
            <a:r>
              <a:rPr lang="it-IT" sz="2000" dirty="0" smtClean="0"/>
              <a:t>ha un colore diverso dalla </a:t>
            </a:r>
            <a:r>
              <a:rPr lang="it-IT" sz="2000" dirty="0" smtClean="0">
                <a:solidFill>
                  <a:srgbClr val="92D050"/>
                </a:solidFill>
              </a:rPr>
              <a:t>base coniugata In</a:t>
            </a:r>
            <a:r>
              <a:rPr lang="it-IT" sz="2000" baseline="30000" dirty="0" smtClean="0">
                <a:solidFill>
                  <a:srgbClr val="92D050"/>
                </a:solidFill>
              </a:rPr>
              <a:t>-</a:t>
            </a:r>
            <a:r>
              <a:rPr lang="it-IT" sz="2000" dirty="0" smtClean="0">
                <a:solidFill>
                  <a:srgbClr val="92D050"/>
                </a:solidFill>
              </a:rPr>
              <a:t>.</a:t>
            </a:r>
          </a:p>
          <a:p>
            <a:endParaRPr lang="it-IT" dirty="0"/>
          </a:p>
        </p:txBody>
      </p:sp>
      <p:sp>
        <p:nvSpPr>
          <p:cNvPr id="8" name="Rettangolo 7"/>
          <p:cNvSpPr/>
          <p:nvPr/>
        </p:nvSpPr>
        <p:spPr>
          <a:xfrm>
            <a:off x="22895" y="4437112"/>
            <a:ext cx="9144000" cy="1938992"/>
          </a:xfrm>
          <a:prstGeom prst="rect">
            <a:avLst/>
          </a:prstGeom>
        </p:spPr>
        <p:txBody>
          <a:bodyPr wrap="square">
            <a:spAutoFit/>
          </a:bodyPr>
          <a:lstStyle/>
          <a:p>
            <a:pPr algn="just"/>
            <a:r>
              <a:rPr lang="it-IT" sz="2000" dirty="0" smtClean="0"/>
              <a:t>L'indicatore del </a:t>
            </a:r>
            <a:r>
              <a:rPr lang="it-IT" sz="2000" dirty="0" err="1" smtClean="0"/>
              <a:t>pH</a:t>
            </a:r>
            <a:r>
              <a:rPr lang="it-IT" sz="2000" dirty="0" smtClean="0"/>
              <a:t> viene aggiunto alla soluzione in piccolissima quantità, tale da non alterare il </a:t>
            </a:r>
            <a:r>
              <a:rPr lang="it-IT" sz="2000" dirty="0" err="1" smtClean="0"/>
              <a:t>pH</a:t>
            </a:r>
            <a:r>
              <a:rPr lang="it-IT" sz="2000" dirty="0" smtClean="0"/>
              <a:t> della soluzione stessa. Non può essere usato per misurare il </a:t>
            </a:r>
            <a:r>
              <a:rPr lang="it-IT" sz="2000" dirty="0" err="1" smtClean="0"/>
              <a:t>pH</a:t>
            </a:r>
            <a:r>
              <a:rPr lang="it-IT" sz="2000" dirty="0" smtClean="0"/>
              <a:t> dell'acqua, perché' essendo un acido o una base lo cambierebbe; deve essere usato per misurare il </a:t>
            </a:r>
            <a:r>
              <a:rPr lang="it-IT" sz="2000" dirty="0" err="1" smtClean="0"/>
              <a:t>pH</a:t>
            </a:r>
            <a:r>
              <a:rPr lang="it-IT" sz="2000" dirty="0" smtClean="0"/>
              <a:t> di tamponi, acidi, basi, sali che danno idrolisi, etc., e </a:t>
            </a:r>
            <a:r>
              <a:rPr lang="it-IT" sz="2000" dirty="0" err="1" smtClean="0"/>
              <a:t>cioe'</a:t>
            </a:r>
            <a:r>
              <a:rPr lang="it-IT" sz="2000" dirty="0" smtClean="0"/>
              <a:t> di soluzioni in grado di mantenere costante il loro </a:t>
            </a:r>
            <a:r>
              <a:rPr lang="it-IT" sz="2000" dirty="0" err="1" smtClean="0"/>
              <a:t>pH</a:t>
            </a:r>
            <a:r>
              <a:rPr lang="it-IT" sz="2000" dirty="0" smtClean="0"/>
              <a:t> a dispetto dell'aggiunta di una piccola quantità di indicatore. </a:t>
            </a:r>
            <a:endParaRPr lang="it-IT" sz="2000" dirty="0"/>
          </a:p>
        </p:txBody>
      </p:sp>
    </p:spTree>
    <p:extLst>
      <p:ext uri="{BB962C8B-B14F-4D97-AF65-F5344CB8AC3E}">
        <p14:creationId xmlns:p14="http://schemas.microsoft.com/office/powerpoint/2010/main" val="1869035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CasellaDiTesto 2"/>
          <p:cNvSpPr txBox="1">
            <a:spLocks noChangeArrowheads="1"/>
          </p:cNvSpPr>
          <p:nvPr/>
        </p:nvSpPr>
        <p:spPr bwMode="auto">
          <a:xfrm>
            <a:off x="2590800" y="115888"/>
            <a:ext cx="3249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r>
              <a:rPr lang="it-IT" altLang="it-IT" dirty="0" smtClean="0">
                <a:solidFill>
                  <a:srgbClr val="000000"/>
                </a:solidFill>
              </a:rPr>
              <a:t>Ecco ottenuta una scala di </a:t>
            </a:r>
            <a:r>
              <a:rPr lang="it-IT" altLang="it-IT" dirty="0" err="1" smtClean="0">
                <a:solidFill>
                  <a:srgbClr val="000000"/>
                </a:solidFill>
              </a:rPr>
              <a:t>pH</a:t>
            </a:r>
            <a:endParaRPr lang="it-IT" altLang="it-IT" dirty="0" smtClean="0">
              <a:solidFill>
                <a:srgbClr val="0000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8" y="764704"/>
            <a:ext cx="9036496" cy="3402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tangolo 2"/>
          <p:cNvSpPr/>
          <p:nvPr/>
        </p:nvSpPr>
        <p:spPr>
          <a:xfrm>
            <a:off x="251520" y="5240377"/>
            <a:ext cx="8424936" cy="646331"/>
          </a:xfrm>
          <a:prstGeom prst="rect">
            <a:avLst/>
          </a:prstGeom>
        </p:spPr>
        <p:txBody>
          <a:bodyPr wrap="square">
            <a:spAutoFit/>
          </a:bodyPr>
          <a:lstStyle/>
          <a:p>
            <a:pPr fontAlgn="base">
              <a:spcBef>
                <a:spcPct val="0"/>
              </a:spcBef>
              <a:spcAft>
                <a:spcPct val="0"/>
              </a:spcAft>
            </a:pPr>
            <a:r>
              <a:rPr lang="it-IT" altLang="it-IT" dirty="0" smtClean="0">
                <a:solidFill>
                  <a:srgbClr val="000000"/>
                </a:solidFill>
              </a:rPr>
              <a:t>Dopo aver costruito questa scala cromatica, si </a:t>
            </a:r>
            <a:r>
              <a:rPr lang="it-IT" altLang="it-IT" dirty="0">
                <a:solidFill>
                  <a:srgbClr val="000000"/>
                </a:solidFill>
              </a:rPr>
              <a:t>può verificare il </a:t>
            </a:r>
            <a:r>
              <a:rPr lang="it-IT" altLang="it-IT" dirty="0" err="1">
                <a:solidFill>
                  <a:srgbClr val="000000"/>
                </a:solidFill>
              </a:rPr>
              <a:t>pH</a:t>
            </a:r>
            <a:r>
              <a:rPr lang="it-IT" altLang="it-IT" dirty="0">
                <a:solidFill>
                  <a:srgbClr val="000000"/>
                </a:solidFill>
              </a:rPr>
              <a:t> anche di altre soluzioni: es. birra, </a:t>
            </a:r>
            <a:r>
              <a:rPr lang="it-IT" altLang="it-IT" dirty="0" smtClean="0">
                <a:solidFill>
                  <a:srgbClr val="000000"/>
                </a:solidFill>
              </a:rPr>
              <a:t>caffè, saliva, tè, etc.</a:t>
            </a:r>
            <a:endParaRPr lang="it-IT" altLang="it-IT" dirty="0">
              <a:solidFill>
                <a:srgbClr val="000000"/>
              </a:solidFill>
            </a:endParaRPr>
          </a:p>
        </p:txBody>
      </p:sp>
    </p:spTree>
    <p:extLst>
      <p:ext uri="{BB962C8B-B14F-4D97-AF65-F5344CB8AC3E}">
        <p14:creationId xmlns:p14="http://schemas.microsoft.com/office/powerpoint/2010/main" val="224800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5628" y="0"/>
            <a:ext cx="9159627" cy="1143000"/>
          </a:xfrm>
        </p:spPr>
        <p:txBody>
          <a:bodyPr>
            <a:normAutofit/>
          </a:bodyPr>
          <a:lstStyle/>
          <a:p>
            <a:pPr algn="l"/>
            <a:r>
              <a:rPr lang="it-IT" sz="3200" b="1" dirty="0" smtClean="0"/>
              <a:t>Perché l'indicatore è </a:t>
            </a:r>
            <a:r>
              <a:rPr lang="it-IT" sz="3200" b="1" dirty="0"/>
              <a:t>colorato e </a:t>
            </a:r>
            <a:r>
              <a:rPr lang="it-IT" sz="3200" b="1" dirty="0" smtClean="0"/>
              <a:t>il </a:t>
            </a:r>
            <a:r>
              <a:rPr lang="it-IT" sz="3200" b="1" dirty="0"/>
              <a:t>colore </a:t>
            </a:r>
            <a:r>
              <a:rPr lang="it-IT" sz="3200" b="1" dirty="0" smtClean="0"/>
              <a:t>è diverso </a:t>
            </a:r>
            <a:r>
              <a:rPr lang="it-IT" sz="3200" b="1" dirty="0"/>
              <a:t>per l'acido e per la sua base coniugata? </a:t>
            </a:r>
          </a:p>
        </p:txBody>
      </p:sp>
      <p:sp>
        <p:nvSpPr>
          <p:cNvPr id="8" name="Rettangolo 7"/>
          <p:cNvSpPr/>
          <p:nvPr/>
        </p:nvSpPr>
        <p:spPr>
          <a:xfrm>
            <a:off x="251520" y="5013176"/>
            <a:ext cx="4067945" cy="1323439"/>
          </a:xfrm>
          <a:prstGeom prst="rect">
            <a:avLst/>
          </a:prstGeom>
        </p:spPr>
        <p:txBody>
          <a:bodyPr wrap="square">
            <a:spAutoFit/>
          </a:bodyPr>
          <a:lstStyle/>
          <a:p>
            <a:pPr algn="just"/>
            <a:r>
              <a:rPr lang="it-IT" sz="1600" dirty="0" smtClean="0"/>
              <a:t>Quando la luce colpisce un oggetto, in generale,  può essere in parte assorbita, in parte trasmessa e in parte riflessa.</a:t>
            </a:r>
          </a:p>
          <a:p>
            <a:pPr algn="just"/>
            <a:r>
              <a:rPr lang="it-IT" sz="1600" dirty="0" smtClean="0"/>
              <a:t>La radiazione assorbita può essere riemessa sotto forma  di radiazione luminosa.</a:t>
            </a:r>
          </a:p>
        </p:txBody>
      </p:sp>
      <p:pic>
        <p:nvPicPr>
          <p:cNvPr id="410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2075" y="3879952"/>
            <a:ext cx="39719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ttangolo 10"/>
          <p:cNvSpPr/>
          <p:nvPr/>
        </p:nvSpPr>
        <p:spPr>
          <a:xfrm>
            <a:off x="5952158" y="1095852"/>
            <a:ext cx="3191842" cy="2308324"/>
          </a:xfrm>
          <a:prstGeom prst="rect">
            <a:avLst/>
          </a:prstGeom>
        </p:spPr>
        <p:txBody>
          <a:bodyPr wrap="square">
            <a:spAutoFit/>
          </a:bodyPr>
          <a:lstStyle/>
          <a:p>
            <a:r>
              <a:rPr lang="it-IT" dirty="0"/>
              <a:t>La luce bianca, emessa dal sole o da sorgenti artificiali, è in realtà composta da una vasta gamma di radiazioni di lunghezze d'onda diversa. Il nostro occhio percepisce solo le radiazioni  che cadono nel visibile.</a:t>
            </a: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2737"/>
            <a:ext cx="5724128" cy="3153214"/>
          </a:xfrm>
          <a:prstGeom prst="rect">
            <a:avLst/>
          </a:prstGeom>
        </p:spPr>
      </p:pic>
    </p:spTree>
    <p:extLst>
      <p:ext uri="{BB962C8B-B14F-4D97-AF65-F5344CB8AC3E}">
        <p14:creationId xmlns:p14="http://schemas.microsoft.com/office/powerpoint/2010/main" val="1312274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943" y="2862322"/>
            <a:ext cx="2001817" cy="2742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516216" y="2647884"/>
            <a:ext cx="2047431" cy="1514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073919"/>
            <a:ext cx="3798887" cy="2530475"/>
          </a:xfrm>
          <a:prstGeom prst="rect">
            <a:avLst/>
          </a:prstGeom>
          <a:noFill/>
          <a:ln w="9525">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15305" y="0"/>
            <a:ext cx="9128695" cy="2862322"/>
          </a:xfrm>
          <a:prstGeom prst="rect">
            <a:avLst/>
          </a:prstGeom>
        </p:spPr>
        <p:txBody>
          <a:bodyPr wrap="square">
            <a:spAutoFit/>
          </a:bodyPr>
          <a:lstStyle/>
          <a:p>
            <a:r>
              <a:rPr lang="it-IT" dirty="0"/>
              <a:t>Il colore di una sostanza dipende dal suo comportamento nei confronti della luce bianca:</a:t>
            </a:r>
          </a:p>
          <a:p>
            <a:pPr marL="285750" lvl="0" indent="-285750">
              <a:buFont typeface="Arial" panose="020B0604020202020204" pitchFamily="34" charset="0"/>
              <a:buChar char="•"/>
            </a:pPr>
            <a:r>
              <a:rPr lang="it-IT" dirty="0">
                <a:solidFill>
                  <a:prstClr val="black"/>
                </a:solidFill>
              </a:rPr>
              <a:t>Se </a:t>
            </a:r>
            <a:r>
              <a:rPr lang="it-IT" dirty="0">
                <a:solidFill>
                  <a:prstClr val="white">
                    <a:lumMod val="50000"/>
                  </a:prstClr>
                </a:solidFill>
              </a:rPr>
              <a:t>la sostanza </a:t>
            </a:r>
            <a:r>
              <a:rPr lang="it-IT" b="1" dirty="0">
                <a:solidFill>
                  <a:prstClr val="white">
                    <a:lumMod val="50000"/>
                  </a:prstClr>
                </a:solidFill>
              </a:rPr>
              <a:t>assorbe completamente </a:t>
            </a:r>
            <a:r>
              <a:rPr lang="it-IT" dirty="0">
                <a:solidFill>
                  <a:prstClr val="white">
                    <a:lumMod val="50000"/>
                  </a:prstClr>
                </a:solidFill>
              </a:rPr>
              <a:t>la luce bianca</a:t>
            </a:r>
            <a:r>
              <a:rPr lang="it-IT" dirty="0">
                <a:solidFill>
                  <a:prstClr val="black"/>
                </a:solidFill>
              </a:rPr>
              <a:t>, allora </a:t>
            </a:r>
            <a:r>
              <a:rPr lang="it-IT" dirty="0">
                <a:solidFill>
                  <a:prstClr val="white">
                    <a:lumMod val="50000"/>
                  </a:prstClr>
                </a:solidFill>
              </a:rPr>
              <a:t>nessuna radiazione viene riflessa </a:t>
            </a:r>
            <a:r>
              <a:rPr lang="it-IT" dirty="0">
                <a:solidFill>
                  <a:prstClr val="black"/>
                </a:solidFill>
              </a:rPr>
              <a:t>e </a:t>
            </a:r>
            <a:r>
              <a:rPr lang="it-IT" dirty="0">
                <a:solidFill>
                  <a:prstClr val="white">
                    <a:lumMod val="50000"/>
                  </a:prstClr>
                </a:solidFill>
              </a:rPr>
              <a:t>la sostanza appare </a:t>
            </a:r>
            <a:r>
              <a:rPr lang="it-IT" b="1" dirty="0">
                <a:solidFill>
                  <a:prstClr val="black"/>
                </a:solidFill>
              </a:rPr>
              <a:t>nera</a:t>
            </a:r>
            <a:r>
              <a:rPr lang="it-IT" dirty="0">
                <a:solidFill>
                  <a:prstClr val="black"/>
                </a:solidFill>
              </a:rPr>
              <a:t>;</a:t>
            </a:r>
          </a:p>
          <a:p>
            <a:pPr marL="285750" indent="-285750">
              <a:buFont typeface="Arial" panose="020B0604020202020204" pitchFamily="34" charset="0"/>
              <a:buChar char="•"/>
            </a:pPr>
            <a:r>
              <a:rPr lang="it-IT" dirty="0" smtClean="0"/>
              <a:t>Se </a:t>
            </a:r>
            <a:r>
              <a:rPr lang="it-IT" dirty="0">
                <a:solidFill>
                  <a:schemeClr val="tx2">
                    <a:lumMod val="60000"/>
                    <a:lumOff val="40000"/>
                  </a:schemeClr>
                </a:solidFill>
              </a:rPr>
              <a:t>la sostanza </a:t>
            </a:r>
            <a:r>
              <a:rPr lang="it-IT" b="1" dirty="0">
                <a:solidFill>
                  <a:schemeClr val="tx2">
                    <a:lumMod val="60000"/>
                    <a:lumOff val="40000"/>
                  </a:schemeClr>
                </a:solidFill>
              </a:rPr>
              <a:t>non assorbe </a:t>
            </a:r>
            <a:r>
              <a:rPr lang="it-IT" dirty="0">
                <a:solidFill>
                  <a:schemeClr val="tx2">
                    <a:lumMod val="60000"/>
                    <a:lumOff val="40000"/>
                  </a:schemeClr>
                </a:solidFill>
              </a:rPr>
              <a:t>la luce bianca</a:t>
            </a:r>
            <a:r>
              <a:rPr lang="it-IT" dirty="0"/>
              <a:t>, allora </a:t>
            </a:r>
            <a:r>
              <a:rPr lang="it-IT" dirty="0">
                <a:solidFill>
                  <a:schemeClr val="tx2">
                    <a:lumMod val="60000"/>
                    <a:lumOff val="40000"/>
                  </a:schemeClr>
                </a:solidFill>
              </a:rPr>
              <a:t>tutte le radiazioni luminose  vengono riflesse </a:t>
            </a:r>
            <a:r>
              <a:rPr lang="it-IT" dirty="0"/>
              <a:t>e </a:t>
            </a:r>
            <a:r>
              <a:rPr lang="it-IT" dirty="0">
                <a:solidFill>
                  <a:schemeClr val="tx2">
                    <a:lumMod val="60000"/>
                    <a:lumOff val="40000"/>
                  </a:schemeClr>
                </a:solidFill>
              </a:rPr>
              <a:t>la sostanza appare </a:t>
            </a:r>
            <a:r>
              <a:rPr lang="it-IT" b="1" dirty="0">
                <a:solidFill>
                  <a:schemeClr val="tx2">
                    <a:lumMod val="60000"/>
                    <a:lumOff val="40000"/>
                  </a:schemeClr>
                </a:solidFill>
              </a:rPr>
              <a:t>bianca</a:t>
            </a:r>
            <a:r>
              <a:rPr lang="it-IT" dirty="0"/>
              <a:t>.</a:t>
            </a:r>
          </a:p>
          <a:p>
            <a:pPr marL="285750" indent="-285750">
              <a:buFont typeface="Arial" panose="020B0604020202020204" pitchFamily="34" charset="0"/>
              <a:buChar char="•"/>
            </a:pPr>
            <a:r>
              <a:rPr lang="it-IT" dirty="0" smtClean="0"/>
              <a:t>Se </a:t>
            </a:r>
            <a:r>
              <a:rPr lang="it-IT" b="1" dirty="0">
                <a:solidFill>
                  <a:srgbClr val="C00000"/>
                </a:solidFill>
              </a:rPr>
              <a:t>assorbe</a:t>
            </a:r>
            <a:r>
              <a:rPr lang="it-IT" dirty="0">
                <a:solidFill>
                  <a:srgbClr val="C00000"/>
                </a:solidFill>
              </a:rPr>
              <a:t> solo </a:t>
            </a:r>
            <a:r>
              <a:rPr lang="it-IT" b="1" dirty="0">
                <a:solidFill>
                  <a:srgbClr val="C00000"/>
                </a:solidFill>
              </a:rPr>
              <a:t>alcune radiazioni</a:t>
            </a:r>
            <a:r>
              <a:rPr lang="it-IT" dirty="0"/>
              <a:t>, la </a:t>
            </a:r>
            <a:r>
              <a:rPr lang="it-IT" dirty="0">
                <a:solidFill>
                  <a:srgbClr val="C00000"/>
                </a:solidFill>
              </a:rPr>
              <a:t>sostanza appare colorata  </a:t>
            </a:r>
            <a:r>
              <a:rPr lang="it-IT" dirty="0"/>
              <a:t>mancando, infatti, dalla luce riflessa  quelle radiazioni  che sono state assorbite:  </a:t>
            </a:r>
            <a:r>
              <a:rPr lang="it-IT" dirty="0">
                <a:solidFill>
                  <a:srgbClr val="C00000"/>
                </a:solidFill>
              </a:rPr>
              <a:t>il colore della sostanza è determinato dalla  miscela  delle radiazioni riflesse</a:t>
            </a:r>
            <a:r>
              <a:rPr lang="it-IT" dirty="0"/>
              <a:t>.  Per esempio, se la sostanza  assorbe  </a:t>
            </a:r>
            <a:r>
              <a:rPr lang="it-IT" dirty="0" smtClean="0"/>
              <a:t>le radiazioni che cadono nel rosso  </a:t>
            </a:r>
            <a:r>
              <a:rPr lang="it-IT" dirty="0"/>
              <a:t>la sostanza </a:t>
            </a:r>
            <a:r>
              <a:rPr lang="it-IT" dirty="0">
                <a:solidFill>
                  <a:srgbClr val="C00000"/>
                </a:solidFill>
              </a:rPr>
              <a:t>appare colorata </a:t>
            </a:r>
            <a:r>
              <a:rPr lang="it-IT" dirty="0"/>
              <a:t>di blu-verde, cioè </a:t>
            </a:r>
            <a:r>
              <a:rPr lang="it-IT" dirty="0">
                <a:solidFill>
                  <a:srgbClr val="C00000"/>
                </a:solidFill>
              </a:rPr>
              <a:t>del colore complementare </a:t>
            </a:r>
            <a:r>
              <a:rPr lang="it-IT" dirty="0" smtClean="0">
                <a:solidFill>
                  <a:srgbClr val="C00000"/>
                </a:solidFill>
              </a:rPr>
              <a:t>alle componenti luminose assorbite</a:t>
            </a:r>
            <a:r>
              <a:rPr lang="it-IT" dirty="0" smtClean="0"/>
              <a:t>.</a:t>
            </a:r>
          </a:p>
        </p:txBody>
      </p:sp>
      <p:sp>
        <p:nvSpPr>
          <p:cNvPr id="5" name="Rettangolo 4"/>
          <p:cNvSpPr/>
          <p:nvPr/>
        </p:nvSpPr>
        <p:spPr>
          <a:xfrm>
            <a:off x="15305" y="5934119"/>
            <a:ext cx="9153860" cy="923330"/>
          </a:xfrm>
          <a:prstGeom prst="rect">
            <a:avLst/>
          </a:prstGeom>
        </p:spPr>
        <p:txBody>
          <a:bodyPr wrap="square">
            <a:spAutoFit/>
          </a:bodyPr>
          <a:lstStyle/>
          <a:p>
            <a:r>
              <a:rPr lang="it-IT" dirty="0"/>
              <a:t>Nel caso in cui una sostanza  non assorba  le radiazioni luminose, ma si faccia attraversare da esse, essa apparirà incolore: è il caso del vetro o delle vernici trasparenti.</a:t>
            </a:r>
          </a:p>
          <a:p>
            <a:endParaRPr lang="it-IT" dirty="0"/>
          </a:p>
        </p:txBody>
      </p:sp>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4339157"/>
            <a:ext cx="1877675" cy="150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e 1"/>
          <p:cNvSpPr/>
          <p:nvPr/>
        </p:nvSpPr>
        <p:spPr>
          <a:xfrm rot="2273354">
            <a:off x="3981144" y="2931697"/>
            <a:ext cx="923637" cy="307854"/>
          </a:xfrm>
          <a:prstGeom prst="ellipse">
            <a:avLst/>
          </a:prstGeom>
          <a:noFill/>
          <a:ln>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p:cNvSpPr/>
          <p:nvPr/>
        </p:nvSpPr>
        <p:spPr>
          <a:xfrm rot="18982876">
            <a:off x="4383988" y="3723877"/>
            <a:ext cx="199375" cy="108012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72091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45231" y="3855565"/>
            <a:ext cx="7992888" cy="2813795"/>
          </a:xfrm>
        </p:spPr>
        <p:txBody>
          <a:bodyPr>
            <a:normAutofit fontScale="77500" lnSpcReduction="20000"/>
          </a:bodyPr>
          <a:lstStyle/>
          <a:p>
            <a:pPr marL="0" indent="0" algn="just">
              <a:buNone/>
            </a:pPr>
            <a:r>
              <a:rPr lang="it-IT" sz="2800" dirty="0" smtClean="0"/>
              <a:t>Questo </a:t>
            </a:r>
            <a:r>
              <a:rPr lang="it-IT" sz="2800" dirty="0"/>
              <a:t>fatto ha due conseguenze</a:t>
            </a:r>
            <a:r>
              <a:rPr lang="it-IT" sz="2800" dirty="0" smtClean="0"/>
              <a:t>:</a:t>
            </a:r>
          </a:p>
          <a:p>
            <a:pPr marL="514350" indent="-514350" algn="just">
              <a:buAutoNum type="arabicParenBoth"/>
            </a:pPr>
            <a:r>
              <a:rPr lang="it-IT" sz="2800" dirty="0" smtClean="0"/>
              <a:t>per </a:t>
            </a:r>
            <a:r>
              <a:rPr lang="it-IT" sz="2800" dirty="0"/>
              <a:t>il nostro occhio sono colorate in genere molecole organiche complesse, spesso aromatiche, con livelli elettronici π multipli e ravvicinati</a:t>
            </a:r>
            <a:r>
              <a:rPr lang="it-IT" sz="2800" dirty="0" smtClean="0"/>
              <a:t>;</a:t>
            </a:r>
          </a:p>
          <a:p>
            <a:pPr marL="514350" indent="-514350" algn="just">
              <a:buAutoNum type="arabicParenBoth"/>
            </a:pPr>
            <a:r>
              <a:rPr lang="it-IT" sz="2800" dirty="0" smtClean="0"/>
              <a:t>una </a:t>
            </a:r>
            <a:r>
              <a:rPr lang="it-IT" sz="2800" dirty="0"/>
              <a:t>sostanza </a:t>
            </a:r>
            <a:r>
              <a:rPr lang="it-IT" sz="2800" dirty="0" smtClean="0"/>
              <a:t>può </a:t>
            </a:r>
            <a:r>
              <a:rPr lang="it-IT" sz="2800" dirty="0"/>
              <a:t>cambiare colore a causa di minime </a:t>
            </a:r>
            <a:r>
              <a:rPr lang="it-IT" sz="2800" dirty="0" smtClean="0"/>
              <a:t>perturbazioni </a:t>
            </a:r>
            <a:r>
              <a:rPr lang="it-IT" sz="2800" dirty="0"/>
              <a:t>della sua struttura che alterino anche di poco i livelli energetici degli orbitali di legame π (questo </a:t>
            </a:r>
            <a:r>
              <a:rPr lang="it-IT" sz="2800" dirty="0" smtClean="0"/>
              <a:t>è ciò </a:t>
            </a:r>
            <a:r>
              <a:rPr lang="it-IT" sz="2800" dirty="0"/>
              <a:t>che avviene agli indicatori quando acquistano o cedono uno ione idrogeno). </a:t>
            </a:r>
          </a:p>
          <a:p>
            <a:pPr marL="0" indent="0" algn="just">
              <a:buNone/>
            </a:pPr>
            <a:endParaRPr lang="it-IT"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563687"/>
            <a:ext cx="1865313"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tangolo 1"/>
          <p:cNvSpPr/>
          <p:nvPr/>
        </p:nvSpPr>
        <p:spPr>
          <a:xfrm>
            <a:off x="406896" y="260648"/>
            <a:ext cx="8269559" cy="1292662"/>
          </a:xfrm>
          <a:prstGeom prst="rect">
            <a:avLst/>
          </a:prstGeom>
        </p:spPr>
        <p:txBody>
          <a:bodyPr wrap="square">
            <a:spAutoFit/>
          </a:bodyPr>
          <a:lstStyle/>
          <a:p>
            <a:pPr algn="just"/>
            <a:r>
              <a:rPr lang="it-IT" sz="2000" dirty="0" err="1"/>
              <a:t>Poiche</a:t>
            </a:r>
            <a:r>
              <a:rPr lang="it-IT" sz="2000" dirty="0"/>
              <a:t>' la luce visibile al nostro occhio ha energie relativamente basse, le transizioni elettroniche che </a:t>
            </a:r>
            <a:r>
              <a:rPr lang="it-IT" sz="2000" dirty="0" err="1"/>
              <a:t>puo'</a:t>
            </a:r>
            <a:r>
              <a:rPr lang="it-IT" sz="2000" dirty="0"/>
              <a:t> eccitare sono </a:t>
            </a:r>
            <a:r>
              <a:rPr lang="it-IT" sz="2000" dirty="0" err="1" smtClean="0"/>
              <a:t>piccole:</a:t>
            </a:r>
            <a:r>
              <a:rPr lang="it-IT" sz="2000" dirty="0" err="1"/>
              <a:t>spesso</a:t>
            </a:r>
            <a:r>
              <a:rPr lang="it-IT" sz="2000" dirty="0"/>
              <a:t> salti da un orbitale di legame di tipo π ad un orbitale π</a:t>
            </a:r>
            <a:r>
              <a:rPr lang="it-IT" sz="2000" baseline="30000" dirty="0"/>
              <a:t>*</a:t>
            </a:r>
            <a:r>
              <a:rPr lang="it-IT" sz="2000" dirty="0"/>
              <a:t>.</a:t>
            </a:r>
          </a:p>
          <a:p>
            <a:pPr algn="just"/>
            <a:endParaRPr lang="it-IT" dirty="0"/>
          </a:p>
        </p:txBody>
      </p:sp>
      <p:sp>
        <p:nvSpPr>
          <p:cNvPr id="4" name="CasellaDiTesto 3"/>
          <p:cNvSpPr txBox="1"/>
          <p:nvPr/>
        </p:nvSpPr>
        <p:spPr>
          <a:xfrm>
            <a:off x="2555776" y="2996952"/>
            <a:ext cx="381836" cy="523220"/>
          </a:xfrm>
          <a:prstGeom prst="rect">
            <a:avLst/>
          </a:prstGeom>
          <a:noFill/>
        </p:spPr>
        <p:txBody>
          <a:bodyPr wrap="none" rtlCol="0">
            <a:spAutoFit/>
          </a:bodyPr>
          <a:lstStyle/>
          <a:p>
            <a:r>
              <a:rPr lang="it-IT" sz="2800" dirty="0" smtClean="0">
                <a:latin typeface="Symbol" panose="05050102010706020507" pitchFamily="18" charset="2"/>
              </a:rPr>
              <a:t>p</a:t>
            </a:r>
            <a:endParaRPr lang="it-IT" sz="2800" dirty="0">
              <a:latin typeface="Symbol" panose="05050102010706020507" pitchFamily="18" charset="2"/>
            </a:endParaRPr>
          </a:p>
        </p:txBody>
      </p:sp>
      <p:sp>
        <p:nvSpPr>
          <p:cNvPr id="6" name="CasellaDiTesto 5"/>
          <p:cNvSpPr txBox="1"/>
          <p:nvPr/>
        </p:nvSpPr>
        <p:spPr>
          <a:xfrm>
            <a:off x="2524175" y="1579314"/>
            <a:ext cx="473206" cy="461665"/>
          </a:xfrm>
          <a:prstGeom prst="rect">
            <a:avLst/>
          </a:prstGeom>
          <a:noFill/>
        </p:spPr>
        <p:txBody>
          <a:bodyPr wrap="none" rtlCol="0">
            <a:spAutoFit/>
          </a:bodyPr>
          <a:lstStyle/>
          <a:p>
            <a:r>
              <a:rPr lang="it-IT" sz="2400" dirty="0" smtClean="0">
                <a:latin typeface="Symbol" panose="05050102010706020507" pitchFamily="18" charset="2"/>
              </a:rPr>
              <a:t>p</a:t>
            </a:r>
            <a:r>
              <a:rPr lang="it-IT" sz="2400" baseline="30000" dirty="0" smtClean="0">
                <a:latin typeface="Symbol" panose="05050102010706020507" pitchFamily="18" charset="2"/>
              </a:rPr>
              <a:t>*</a:t>
            </a:r>
            <a:endParaRPr lang="it-IT" sz="2400" baseline="30000" dirty="0">
              <a:latin typeface="Symbol" panose="05050102010706020507" pitchFamily="18" charset="2"/>
            </a:endParaRPr>
          </a:p>
        </p:txBody>
      </p:sp>
    </p:spTree>
    <p:extLst>
      <p:ext uri="{BB962C8B-B14F-4D97-AF65-F5344CB8AC3E}">
        <p14:creationId xmlns:p14="http://schemas.microsoft.com/office/powerpoint/2010/main" val="178256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5577"/>
            <a:ext cx="9144000" cy="1143000"/>
          </a:xfrm>
        </p:spPr>
        <p:txBody>
          <a:bodyPr>
            <a:normAutofit/>
          </a:bodyPr>
          <a:lstStyle/>
          <a:p>
            <a:r>
              <a:rPr lang="it-IT" sz="3200" b="1" dirty="0" err="1" smtClean="0">
                <a:solidFill>
                  <a:srgbClr val="C00000"/>
                </a:solidFill>
              </a:rPr>
              <a:t>pH</a:t>
            </a:r>
            <a:r>
              <a:rPr lang="it-IT" sz="3200" b="1" dirty="0" smtClean="0">
                <a:solidFill>
                  <a:srgbClr val="C00000"/>
                </a:solidFill>
              </a:rPr>
              <a:t> di viraggio di un indicatore</a:t>
            </a:r>
            <a:endParaRPr lang="it-IT" sz="3200" b="1" dirty="0">
              <a:solidFill>
                <a:srgbClr val="C00000"/>
              </a:solidFill>
            </a:endParaRPr>
          </a:p>
        </p:txBody>
      </p:sp>
      <p:sp>
        <p:nvSpPr>
          <p:cNvPr id="3" name="Segnaposto contenuto 2"/>
          <p:cNvSpPr>
            <a:spLocks noGrp="1"/>
          </p:cNvSpPr>
          <p:nvPr>
            <p:ph idx="1"/>
          </p:nvPr>
        </p:nvSpPr>
        <p:spPr>
          <a:xfrm>
            <a:off x="0" y="1052736"/>
            <a:ext cx="9144000" cy="4525963"/>
          </a:xfrm>
        </p:spPr>
        <p:txBody>
          <a:bodyPr>
            <a:normAutofit/>
          </a:bodyPr>
          <a:lstStyle/>
          <a:p>
            <a:pPr marL="0" indent="0">
              <a:buNone/>
            </a:pPr>
            <a:r>
              <a:rPr lang="it-IT" sz="2000" dirty="0" smtClean="0"/>
              <a:t>Per un dato indicatore, si definisce </a:t>
            </a:r>
            <a:r>
              <a:rPr lang="it-IT" sz="2000" b="1" dirty="0" err="1" smtClean="0">
                <a:solidFill>
                  <a:schemeClr val="accent1"/>
                </a:solidFill>
              </a:rPr>
              <a:t>pH</a:t>
            </a:r>
            <a:r>
              <a:rPr lang="it-IT" sz="2000" b="1" dirty="0" smtClean="0">
                <a:solidFill>
                  <a:schemeClr val="accent1"/>
                </a:solidFill>
              </a:rPr>
              <a:t> di viraggio </a:t>
            </a:r>
            <a:r>
              <a:rPr lang="it-IT" sz="2000" u="sng" dirty="0" smtClean="0"/>
              <a:t>il </a:t>
            </a:r>
            <a:r>
              <a:rPr lang="it-IT" sz="2000" u="sng" dirty="0" err="1" smtClean="0"/>
              <a:t>pH</a:t>
            </a:r>
            <a:r>
              <a:rPr lang="it-IT" sz="2000" u="sng" dirty="0" smtClean="0"/>
              <a:t> in corrispondenza del quale la concentrazione molare dell'acido </a:t>
            </a:r>
            <a:r>
              <a:rPr lang="it-IT" sz="2000" u="sng" dirty="0" err="1" smtClean="0"/>
              <a:t>indissociato</a:t>
            </a:r>
            <a:r>
              <a:rPr lang="it-IT" sz="2000" u="sng" dirty="0" smtClean="0"/>
              <a:t> </a:t>
            </a:r>
            <a:r>
              <a:rPr lang="it-IT" sz="2000" u="sng" dirty="0" err="1" smtClean="0"/>
              <a:t>HIn</a:t>
            </a:r>
            <a:r>
              <a:rPr lang="it-IT" sz="2000" u="sng" dirty="0" smtClean="0"/>
              <a:t> è uguale alla concentrazione molare della sua base coniugata In-</a:t>
            </a:r>
            <a:r>
              <a:rPr lang="it-IT" sz="2000" dirty="0" smtClean="0"/>
              <a:t>, cioè il </a:t>
            </a:r>
            <a:r>
              <a:rPr lang="it-IT" sz="2000" dirty="0" err="1" smtClean="0"/>
              <a:t>pH</a:t>
            </a:r>
            <a:r>
              <a:rPr lang="it-IT" sz="2000" dirty="0" smtClean="0"/>
              <a:t> al quale si realizza la seguente condizione:</a:t>
            </a:r>
          </a:p>
          <a:p>
            <a:pPr marL="0" indent="0" algn="ctr">
              <a:buNone/>
            </a:pPr>
            <a:r>
              <a:rPr lang="it-IT" sz="2000" b="1" dirty="0" smtClean="0">
                <a:solidFill>
                  <a:schemeClr val="accent1"/>
                </a:solidFill>
              </a:rPr>
              <a:t>[</a:t>
            </a:r>
            <a:r>
              <a:rPr lang="it-IT" sz="2000" b="1" dirty="0" err="1" smtClean="0">
                <a:solidFill>
                  <a:schemeClr val="accent1"/>
                </a:solidFill>
              </a:rPr>
              <a:t>HIn</a:t>
            </a:r>
            <a:r>
              <a:rPr lang="it-IT" sz="2000" b="1" dirty="0" smtClean="0">
                <a:solidFill>
                  <a:schemeClr val="accent1"/>
                </a:solidFill>
              </a:rPr>
              <a:t>] = [In</a:t>
            </a:r>
            <a:r>
              <a:rPr lang="it-IT" sz="2000" b="1" baseline="30000" dirty="0" smtClean="0">
                <a:solidFill>
                  <a:schemeClr val="accent1"/>
                </a:solidFill>
              </a:rPr>
              <a:t>-</a:t>
            </a:r>
            <a:r>
              <a:rPr lang="it-IT" sz="2000" b="1" dirty="0" smtClean="0">
                <a:solidFill>
                  <a:schemeClr val="accent1"/>
                </a:solidFill>
              </a:rPr>
              <a:t>]</a:t>
            </a:r>
          </a:p>
          <a:p>
            <a:pPr marL="0" indent="0" algn="just">
              <a:buNone/>
            </a:pPr>
            <a:r>
              <a:rPr lang="it-IT" sz="2000" dirty="0" smtClean="0"/>
              <a:t>Il </a:t>
            </a:r>
            <a:r>
              <a:rPr lang="it-IT" sz="2000" dirty="0" err="1" smtClean="0"/>
              <a:t>pH</a:t>
            </a:r>
            <a:r>
              <a:rPr lang="it-IT" sz="2000" dirty="0" smtClean="0"/>
              <a:t> di viraggio di un indicatore si può calcolare quando è nota la sua costante di dissociazione </a:t>
            </a:r>
            <a:r>
              <a:rPr lang="it-IT" sz="2000" dirty="0" err="1" smtClean="0"/>
              <a:t>K</a:t>
            </a:r>
            <a:r>
              <a:rPr lang="it-IT" sz="2000" baseline="-25000" dirty="0" err="1" smtClean="0"/>
              <a:t>HIn</a:t>
            </a:r>
            <a:r>
              <a:rPr lang="it-IT" sz="2000" dirty="0" smtClean="0"/>
              <a:t> :</a:t>
            </a:r>
          </a:p>
          <a:p>
            <a:pPr marL="0" indent="0" algn="ctr">
              <a:buNone/>
            </a:pPr>
            <a:endParaRPr lang="it-IT" sz="2000" dirty="0"/>
          </a:p>
        </p:txBody>
      </p:sp>
      <p:graphicFrame>
        <p:nvGraphicFramePr>
          <p:cNvPr id="4" name="Oggetto 3"/>
          <p:cNvGraphicFramePr>
            <a:graphicFrameLocks noChangeAspect="1"/>
          </p:cNvGraphicFramePr>
          <p:nvPr>
            <p:extLst>
              <p:ext uri="{D42A27DB-BD31-4B8C-83A1-F6EECF244321}">
                <p14:modId xmlns:p14="http://schemas.microsoft.com/office/powerpoint/2010/main" val="3194152583"/>
              </p:ext>
            </p:extLst>
          </p:nvPr>
        </p:nvGraphicFramePr>
        <p:xfrm>
          <a:off x="3203847" y="2996952"/>
          <a:ext cx="2534683" cy="1008112"/>
        </p:xfrm>
        <a:graphic>
          <a:graphicData uri="http://schemas.openxmlformats.org/presentationml/2006/ole">
            <mc:AlternateContent xmlns:mc="http://schemas.openxmlformats.org/markup-compatibility/2006">
              <mc:Choice xmlns:v="urn:schemas-microsoft-com:vml" Requires="v">
                <p:oleObj spid="_x0000_s2128" name="Equazione" r:id="rId3" imgW="1117440" imgH="444240" progId="Equation.3">
                  <p:embed/>
                </p:oleObj>
              </mc:Choice>
              <mc:Fallback>
                <p:oleObj name="Equazione" r:id="rId3" imgW="1117440" imgH="444240" progId="Equation.3">
                  <p:embed/>
                  <p:pic>
                    <p:nvPicPr>
                      <p:cNvPr id="0" name=""/>
                      <p:cNvPicPr/>
                      <p:nvPr/>
                    </p:nvPicPr>
                    <p:blipFill>
                      <a:blip r:embed="rId4"/>
                      <a:stretch>
                        <a:fillRect/>
                      </a:stretch>
                    </p:blipFill>
                    <p:spPr>
                      <a:xfrm>
                        <a:off x="3203847" y="2996952"/>
                        <a:ext cx="2534683" cy="1008112"/>
                      </a:xfrm>
                      <a:prstGeom prst="rect">
                        <a:avLst/>
                      </a:prstGeom>
                    </p:spPr>
                  </p:pic>
                </p:oleObj>
              </mc:Fallback>
            </mc:AlternateContent>
          </a:graphicData>
        </a:graphic>
      </p:graphicFrame>
      <p:sp>
        <p:nvSpPr>
          <p:cNvPr id="5" name="Rettangolo 4"/>
          <p:cNvSpPr/>
          <p:nvPr/>
        </p:nvSpPr>
        <p:spPr>
          <a:xfrm>
            <a:off x="0" y="4077072"/>
            <a:ext cx="9144000" cy="1477328"/>
          </a:xfrm>
          <a:prstGeom prst="rect">
            <a:avLst/>
          </a:prstGeom>
        </p:spPr>
        <p:txBody>
          <a:bodyPr wrap="square">
            <a:spAutoFit/>
          </a:bodyPr>
          <a:lstStyle/>
          <a:p>
            <a:r>
              <a:rPr lang="it-IT" dirty="0" err="1" smtClean="0"/>
              <a:t>Poichè</a:t>
            </a:r>
            <a:r>
              <a:rPr lang="it-IT" dirty="0" smtClean="0"/>
              <a:t>, come si è visto, per definizione di </a:t>
            </a:r>
            <a:r>
              <a:rPr lang="it-IT" dirty="0" err="1" smtClean="0"/>
              <a:t>pH</a:t>
            </a:r>
            <a:r>
              <a:rPr lang="it-IT" dirty="0" smtClean="0"/>
              <a:t> di viraggio [</a:t>
            </a:r>
            <a:r>
              <a:rPr lang="it-IT" dirty="0" err="1" smtClean="0"/>
              <a:t>HIn</a:t>
            </a:r>
            <a:r>
              <a:rPr lang="it-IT" dirty="0" smtClean="0"/>
              <a:t>] = [In-], semplificando i due termini nella formula precedente, si ha:</a:t>
            </a:r>
          </a:p>
          <a:p>
            <a:pPr algn="ctr"/>
            <a:r>
              <a:rPr lang="it-IT" dirty="0" smtClean="0">
                <a:solidFill>
                  <a:schemeClr val="accent1"/>
                </a:solidFill>
              </a:rPr>
              <a:t>[H</a:t>
            </a:r>
            <a:r>
              <a:rPr lang="it-IT" baseline="30000" dirty="0" smtClean="0">
                <a:solidFill>
                  <a:schemeClr val="accent1"/>
                </a:solidFill>
              </a:rPr>
              <a:t>+</a:t>
            </a:r>
            <a:r>
              <a:rPr lang="it-IT" dirty="0" smtClean="0">
                <a:solidFill>
                  <a:schemeClr val="accent1"/>
                </a:solidFill>
              </a:rPr>
              <a:t>]</a:t>
            </a:r>
            <a:r>
              <a:rPr lang="it-IT" baseline="-25000" dirty="0" smtClean="0">
                <a:solidFill>
                  <a:schemeClr val="accent1"/>
                </a:solidFill>
              </a:rPr>
              <a:t>viraggio </a:t>
            </a:r>
            <a:r>
              <a:rPr lang="it-IT" dirty="0" smtClean="0">
                <a:solidFill>
                  <a:schemeClr val="accent1"/>
                </a:solidFill>
              </a:rPr>
              <a:t>= </a:t>
            </a:r>
            <a:r>
              <a:rPr lang="it-IT" dirty="0" err="1" smtClean="0">
                <a:solidFill>
                  <a:schemeClr val="accent1"/>
                </a:solidFill>
              </a:rPr>
              <a:t>K</a:t>
            </a:r>
            <a:r>
              <a:rPr lang="it-IT" baseline="-25000" dirty="0" err="1" smtClean="0">
                <a:solidFill>
                  <a:schemeClr val="accent1"/>
                </a:solidFill>
              </a:rPr>
              <a:t>HIn</a:t>
            </a:r>
            <a:endParaRPr lang="it-IT" baseline="-25000" dirty="0" smtClean="0">
              <a:solidFill>
                <a:schemeClr val="accent1"/>
              </a:solidFill>
            </a:endParaRPr>
          </a:p>
          <a:p>
            <a:pPr algn="just"/>
            <a:r>
              <a:rPr lang="it-IT" dirty="0" smtClean="0"/>
              <a:t>Da cui, per definizione di </a:t>
            </a:r>
            <a:r>
              <a:rPr lang="it-IT" dirty="0" err="1" smtClean="0"/>
              <a:t>pH</a:t>
            </a:r>
            <a:r>
              <a:rPr lang="it-IT" dirty="0" smtClean="0"/>
              <a:t>:</a:t>
            </a:r>
            <a:endParaRPr lang="it-IT" b="1" dirty="0" smtClean="0"/>
          </a:p>
          <a:p>
            <a:pPr algn="ctr"/>
            <a:r>
              <a:rPr lang="it-IT" b="1" dirty="0" err="1" smtClean="0">
                <a:solidFill>
                  <a:srgbClr val="C00000"/>
                </a:solidFill>
              </a:rPr>
              <a:t>pH</a:t>
            </a:r>
            <a:r>
              <a:rPr lang="it-IT" b="1" baseline="-25000" dirty="0" err="1" smtClean="0">
                <a:solidFill>
                  <a:srgbClr val="C00000"/>
                </a:solidFill>
              </a:rPr>
              <a:t>viraggio</a:t>
            </a:r>
            <a:r>
              <a:rPr lang="it-IT" b="1" dirty="0" smtClean="0">
                <a:solidFill>
                  <a:srgbClr val="C00000"/>
                </a:solidFill>
              </a:rPr>
              <a:t> = </a:t>
            </a:r>
            <a:r>
              <a:rPr lang="it-IT" b="1" dirty="0" err="1" smtClean="0">
                <a:solidFill>
                  <a:srgbClr val="C00000"/>
                </a:solidFill>
              </a:rPr>
              <a:t>pK</a:t>
            </a:r>
            <a:r>
              <a:rPr lang="it-IT" b="1" baseline="-25000" dirty="0" err="1" smtClean="0">
                <a:solidFill>
                  <a:srgbClr val="C00000"/>
                </a:solidFill>
              </a:rPr>
              <a:t>HIn</a:t>
            </a:r>
            <a:endParaRPr lang="it-IT" baseline="-25000" dirty="0" smtClean="0">
              <a:solidFill>
                <a:srgbClr val="C00000"/>
              </a:solidFill>
            </a:endParaRPr>
          </a:p>
        </p:txBody>
      </p:sp>
      <p:sp>
        <p:nvSpPr>
          <p:cNvPr id="6" name="Rettangolo 5"/>
          <p:cNvSpPr/>
          <p:nvPr/>
        </p:nvSpPr>
        <p:spPr>
          <a:xfrm>
            <a:off x="3671515" y="5131852"/>
            <a:ext cx="1800969" cy="5293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2" y="6093296"/>
            <a:ext cx="9144001" cy="369332"/>
          </a:xfrm>
          <a:prstGeom prst="rect">
            <a:avLst/>
          </a:prstGeom>
        </p:spPr>
        <p:txBody>
          <a:bodyPr wrap="square">
            <a:spAutoFit/>
          </a:bodyPr>
          <a:lstStyle/>
          <a:p>
            <a:r>
              <a:rPr lang="it-IT" dirty="0" smtClean="0"/>
              <a:t>Il </a:t>
            </a:r>
            <a:r>
              <a:rPr lang="it-IT" dirty="0" err="1" smtClean="0"/>
              <a:t>pH</a:t>
            </a:r>
            <a:r>
              <a:rPr lang="it-IT" dirty="0" smtClean="0"/>
              <a:t> di viraggio ha dunque un valore numerico ben definito.</a:t>
            </a:r>
            <a:endParaRPr lang="it-IT" dirty="0"/>
          </a:p>
        </p:txBody>
      </p:sp>
    </p:spTree>
    <p:extLst>
      <p:ext uri="{BB962C8B-B14F-4D97-AF65-F5344CB8AC3E}">
        <p14:creationId xmlns:p14="http://schemas.microsoft.com/office/powerpoint/2010/main" val="4056883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6712"/>
          </a:xfrm>
        </p:spPr>
        <p:txBody>
          <a:bodyPr>
            <a:normAutofit/>
          </a:bodyPr>
          <a:lstStyle/>
          <a:p>
            <a:r>
              <a:rPr lang="it-IT" sz="3200" b="1" dirty="0" smtClean="0">
                <a:solidFill>
                  <a:srgbClr val="C00000"/>
                </a:solidFill>
              </a:rPr>
              <a:t>Intervallo di viraggio di un indicatore</a:t>
            </a:r>
            <a:endParaRPr lang="it-IT" sz="3200" b="1" dirty="0">
              <a:solidFill>
                <a:srgbClr val="C00000"/>
              </a:solidFill>
            </a:endParaRPr>
          </a:p>
        </p:txBody>
      </p:sp>
      <p:sp>
        <p:nvSpPr>
          <p:cNvPr id="3" name="Segnaposto contenuto 2"/>
          <p:cNvSpPr>
            <a:spLocks noGrp="1"/>
          </p:cNvSpPr>
          <p:nvPr>
            <p:ph idx="1"/>
          </p:nvPr>
        </p:nvSpPr>
        <p:spPr>
          <a:xfrm>
            <a:off x="0" y="692696"/>
            <a:ext cx="9144000" cy="4248472"/>
          </a:xfrm>
        </p:spPr>
        <p:txBody>
          <a:bodyPr>
            <a:normAutofit/>
          </a:bodyPr>
          <a:lstStyle/>
          <a:p>
            <a:pPr marL="0" indent="0" algn="just">
              <a:buNone/>
            </a:pPr>
            <a:r>
              <a:rPr lang="it-IT" sz="1800" dirty="0" smtClean="0">
                <a:solidFill>
                  <a:srgbClr val="C00000"/>
                </a:solidFill>
              </a:rPr>
              <a:t>L'intervallo di viraggio </a:t>
            </a:r>
            <a:r>
              <a:rPr lang="it-IT" sz="1800" dirty="0" smtClean="0"/>
              <a:t>indica </a:t>
            </a:r>
            <a:r>
              <a:rPr lang="it-IT" sz="1800" b="1" dirty="0" smtClean="0">
                <a:solidFill>
                  <a:schemeClr val="accent1"/>
                </a:solidFill>
              </a:rPr>
              <a:t>il campo di variazione di </a:t>
            </a:r>
            <a:r>
              <a:rPr lang="it-IT" sz="1800" b="1" dirty="0" err="1" smtClean="0">
                <a:solidFill>
                  <a:schemeClr val="accent1"/>
                </a:solidFill>
              </a:rPr>
              <a:t>pH</a:t>
            </a:r>
            <a:r>
              <a:rPr lang="it-IT" sz="1800" b="1" dirty="0" smtClean="0">
                <a:solidFill>
                  <a:schemeClr val="accent1"/>
                </a:solidFill>
              </a:rPr>
              <a:t> </a:t>
            </a:r>
            <a:r>
              <a:rPr lang="it-IT" sz="1800" dirty="0" smtClean="0">
                <a:solidFill>
                  <a:schemeClr val="accent1"/>
                </a:solidFill>
              </a:rPr>
              <a:t>che si deve produrre </a:t>
            </a:r>
            <a:r>
              <a:rPr lang="it-IT" sz="1800" dirty="0" err="1" smtClean="0">
                <a:solidFill>
                  <a:schemeClr val="accent1"/>
                </a:solidFill>
              </a:rPr>
              <a:t>perchè</a:t>
            </a:r>
            <a:r>
              <a:rPr lang="it-IT" sz="1800" dirty="0" smtClean="0">
                <a:solidFill>
                  <a:schemeClr val="accent1"/>
                </a:solidFill>
              </a:rPr>
              <a:t> l'occhio umano possa percepire la variazione di colore</a:t>
            </a:r>
            <a:r>
              <a:rPr lang="it-IT" sz="1800" dirty="0" smtClean="0"/>
              <a:t> </a:t>
            </a:r>
            <a:r>
              <a:rPr lang="it-IT" sz="1800" dirty="0" smtClean="0">
                <a:solidFill>
                  <a:srgbClr val="FF0000"/>
                </a:solidFill>
              </a:rPr>
              <a:t>dalla forma acida </a:t>
            </a:r>
            <a:r>
              <a:rPr lang="it-IT" sz="1800" dirty="0" smtClean="0">
                <a:solidFill>
                  <a:schemeClr val="accent3">
                    <a:lumMod val="75000"/>
                  </a:schemeClr>
                </a:solidFill>
              </a:rPr>
              <a:t>a quella basica </a:t>
            </a:r>
            <a:r>
              <a:rPr lang="it-IT" sz="1800" dirty="0" smtClean="0"/>
              <a:t>e viceversa.</a:t>
            </a:r>
          </a:p>
          <a:p>
            <a:pPr marL="0" indent="0" algn="just">
              <a:buNone/>
            </a:pPr>
            <a:r>
              <a:rPr lang="it-IT" sz="1800" dirty="0" smtClean="0"/>
              <a:t>Normalmente, </a:t>
            </a:r>
            <a:r>
              <a:rPr lang="it-IT" sz="1800" dirty="0" smtClean="0">
                <a:solidFill>
                  <a:schemeClr val="accent4">
                    <a:lumMod val="75000"/>
                  </a:schemeClr>
                </a:solidFill>
              </a:rPr>
              <a:t>l'intervallo di viraggio si estende per circa due unità di </a:t>
            </a:r>
            <a:r>
              <a:rPr lang="it-IT" sz="1800" dirty="0" err="1" smtClean="0">
                <a:solidFill>
                  <a:schemeClr val="accent4">
                    <a:lumMod val="75000"/>
                  </a:schemeClr>
                </a:solidFill>
              </a:rPr>
              <a:t>pH</a:t>
            </a:r>
            <a:r>
              <a:rPr lang="it-IT" sz="1800" dirty="0" smtClean="0"/>
              <a:t>, all'interno dei quali il </a:t>
            </a:r>
            <a:r>
              <a:rPr lang="it-IT" sz="1800" dirty="0" err="1" smtClean="0"/>
              <a:t>pH</a:t>
            </a:r>
            <a:r>
              <a:rPr lang="it-IT" sz="1800" dirty="0" smtClean="0"/>
              <a:t> di viraggio occupa la posizione centrale. Come si sa, ogni unità di </a:t>
            </a:r>
            <a:r>
              <a:rPr lang="it-IT" sz="1800" dirty="0" err="1" smtClean="0"/>
              <a:t>pH</a:t>
            </a:r>
            <a:r>
              <a:rPr lang="it-IT" sz="1800" dirty="0" smtClean="0"/>
              <a:t> differisce da quella immediatamente successiva o da quella immediatamente precedente per una differenza di [H</a:t>
            </a:r>
            <a:r>
              <a:rPr lang="it-IT" sz="1800" baseline="30000" dirty="0" smtClean="0"/>
              <a:t>+</a:t>
            </a:r>
            <a:r>
              <a:rPr lang="it-IT" sz="1800" dirty="0" smtClean="0"/>
              <a:t>] di 10 volte. Quindi, perché </a:t>
            </a:r>
            <a:r>
              <a:rPr lang="it-IT" sz="1800" u="sng" dirty="0" smtClean="0"/>
              <a:t>l'occhio dell'osservatore possa distinguere nettamente il passaggio da un colore all'altro è necessario che nella soluzione sia presente un eccesso di una delle due forme (</a:t>
            </a:r>
            <a:r>
              <a:rPr lang="it-IT" sz="1800" u="sng" dirty="0" err="1" smtClean="0"/>
              <a:t>HIn</a:t>
            </a:r>
            <a:r>
              <a:rPr lang="it-IT" sz="1800" u="sng" dirty="0" smtClean="0"/>
              <a:t> / In-) rispetto all'altra di almeno 10 volte</a:t>
            </a:r>
            <a:r>
              <a:rPr lang="it-IT" sz="1800" dirty="0" smtClean="0"/>
              <a:t>.</a:t>
            </a:r>
          </a:p>
          <a:p>
            <a:pPr marL="0" indent="0" algn="just">
              <a:buNone/>
            </a:pPr>
            <a:r>
              <a:rPr lang="it-IT" sz="1800" dirty="0" smtClean="0"/>
              <a:t>Ne segue che il colore tipico della forma acida dell'indicatore </a:t>
            </a:r>
            <a:r>
              <a:rPr lang="it-IT" sz="1800" dirty="0" err="1" smtClean="0"/>
              <a:t>HIn</a:t>
            </a:r>
            <a:r>
              <a:rPr lang="it-IT" sz="1800" dirty="0" smtClean="0"/>
              <a:t> è nettamente distinguibile quando:</a:t>
            </a:r>
            <a:endParaRPr lang="it-IT" sz="1800" dirty="0"/>
          </a:p>
        </p:txBody>
      </p:sp>
      <p:graphicFrame>
        <p:nvGraphicFramePr>
          <p:cNvPr id="4" name="Oggetto 3"/>
          <p:cNvGraphicFramePr>
            <a:graphicFrameLocks noChangeAspect="1"/>
          </p:cNvGraphicFramePr>
          <p:nvPr>
            <p:extLst>
              <p:ext uri="{D42A27DB-BD31-4B8C-83A1-F6EECF244321}">
                <p14:modId xmlns:p14="http://schemas.microsoft.com/office/powerpoint/2010/main" val="2506906429"/>
              </p:ext>
            </p:extLst>
          </p:nvPr>
        </p:nvGraphicFramePr>
        <p:xfrm>
          <a:off x="2190822" y="3523029"/>
          <a:ext cx="1224136" cy="738753"/>
        </p:xfrm>
        <a:graphic>
          <a:graphicData uri="http://schemas.openxmlformats.org/presentationml/2006/ole">
            <mc:AlternateContent xmlns:mc="http://schemas.openxmlformats.org/markup-compatibility/2006">
              <mc:Choice xmlns:v="urn:schemas-microsoft-com:vml" Requires="v">
                <p:oleObj spid="_x0000_s3351" name="Equazione" r:id="rId4" imgW="736560" imgH="444240" progId="Equation.3">
                  <p:embed/>
                </p:oleObj>
              </mc:Choice>
              <mc:Fallback>
                <p:oleObj name="Equazione" r:id="rId4" imgW="736560" imgH="444240" progId="Equation.3">
                  <p:embed/>
                  <p:pic>
                    <p:nvPicPr>
                      <p:cNvPr id="0" name=""/>
                      <p:cNvPicPr/>
                      <p:nvPr/>
                    </p:nvPicPr>
                    <p:blipFill>
                      <a:blip r:embed="rId5"/>
                      <a:stretch>
                        <a:fillRect/>
                      </a:stretch>
                    </p:blipFill>
                    <p:spPr>
                      <a:xfrm>
                        <a:off x="2190822" y="3523029"/>
                        <a:ext cx="1224136" cy="738753"/>
                      </a:xfrm>
                      <a:prstGeom prst="rect">
                        <a:avLst/>
                      </a:prstGeom>
                    </p:spPr>
                  </p:pic>
                </p:oleObj>
              </mc:Fallback>
            </mc:AlternateContent>
          </a:graphicData>
        </a:graphic>
      </p:graphicFrame>
      <p:sp>
        <p:nvSpPr>
          <p:cNvPr id="5" name="CasellaDiTesto 4"/>
          <p:cNvSpPr txBox="1"/>
          <p:nvPr/>
        </p:nvSpPr>
        <p:spPr>
          <a:xfrm>
            <a:off x="1187624" y="3707740"/>
            <a:ext cx="826637" cy="369332"/>
          </a:xfrm>
          <a:prstGeom prst="rect">
            <a:avLst/>
          </a:prstGeom>
          <a:noFill/>
        </p:spPr>
        <p:txBody>
          <a:bodyPr wrap="none" rtlCol="0">
            <a:spAutoFit/>
          </a:bodyPr>
          <a:lstStyle/>
          <a:p>
            <a:r>
              <a:rPr lang="it-IT" dirty="0" smtClean="0"/>
              <a:t>ovvero</a:t>
            </a:r>
            <a:endParaRPr lang="it-IT" dirty="0"/>
          </a:p>
        </p:txBody>
      </p:sp>
      <p:graphicFrame>
        <p:nvGraphicFramePr>
          <p:cNvPr id="6" name="Oggetto 5"/>
          <p:cNvGraphicFramePr>
            <a:graphicFrameLocks noChangeAspect="1"/>
          </p:cNvGraphicFramePr>
          <p:nvPr>
            <p:extLst>
              <p:ext uri="{D42A27DB-BD31-4B8C-83A1-F6EECF244321}">
                <p14:modId xmlns:p14="http://schemas.microsoft.com/office/powerpoint/2010/main" val="1006437948"/>
              </p:ext>
            </p:extLst>
          </p:nvPr>
        </p:nvGraphicFramePr>
        <p:xfrm>
          <a:off x="49932" y="3616992"/>
          <a:ext cx="1008112" cy="664168"/>
        </p:xfrm>
        <a:graphic>
          <a:graphicData uri="http://schemas.openxmlformats.org/presentationml/2006/ole">
            <mc:AlternateContent xmlns:mc="http://schemas.openxmlformats.org/markup-compatibility/2006">
              <mc:Choice xmlns:v="urn:schemas-microsoft-com:vml" Requires="v">
                <p:oleObj spid="_x0000_s3352" name="Equazione" r:id="rId6" imgW="698400" imgH="419040" progId="Equation.3">
                  <p:embed/>
                </p:oleObj>
              </mc:Choice>
              <mc:Fallback>
                <p:oleObj name="Equazione" r:id="rId6" imgW="698400" imgH="419040" progId="Equation.3">
                  <p:embed/>
                  <p:pic>
                    <p:nvPicPr>
                      <p:cNvPr id="0" name=""/>
                      <p:cNvPicPr/>
                      <p:nvPr/>
                    </p:nvPicPr>
                    <p:blipFill>
                      <a:blip r:embed="rId7"/>
                      <a:stretch>
                        <a:fillRect/>
                      </a:stretch>
                    </p:blipFill>
                    <p:spPr>
                      <a:xfrm>
                        <a:off x="49932" y="3616992"/>
                        <a:ext cx="1008112" cy="664168"/>
                      </a:xfrm>
                      <a:prstGeom prst="rect">
                        <a:avLst/>
                      </a:prstGeom>
                    </p:spPr>
                  </p:pic>
                </p:oleObj>
              </mc:Fallback>
            </mc:AlternateContent>
          </a:graphicData>
        </a:graphic>
      </p:graphicFrame>
      <p:sp>
        <p:nvSpPr>
          <p:cNvPr id="7" name="Rettangolo 6"/>
          <p:cNvSpPr/>
          <p:nvPr/>
        </p:nvSpPr>
        <p:spPr>
          <a:xfrm>
            <a:off x="-16321" y="4465142"/>
            <a:ext cx="9172550" cy="369332"/>
          </a:xfrm>
          <a:prstGeom prst="rect">
            <a:avLst/>
          </a:prstGeom>
        </p:spPr>
        <p:txBody>
          <a:bodyPr wrap="square">
            <a:spAutoFit/>
          </a:bodyPr>
          <a:lstStyle/>
          <a:p>
            <a:r>
              <a:rPr lang="it-IT" dirty="0" smtClean="0"/>
              <a:t>Introducendo questo valore in                                           si ha:                                            da cui</a:t>
            </a:r>
            <a:endParaRPr lang="it-IT" dirty="0"/>
          </a:p>
        </p:txBody>
      </p:sp>
      <p:graphicFrame>
        <p:nvGraphicFramePr>
          <p:cNvPr id="8" name="Oggetto 7"/>
          <p:cNvGraphicFramePr>
            <a:graphicFrameLocks noChangeAspect="1"/>
          </p:cNvGraphicFramePr>
          <p:nvPr>
            <p:extLst>
              <p:ext uri="{D42A27DB-BD31-4B8C-83A1-F6EECF244321}">
                <p14:modId xmlns:p14="http://schemas.microsoft.com/office/powerpoint/2010/main" val="3425669742"/>
              </p:ext>
            </p:extLst>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353" name="Equazione" r:id="rId8" imgW="114120" imgH="215640" progId="Equation.3">
                  <p:embed/>
                </p:oleObj>
              </mc:Choice>
              <mc:Fallback>
                <p:oleObj name="Equazione" r:id="rId8" imgW="114120" imgH="215640" progId="Equation.3">
                  <p:embed/>
                  <p:pic>
                    <p:nvPicPr>
                      <p:cNvPr id="0" name=""/>
                      <p:cNvPicPr/>
                      <p:nvPr/>
                    </p:nvPicPr>
                    <p:blipFill>
                      <a:blip r:embed="rId9"/>
                      <a:stretch>
                        <a:fillRect/>
                      </a:stretch>
                    </p:blipFill>
                    <p:spPr>
                      <a:xfrm>
                        <a:off x="4514850" y="3321050"/>
                        <a:ext cx="114300" cy="215900"/>
                      </a:xfrm>
                      <a:prstGeom prst="rect">
                        <a:avLst/>
                      </a:prstGeom>
                    </p:spPr>
                  </p:pic>
                </p:oleObj>
              </mc:Fallback>
            </mc:AlternateContent>
          </a:graphicData>
        </a:graphic>
      </p:graphicFrame>
      <p:pic>
        <p:nvPicPr>
          <p:cNvPr id="3089"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59832" y="4278294"/>
            <a:ext cx="1872208" cy="746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ggetto 8"/>
          <p:cNvGraphicFramePr>
            <a:graphicFrameLocks noChangeAspect="1"/>
          </p:cNvGraphicFramePr>
          <p:nvPr>
            <p:extLst>
              <p:ext uri="{D42A27DB-BD31-4B8C-83A1-F6EECF244321}">
                <p14:modId xmlns:p14="http://schemas.microsoft.com/office/powerpoint/2010/main" val="4199756462"/>
              </p:ext>
            </p:extLst>
          </p:nvPr>
        </p:nvGraphicFramePr>
        <p:xfrm>
          <a:off x="5868144" y="4136081"/>
          <a:ext cx="1584176" cy="830203"/>
        </p:xfrm>
        <a:graphic>
          <a:graphicData uri="http://schemas.openxmlformats.org/presentationml/2006/ole">
            <mc:AlternateContent xmlns:mc="http://schemas.openxmlformats.org/markup-compatibility/2006">
              <mc:Choice xmlns:v="urn:schemas-microsoft-com:vml" Requires="v">
                <p:oleObj spid="_x0000_s3354" name="Equazione" r:id="rId11" imgW="799920" imgH="419040" progId="Equation.3">
                  <p:embed/>
                </p:oleObj>
              </mc:Choice>
              <mc:Fallback>
                <p:oleObj name="Equazione" r:id="rId11" imgW="799920" imgH="419040" progId="Equation.3">
                  <p:embed/>
                  <p:pic>
                    <p:nvPicPr>
                      <p:cNvPr id="0" name="Oggetto 3"/>
                      <p:cNvPicPr>
                        <a:picLocks noChangeAspect="1" noChangeArrowheads="1"/>
                      </p:cNvPicPr>
                      <p:nvPr/>
                    </p:nvPicPr>
                    <p:blipFill>
                      <a:blip r:embed="rId12"/>
                      <a:srcRect/>
                      <a:stretch>
                        <a:fillRect/>
                      </a:stretch>
                    </p:blipFill>
                    <p:spPr bwMode="auto">
                      <a:xfrm>
                        <a:off x="5868144" y="4136081"/>
                        <a:ext cx="1584176" cy="830203"/>
                      </a:xfrm>
                      <a:prstGeom prst="rect">
                        <a:avLst/>
                      </a:prstGeom>
                      <a:noFill/>
                      <a:ln>
                        <a:noFill/>
                      </a:ln>
                    </p:spPr>
                  </p:pic>
                </p:oleObj>
              </mc:Fallback>
            </mc:AlternateContent>
          </a:graphicData>
        </a:graphic>
      </p:graphicFrame>
      <p:sp>
        <p:nvSpPr>
          <p:cNvPr id="10" name="Rettangolo 9"/>
          <p:cNvSpPr/>
          <p:nvPr/>
        </p:nvSpPr>
        <p:spPr>
          <a:xfrm>
            <a:off x="5820940" y="4150398"/>
            <a:ext cx="1703388" cy="8741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CasellaDiTesto 10"/>
          <p:cNvSpPr txBox="1"/>
          <p:nvPr/>
        </p:nvSpPr>
        <p:spPr>
          <a:xfrm>
            <a:off x="5220072" y="5261634"/>
            <a:ext cx="1851789" cy="461665"/>
          </a:xfrm>
          <a:prstGeom prst="rect">
            <a:avLst/>
          </a:prstGeom>
          <a:noFill/>
          <a:ln w="19050">
            <a:solidFill>
              <a:srgbClr val="FF0000"/>
            </a:solidFill>
          </a:ln>
        </p:spPr>
        <p:txBody>
          <a:bodyPr wrap="none" rtlCol="0">
            <a:spAutoFit/>
          </a:bodyPr>
          <a:lstStyle/>
          <a:p>
            <a:r>
              <a:rPr lang="it-IT" sz="2400" b="1" dirty="0" err="1" smtClean="0">
                <a:solidFill>
                  <a:srgbClr val="FF0000"/>
                </a:solidFill>
              </a:rPr>
              <a:t>pH</a:t>
            </a:r>
            <a:r>
              <a:rPr lang="it-IT" sz="2400" b="1" dirty="0" smtClean="0">
                <a:solidFill>
                  <a:srgbClr val="FF0000"/>
                </a:solidFill>
              </a:rPr>
              <a:t> = </a:t>
            </a:r>
            <a:r>
              <a:rPr lang="it-IT" sz="2400" b="1" dirty="0" err="1" smtClean="0">
                <a:solidFill>
                  <a:srgbClr val="FF0000"/>
                </a:solidFill>
              </a:rPr>
              <a:t>pK</a:t>
            </a:r>
            <a:r>
              <a:rPr lang="it-IT" sz="2400" b="1" baseline="-25000" dirty="0" err="1" smtClean="0">
                <a:solidFill>
                  <a:srgbClr val="FF0000"/>
                </a:solidFill>
              </a:rPr>
              <a:t>HIn</a:t>
            </a:r>
            <a:r>
              <a:rPr lang="it-IT" sz="2400" b="1" dirty="0" smtClean="0">
                <a:solidFill>
                  <a:srgbClr val="FF0000"/>
                </a:solidFill>
              </a:rPr>
              <a:t> - 1</a:t>
            </a:r>
            <a:endParaRPr lang="it-IT" sz="2400" b="1" dirty="0">
              <a:solidFill>
                <a:srgbClr val="FF0000"/>
              </a:solidFill>
            </a:endParaRPr>
          </a:p>
        </p:txBody>
      </p:sp>
      <p:sp>
        <p:nvSpPr>
          <p:cNvPr id="16" name="CasellaDiTesto 15"/>
          <p:cNvSpPr txBox="1"/>
          <p:nvPr/>
        </p:nvSpPr>
        <p:spPr>
          <a:xfrm>
            <a:off x="5220072" y="5784939"/>
            <a:ext cx="1911101" cy="461665"/>
          </a:xfrm>
          <a:prstGeom prst="rect">
            <a:avLst/>
          </a:prstGeom>
          <a:noFill/>
          <a:ln w="15875">
            <a:solidFill>
              <a:schemeClr val="accent3">
                <a:lumMod val="75000"/>
              </a:schemeClr>
            </a:solidFill>
          </a:ln>
        </p:spPr>
        <p:txBody>
          <a:bodyPr wrap="none" rtlCol="0">
            <a:spAutoFit/>
          </a:bodyPr>
          <a:lstStyle/>
          <a:p>
            <a:r>
              <a:rPr lang="it-IT" sz="2400" b="1" dirty="0" err="1" smtClean="0">
                <a:solidFill>
                  <a:schemeClr val="accent3">
                    <a:lumMod val="50000"/>
                  </a:schemeClr>
                </a:solidFill>
              </a:rPr>
              <a:t>pH</a:t>
            </a:r>
            <a:r>
              <a:rPr lang="it-IT" sz="2400" b="1" dirty="0" smtClean="0">
                <a:solidFill>
                  <a:schemeClr val="accent3">
                    <a:lumMod val="50000"/>
                  </a:schemeClr>
                </a:solidFill>
              </a:rPr>
              <a:t> = </a:t>
            </a:r>
            <a:r>
              <a:rPr lang="it-IT" sz="2400" b="1" dirty="0" err="1" smtClean="0">
                <a:solidFill>
                  <a:schemeClr val="accent3">
                    <a:lumMod val="50000"/>
                  </a:schemeClr>
                </a:solidFill>
              </a:rPr>
              <a:t>pK</a:t>
            </a:r>
            <a:r>
              <a:rPr lang="it-IT" sz="2400" b="1" baseline="-25000" dirty="0" err="1" smtClean="0">
                <a:solidFill>
                  <a:schemeClr val="accent3">
                    <a:lumMod val="50000"/>
                  </a:schemeClr>
                </a:solidFill>
              </a:rPr>
              <a:t>HIn</a:t>
            </a:r>
            <a:r>
              <a:rPr lang="it-IT" sz="2400" b="1" dirty="0" smtClean="0">
                <a:solidFill>
                  <a:schemeClr val="accent3">
                    <a:lumMod val="50000"/>
                  </a:schemeClr>
                </a:solidFill>
              </a:rPr>
              <a:t> + 1</a:t>
            </a:r>
            <a:endParaRPr lang="it-IT" sz="2400" b="1" dirty="0">
              <a:solidFill>
                <a:schemeClr val="accent3">
                  <a:lumMod val="50000"/>
                </a:schemeClr>
              </a:solidFill>
            </a:endParaRPr>
          </a:p>
        </p:txBody>
      </p:sp>
      <p:sp>
        <p:nvSpPr>
          <p:cNvPr id="12" name="Rettangolo 11"/>
          <p:cNvSpPr/>
          <p:nvPr/>
        </p:nvSpPr>
        <p:spPr>
          <a:xfrm>
            <a:off x="-16321" y="5353967"/>
            <a:ext cx="5110823" cy="369332"/>
          </a:xfrm>
          <a:prstGeom prst="rect">
            <a:avLst/>
          </a:prstGeom>
        </p:spPr>
        <p:txBody>
          <a:bodyPr wrap="none">
            <a:spAutoFit/>
          </a:bodyPr>
          <a:lstStyle/>
          <a:p>
            <a:r>
              <a:rPr lang="it-IT" dirty="0" smtClean="0">
                <a:solidFill>
                  <a:srgbClr val="FF0000"/>
                </a:solidFill>
              </a:rPr>
              <a:t>Il </a:t>
            </a:r>
            <a:r>
              <a:rPr lang="it-IT" b="1" dirty="0" smtClean="0">
                <a:solidFill>
                  <a:srgbClr val="FF0000"/>
                </a:solidFill>
              </a:rPr>
              <a:t>colore tipico </a:t>
            </a:r>
            <a:r>
              <a:rPr lang="it-IT" dirty="0" smtClean="0">
                <a:solidFill>
                  <a:srgbClr val="FF0000"/>
                </a:solidFill>
              </a:rPr>
              <a:t>della </a:t>
            </a:r>
            <a:r>
              <a:rPr lang="it-IT" b="1" dirty="0" smtClean="0">
                <a:solidFill>
                  <a:srgbClr val="FF0000"/>
                </a:solidFill>
              </a:rPr>
              <a:t>forma acida </a:t>
            </a:r>
            <a:r>
              <a:rPr lang="it-IT" dirty="0" smtClean="0">
                <a:solidFill>
                  <a:srgbClr val="FF0000"/>
                </a:solidFill>
              </a:rPr>
              <a:t>si distingue quando </a:t>
            </a:r>
            <a:endParaRPr lang="it-IT" dirty="0">
              <a:solidFill>
                <a:srgbClr val="FF0000"/>
              </a:solidFill>
            </a:endParaRPr>
          </a:p>
        </p:txBody>
      </p:sp>
      <p:sp>
        <p:nvSpPr>
          <p:cNvPr id="18" name="Rettangolo 17"/>
          <p:cNvSpPr/>
          <p:nvPr/>
        </p:nvSpPr>
        <p:spPr>
          <a:xfrm>
            <a:off x="-26685" y="5877272"/>
            <a:ext cx="5342103" cy="369332"/>
          </a:xfrm>
          <a:prstGeom prst="rect">
            <a:avLst/>
          </a:prstGeom>
        </p:spPr>
        <p:txBody>
          <a:bodyPr wrap="none">
            <a:spAutoFit/>
          </a:bodyPr>
          <a:lstStyle/>
          <a:p>
            <a:r>
              <a:rPr lang="it-IT" dirty="0"/>
              <a:t> </a:t>
            </a:r>
            <a:r>
              <a:rPr lang="it-IT" dirty="0" smtClean="0">
                <a:solidFill>
                  <a:schemeClr val="accent3">
                    <a:lumMod val="50000"/>
                  </a:schemeClr>
                </a:solidFill>
              </a:rPr>
              <a:t>il </a:t>
            </a:r>
            <a:r>
              <a:rPr lang="it-IT" b="1" dirty="0" smtClean="0">
                <a:solidFill>
                  <a:schemeClr val="accent3">
                    <a:lumMod val="50000"/>
                  </a:schemeClr>
                </a:solidFill>
              </a:rPr>
              <a:t>colore tipico </a:t>
            </a:r>
            <a:r>
              <a:rPr lang="it-IT" dirty="0" smtClean="0">
                <a:solidFill>
                  <a:schemeClr val="accent3">
                    <a:lumMod val="50000"/>
                  </a:schemeClr>
                </a:solidFill>
              </a:rPr>
              <a:t>della </a:t>
            </a:r>
            <a:r>
              <a:rPr lang="it-IT" b="1" dirty="0" smtClean="0">
                <a:solidFill>
                  <a:schemeClr val="accent3">
                    <a:lumMod val="50000"/>
                  </a:schemeClr>
                </a:solidFill>
              </a:rPr>
              <a:t>forma basica </a:t>
            </a:r>
            <a:r>
              <a:rPr lang="it-IT" dirty="0" smtClean="0">
                <a:solidFill>
                  <a:schemeClr val="accent3">
                    <a:lumMod val="50000"/>
                  </a:schemeClr>
                </a:solidFill>
              </a:rPr>
              <a:t>si distingue quando </a:t>
            </a:r>
            <a:endParaRPr lang="it-IT" dirty="0">
              <a:solidFill>
                <a:schemeClr val="accent3">
                  <a:lumMod val="50000"/>
                </a:schemeClr>
              </a:solidFill>
            </a:endParaRPr>
          </a:p>
        </p:txBody>
      </p:sp>
      <p:sp>
        <p:nvSpPr>
          <p:cNvPr id="13" name="Rettangolo 12"/>
          <p:cNvSpPr/>
          <p:nvPr/>
        </p:nvSpPr>
        <p:spPr>
          <a:xfrm>
            <a:off x="-16322" y="6261189"/>
            <a:ext cx="9160321" cy="646331"/>
          </a:xfrm>
          <a:prstGeom prst="rect">
            <a:avLst/>
          </a:prstGeom>
        </p:spPr>
        <p:txBody>
          <a:bodyPr wrap="square">
            <a:spAutoFit/>
          </a:bodyPr>
          <a:lstStyle/>
          <a:p>
            <a:r>
              <a:rPr lang="it-IT" b="1" dirty="0" smtClean="0"/>
              <a:t>In una titolazione acido/base si sceglie l'indicatore il cui viraggio è il più possibile vicino al punto di equivalenza</a:t>
            </a:r>
            <a:r>
              <a:rPr lang="it-IT" dirty="0" smtClean="0"/>
              <a:t>.</a:t>
            </a:r>
            <a:endParaRPr lang="it-IT" dirty="0"/>
          </a:p>
        </p:txBody>
      </p:sp>
    </p:spTree>
    <p:extLst>
      <p:ext uri="{BB962C8B-B14F-4D97-AF65-F5344CB8AC3E}">
        <p14:creationId xmlns:p14="http://schemas.microsoft.com/office/powerpoint/2010/main" val="660500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908720"/>
          </a:xfrm>
        </p:spPr>
        <p:txBody>
          <a:bodyPr>
            <a:normAutofit/>
          </a:bodyPr>
          <a:lstStyle/>
          <a:p>
            <a:r>
              <a:rPr lang="it-IT" sz="3200" b="1" dirty="0" smtClean="0">
                <a:solidFill>
                  <a:srgbClr val="C00000"/>
                </a:solidFill>
              </a:rPr>
              <a:t>Intervallo di viraggio di un indicatore in dettaglio</a:t>
            </a:r>
            <a:endParaRPr lang="it-IT" sz="3200" b="1" dirty="0">
              <a:solidFill>
                <a:srgbClr val="C00000"/>
              </a:solidFill>
            </a:endParaRPr>
          </a:p>
        </p:txBody>
      </p:sp>
      <p:sp>
        <p:nvSpPr>
          <p:cNvPr id="3" name="Segnaposto contenuto 2"/>
          <p:cNvSpPr>
            <a:spLocks noGrp="1"/>
          </p:cNvSpPr>
          <p:nvPr>
            <p:ph idx="1"/>
          </p:nvPr>
        </p:nvSpPr>
        <p:spPr>
          <a:xfrm>
            <a:off x="0" y="908720"/>
            <a:ext cx="9144000" cy="388640"/>
          </a:xfrm>
        </p:spPr>
        <p:txBody>
          <a:bodyPr>
            <a:noAutofit/>
          </a:bodyPr>
          <a:lstStyle/>
          <a:p>
            <a:pPr marL="0" indent="0">
              <a:buNone/>
            </a:pPr>
            <a:r>
              <a:rPr lang="it-IT" sz="1800" dirty="0"/>
              <a:t>In una soluzione acquosa si stabilisce l'equilibrio: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899" y="908720"/>
            <a:ext cx="2769461" cy="308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ggetto 3"/>
          <p:cNvGraphicFramePr>
            <a:graphicFrameLocks noChangeAspect="1"/>
          </p:cNvGraphicFramePr>
          <p:nvPr>
            <p:extLst>
              <p:ext uri="{D42A27DB-BD31-4B8C-83A1-F6EECF244321}">
                <p14:modId xmlns:p14="http://schemas.microsoft.com/office/powerpoint/2010/main" val="282112820"/>
              </p:ext>
            </p:extLst>
          </p:nvPr>
        </p:nvGraphicFramePr>
        <p:xfrm>
          <a:off x="2771800" y="1379838"/>
          <a:ext cx="1638376" cy="579224"/>
        </p:xfrm>
        <a:graphic>
          <a:graphicData uri="http://schemas.openxmlformats.org/presentationml/2006/ole">
            <mc:AlternateContent xmlns:mc="http://schemas.openxmlformats.org/markup-compatibility/2006">
              <mc:Choice xmlns:v="urn:schemas-microsoft-com:vml" Requires="v">
                <p:oleObj spid="_x0000_s6292" name="Equazione" r:id="rId4" imgW="1257120" imgH="444240" progId="Equation.3">
                  <p:embed/>
                </p:oleObj>
              </mc:Choice>
              <mc:Fallback>
                <p:oleObj name="Equazione" r:id="rId4" imgW="1257120" imgH="444240" progId="Equation.3">
                  <p:embed/>
                  <p:pic>
                    <p:nvPicPr>
                      <p:cNvPr id="0" name=""/>
                      <p:cNvPicPr/>
                      <p:nvPr/>
                    </p:nvPicPr>
                    <p:blipFill>
                      <a:blip r:embed="rId5"/>
                      <a:stretch>
                        <a:fillRect/>
                      </a:stretch>
                    </p:blipFill>
                    <p:spPr>
                      <a:xfrm>
                        <a:off x="2771800" y="1379838"/>
                        <a:ext cx="1638376" cy="579224"/>
                      </a:xfrm>
                      <a:prstGeom prst="rect">
                        <a:avLst/>
                      </a:prstGeom>
                    </p:spPr>
                  </p:pic>
                </p:oleObj>
              </mc:Fallback>
            </mc:AlternateContent>
          </a:graphicData>
        </a:graphic>
      </p:graphicFrame>
      <p:sp>
        <p:nvSpPr>
          <p:cNvPr id="5" name="Rettangolo 4"/>
          <p:cNvSpPr/>
          <p:nvPr/>
        </p:nvSpPr>
        <p:spPr>
          <a:xfrm>
            <a:off x="24142" y="4509120"/>
            <a:ext cx="9144000" cy="2000548"/>
          </a:xfrm>
          <a:prstGeom prst="rect">
            <a:avLst/>
          </a:prstGeom>
        </p:spPr>
        <p:txBody>
          <a:bodyPr wrap="square">
            <a:spAutoFit/>
          </a:bodyPr>
          <a:lstStyle/>
          <a:p>
            <a:r>
              <a:rPr lang="it-IT" dirty="0" smtClean="0"/>
              <a:t>L'ultima </a:t>
            </a:r>
            <a:r>
              <a:rPr lang="it-IT" dirty="0"/>
              <a:t>equazione correla il colore della soluzione (espresso dal rapporto [In-</a:t>
            </a:r>
            <a:r>
              <a:rPr lang="it-IT" dirty="0" smtClean="0"/>
              <a:t>]/[</a:t>
            </a:r>
            <a:r>
              <a:rPr lang="it-IT" dirty="0" err="1"/>
              <a:t>HIn</a:t>
            </a:r>
            <a:r>
              <a:rPr lang="it-IT" dirty="0"/>
              <a:t>]) con il </a:t>
            </a:r>
            <a:r>
              <a:rPr lang="it-IT" dirty="0" err="1"/>
              <a:t>pH</a:t>
            </a:r>
            <a:r>
              <a:rPr lang="it-IT" dirty="0"/>
              <a:t> e pertanto ne fornisce una indicazione </a:t>
            </a:r>
            <a:r>
              <a:rPr lang="it-IT" dirty="0" smtClean="0"/>
              <a:t>visiva. </a:t>
            </a:r>
          </a:p>
          <a:p>
            <a:r>
              <a:rPr lang="it-IT" dirty="0"/>
              <a:t>Si noti che la misura del </a:t>
            </a:r>
            <a:r>
              <a:rPr lang="it-IT" dirty="0" err="1"/>
              <a:t>pH</a:t>
            </a:r>
            <a:r>
              <a:rPr lang="it-IT" dirty="0"/>
              <a:t> effettuata con l'indicatore </a:t>
            </a:r>
            <a:r>
              <a:rPr lang="it-IT" dirty="0" err="1"/>
              <a:t>e'</a:t>
            </a:r>
            <a:r>
              <a:rPr lang="it-IT" dirty="0"/>
              <a:t> centrata sul </a:t>
            </a:r>
            <a:r>
              <a:rPr lang="it-IT" dirty="0" err="1"/>
              <a:t>pK</a:t>
            </a:r>
            <a:r>
              <a:rPr lang="it-IT" baseline="-25000" dirty="0" err="1"/>
              <a:t>HIn</a:t>
            </a:r>
            <a:r>
              <a:rPr lang="it-IT" dirty="0"/>
              <a:t> e non sulla </a:t>
            </a:r>
            <a:r>
              <a:rPr lang="it-IT" dirty="0" err="1"/>
              <a:t>neutralita'</a:t>
            </a:r>
            <a:r>
              <a:rPr lang="it-IT" dirty="0"/>
              <a:t> (</a:t>
            </a:r>
            <a:r>
              <a:rPr lang="it-IT" dirty="0" err="1"/>
              <a:t>pH</a:t>
            </a:r>
            <a:r>
              <a:rPr lang="it-IT" dirty="0"/>
              <a:t>=7). </a:t>
            </a:r>
          </a:p>
          <a:p>
            <a:r>
              <a:rPr lang="it-IT" dirty="0" smtClean="0"/>
              <a:t>Rispetto </a:t>
            </a:r>
            <a:r>
              <a:rPr lang="it-IT" dirty="0"/>
              <a:t>alla scala del </a:t>
            </a:r>
            <a:r>
              <a:rPr lang="it-IT" dirty="0" err="1"/>
              <a:t>pH</a:t>
            </a:r>
            <a:r>
              <a:rPr lang="it-IT" dirty="0"/>
              <a:t> l'indicatore da questa informazione: </a:t>
            </a:r>
          </a:p>
          <a:p>
            <a:r>
              <a:rPr lang="it-IT" dirty="0"/>
              <a:t> </a:t>
            </a:r>
          </a:p>
          <a:p>
            <a:r>
              <a:rPr lang="it-IT" sz="1600" dirty="0"/>
              <a:t>    </a:t>
            </a:r>
            <a:endParaRPr lang="it-IT" dirty="0"/>
          </a:p>
        </p:txBody>
      </p:sp>
      <p:sp>
        <p:nvSpPr>
          <p:cNvPr id="6" name="CasellaDiTesto 5"/>
          <p:cNvSpPr txBox="1"/>
          <p:nvPr/>
        </p:nvSpPr>
        <p:spPr>
          <a:xfrm>
            <a:off x="30963" y="1484784"/>
            <a:ext cx="2641364" cy="369332"/>
          </a:xfrm>
          <a:prstGeom prst="rect">
            <a:avLst/>
          </a:prstGeom>
          <a:noFill/>
        </p:spPr>
        <p:txBody>
          <a:bodyPr wrap="none" rtlCol="0">
            <a:spAutoFit/>
          </a:bodyPr>
          <a:lstStyle/>
          <a:p>
            <a:r>
              <a:rPr lang="it-IT" dirty="0" smtClean="0"/>
              <a:t>con costante di equilibrio:</a:t>
            </a:r>
            <a:endParaRPr lang="it-IT" dirty="0"/>
          </a:p>
        </p:txBody>
      </p:sp>
      <p:sp>
        <p:nvSpPr>
          <p:cNvPr id="7" name="Rettangolo 6"/>
          <p:cNvSpPr/>
          <p:nvPr/>
        </p:nvSpPr>
        <p:spPr>
          <a:xfrm>
            <a:off x="0" y="2132856"/>
            <a:ext cx="4641720" cy="369332"/>
          </a:xfrm>
          <a:prstGeom prst="rect">
            <a:avLst/>
          </a:prstGeom>
        </p:spPr>
        <p:txBody>
          <a:bodyPr wrap="none">
            <a:spAutoFit/>
          </a:bodyPr>
          <a:lstStyle/>
          <a:p>
            <a:r>
              <a:rPr lang="it-IT" dirty="0"/>
              <a:t>La concentrazione dello ione </a:t>
            </a:r>
            <a:r>
              <a:rPr lang="it-IT" dirty="0" err="1"/>
              <a:t>idrossonio</a:t>
            </a:r>
            <a:r>
              <a:rPr lang="it-IT" dirty="0"/>
              <a:t> risulta: </a:t>
            </a:r>
          </a:p>
        </p:txBody>
      </p:sp>
      <p:graphicFrame>
        <p:nvGraphicFramePr>
          <p:cNvPr id="8" name="Oggetto 7"/>
          <p:cNvGraphicFramePr>
            <a:graphicFrameLocks noChangeAspect="1"/>
          </p:cNvGraphicFramePr>
          <p:nvPr>
            <p:extLst>
              <p:ext uri="{D42A27DB-BD31-4B8C-83A1-F6EECF244321}">
                <p14:modId xmlns:p14="http://schemas.microsoft.com/office/powerpoint/2010/main" val="3750995101"/>
              </p:ext>
            </p:extLst>
          </p:nvPr>
        </p:nvGraphicFramePr>
        <p:xfrm>
          <a:off x="4788024" y="1914004"/>
          <a:ext cx="1800200" cy="588184"/>
        </p:xfrm>
        <a:graphic>
          <a:graphicData uri="http://schemas.openxmlformats.org/presentationml/2006/ole">
            <mc:AlternateContent xmlns:mc="http://schemas.openxmlformats.org/markup-compatibility/2006">
              <mc:Choice xmlns:v="urn:schemas-microsoft-com:vml" Requires="v">
                <p:oleObj spid="_x0000_s6293" name="Equazione" r:id="rId6" imgW="1282680" imgH="419040" progId="Equation.3">
                  <p:embed/>
                </p:oleObj>
              </mc:Choice>
              <mc:Fallback>
                <p:oleObj name="Equazione" r:id="rId6" imgW="1282680" imgH="419040" progId="Equation.3">
                  <p:embed/>
                  <p:pic>
                    <p:nvPicPr>
                      <p:cNvPr id="0" name=""/>
                      <p:cNvPicPr/>
                      <p:nvPr/>
                    </p:nvPicPr>
                    <p:blipFill>
                      <a:blip r:embed="rId7"/>
                      <a:stretch>
                        <a:fillRect/>
                      </a:stretch>
                    </p:blipFill>
                    <p:spPr>
                      <a:xfrm>
                        <a:off x="4788024" y="1914004"/>
                        <a:ext cx="1800200" cy="588184"/>
                      </a:xfrm>
                      <a:prstGeom prst="rect">
                        <a:avLst/>
                      </a:prstGeom>
                    </p:spPr>
                  </p:pic>
                </p:oleObj>
              </mc:Fallback>
            </mc:AlternateContent>
          </a:graphicData>
        </a:graphic>
      </p:graphicFrame>
      <p:sp>
        <p:nvSpPr>
          <p:cNvPr id="9" name="CasellaDiTesto 8"/>
          <p:cNvSpPr txBox="1"/>
          <p:nvPr/>
        </p:nvSpPr>
        <p:spPr>
          <a:xfrm>
            <a:off x="66434" y="3072547"/>
            <a:ext cx="2138855" cy="369332"/>
          </a:xfrm>
          <a:prstGeom prst="rect">
            <a:avLst/>
          </a:prstGeom>
          <a:noFill/>
        </p:spPr>
        <p:txBody>
          <a:bodyPr wrap="none" rtlCol="0">
            <a:spAutoFit/>
          </a:bodyPr>
          <a:lstStyle/>
          <a:p>
            <a:r>
              <a:rPr lang="it-IT" dirty="0" smtClean="0"/>
              <a:t>In forma logaritmica:</a:t>
            </a:r>
            <a:endParaRPr lang="it-IT" dirty="0"/>
          </a:p>
        </p:txBody>
      </p:sp>
      <p:graphicFrame>
        <p:nvGraphicFramePr>
          <p:cNvPr id="10" name="Oggetto 9"/>
          <p:cNvGraphicFramePr>
            <a:graphicFrameLocks noChangeAspect="1"/>
          </p:cNvGraphicFramePr>
          <p:nvPr>
            <p:extLst>
              <p:ext uri="{D42A27DB-BD31-4B8C-83A1-F6EECF244321}">
                <p14:modId xmlns:p14="http://schemas.microsoft.com/office/powerpoint/2010/main" val="441117042"/>
              </p:ext>
            </p:extLst>
          </p:nvPr>
        </p:nvGraphicFramePr>
        <p:xfrm>
          <a:off x="2320860" y="2913798"/>
          <a:ext cx="2335219" cy="686829"/>
        </p:xfrm>
        <a:graphic>
          <a:graphicData uri="http://schemas.openxmlformats.org/presentationml/2006/ole">
            <mc:AlternateContent xmlns:mc="http://schemas.openxmlformats.org/markup-compatibility/2006">
              <mc:Choice xmlns:v="urn:schemas-microsoft-com:vml" Requires="v">
                <p:oleObj spid="_x0000_s6294" name="Equazione" r:id="rId8" imgW="1511280" imgH="444240" progId="Equation.3">
                  <p:embed/>
                </p:oleObj>
              </mc:Choice>
              <mc:Fallback>
                <p:oleObj name="Equazione" r:id="rId8" imgW="1511280" imgH="444240" progId="Equation.3">
                  <p:embed/>
                  <p:pic>
                    <p:nvPicPr>
                      <p:cNvPr id="0" name=""/>
                      <p:cNvPicPr/>
                      <p:nvPr/>
                    </p:nvPicPr>
                    <p:blipFill>
                      <a:blip r:embed="rId9"/>
                      <a:stretch>
                        <a:fillRect/>
                      </a:stretch>
                    </p:blipFill>
                    <p:spPr>
                      <a:xfrm>
                        <a:off x="2320860" y="2913798"/>
                        <a:ext cx="2335219" cy="686829"/>
                      </a:xfrm>
                      <a:prstGeom prst="rect">
                        <a:avLst/>
                      </a:prstGeom>
                      <a:ln w="15875">
                        <a:solidFill>
                          <a:srgbClr val="C00000"/>
                        </a:solidFill>
                      </a:ln>
                    </p:spPr>
                  </p:pic>
                </p:oleObj>
              </mc:Fallback>
            </mc:AlternateContent>
          </a:graphicData>
        </a:graphic>
      </p:graphicFrame>
    </p:spTree>
    <p:extLst>
      <p:ext uri="{BB962C8B-B14F-4D97-AF65-F5344CB8AC3E}">
        <p14:creationId xmlns:p14="http://schemas.microsoft.com/office/powerpoint/2010/main" val="38125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0" y="1656184"/>
            <a:ext cx="9148167" cy="4869160"/>
          </a:xfrm>
        </p:spPr>
        <p:txBody>
          <a:bodyPr>
            <a:noAutofit/>
          </a:bodyPr>
          <a:lstStyle/>
          <a:p>
            <a:pPr marL="0" indent="0">
              <a:buNone/>
            </a:pPr>
            <a:r>
              <a:rPr lang="it-IT" sz="1600" dirty="0"/>
              <a:t>Si osserva in questa figura che </a:t>
            </a:r>
            <a:r>
              <a:rPr lang="it-IT" sz="1600" b="1" u="sng" dirty="0">
                <a:solidFill>
                  <a:srgbClr val="C00000"/>
                </a:solidFill>
              </a:rPr>
              <a:t>l'uso di un indicatore divide la scala del </a:t>
            </a:r>
            <a:r>
              <a:rPr lang="it-IT" sz="1600" b="1" u="sng" dirty="0" err="1">
                <a:solidFill>
                  <a:srgbClr val="C00000"/>
                </a:solidFill>
              </a:rPr>
              <a:t>pH</a:t>
            </a:r>
            <a:r>
              <a:rPr lang="it-IT" sz="1600" b="1" u="sng" dirty="0">
                <a:solidFill>
                  <a:srgbClr val="C00000"/>
                </a:solidFill>
              </a:rPr>
              <a:t> in cinque </a:t>
            </a:r>
            <a:r>
              <a:rPr lang="it-IT" sz="1600" b="1" u="sng" dirty="0" smtClean="0">
                <a:solidFill>
                  <a:srgbClr val="C00000"/>
                </a:solidFill>
              </a:rPr>
              <a:t>regioni</a:t>
            </a:r>
            <a:r>
              <a:rPr lang="it-IT" sz="1600" dirty="0" smtClean="0"/>
              <a:t>:</a:t>
            </a:r>
          </a:p>
          <a:p>
            <a:pPr>
              <a:buAutoNum type="arabicParenR"/>
            </a:pPr>
            <a:r>
              <a:rPr lang="it-IT" sz="1600" b="1" dirty="0" err="1" smtClean="0">
                <a:solidFill>
                  <a:schemeClr val="accent1"/>
                </a:solidFill>
              </a:rPr>
              <a:t>pH</a:t>
            </a:r>
            <a:r>
              <a:rPr lang="it-IT" sz="1600" b="1" dirty="0" smtClean="0">
                <a:solidFill>
                  <a:schemeClr val="accent1"/>
                </a:solidFill>
              </a:rPr>
              <a:t> </a:t>
            </a:r>
            <a:r>
              <a:rPr lang="it-IT" sz="1600" b="1" dirty="0">
                <a:solidFill>
                  <a:schemeClr val="accent1"/>
                </a:solidFill>
              </a:rPr>
              <a:t>della soluzione ≤</a:t>
            </a:r>
            <a:r>
              <a:rPr lang="it-IT" sz="1600" b="1" dirty="0" smtClean="0">
                <a:solidFill>
                  <a:schemeClr val="accent1"/>
                </a:solidFill>
              </a:rPr>
              <a:t> (</a:t>
            </a:r>
            <a:r>
              <a:rPr lang="it-IT" sz="1600" b="1" dirty="0" err="1" smtClean="0">
                <a:solidFill>
                  <a:schemeClr val="accent1"/>
                </a:solidFill>
              </a:rPr>
              <a:t>pK</a:t>
            </a:r>
            <a:r>
              <a:rPr lang="it-IT" sz="1600" b="1" baseline="-25000" dirty="0" err="1" smtClean="0">
                <a:solidFill>
                  <a:schemeClr val="accent1"/>
                </a:solidFill>
              </a:rPr>
              <a:t>HIn</a:t>
            </a:r>
            <a:r>
              <a:rPr lang="it-IT" sz="1600" b="1" dirty="0" smtClean="0">
                <a:solidFill>
                  <a:schemeClr val="accent1"/>
                </a:solidFill>
              </a:rPr>
              <a:t> </a:t>
            </a:r>
            <a:r>
              <a:rPr lang="it-IT" sz="1600" b="1" dirty="0">
                <a:solidFill>
                  <a:schemeClr val="accent1"/>
                </a:solidFill>
              </a:rPr>
              <a:t>- </a:t>
            </a:r>
            <a:r>
              <a:rPr lang="it-IT" sz="1600" b="1" dirty="0" smtClean="0">
                <a:solidFill>
                  <a:schemeClr val="accent1"/>
                </a:solidFill>
              </a:rPr>
              <a:t>1) </a:t>
            </a:r>
          </a:p>
          <a:p>
            <a:pPr marL="0" indent="0">
              <a:buNone/>
            </a:pPr>
            <a:r>
              <a:rPr lang="it-IT" sz="1600" dirty="0" smtClean="0"/>
              <a:t>[</a:t>
            </a:r>
            <a:r>
              <a:rPr lang="it-IT" sz="1600" dirty="0" err="1" smtClean="0"/>
              <a:t>HIn</a:t>
            </a:r>
            <a:r>
              <a:rPr lang="it-IT" sz="1600" dirty="0" smtClean="0"/>
              <a:t> ] </a:t>
            </a:r>
            <a:r>
              <a:rPr lang="it-IT" sz="1600" dirty="0" err="1" smtClean="0"/>
              <a:t>e</a:t>
            </a:r>
            <a:r>
              <a:rPr lang="it-IT" sz="1600" dirty="0" err="1"/>
              <a:t>'</a:t>
            </a:r>
            <a:r>
              <a:rPr lang="it-IT" sz="1600" dirty="0"/>
              <a:t> </a:t>
            </a:r>
            <a:r>
              <a:rPr lang="it-IT" sz="1600" dirty="0" smtClean="0"/>
              <a:t>&gt;&gt; [In</a:t>
            </a:r>
            <a:r>
              <a:rPr lang="it-IT" sz="1600" baseline="30000" dirty="0" smtClean="0"/>
              <a:t>-</a:t>
            </a:r>
            <a:r>
              <a:rPr lang="it-IT" sz="1600" dirty="0" smtClean="0"/>
              <a:t>] </a:t>
            </a:r>
            <a:r>
              <a:rPr lang="it-IT" sz="1600" dirty="0"/>
              <a:t>	</a:t>
            </a:r>
            <a:r>
              <a:rPr lang="it-IT" sz="1600" dirty="0" smtClean="0"/>
              <a:t>la </a:t>
            </a:r>
            <a:r>
              <a:rPr lang="it-IT" sz="1600" dirty="0"/>
              <a:t>soluzione ci appare del colore di </a:t>
            </a:r>
            <a:r>
              <a:rPr lang="it-IT" sz="1600" dirty="0" err="1" smtClean="0"/>
              <a:t>HIn</a:t>
            </a:r>
            <a:r>
              <a:rPr lang="it-IT" sz="1600" dirty="0" smtClean="0"/>
              <a:t>.</a:t>
            </a:r>
          </a:p>
          <a:p>
            <a:pPr marL="0" indent="0">
              <a:buNone/>
            </a:pPr>
            <a:endParaRPr lang="it-IT" sz="1600" dirty="0"/>
          </a:p>
          <a:p>
            <a:pPr marL="0" indent="0">
              <a:buNone/>
            </a:pPr>
            <a:r>
              <a:rPr lang="it-IT" sz="1600" b="1" dirty="0" smtClean="0">
                <a:solidFill>
                  <a:schemeClr val="accent1"/>
                </a:solidFill>
              </a:rPr>
              <a:t>2) (</a:t>
            </a:r>
            <a:r>
              <a:rPr lang="it-IT" sz="1600" b="1" dirty="0" err="1" smtClean="0">
                <a:solidFill>
                  <a:schemeClr val="accent1"/>
                </a:solidFill>
              </a:rPr>
              <a:t>pK</a:t>
            </a:r>
            <a:r>
              <a:rPr lang="it-IT" sz="1600" b="1" baseline="-25000" dirty="0" err="1" smtClean="0">
                <a:solidFill>
                  <a:schemeClr val="accent1"/>
                </a:solidFill>
              </a:rPr>
              <a:t>HIn</a:t>
            </a:r>
            <a:r>
              <a:rPr lang="it-IT" sz="1600" b="1" dirty="0" smtClean="0">
                <a:solidFill>
                  <a:schemeClr val="accent1"/>
                </a:solidFill>
              </a:rPr>
              <a:t> </a:t>
            </a:r>
            <a:r>
              <a:rPr lang="it-IT" sz="1600" b="1" dirty="0">
                <a:solidFill>
                  <a:schemeClr val="accent1"/>
                </a:solidFill>
              </a:rPr>
              <a:t>- 1) </a:t>
            </a:r>
            <a:r>
              <a:rPr lang="it-IT" sz="1600" b="1" dirty="0" smtClean="0">
                <a:solidFill>
                  <a:schemeClr val="accent1"/>
                </a:solidFill>
              </a:rPr>
              <a:t>&lt; </a:t>
            </a:r>
            <a:r>
              <a:rPr lang="it-IT" sz="1600" b="1" dirty="0" err="1" smtClean="0">
                <a:solidFill>
                  <a:schemeClr val="accent1"/>
                </a:solidFill>
              </a:rPr>
              <a:t>pH</a:t>
            </a:r>
            <a:r>
              <a:rPr lang="it-IT" sz="1600" b="1" dirty="0" smtClean="0">
                <a:solidFill>
                  <a:schemeClr val="accent1"/>
                </a:solidFill>
              </a:rPr>
              <a:t> &lt; </a:t>
            </a:r>
            <a:r>
              <a:rPr lang="it-IT" sz="1600" b="1" dirty="0" err="1" smtClean="0">
                <a:solidFill>
                  <a:schemeClr val="accent1"/>
                </a:solidFill>
              </a:rPr>
              <a:t>pK</a:t>
            </a:r>
            <a:r>
              <a:rPr lang="it-IT" sz="1600" b="1" baseline="-25000" dirty="0" err="1" smtClean="0">
                <a:solidFill>
                  <a:schemeClr val="accent1"/>
                </a:solidFill>
              </a:rPr>
              <a:t>HIn</a:t>
            </a:r>
            <a:r>
              <a:rPr lang="it-IT" sz="1600" b="1" dirty="0" smtClean="0">
                <a:solidFill>
                  <a:schemeClr val="accent1"/>
                </a:solidFill>
              </a:rPr>
              <a:t> </a:t>
            </a:r>
          </a:p>
          <a:p>
            <a:pPr marL="0" indent="0">
              <a:buNone/>
            </a:pPr>
            <a:r>
              <a:rPr lang="it-IT" sz="1600" dirty="0" smtClean="0"/>
              <a:t>[In</a:t>
            </a:r>
            <a:r>
              <a:rPr lang="it-IT" sz="1600" baseline="30000" dirty="0" smtClean="0"/>
              <a:t>-</a:t>
            </a:r>
            <a:r>
              <a:rPr lang="it-IT" sz="1600" dirty="0" smtClean="0"/>
              <a:t>] &lt;  [</a:t>
            </a:r>
            <a:r>
              <a:rPr lang="it-IT" sz="1600" dirty="0" err="1" smtClean="0"/>
              <a:t>Hin</a:t>
            </a:r>
            <a:r>
              <a:rPr lang="it-IT" sz="1600" dirty="0" smtClean="0"/>
              <a:t>]  </a:t>
            </a:r>
            <a:r>
              <a:rPr lang="it-IT" sz="1600" dirty="0"/>
              <a:t>	</a:t>
            </a:r>
            <a:r>
              <a:rPr lang="it-IT" sz="1600" dirty="0" smtClean="0"/>
              <a:t>il </a:t>
            </a:r>
            <a:r>
              <a:rPr lang="it-IT" sz="1600" dirty="0"/>
              <a:t>colore della soluzione ci appare come quello di </a:t>
            </a:r>
            <a:r>
              <a:rPr lang="it-IT" sz="1600" dirty="0" err="1" smtClean="0"/>
              <a:t>HIn</a:t>
            </a:r>
            <a:r>
              <a:rPr lang="it-IT" sz="1600" dirty="0" smtClean="0"/>
              <a:t>,  </a:t>
            </a:r>
            <a:r>
              <a:rPr lang="it-IT" sz="1600" dirty="0"/>
              <a:t>ma venato della </a:t>
            </a:r>
            <a:r>
              <a:rPr lang="it-IT" sz="1600" dirty="0" err="1"/>
              <a:t>tonalita'</a:t>
            </a:r>
            <a:r>
              <a:rPr lang="it-IT" sz="1600" dirty="0"/>
              <a:t> di In</a:t>
            </a:r>
            <a:r>
              <a:rPr lang="it-IT" sz="1600" baseline="30000" dirty="0"/>
              <a:t>-</a:t>
            </a:r>
            <a:r>
              <a:rPr lang="it-IT" sz="1600" dirty="0" smtClean="0"/>
              <a:t>.</a:t>
            </a:r>
          </a:p>
          <a:p>
            <a:pPr marL="0" indent="0">
              <a:buNone/>
            </a:pPr>
            <a:endParaRPr lang="it-IT" sz="1600" dirty="0" smtClean="0"/>
          </a:p>
          <a:p>
            <a:pPr marL="0" indent="0">
              <a:buNone/>
            </a:pPr>
            <a:r>
              <a:rPr lang="it-IT" sz="1600" b="1" dirty="0" smtClean="0">
                <a:solidFill>
                  <a:srgbClr val="C00000"/>
                </a:solidFill>
              </a:rPr>
              <a:t>3) </a:t>
            </a:r>
            <a:r>
              <a:rPr lang="it-IT" sz="1600" b="1" dirty="0" err="1" smtClean="0">
                <a:solidFill>
                  <a:srgbClr val="C00000"/>
                </a:solidFill>
              </a:rPr>
              <a:t>pH</a:t>
            </a:r>
            <a:r>
              <a:rPr lang="it-IT" sz="1600" b="1" dirty="0" smtClean="0">
                <a:solidFill>
                  <a:srgbClr val="C00000"/>
                </a:solidFill>
              </a:rPr>
              <a:t> </a:t>
            </a:r>
            <a:r>
              <a:rPr lang="it-IT" sz="1600" b="1" dirty="0">
                <a:solidFill>
                  <a:srgbClr val="C00000"/>
                </a:solidFill>
              </a:rPr>
              <a:t>= </a:t>
            </a:r>
            <a:r>
              <a:rPr lang="it-IT" sz="1600" b="1" dirty="0" err="1">
                <a:solidFill>
                  <a:srgbClr val="C00000"/>
                </a:solidFill>
              </a:rPr>
              <a:t>pK</a:t>
            </a:r>
            <a:r>
              <a:rPr lang="it-IT" sz="1600" b="1" baseline="-25000" dirty="0" err="1">
                <a:solidFill>
                  <a:srgbClr val="C00000"/>
                </a:solidFill>
              </a:rPr>
              <a:t>HIn</a:t>
            </a:r>
            <a:r>
              <a:rPr lang="it-IT" sz="1600" b="1" baseline="-25000" dirty="0">
                <a:solidFill>
                  <a:srgbClr val="C00000"/>
                </a:solidFill>
              </a:rPr>
              <a:t> </a:t>
            </a:r>
            <a:r>
              <a:rPr lang="it-IT" sz="1600" dirty="0" smtClean="0"/>
              <a:t>		</a:t>
            </a:r>
          </a:p>
          <a:p>
            <a:pPr marL="0" indent="0">
              <a:buNone/>
            </a:pPr>
            <a:r>
              <a:rPr lang="it-IT" sz="1600" dirty="0" smtClean="0"/>
              <a:t>[</a:t>
            </a:r>
            <a:r>
              <a:rPr lang="it-IT" sz="1600" dirty="0" err="1" smtClean="0"/>
              <a:t>HIn</a:t>
            </a:r>
            <a:r>
              <a:rPr lang="it-IT" sz="1600" dirty="0" smtClean="0"/>
              <a:t>] = [In</a:t>
            </a:r>
            <a:r>
              <a:rPr lang="it-IT" sz="1600" baseline="30000" dirty="0" smtClean="0"/>
              <a:t>-</a:t>
            </a:r>
            <a:r>
              <a:rPr lang="it-IT" sz="1600" dirty="0" smtClean="0"/>
              <a:t>]	la </a:t>
            </a:r>
            <a:r>
              <a:rPr lang="it-IT" sz="1600" dirty="0"/>
              <a:t>soluzione ci appare di un colore </a:t>
            </a:r>
            <a:r>
              <a:rPr lang="it-IT" sz="1600" dirty="0" smtClean="0"/>
              <a:t>intermedio </a:t>
            </a:r>
            <a:r>
              <a:rPr lang="it-IT" sz="1600" dirty="0"/>
              <a:t>tra quelli di </a:t>
            </a:r>
            <a:r>
              <a:rPr lang="it-IT" sz="1600" dirty="0" err="1"/>
              <a:t>HIn</a:t>
            </a:r>
            <a:r>
              <a:rPr lang="it-IT" sz="1600" dirty="0"/>
              <a:t> e </a:t>
            </a:r>
            <a:r>
              <a:rPr lang="it-IT" sz="1600" dirty="0" smtClean="0"/>
              <a:t>In</a:t>
            </a:r>
            <a:r>
              <a:rPr lang="it-IT" sz="1600" baseline="30000" dirty="0" smtClean="0"/>
              <a:t>-</a:t>
            </a:r>
            <a:r>
              <a:rPr lang="it-IT" sz="1600" dirty="0" smtClean="0"/>
              <a:t>. Questo </a:t>
            </a:r>
            <a:r>
              <a:rPr lang="it-IT" sz="1600" dirty="0"/>
              <a:t>valore di </a:t>
            </a:r>
            <a:r>
              <a:rPr lang="it-IT" sz="1600" dirty="0" err="1"/>
              <a:t>pH</a:t>
            </a:r>
            <a:r>
              <a:rPr lang="it-IT" sz="1600" dirty="0"/>
              <a:t> </a:t>
            </a:r>
            <a:r>
              <a:rPr lang="it-IT" sz="1600" dirty="0" err="1"/>
              <a:t>e'</a:t>
            </a:r>
            <a:r>
              <a:rPr lang="it-IT" sz="1600" dirty="0"/>
              <a:t> quello che si determina con maggiore precisione e si chiama il </a:t>
            </a:r>
            <a:r>
              <a:rPr lang="it-IT" sz="1600" dirty="0">
                <a:solidFill>
                  <a:srgbClr val="C00000"/>
                </a:solidFill>
              </a:rPr>
              <a:t>punto di viraggio dell'indicatore</a:t>
            </a:r>
            <a:r>
              <a:rPr lang="it-IT" sz="1600" dirty="0"/>
              <a:t>. </a:t>
            </a:r>
            <a:endParaRPr lang="it-IT" sz="1600" dirty="0" smtClean="0"/>
          </a:p>
          <a:p>
            <a:pPr marL="0" indent="0">
              <a:buNone/>
            </a:pPr>
            <a:endParaRPr lang="it-IT" sz="1600" dirty="0" smtClean="0"/>
          </a:p>
          <a:p>
            <a:pPr marL="0" lvl="0" indent="0">
              <a:buNone/>
            </a:pPr>
            <a:r>
              <a:rPr lang="it-IT" sz="1600" b="1" dirty="0" smtClean="0">
                <a:solidFill>
                  <a:schemeClr val="accent1"/>
                </a:solidFill>
              </a:rPr>
              <a:t>4</a:t>
            </a:r>
            <a:r>
              <a:rPr lang="it-IT" sz="1600" b="1" dirty="0">
                <a:solidFill>
                  <a:schemeClr val="accent1"/>
                </a:solidFill>
              </a:rPr>
              <a:t>) </a:t>
            </a:r>
            <a:r>
              <a:rPr lang="it-IT" sz="1600" b="1" dirty="0" err="1" smtClean="0">
                <a:solidFill>
                  <a:schemeClr val="accent1"/>
                </a:solidFill>
              </a:rPr>
              <a:t>pK</a:t>
            </a:r>
            <a:r>
              <a:rPr lang="it-IT" sz="1600" b="1" baseline="-25000" dirty="0" err="1" smtClean="0">
                <a:solidFill>
                  <a:schemeClr val="accent1"/>
                </a:solidFill>
              </a:rPr>
              <a:t>HIn</a:t>
            </a:r>
            <a:r>
              <a:rPr lang="it-IT" sz="1600" b="1" dirty="0" smtClean="0">
                <a:solidFill>
                  <a:schemeClr val="accent1"/>
                </a:solidFill>
              </a:rPr>
              <a:t>&lt; </a:t>
            </a:r>
            <a:r>
              <a:rPr lang="it-IT" sz="1600" b="1" dirty="0" err="1" smtClean="0">
                <a:solidFill>
                  <a:schemeClr val="accent1"/>
                </a:solidFill>
              </a:rPr>
              <a:t>pH</a:t>
            </a:r>
            <a:r>
              <a:rPr lang="it-IT" sz="1600" b="1" dirty="0" smtClean="0">
                <a:solidFill>
                  <a:schemeClr val="accent1"/>
                </a:solidFill>
              </a:rPr>
              <a:t>&lt; </a:t>
            </a:r>
            <a:r>
              <a:rPr lang="it-IT" sz="1600" b="1" dirty="0">
                <a:solidFill>
                  <a:srgbClr val="4F81BD"/>
                </a:solidFill>
              </a:rPr>
              <a:t>(</a:t>
            </a:r>
            <a:r>
              <a:rPr lang="it-IT" sz="1600" b="1" dirty="0" err="1">
                <a:solidFill>
                  <a:srgbClr val="4F81BD"/>
                </a:solidFill>
              </a:rPr>
              <a:t>pKHIn</a:t>
            </a:r>
            <a:r>
              <a:rPr lang="it-IT" sz="1600" b="1" dirty="0">
                <a:solidFill>
                  <a:srgbClr val="4F81BD"/>
                </a:solidFill>
              </a:rPr>
              <a:t> + 1)</a:t>
            </a:r>
          </a:p>
          <a:p>
            <a:pPr marL="0" indent="0">
              <a:buNone/>
            </a:pPr>
            <a:r>
              <a:rPr lang="it-IT" sz="1600" dirty="0" smtClean="0"/>
              <a:t>[</a:t>
            </a:r>
            <a:r>
              <a:rPr lang="it-IT" sz="1600" dirty="0" err="1" smtClean="0"/>
              <a:t>HIn</a:t>
            </a:r>
            <a:r>
              <a:rPr lang="it-IT" sz="1600" dirty="0" smtClean="0"/>
              <a:t>]&lt;[</a:t>
            </a:r>
            <a:r>
              <a:rPr lang="it-IT" sz="1600" dirty="0"/>
              <a:t>In-] </a:t>
            </a:r>
            <a:r>
              <a:rPr lang="it-IT" sz="1600" dirty="0" smtClean="0"/>
              <a:t>	</a:t>
            </a:r>
            <a:r>
              <a:rPr lang="it-IT" sz="1600" dirty="0"/>
              <a:t>	</a:t>
            </a:r>
            <a:r>
              <a:rPr lang="it-IT" sz="1600" dirty="0" smtClean="0"/>
              <a:t>il </a:t>
            </a:r>
            <a:r>
              <a:rPr lang="it-IT" sz="1600" dirty="0"/>
              <a:t>colore della soluzione ci appare come quello di In</a:t>
            </a:r>
            <a:r>
              <a:rPr lang="it-IT" sz="1600" baseline="30000" dirty="0"/>
              <a:t>- </a:t>
            </a:r>
            <a:r>
              <a:rPr lang="it-IT" sz="1600" dirty="0" smtClean="0"/>
              <a:t>, ma </a:t>
            </a:r>
            <a:r>
              <a:rPr lang="it-IT" sz="1600" dirty="0"/>
              <a:t>venato della </a:t>
            </a:r>
            <a:r>
              <a:rPr lang="it-IT" sz="1600" dirty="0" err="1"/>
              <a:t>tonalita'</a:t>
            </a:r>
            <a:r>
              <a:rPr lang="it-IT" sz="1600" dirty="0"/>
              <a:t> di </a:t>
            </a:r>
            <a:r>
              <a:rPr lang="it-IT" sz="1600" dirty="0" err="1"/>
              <a:t>HIn</a:t>
            </a:r>
            <a:r>
              <a:rPr lang="it-IT" sz="1600" dirty="0"/>
              <a:t>. </a:t>
            </a:r>
            <a:endParaRPr lang="it-IT" sz="1600" dirty="0" smtClean="0"/>
          </a:p>
          <a:p>
            <a:pPr marL="0" indent="0">
              <a:buNone/>
            </a:pPr>
            <a:endParaRPr lang="it-IT" sz="1600" dirty="0" smtClean="0"/>
          </a:p>
          <a:p>
            <a:pPr marL="0" indent="0">
              <a:buNone/>
            </a:pPr>
            <a:r>
              <a:rPr lang="it-IT" sz="1600" b="1" dirty="0" smtClean="0">
                <a:solidFill>
                  <a:schemeClr val="accent1"/>
                </a:solidFill>
              </a:rPr>
              <a:t>5) </a:t>
            </a:r>
            <a:r>
              <a:rPr lang="it-IT" sz="1600" b="1" dirty="0" err="1" smtClean="0">
                <a:solidFill>
                  <a:schemeClr val="accent1"/>
                </a:solidFill>
              </a:rPr>
              <a:t>pH</a:t>
            </a:r>
            <a:r>
              <a:rPr lang="it-IT" sz="1600" b="1" dirty="0" smtClean="0">
                <a:solidFill>
                  <a:schemeClr val="accent1"/>
                </a:solidFill>
              </a:rPr>
              <a:t> ≥ </a:t>
            </a:r>
            <a:r>
              <a:rPr lang="it-IT" sz="1600" b="1" dirty="0">
                <a:solidFill>
                  <a:schemeClr val="accent1"/>
                </a:solidFill>
              </a:rPr>
              <a:t>(</a:t>
            </a:r>
            <a:r>
              <a:rPr lang="it-IT" sz="1600" b="1" dirty="0" err="1">
                <a:solidFill>
                  <a:schemeClr val="accent1"/>
                </a:solidFill>
              </a:rPr>
              <a:t>pKHIn</a:t>
            </a:r>
            <a:r>
              <a:rPr lang="it-IT" sz="1600" b="1" dirty="0">
                <a:solidFill>
                  <a:schemeClr val="accent1"/>
                </a:solidFill>
              </a:rPr>
              <a:t> + </a:t>
            </a:r>
            <a:r>
              <a:rPr lang="it-IT" sz="1600" b="1" dirty="0" smtClean="0">
                <a:solidFill>
                  <a:schemeClr val="accent1"/>
                </a:solidFill>
              </a:rPr>
              <a:t>1)</a:t>
            </a:r>
          </a:p>
          <a:p>
            <a:pPr marL="0" indent="0">
              <a:buNone/>
            </a:pPr>
            <a:r>
              <a:rPr lang="it-IT" sz="1600" dirty="0" smtClean="0"/>
              <a:t> </a:t>
            </a:r>
            <a:r>
              <a:rPr lang="it-IT" sz="1600" dirty="0"/>
              <a:t>[</a:t>
            </a:r>
            <a:r>
              <a:rPr lang="it-IT" sz="1600" dirty="0" err="1"/>
              <a:t>HIn</a:t>
            </a:r>
            <a:r>
              <a:rPr lang="it-IT" sz="1600" dirty="0"/>
              <a:t> ] </a:t>
            </a:r>
            <a:r>
              <a:rPr lang="it-IT" sz="1600" dirty="0" err="1"/>
              <a:t>e'</a:t>
            </a:r>
            <a:r>
              <a:rPr lang="it-IT" sz="1600" dirty="0"/>
              <a:t> </a:t>
            </a:r>
            <a:r>
              <a:rPr lang="it-IT" sz="1600" dirty="0" smtClean="0"/>
              <a:t>&lt;&lt; </a:t>
            </a:r>
            <a:r>
              <a:rPr lang="it-IT" sz="1600" dirty="0"/>
              <a:t>[In-] </a:t>
            </a:r>
            <a:r>
              <a:rPr lang="it-IT" sz="1600" dirty="0" smtClean="0"/>
              <a:t>	la </a:t>
            </a:r>
            <a:r>
              <a:rPr lang="it-IT" sz="1600" dirty="0"/>
              <a:t>concentrazione di </a:t>
            </a:r>
            <a:r>
              <a:rPr lang="it-IT" sz="1600" dirty="0" err="1"/>
              <a:t>HIn</a:t>
            </a:r>
            <a:r>
              <a:rPr lang="it-IT" sz="1600" dirty="0"/>
              <a:t> </a:t>
            </a:r>
            <a:r>
              <a:rPr lang="it-IT" sz="1600" dirty="0" err="1"/>
              <a:t>e'</a:t>
            </a:r>
            <a:r>
              <a:rPr lang="it-IT" sz="1600" dirty="0"/>
              <a:t> troppo piccola per contribuire al colore della soluzione che </a:t>
            </a:r>
            <a:r>
              <a:rPr lang="it-IT" sz="1600" dirty="0" smtClean="0"/>
              <a:t> </a:t>
            </a:r>
            <a:r>
              <a:rPr lang="it-IT" sz="1600" dirty="0"/>
              <a:t>risulta quindi uguale a quello della specie dissociata In</a:t>
            </a:r>
            <a:r>
              <a:rPr lang="it-IT" sz="1600" baseline="30000" dirty="0"/>
              <a:t>-</a:t>
            </a:r>
            <a:r>
              <a:rPr lang="it-IT" sz="1600" dirty="0"/>
              <a:t>.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0"/>
            <a:ext cx="6616861"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35126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671</TotalTime>
  <Words>1968</Words>
  <Application>Microsoft Office PowerPoint</Application>
  <PresentationFormat>Presentazione su schermo (4:3)</PresentationFormat>
  <Paragraphs>159</Paragraphs>
  <Slides>20</Slides>
  <Notes>2</Notes>
  <HiddenSlides>0</HiddenSlides>
  <MMClips>0</MMClips>
  <ScaleCrop>false</ScaleCrop>
  <HeadingPairs>
    <vt:vector size="6" baseType="variant">
      <vt:variant>
        <vt:lpstr>Tema</vt:lpstr>
      </vt:variant>
      <vt:variant>
        <vt:i4>4</vt:i4>
      </vt:variant>
      <vt:variant>
        <vt:lpstr>Server OLE incorporati</vt:lpstr>
      </vt:variant>
      <vt:variant>
        <vt:i4>2</vt:i4>
      </vt:variant>
      <vt:variant>
        <vt:lpstr>Titoli diapositive</vt:lpstr>
      </vt:variant>
      <vt:variant>
        <vt:i4>20</vt:i4>
      </vt:variant>
    </vt:vector>
  </HeadingPairs>
  <TitlesOfParts>
    <vt:vector size="26" baseType="lpstr">
      <vt:lpstr>Tema di Office</vt:lpstr>
      <vt:lpstr>Struttura predefinita</vt:lpstr>
      <vt:lpstr>1_Struttura predefinita</vt:lpstr>
      <vt:lpstr>2_Struttura predefinita</vt:lpstr>
      <vt:lpstr>CS ChemDraw Drawing</vt:lpstr>
      <vt:lpstr>Equazione</vt:lpstr>
      <vt:lpstr>INDICATORI DI pH</vt:lpstr>
      <vt:lpstr>Caratteristiche e funzionamento degli indicatori di pH</vt:lpstr>
      <vt:lpstr>Perché l'indicatore è colorato e il colore è diverso per l'acido e per la sua base coniugata? </vt:lpstr>
      <vt:lpstr>Presentazione standard di PowerPoint</vt:lpstr>
      <vt:lpstr>Presentazione standard di PowerPoint</vt:lpstr>
      <vt:lpstr>pH di viraggio di un indicatore</vt:lpstr>
      <vt:lpstr>Intervallo di viraggio di un indicatore</vt:lpstr>
      <vt:lpstr>Intervallo di viraggio di un indicatore in dettaglio</vt:lpstr>
      <vt:lpstr>Presentazione standard di PowerPoint</vt:lpstr>
      <vt:lpstr>Tipi di indicatori</vt:lpstr>
      <vt:lpstr>Presentazione standard di PowerPoint</vt:lpstr>
      <vt:lpstr>Antocianine: una classe di coloranti naturali</vt:lpstr>
      <vt:lpstr>Presentazione standard di PowerPoint</vt:lpstr>
      <vt:lpstr>Presentazione standard di PowerPoint</vt:lpstr>
      <vt:lpstr>Presentazione standard di PowerPoint</vt:lpstr>
      <vt:lpstr>Presentazione standard di PowerPoint</vt:lpstr>
      <vt:lpstr>Preparazione  di un indicatore di pH usando il cavolo rosso</vt:lpstr>
      <vt:lpstr>Un’esperienza che si può provare in casa.</vt:lpstr>
      <vt:lpstr>Presentazione standard di PowerPoint</vt:lpstr>
      <vt:lpstr>Presentazione standard di PowerPoint</vt:lpstr>
    </vt:vector>
  </TitlesOfParts>
  <Company>Dip. Chimica Univ. "La Sapienza" Roma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INDICATORI DI pH</dc:title>
  <dc:creator>Alessandra Gentili</dc:creator>
  <cp:lastModifiedBy>Alessandra Gentili</cp:lastModifiedBy>
  <cp:revision>85</cp:revision>
  <cp:lastPrinted>2015-04-20T07:05:21Z</cp:lastPrinted>
  <dcterms:created xsi:type="dcterms:W3CDTF">2014-04-05T05:20:55Z</dcterms:created>
  <dcterms:modified xsi:type="dcterms:W3CDTF">2015-04-20T10:12:58Z</dcterms:modified>
</cp:coreProperties>
</file>