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38B1855-1B75-4FBE-930C-398BA8C253C6}" styleName="Stile con tema 2 - Color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B1032C-EA38-4F05-BA0D-38AFFFC7BED3}" styleName="Stile chiaro 3 - Color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7E9316-962C-49F2-BF48-50939B1CD427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068BCAD-CFE1-4ED9-8020-111EBF0ADE31}">
      <dgm:prSet/>
      <dgm:spPr/>
      <dgm:t>
        <a:bodyPr/>
        <a:lstStyle/>
        <a:p>
          <a:r>
            <a:rPr lang="it-IT"/>
            <a:t>L’approccio socio-economico di Karl Marx</a:t>
          </a:r>
          <a:endParaRPr lang="en-US"/>
        </a:p>
      </dgm:t>
    </dgm:pt>
    <dgm:pt modelId="{5E95C138-F9A2-4E03-B5B9-7AF17E1C8D9E}" type="parTrans" cxnId="{D392D8C9-11BD-4994-A6BD-4D676C065D23}">
      <dgm:prSet/>
      <dgm:spPr/>
      <dgm:t>
        <a:bodyPr/>
        <a:lstStyle/>
        <a:p>
          <a:endParaRPr lang="en-US"/>
        </a:p>
      </dgm:t>
    </dgm:pt>
    <dgm:pt modelId="{EE215CA0-604F-40F7-ABDE-BF86FAA8B3F5}" type="sibTrans" cxnId="{D392D8C9-11BD-4994-A6BD-4D676C065D23}">
      <dgm:prSet/>
      <dgm:spPr/>
      <dgm:t>
        <a:bodyPr/>
        <a:lstStyle/>
        <a:p>
          <a:endParaRPr lang="en-US"/>
        </a:p>
      </dgm:t>
    </dgm:pt>
    <dgm:pt modelId="{77E9E8A6-CB30-4EF7-AB94-DC410E2A0B95}">
      <dgm:prSet/>
      <dgm:spPr/>
      <dgm:t>
        <a:bodyPr/>
        <a:lstStyle/>
        <a:p>
          <a:r>
            <a:rPr lang="it-IT"/>
            <a:t>L’approccio statistico-sociale di Ernst G. Ravenstein e le sue «leggi della migrazione» (1885)</a:t>
          </a:r>
          <a:endParaRPr lang="en-US"/>
        </a:p>
      </dgm:t>
    </dgm:pt>
    <dgm:pt modelId="{485A8619-DFD2-433D-BA1B-957BF8F7567C}" type="parTrans" cxnId="{C6EAB676-4EDE-401E-86B6-2A8E539A500F}">
      <dgm:prSet/>
      <dgm:spPr/>
      <dgm:t>
        <a:bodyPr/>
        <a:lstStyle/>
        <a:p>
          <a:endParaRPr lang="en-US"/>
        </a:p>
      </dgm:t>
    </dgm:pt>
    <dgm:pt modelId="{CAD3BC13-3A7E-4CE9-A833-13B03CC668D3}" type="sibTrans" cxnId="{C6EAB676-4EDE-401E-86B6-2A8E539A500F}">
      <dgm:prSet/>
      <dgm:spPr/>
      <dgm:t>
        <a:bodyPr/>
        <a:lstStyle/>
        <a:p>
          <a:endParaRPr lang="en-US"/>
        </a:p>
      </dgm:t>
    </dgm:pt>
    <dgm:pt modelId="{95DF80CE-78EE-4A30-A4B5-F0C1248465EA}">
      <dgm:prSet/>
      <dgm:spPr/>
      <dgm:t>
        <a:bodyPr/>
        <a:lstStyle/>
        <a:p>
          <a:r>
            <a:rPr lang="it-IT"/>
            <a:t>L’approccio morfologico-sociale di Emile Durkheim (1889-1925)</a:t>
          </a:r>
          <a:endParaRPr lang="en-US"/>
        </a:p>
      </dgm:t>
    </dgm:pt>
    <dgm:pt modelId="{D8C56DAB-073C-40D8-BDA7-860C0FE8394F}" type="parTrans" cxnId="{74015C4D-70C4-4474-BE78-4FEBCA4E47BF}">
      <dgm:prSet/>
      <dgm:spPr/>
      <dgm:t>
        <a:bodyPr/>
        <a:lstStyle/>
        <a:p>
          <a:endParaRPr lang="en-US"/>
        </a:p>
      </dgm:t>
    </dgm:pt>
    <dgm:pt modelId="{97EFF553-432D-4409-B771-87EBFF2DC970}" type="sibTrans" cxnId="{74015C4D-70C4-4474-BE78-4FEBCA4E47BF}">
      <dgm:prSet/>
      <dgm:spPr/>
      <dgm:t>
        <a:bodyPr/>
        <a:lstStyle/>
        <a:p>
          <a:endParaRPr lang="en-US"/>
        </a:p>
      </dgm:t>
    </dgm:pt>
    <dgm:pt modelId="{19C22E28-F620-48FD-AB33-A011AC27A308}">
      <dgm:prSet/>
      <dgm:spPr/>
      <dgm:t>
        <a:bodyPr/>
        <a:lstStyle/>
        <a:p>
          <a:r>
            <a:rPr lang="it-IT"/>
            <a:t>L’approccio formale di Georg Simmel (1908). Il saggio «Excursus sullo straniero»</a:t>
          </a:r>
          <a:endParaRPr lang="en-US"/>
        </a:p>
      </dgm:t>
    </dgm:pt>
    <dgm:pt modelId="{6FBFBF6B-59F4-446F-9503-2EECA606FD43}" type="parTrans" cxnId="{92636BD1-3C84-4B2D-87A6-2B045B7E7EFB}">
      <dgm:prSet/>
      <dgm:spPr/>
      <dgm:t>
        <a:bodyPr/>
        <a:lstStyle/>
        <a:p>
          <a:endParaRPr lang="en-US"/>
        </a:p>
      </dgm:t>
    </dgm:pt>
    <dgm:pt modelId="{50B4DF68-5FD8-4D8D-AD7A-A67D4E17A3CB}" type="sibTrans" cxnId="{92636BD1-3C84-4B2D-87A6-2B045B7E7EFB}">
      <dgm:prSet/>
      <dgm:spPr/>
      <dgm:t>
        <a:bodyPr/>
        <a:lstStyle/>
        <a:p>
          <a:endParaRPr lang="en-US"/>
        </a:p>
      </dgm:t>
    </dgm:pt>
    <dgm:pt modelId="{41080EFB-AB24-4747-8F3C-F0D0F2966803}">
      <dgm:prSet/>
      <dgm:spPr/>
      <dgm:t>
        <a:bodyPr/>
        <a:lstStyle/>
        <a:p>
          <a:r>
            <a:rPr lang="it-IT"/>
            <a:t>L’approccio umanistico di William J. Thomas e Florian W. Znaniecki (1918-1920)</a:t>
          </a:r>
          <a:endParaRPr lang="en-US"/>
        </a:p>
      </dgm:t>
    </dgm:pt>
    <dgm:pt modelId="{F9AA8D9F-7416-4BD4-8332-ED6113AAB7B2}" type="parTrans" cxnId="{B25DDD00-8D1F-493B-87B2-DB496E4D39F0}">
      <dgm:prSet/>
      <dgm:spPr/>
      <dgm:t>
        <a:bodyPr/>
        <a:lstStyle/>
        <a:p>
          <a:endParaRPr lang="en-US"/>
        </a:p>
      </dgm:t>
    </dgm:pt>
    <dgm:pt modelId="{1B2C38D4-0B16-4238-B462-2A766EC8A842}" type="sibTrans" cxnId="{B25DDD00-8D1F-493B-87B2-DB496E4D39F0}">
      <dgm:prSet/>
      <dgm:spPr/>
      <dgm:t>
        <a:bodyPr/>
        <a:lstStyle/>
        <a:p>
          <a:endParaRPr lang="en-US"/>
        </a:p>
      </dgm:t>
    </dgm:pt>
    <dgm:pt modelId="{DAD0D1A1-1739-44F3-94F2-0556AFED366E}" type="pres">
      <dgm:prSet presAssocID="{EA7E9316-962C-49F2-BF48-50939B1CD427}" presName="diagram" presStyleCnt="0">
        <dgm:presLayoutVars>
          <dgm:dir/>
          <dgm:resizeHandles val="exact"/>
        </dgm:presLayoutVars>
      </dgm:prSet>
      <dgm:spPr/>
    </dgm:pt>
    <dgm:pt modelId="{F0C0D126-2604-410C-9574-1838C3D6BB94}" type="pres">
      <dgm:prSet presAssocID="{B068BCAD-CFE1-4ED9-8020-111EBF0ADE31}" presName="node" presStyleLbl="node1" presStyleIdx="0" presStyleCnt="5">
        <dgm:presLayoutVars>
          <dgm:bulletEnabled val="1"/>
        </dgm:presLayoutVars>
      </dgm:prSet>
      <dgm:spPr/>
    </dgm:pt>
    <dgm:pt modelId="{A30C9D05-1DF5-4030-9200-FCA6A0003591}" type="pres">
      <dgm:prSet presAssocID="{EE215CA0-604F-40F7-ABDE-BF86FAA8B3F5}" presName="sibTrans" presStyleCnt="0"/>
      <dgm:spPr/>
    </dgm:pt>
    <dgm:pt modelId="{1FEBAEB8-8EF5-4D59-9647-159B7D926119}" type="pres">
      <dgm:prSet presAssocID="{77E9E8A6-CB30-4EF7-AB94-DC410E2A0B95}" presName="node" presStyleLbl="node1" presStyleIdx="1" presStyleCnt="5">
        <dgm:presLayoutVars>
          <dgm:bulletEnabled val="1"/>
        </dgm:presLayoutVars>
      </dgm:prSet>
      <dgm:spPr/>
    </dgm:pt>
    <dgm:pt modelId="{142F7349-62F3-45D2-932C-BB44F28C9B0C}" type="pres">
      <dgm:prSet presAssocID="{CAD3BC13-3A7E-4CE9-A833-13B03CC668D3}" presName="sibTrans" presStyleCnt="0"/>
      <dgm:spPr/>
    </dgm:pt>
    <dgm:pt modelId="{F2672A5E-5213-4230-B1DA-BD02B5F1771A}" type="pres">
      <dgm:prSet presAssocID="{95DF80CE-78EE-4A30-A4B5-F0C1248465EA}" presName="node" presStyleLbl="node1" presStyleIdx="2" presStyleCnt="5">
        <dgm:presLayoutVars>
          <dgm:bulletEnabled val="1"/>
        </dgm:presLayoutVars>
      </dgm:prSet>
      <dgm:spPr/>
    </dgm:pt>
    <dgm:pt modelId="{2E845DB8-B85D-44E5-9CC9-0F1FB17E42B0}" type="pres">
      <dgm:prSet presAssocID="{97EFF553-432D-4409-B771-87EBFF2DC970}" presName="sibTrans" presStyleCnt="0"/>
      <dgm:spPr/>
    </dgm:pt>
    <dgm:pt modelId="{97232DFD-70B8-44AD-A7BD-79CF5E3E5644}" type="pres">
      <dgm:prSet presAssocID="{19C22E28-F620-48FD-AB33-A011AC27A308}" presName="node" presStyleLbl="node1" presStyleIdx="3" presStyleCnt="5">
        <dgm:presLayoutVars>
          <dgm:bulletEnabled val="1"/>
        </dgm:presLayoutVars>
      </dgm:prSet>
      <dgm:spPr/>
    </dgm:pt>
    <dgm:pt modelId="{539F5C1B-4057-4C79-A22E-2FA5DBD9CE6B}" type="pres">
      <dgm:prSet presAssocID="{50B4DF68-5FD8-4D8D-AD7A-A67D4E17A3CB}" presName="sibTrans" presStyleCnt="0"/>
      <dgm:spPr/>
    </dgm:pt>
    <dgm:pt modelId="{32102D84-A4DD-4F6C-982E-6326043C4421}" type="pres">
      <dgm:prSet presAssocID="{41080EFB-AB24-4747-8F3C-F0D0F2966803}" presName="node" presStyleLbl="node1" presStyleIdx="4" presStyleCnt="5">
        <dgm:presLayoutVars>
          <dgm:bulletEnabled val="1"/>
        </dgm:presLayoutVars>
      </dgm:prSet>
      <dgm:spPr/>
    </dgm:pt>
  </dgm:ptLst>
  <dgm:cxnLst>
    <dgm:cxn modelId="{B25DDD00-8D1F-493B-87B2-DB496E4D39F0}" srcId="{EA7E9316-962C-49F2-BF48-50939B1CD427}" destId="{41080EFB-AB24-4747-8F3C-F0D0F2966803}" srcOrd="4" destOrd="0" parTransId="{F9AA8D9F-7416-4BD4-8332-ED6113AAB7B2}" sibTransId="{1B2C38D4-0B16-4238-B462-2A766EC8A842}"/>
    <dgm:cxn modelId="{36A45F01-C8E0-4AAD-8223-D0C8AA7BD418}" type="presOf" srcId="{95DF80CE-78EE-4A30-A4B5-F0C1248465EA}" destId="{F2672A5E-5213-4230-B1DA-BD02B5F1771A}" srcOrd="0" destOrd="0" presId="urn:microsoft.com/office/officeart/2005/8/layout/default"/>
    <dgm:cxn modelId="{4403C162-6902-4271-90E2-727EAA5B23BC}" type="presOf" srcId="{B068BCAD-CFE1-4ED9-8020-111EBF0ADE31}" destId="{F0C0D126-2604-410C-9574-1838C3D6BB94}" srcOrd="0" destOrd="0" presId="urn:microsoft.com/office/officeart/2005/8/layout/default"/>
    <dgm:cxn modelId="{74015C4D-70C4-4474-BE78-4FEBCA4E47BF}" srcId="{EA7E9316-962C-49F2-BF48-50939B1CD427}" destId="{95DF80CE-78EE-4A30-A4B5-F0C1248465EA}" srcOrd="2" destOrd="0" parTransId="{D8C56DAB-073C-40D8-BDA7-860C0FE8394F}" sibTransId="{97EFF553-432D-4409-B771-87EBFF2DC970}"/>
    <dgm:cxn modelId="{C6EAB676-4EDE-401E-86B6-2A8E539A500F}" srcId="{EA7E9316-962C-49F2-BF48-50939B1CD427}" destId="{77E9E8A6-CB30-4EF7-AB94-DC410E2A0B95}" srcOrd="1" destOrd="0" parTransId="{485A8619-DFD2-433D-BA1B-957BF8F7567C}" sibTransId="{CAD3BC13-3A7E-4CE9-A833-13B03CC668D3}"/>
    <dgm:cxn modelId="{BDE949AA-9D8A-45AA-B2A5-5AD6C9729599}" type="presOf" srcId="{19C22E28-F620-48FD-AB33-A011AC27A308}" destId="{97232DFD-70B8-44AD-A7BD-79CF5E3E5644}" srcOrd="0" destOrd="0" presId="urn:microsoft.com/office/officeart/2005/8/layout/default"/>
    <dgm:cxn modelId="{FA0B91C8-1513-49DC-A233-F0802CA683B3}" type="presOf" srcId="{77E9E8A6-CB30-4EF7-AB94-DC410E2A0B95}" destId="{1FEBAEB8-8EF5-4D59-9647-159B7D926119}" srcOrd="0" destOrd="0" presId="urn:microsoft.com/office/officeart/2005/8/layout/default"/>
    <dgm:cxn modelId="{D392D8C9-11BD-4994-A6BD-4D676C065D23}" srcId="{EA7E9316-962C-49F2-BF48-50939B1CD427}" destId="{B068BCAD-CFE1-4ED9-8020-111EBF0ADE31}" srcOrd="0" destOrd="0" parTransId="{5E95C138-F9A2-4E03-B5B9-7AF17E1C8D9E}" sibTransId="{EE215CA0-604F-40F7-ABDE-BF86FAA8B3F5}"/>
    <dgm:cxn modelId="{92636BD1-3C84-4B2D-87A6-2B045B7E7EFB}" srcId="{EA7E9316-962C-49F2-BF48-50939B1CD427}" destId="{19C22E28-F620-48FD-AB33-A011AC27A308}" srcOrd="3" destOrd="0" parTransId="{6FBFBF6B-59F4-446F-9503-2EECA606FD43}" sibTransId="{50B4DF68-5FD8-4D8D-AD7A-A67D4E17A3CB}"/>
    <dgm:cxn modelId="{AD7FC4E1-F74E-44EF-A2BF-46C8FE9B3A6D}" type="presOf" srcId="{41080EFB-AB24-4747-8F3C-F0D0F2966803}" destId="{32102D84-A4DD-4F6C-982E-6326043C4421}" srcOrd="0" destOrd="0" presId="urn:microsoft.com/office/officeart/2005/8/layout/default"/>
    <dgm:cxn modelId="{F21A52E7-2F31-4EF6-9757-17C9AF3590B9}" type="presOf" srcId="{EA7E9316-962C-49F2-BF48-50939B1CD427}" destId="{DAD0D1A1-1739-44F3-94F2-0556AFED366E}" srcOrd="0" destOrd="0" presId="urn:microsoft.com/office/officeart/2005/8/layout/default"/>
    <dgm:cxn modelId="{CFFF8F04-71A6-41A1-819F-74A26B56748C}" type="presParOf" srcId="{DAD0D1A1-1739-44F3-94F2-0556AFED366E}" destId="{F0C0D126-2604-410C-9574-1838C3D6BB94}" srcOrd="0" destOrd="0" presId="urn:microsoft.com/office/officeart/2005/8/layout/default"/>
    <dgm:cxn modelId="{7C1D8F03-8499-4DD9-91A4-D0B5BFF74C4B}" type="presParOf" srcId="{DAD0D1A1-1739-44F3-94F2-0556AFED366E}" destId="{A30C9D05-1DF5-4030-9200-FCA6A0003591}" srcOrd="1" destOrd="0" presId="urn:microsoft.com/office/officeart/2005/8/layout/default"/>
    <dgm:cxn modelId="{DF0EDCD0-8ACA-4E2A-9186-CFA7AABC0EDE}" type="presParOf" srcId="{DAD0D1A1-1739-44F3-94F2-0556AFED366E}" destId="{1FEBAEB8-8EF5-4D59-9647-159B7D926119}" srcOrd="2" destOrd="0" presId="urn:microsoft.com/office/officeart/2005/8/layout/default"/>
    <dgm:cxn modelId="{A4A1C218-3A5C-4D6B-99A1-EBA2B7241CB1}" type="presParOf" srcId="{DAD0D1A1-1739-44F3-94F2-0556AFED366E}" destId="{142F7349-62F3-45D2-932C-BB44F28C9B0C}" srcOrd="3" destOrd="0" presId="urn:microsoft.com/office/officeart/2005/8/layout/default"/>
    <dgm:cxn modelId="{74D2974A-D4EF-4675-B40A-17F07A84775D}" type="presParOf" srcId="{DAD0D1A1-1739-44F3-94F2-0556AFED366E}" destId="{F2672A5E-5213-4230-B1DA-BD02B5F1771A}" srcOrd="4" destOrd="0" presId="urn:microsoft.com/office/officeart/2005/8/layout/default"/>
    <dgm:cxn modelId="{6EDE5E24-2A89-44EF-98AE-CB29790E638C}" type="presParOf" srcId="{DAD0D1A1-1739-44F3-94F2-0556AFED366E}" destId="{2E845DB8-B85D-44E5-9CC9-0F1FB17E42B0}" srcOrd="5" destOrd="0" presId="urn:microsoft.com/office/officeart/2005/8/layout/default"/>
    <dgm:cxn modelId="{D861AC45-67C8-4EF9-A35B-C8DE95A63B4D}" type="presParOf" srcId="{DAD0D1A1-1739-44F3-94F2-0556AFED366E}" destId="{97232DFD-70B8-44AD-A7BD-79CF5E3E5644}" srcOrd="6" destOrd="0" presId="urn:microsoft.com/office/officeart/2005/8/layout/default"/>
    <dgm:cxn modelId="{BA05AC1A-8693-471D-BB03-34642786EB57}" type="presParOf" srcId="{DAD0D1A1-1739-44F3-94F2-0556AFED366E}" destId="{539F5C1B-4057-4C79-A22E-2FA5DBD9CE6B}" srcOrd="7" destOrd="0" presId="urn:microsoft.com/office/officeart/2005/8/layout/default"/>
    <dgm:cxn modelId="{F82E7FAD-D394-4050-9745-BEA7D086F1F2}" type="presParOf" srcId="{DAD0D1A1-1739-44F3-94F2-0556AFED366E}" destId="{32102D84-A4DD-4F6C-982E-6326043C4421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54ACE6-7B54-4AF2-A778-39CCF42F4D0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D9AFE07-16E0-4D7E-A735-083AA987D4B1}">
      <dgm:prSet/>
      <dgm:spPr/>
      <dgm:t>
        <a:bodyPr/>
        <a:lstStyle/>
        <a:p>
          <a:r>
            <a:rPr lang="it-IT"/>
            <a:t>Immigrazione ?</a:t>
          </a:r>
          <a:endParaRPr lang="en-US"/>
        </a:p>
      </dgm:t>
    </dgm:pt>
    <dgm:pt modelId="{76D58E2E-995C-4F21-9375-3534A4E3992B}" type="parTrans" cxnId="{C5E47BEE-822A-4E55-ACF3-C02F8EDC1D13}">
      <dgm:prSet/>
      <dgm:spPr/>
      <dgm:t>
        <a:bodyPr/>
        <a:lstStyle/>
        <a:p>
          <a:endParaRPr lang="en-US"/>
        </a:p>
      </dgm:t>
    </dgm:pt>
    <dgm:pt modelId="{C6A09554-00F0-4396-8A8C-FA8265AEC36F}" type="sibTrans" cxnId="{C5E47BEE-822A-4E55-ACF3-C02F8EDC1D13}">
      <dgm:prSet/>
      <dgm:spPr/>
      <dgm:t>
        <a:bodyPr/>
        <a:lstStyle/>
        <a:p>
          <a:endParaRPr lang="en-US"/>
        </a:p>
      </dgm:t>
    </dgm:pt>
    <dgm:pt modelId="{49A77853-EE16-451D-8E73-C8E30348EA1C}">
      <dgm:prSet/>
      <dgm:spPr/>
      <dgm:t>
        <a:bodyPr/>
        <a:lstStyle/>
        <a:p>
          <a:r>
            <a:rPr lang="it-IT"/>
            <a:t>Emigrazione ?</a:t>
          </a:r>
          <a:endParaRPr lang="en-US"/>
        </a:p>
      </dgm:t>
    </dgm:pt>
    <dgm:pt modelId="{BCA41ABD-1F56-4AB3-AF9A-B93822642101}" type="parTrans" cxnId="{34F1871D-3933-4FCA-9040-BEB8B00B26F5}">
      <dgm:prSet/>
      <dgm:spPr/>
      <dgm:t>
        <a:bodyPr/>
        <a:lstStyle/>
        <a:p>
          <a:endParaRPr lang="en-US"/>
        </a:p>
      </dgm:t>
    </dgm:pt>
    <dgm:pt modelId="{8610313F-5E36-47F5-B451-512360CC36DC}" type="sibTrans" cxnId="{34F1871D-3933-4FCA-9040-BEB8B00B26F5}">
      <dgm:prSet/>
      <dgm:spPr/>
      <dgm:t>
        <a:bodyPr/>
        <a:lstStyle/>
        <a:p>
          <a:endParaRPr lang="en-US"/>
        </a:p>
      </dgm:t>
    </dgm:pt>
    <dgm:pt modelId="{FB9F67DC-6E19-40CD-A388-9471957BFBAA}">
      <dgm:prSet/>
      <dgm:spPr/>
      <dgm:t>
        <a:bodyPr/>
        <a:lstStyle/>
        <a:p>
          <a:r>
            <a:rPr lang="it-IT"/>
            <a:t>Migrazione? Migrazioni?</a:t>
          </a:r>
          <a:endParaRPr lang="en-US"/>
        </a:p>
      </dgm:t>
    </dgm:pt>
    <dgm:pt modelId="{9F2DE817-2BBF-4840-AC12-D0059E20EA7A}" type="parTrans" cxnId="{AF075071-ED23-4F1D-B05D-495C5AC457A6}">
      <dgm:prSet/>
      <dgm:spPr/>
      <dgm:t>
        <a:bodyPr/>
        <a:lstStyle/>
        <a:p>
          <a:endParaRPr lang="en-US"/>
        </a:p>
      </dgm:t>
    </dgm:pt>
    <dgm:pt modelId="{8F97F51D-5F79-4DEA-9523-EE52DCF4A366}" type="sibTrans" cxnId="{AF075071-ED23-4F1D-B05D-495C5AC457A6}">
      <dgm:prSet/>
      <dgm:spPr/>
      <dgm:t>
        <a:bodyPr/>
        <a:lstStyle/>
        <a:p>
          <a:endParaRPr lang="en-US"/>
        </a:p>
      </dgm:t>
    </dgm:pt>
    <dgm:pt modelId="{B520BEC8-7465-48F1-96CD-6FDB038021C3}" type="pres">
      <dgm:prSet presAssocID="{CF54ACE6-7B54-4AF2-A778-39CCF42F4D0E}" presName="linear" presStyleCnt="0">
        <dgm:presLayoutVars>
          <dgm:animLvl val="lvl"/>
          <dgm:resizeHandles val="exact"/>
        </dgm:presLayoutVars>
      </dgm:prSet>
      <dgm:spPr/>
    </dgm:pt>
    <dgm:pt modelId="{CE75FBAC-0D02-40B8-B892-FAA637AEC64A}" type="pres">
      <dgm:prSet presAssocID="{4D9AFE07-16E0-4D7E-A735-083AA987D4B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7B69841-BE7B-4941-A1F3-65ECFD5D75FF}" type="pres">
      <dgm:prSet presAssocID="{C6A09554-00F0-4396-8A8C-FA8265AEC36F}" presName="spacer" presStyleCnt="0"/>
      <dgm:spPr/>
    </dgm:pt>
    <dgm:pt modelId="{94AF2ACC-9781-430E-8557-B1AEFA47FB38}" type="pres">
      <dgm:prSet presAssocID="{49A77853-EE16-451D-8E73-C8E30348EA1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C879239-D4F9-46FA-A118-AABB7B21A22A}" type="pres">
      <dgm:prSet presAssocID="{8610313F-5E36-47F5-B451-512360CC36DC}" presName="spacer" presStyleCnt="0"/>
      <dgm:spPr/>
    </dgm:pt>
    <dgm:pt modelId="{22D01042-FA73-4252-B5EB-09E329A7551C}" type="pres">
      <dgm:prSet presAssocID="{FB9F67DC-6E19-40CD-A388-9471957BFBA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E01FD03-CDA8-4BF4-83EE-D31F7B090DF6}" type="presOf" srcId="{49A77853-EE16-451D-8E73-C8E30348EA1C}" destId="{94AF2ACC-9781-430E-8557-B1AEFA47FB38}" srcOrd="0" destOrd="0" presId="urn:microsoft.com/office/officeart/2005/8/layout/vList2"/>
    <dgm:cxn modelId="{34F1871D-3933-4FCA-9040-BEB8B00B26F5}" srcId="{CF54ACE6-7B54-4AF2-A778-39CCF42F4D0E}" destId="{49A77853-EE16-451D-8E73-C8E30348EA1C}" srcOrd="1" destOrd="0" parTransId="{BCA41ABD-1F56-4AB3-AF9A-B93822642101}" sibTransId="{8610313F-5E36-47F5-B451-512360CC36DC}"/>
    <dgm:cxn modelId="{AF075071-ED23-4F1D-B05D-495C5AC457A6}" srcId="{CF54ACE6-7B54-4AF2-A778-39CCF42F4D0E}" destId="{FB9F67DC-6E19-40CD-A388-9471957BFBAA}" srcOrd="2" destOrd="0" parTransId="{9F2DE817-2BBF-4840-AC12-D0059E20EA7A}" sibTransId="{8F97F51D-5F79-4DEA-9523-EE52DCF4A366}"/>
    <dgm:cxn modelId="{B08272BE-EC1D-4216-936A-BEBA9BCA75B8}" type="presOf" srcId="{CF54ACE6-7B54-4AF2-A778-39CCF42F4D0E}" destId="{B520BEC8-7465-48F1-96CD-6FDB038021C3}" srcOrd="0" destOrd="0" presId="urn:microsoft.com/office/officeart/2005/8/layout/vList2"/>
    <dgm:cxn modelId="{F9E59EE7-2A42-4ABC-9679-0ED3EC3AD54B}" type="presOf" srcId="{FB9F67DC-6E19-40CD-A388-9471957BFBAA}" destId="{22D01042-FA73-4252-B5EB-09E329A7551C}" srcOrd="0" destOrd="0" presId="urn:microsoft.com/office/officeart/2005/8/layout/vList2"/>
    <dgm:cxn modelId="{C5E47BEE-822A-4E55-ACF3-C02F8EDC1D13}" srcId="{CF54ACE6-7B54-4AF2-A778-39CCF42F4D0E}" destId="{4D9AFE07-16E0-4D7E-A735-083AA987D4B1}" srcOrd="0" destOrd="0" parTransId="{76D58E2E-995C-4F21-9375-3534A4E3992B}" sibTransId="{C6A09554-00F0-4396-8A8C-FA8265AEC36F}"/>
    <dgm:cxn modelId="{2512D8F9-7B30-4E24-93C1-3CEDBA5AFEC7}" type="presOf" srcId="{4D9AFE07-16E0-4D7E-A735-083AA987D4B1}" destId="{CE75FBAC-0D02-40B8-B892-FAA637AEC64A}" srcOrd="0" destOrd="0" presId="urn:microsoft.com/office/officeart/2005/8/layout/vList2"/>
    <dgm:cxn modelId="{D8A3F7E6-97BE-4C51-B553-0D4D90FD3B34}" type="presParOf" srcId="{B520BEC8-7465-48F1-96CD-6FDB038021C3}" destId="{CE75FBAC-0D02-40B8-B892-FAA637AEC64A}" srcOrd="0" destOrd="0" presId="urn:microsoft.com/office/officeart/2005/8/layout/vList2"/>
    <dgm:cxn modelId="{5EF9EABC-CE9A-4F96-B5EB-F2D0075508D3}" type="presParOf" srcId="{B520BEC8-7465-48F1-96CD-6FDB038021C3}" destId="{37B69841-BE7B-4941-A1F3-65ECFD5D75FF}" srcOrd="1" destOrd="0" presId="urn:microsoft.com/office/officeart/2005/8/layout/vList2"/>
    <dgm:cxn modelId="{8F908DC3-2913-4A95-8324-D4D75FEEBCE6}" type="presParOf" srcId="{B520BEC8-7465-48F1-96CD-6FDB038021C3}" destId="{94AF2ACC-9781-430E-8557-B1AEFA47FB38}" srcOrd="2" destOrd="0" presId="urn:microsoft.com/office/officeart/2005/8/layout/vList2"/>
    <dgm:cxn modelId="{D31E9F5F-9041-4D03-B81F-F53C4833249B}" type="presParOf" srcId="{B520BEC8-7465-48F1-96CD-6FDB038021C3}" destId="{0C879239-D4F9-46FA-A118-AABB7B21A22A}" srcOrd="3" destOrd="0" presId="urn:microsoft.com/office/officeart/2005/8/layout/vList2"/>
    <dgm:cxn modelId="{6BB597E0-485C-40E2-90CC-CD3CB54E349B}" type="presParOf" srcId="{B520BEC8-7465-48F1-96CD-6FDB038021C3}" destId="{22D01042-FA73-4252-B5EB-09E329A7551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B11BA7-3C21-4683-A21D-CD82873EC0D3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72A3FD9-2182-49C3-BA61-8341013E2097}">
      <dgm:prSet/>
      <dgm:spPr/>
      <dgm:t>
        <a:bodyPr/>
        <a:lstStyle/>
        <a:p>
          <a:r>
            <a:rPr lang="it-IT"/>
            <a:t>La teoria dei «costi-benefici»</a:t>
          </a:r>
          <a:endParaRPr lang="en-US"/>
        </a:p>
      </dgm:t>
    </dgm:pt>
    <dgm:pt modelId="{5FD02CD9-83AF-42C4-B9CA-574331BFEF88}" type="parTrans" cxnId="{EE31E8DF-D7C3-4D78-86B2-6027ADDEC666}">
      <dgm:prSet/>
      <dgm:spPr/>
      <dgm:t>
        <a:bodyPr/>
        <a:lstStyle/>
        <a:p>
          <a:endParaRPr lang="en-US"/>
        </a:p>
      </dgm:t>
    </dgm:pt>
    <dgm:pt modelId="{6D6DD9CB-B79E-4D26-BCA0-91B37C784688}" type="sibTrans" cxnId="{EE31E8DF-D7C3-4D78-86B2-6027ADDEC666}">
      <dgm:prSet/>
      <dgm:spPr/>
      <dgm:t>
        <a:bodyPr/>
        <a:lstStyle/>
        <a:p>
          <a:endParaRPr lang="en-US"/>
        </a:p>
      </dgm:t>
    </dgm:pt>
    <dgm:pt modelId="{6191C279-68D7-4725-9089-436EF13B7333}">
      <dgm:prSet/>
      <dgm:spPr/>
      <dgm:t>
        <a:bodyPr/>
        <a:lstStyle/>
        <a:p>
          <a:r>
            <a:rPr lang="it-IT"/>
            <a:t>La teoria di «push – pull»</a:t>
          </a:r>
          <a:endParaRPr lang="en-US"/>
        </a:p>
      </dgm:t>
    </dgm:pt>
    <dgm:pt modelId="{286A5295-C08A-4F81-A9E4-CE52A59FDB5F}" type="parTrans" cxnId="{D8DC5B63-1B32-48CD-9AA7-C2A9E3D25DBD}">
      <dgm:prSet/>
      <dgm:spPr/>
      <dgm:t>
        <a:bodyPr/>
        <a:lstStyle/>
        <a:p>
          <a:endParaRPr lang="en-US"/>
        </a:p>
      </dgm:t>
    </dgm:pt>
    <dgm:pt modelId="{465B4F4C-81F2-416D-8066-CDD1DBA71625}" type="sibTrans" cxnId="{D8DC5B63-1B32-48CD-9AA7-C2A9E3D25DBD}">
      <dgm:prSet/>
      <dgm:spPr/>
      <dgm:t>
        <a:bodyPr/>
        <a:lstStyle/>
        <a:p>
          <a:endParaRPr lang="en-US"/>
        </a:p>
      </dgm:t>
    </dgm:pt>
    <dgm:pt modelId="{41BBBD4A-3552-4B26-86A2-7D8515410FCE}">
      <dgm:prSet/>
      <dgm:spPr/>
      <dgm:t>
        <a:bodyPr/>
        <a:lstStyle/>
        <a:p>
          <a:r>
            <a:rPr lang="it-IT"/>
            <a:t>La teoria comportamentale della «catena migratoria»</a:t>
          </a:r>
          <a:endParaRPr lang="en-US"/>
        </a:p>
      </dgm:t>
    </dgm:pt>
    <dgm:pt modelId="{F2FC9905-B7AF-40C2-9463-7B467111E7AF}" type="parTrans" cxnId="{045C89AF-9DCA-490D-80DD-A74710EEAD99}">
      <dgm:prSet/>
      <dgm:spPr/>
      <dgm:t>
        <a:bodyPr/>
        <a:lstStyle/>
        <a:p>
          <a:endParaRPr lang="en-US"/>
        </a:p>
      </dgm:t>
    </dgm:pt>
    <dgm:pt modelId="{95C107BF-DC55-4D13-90CC-0AD231E0C7D6}" type="sibTrans" cxnId="{045C89AF-9DCA-490D-80DD-A74710EEAD99}">
      <dgm:prSet/>
      <dgm:spPr/>
      <dgm:t>
        <a:bodyPr/>
        <a:lstStyle/>
        <a:p>
          <a:endParaRPr lang="en-US"/>
        </a:p>
      </dgm:t>
    </dgm:pt>
    <dgm:pt modelId="{1FF13DF4-F2D6-492B-B155-A6B3E2B89BDD}">
      <dgm:prSet/>
      <dgm:spPr/>
      <dgm:t>
        <a:bodyPr/>
        <a:lstStyle/>
        <a:p>
          <a:r>
            <a:rPr lang="it-IT"/>
            <a:t>Le teorie reticolari e dei «sistemi migratori»</a:t>
          </a:r>
          <a:endParaRPr lang="en-US"/>
        </a:p>
      </dgm:t>
    </dgm:pt>
    <dgm:pt modelId="{F103BEC6-D01B-437B-AC2B-747201E307D2}" type="parTrans" cxnId="{B09C3C5A-833D-40DF-8598-286F75AAD57C}">
      <dgm:prSet/>
      <dgm:spPr/>
      <dgm:t>
        <a:bodyPr/>
        <a:lstStyle/>
        <a:p>
          <a:endParaRPr lang="en-US"/>
        </a:p>
      </dgm:t>
    </dgm:pt>
    <dgm:pt modelId="{DD88CF63-F1FA-4125-9E3F-97B86A2455AD}" type="sibTrans" cxnId="{B09C3C5A-833D-40DF-8598-286F75AAD57C}">
      <dgm:prSet/>
      <dgm:spPr/>
      <dgm:t>
        <a:bodyPr/>
        <a:lstStyle/>
        <a:p>
          <a:endParaRPr lang="en-US"/>
        </a:p>
      </dgm:t>
    </dgm:pt>
    <dgm:pt modelId="{42EA03BF-F1FE-4675-89C6-6E164A75962F}">
      <dgm:prSet/>
      <dgm:spPr/>
      <dgm:t>
        <a:bodyPr/>
        <a:lstStyle/>
        <a:p>
          <a:r>
            <a:rPr lang="it-IT"/>
            <a:t>La costruzione di una serie di schemi di riferimento</a:t>
          </a:r>
          <a:endParaRPr lang="en-US"/>
        </a:p>
      </dgm:t>
    </dgm:pt>
    <dgm:pt modelId="{21418399-2809-46E9-861B-A789016BC1D1}" type="parTrans" cxnId="{C6261256-E1F1-4387-8881-561D504AAC30}">
      <dgm:prSet/>
      <dgm:spPr/>
      <dgm:t>
        <a:bodyPr/>
        <a:lstStyle/>
        <a:p>
          <a:endParaRPr lang="en-US"/>
        </a:p>
      </dgm:t>
    </dgm:pt>
    <dgm:pt modelId="{3F1354FE-A1E2-4D0F-81A4-4C3966BBE8ED}" type="sibTrans" cxnId="{C6261256-E1F1-4387-8881-561D504AAC30}">
      <dgm:prSet/>
      <dgm:spPr/>
      <dgm:t>
        <a:bodyPr/>
        <a:lstStyle/>
        <a:p>
          <a:endParaRPr lang="en-US"/>
        </a:p>
      </dgm:t>
    </dgm:pt>
    <dgm:pt modelId="{CDE45727-ADFB-42A7-A23C-A275689D52A3}" type="pres">
      <dgm:prSet presAssocID="{E1B11BA7-3C21-4683-A21D-CD82873EC0D3}" presName="linear" presStyleCnt="0">
        <dgm:presLayoutVars>
          <dgm:animLvl val="lvl"/>
          <dgm:resizeHandles val="exact"/>
        </dgm:presLayoutVars>
      </dgm:prSet>
      <dgm:spPr/>
    </dgm:pt>
    <dgm:pt modelId="{93C37C90-D1B9-4F29-A517-8AD41C514B40}" type="pres">
      <dgm:prSet presAssocID="{F72A3FD9-2182-49C3-BA61-8341013E209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B0E283F-4321-4DD7-BBE7-A5EE4AC04DC3}" type="pres">
      <dgm:prSet presAssocID="{6D6DD9CB-B79E-4D26-BCA0-91B37C784688}" presName="spacer" presStyleCnt="0"/>
      <dgm:spPr/>
    </dgm:pt>
    <dgm:pt modelId="{88B61898-88E2-4FA8-A38F-96833409E00E}" type="pres">
      <dgm:prSet presAssocID="{6191C279-68D7-4725-9089-436EF13B7333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9920454-A2B5-4BF3-AC9F-930106D2C5BB}" type="pres">
      <dgm:prSet presAssocID="{465B4F4C-81F2-416D-8066-CDD1DBA71625}" presName="spacer" presStyleCnt="0"/>
      <dgm:spPr/>
    </dgm:pt>
    <dgm:pt modelId="{D2A87576-9371-4BC7-9679-B1C83BA0F161}" type="pres">
      <dgm:prSet presAssocID="{41BBBD4A-3552-4B26-86A2-7D8515410FCE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6C0DB50-7BAF-4BD2-A6B4-5433EF729371}" type="pres">
      <dgm:prSet presAssocID="{95C107BF-DC55-4D13-90CC-0AD231E0C7D6}" presName="spacer" presStyleCnt="0"/>
      <dgm:spPr/>
    </dgm:pt>
    <dgm:pt modelId="{91C0E3EE-EDA4-4341-98AF-9057923C4E49}" type="pres">
      <dgm:prSet presAssocID="{1FF13DF4-F2D6-492B-B155-A6B3E2B89BD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1E9AEEE3-E1FA-4BF8-9956-BF38EF289B29}" type="pres">
      <dgm:prSet presAssocID="{DD88CF63-F1FA-4125-9E3F-97B86A2455AD}" presName="spacer" presStyleCnt="0"/>
      <dgm:spPr/>
    </dgm:pt>
    <dgm:pt modelId="{4D4CCE33-3954-4E4B-A3E4-A110BA86588D}" type="pres">
      <dgm:prSet presAssocID="{42EA03BF-F1FE-4675-89C6-6E164A75962F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D8DC5B63-1B32-48CD-9AA7-C2A9E3D25DBD}" srcId="{E1B11BA7-3C21-4683-A21D-CD82873EC0D3}" destId="{6191C279-68D7-4725-9089-436EF13B7333}" srcOrd="1" destOrd="0" parTransId="{286A5295-C08A-4F81-A9E4-CE52A59FDB5F}" sibTransId="{465B4F4C-81F2-416D-8066-CDD1DBA71625}"/>
    <dgm:cxn modelId="{C6261256-E1F1-4387-8881-561D504AAC30}" srcId="{E1B11BA7-3C21-4683-A21D-CD82873EC0D3}" destId="{42EA03BF-F1FE-4675-89C6-6E164A75962F}" srcOrd="4" destOrd="0" parTransId="{21418399-2809-46E9-861B-A789016BC1D1}" sibTransId="{3F1354FE-A1E2-4D0F-81A4-4C3966BBE8ED}"/>
    <dgm:cxn modelId="{B09C3C5A-833D-40DF-8598-286F75AAD57C}" srcId="{E1B11BA7-3C21-4683-A21D-CD82873EC0D3}" destId="{1FF13DF4-F2D6-492B-B155-A6B3E2B89BDD}" srcOrd="3" destOrd="0" parTransId="{F103BEC6-D01B-437B-AC2B-747201E307D2}" sibTransId="{DD88CF63-F1FA-4125-9E3F-97B86A2455AD}"/>
    <dgm:cxn modelId="{9F872E7E-6456-4288-AFEC-400CA583E68A}" type="presOf" srcId="{6191C279-68D7-4725-9089-436EF13B7333}" destId="{88B61898-88E2-4FA8-A38F-96833409E00E}" srcOrd="0" destOrd="0" presId="urn:microsoft.com/office/officeart/2005/8/layout/vList2"/>
    <dgm:cxn modelId="{2BA30789-462E-4C7F-9FA9-33CB809612A9}" type="presOf" srcId="{1FF13DF4-F2D6-492B-B155-A6B3E2B89BDD}" destId="{91C0E3EE-EDA4-4341-98AF-9057923C4E49}" srcOrd="0" destOrd="0" presId="urn:microsoft.com/office/officeart/2005/8/layout/vList2"/>
    <dgm:cxn modelId="{6796F18E-02DA-4A9C-927B-0F9DC345F6A8}" type="presOf" srcId="{F72A3FD9-2182-49C3-BA61-8341013E2097}" destId="{93C37C90-D1B9-4F29-A517-8AD41C514B40}" srcOrd="0" destOrd="0" presId="urn:microsoft.com/office/officeart/2005/8/layout/vList2"/>
    <dgm:cxn modelId="{045C89AF-9DCA-490D-80DD-A74710EEAD99}" srcId="{E1B11BA7-3C21-4683-A21D-CD82873EC0D3}" destId="{41BBBD4A-3552-4B26-86A2-7D8515410FCE}" srcOrd="2" destOrd="0" parTransId="{F2FC9905-B7AF-40C2-9463-7B467111E7AF}" sibTransId="{95C107BF-DC55-4D13-90CC-0AD231E0C7D6}"/>
    <dgm:cxn modelId="{C40A91BE-F3A4-4BFD-9D11-0A0BB88BA510}" type="presOf" srcId="{42EA03BF-F1FE-4675-89C6-6E164A75962F}" destId="{4D4CCE33-3954-4E4B-A3E4-A110BA86588D}" srcOrd="0" destOrd="0" presId="urn:microsoft.com/office/officeart/2005/8/layout/vList2"/>
    <dgm:cxn modelId="{08FAB3D9-07B4-482E-93AC-0E6F67A1B892}" type="presOf" srcId="{41BBBD4A-3552-4B26-86A2-7D8515410FCE}" destId="{D2A87576-9371-4BC7-9679-B1C83BA0F161}" srcOrd="0" destOrd="0" presId="urn:microsoft.com/office/officeart/2005/8/layout/vList2"/>
    <dgm:cxn modelId="{C5B41DDC-7CA3-4B9E-8A5E-581EFBA482E3}" type="presOf" srcId="{E1B11BA7-3C21-4683-A21D-CD82873EC0D3}" destId="{CDE45727-ADFB-42A7-A23C-A275689D52A3}" srcOrd="0" destOrd="0" presId="urn:microsoft.com/office/officeart/2005/8/layout/vList2"/>
    <dgm:cxn modelId="{EE31E8DF-D7C3-4D78-86B2-6027ADDEC666}" srcId="{E1B11BA7-3C21-4683-A21D-CD82873EC0D3}" destId="{F72A3FD9-2182-49C3-BA61-8341013E2097}" srcOrd="0" destOrd="0" parTransId="{5FD02CD9-83AF-42C4-B9CA-574331BFEF88}" sibTransId="{6D6DD9CB-B79E-4D26-BCA0-91B37C784688}"/>
    <dgm:cxn modelId="{D972E166-3625-4CFA-A972-0BDA141BCCD9}" type="presParOf" srcId="{CDE45727-ADFB-42A7-A23C-A275689D52A3}" destId="{93C37C90-D1B9-4F29-A517-8AD41C514B40}" srcOrd="0" destOrd="0" presId="urn:microsoft.com/office/officeart/2005/8/layout/vList2"/>
    <dgm:cxn modelId="{3CB3A007-0B8F-4CC7-9FC3-6F05273CC15B}" type="presParOf" srcId="{CDE45727-ADFB-42A7-A23C-A275689D52A3}" destId="{1B0E283F-4321-4DD7-BBE7-A5EE4AC04DC3}" srcOrd="1" destOrd="0" presId="urn:microsoft.com/office/officeart/2005/8/layout/vList2"/>
    <dgm:cxn modelId="{AFC4B498-403F-41E5-8669-03310C816E29}" type="presParOf" srcId="{CDE45727-ADFB-42A7-A23C-A275689D52A3}" destId="{88B61898-88E2-4FA8-A38F-96833409E00E}" srcOrd="2" destOrd="0" presId="urn:microsoft.com/office/officeart/2005/8/layout/vList2"/>
    <dgm:cxn modelId="{1D512EAA-FA11-489F-87A9-8FE5899422D1}" type="presParOf" srcId="{CDE45727-ADFB-42A7-A23C-A275689D52A3}" destId="{B9920454-A2B5-4BF3-AC9F-930106D2C5BB}" srcOrd="3" destOrd="0" presId="urn:microsoft.com/office/officeart/2005/8/layout/vList2"/>
    <dgm:cxn modelId="{414F71BA-F3A8-46F3-87DC-738E1214192A}" type="presParOf" srcId="{CDE45727-ADFB-42A7-A23C-A275689D52A3}" destId="{D2A87576-9371-4BC7-9679-B1C83BA0F161}" srcOrd="4" destOrd="0" presId="urn:microsoft.com/office/officeart/2005/8/layout/vList2"/>
    <dgm:cxn modelId="{8E5D16E1-AE53-4CB3-BE08-26796A21BFFE}" type="presParOf" srcId="{CDE45727-ADFB-42A7-A23C-A275689D52A3}" destId="{06C0DB50-7BAF-4BD2-A6B4-5433EF729371}" srcOrd="5" destOrd="0" presId="urn:microsoft.com/office/officeart/2005/8/layout/vList2"/>
    <dgm:cxn modelId="{0D8BFAEF-D83D-42FB-9E8C-2B4865ECD8BC}" type="presParOf" srcId="{CDE45727-ADFB-42A7-A23C-A275689D52A3}" destId="{91C0E3EE-EDA4-4341-98AF-9057923C4E49}" srcOrd="6" destOrd="0" presId="urn:microsoft.com/office/officeart/2005/8/layout/vList2"/>
    <dgm:cxn modelId="{511F186C-58E3-4FBC-AC98-8C4959CB2B64}" type="presParOf" srcId="{CDE45727-ADFB-42A7-A23C-A275689D52A3}" destId="{1E9AEEE3-E1FA-4BF8-9956-BF38EF289B29}" srcOrd="7" destOrd="0" presId="urn:microsoft.com/office/officeart/2005/8/layout/vList2"/>
    <dgm:cxn modelId="{BC7DA8E8-C067-43BE-A7FC-596665B571E4}" type="presParOf" srcId="{CDE45727-ADFB-42A7-A23C-A275689D52A3}" destId="{4D4CCE33-3954-4E4B-A3E4-A110BA86588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1F0A4C2-E613-4E6F-87C5-B26A5DDCFA2C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DE6A6CB-93C3-4C4C-8F7C-EEB80953A4E1}">
      <dgm:prSet/>
      <dgm:spPr/>
      <dgm:t>
        <a:bodyPr/>
        <a:lstStyle/>
        <a:p>
          <a:r>
            <a:rPr lang="it-IT"/>
            <a:t>Le motivazioni dell’emigrazione:</a:t>
          </a:r>
          <a:endParaRPr lang="en-US"/>
        </a:p>
      </dgm:t>
    </dgm:pt>
    <dgm:pt modelId="{9B102E48-C6C5-409F-8DE4-6180ED768E69}" type="parTrans" cxnId="{C80B7AF7-61E5-4F3E-8429-E59D14E096BD}">
      <dgm:prSet/>
      <dgm:spPr/>
      <dgm:t>
        <a:bodyPr/>
        <a:lstStyle/>
        <a:p>
          <a:endParaRPr lang="en-US"/>
        </a:p>
      </dgm:t>
    </dgm:pt>
    <dgm:pt modelId="{DB2B2E37-C478-4DDA-A58D-5942356AEBE8}" type="sibTrans" cxnId="{C80B7AF7-61E5-4F3E-8429-E59D14E096BD}">
      <dgm:prSet/>
      <dgm:spPr/>
      <dgm:t>
        <a:bodyPr/>
        <a:lstStyle/>
        <a:p>
          <a:endParaRPr lang="en-US"/>
        </a:p>
      </dgm:t>
    </dgm:pt>
    <dgm:pt modelId="{C2AB0A8E-3E95-4186-AC8E-D8055B55A8FE}">
      <dgm:prSet/>
      <dgm:spPr/>
      <dgm:t>
        <a:bodyPr/>
        <a:lstStyle/>
        <a:p>
          <a:r>
            <a:rPr lang="it-IT"/>
            <a:t>La sopravvivenza fisica</a:t>
          </a:r>
          <a:endParaRPr lang="en-US"/>
        </a:p>
      </dgm:t>
    </dgm:pt>
    <dgm:pt modelId="{062A0A9A-99BF-4DD1-8F89-CE6E0E2DF9A3}" type="parTrans" cxnId="{0E6A1F49-577E-4E07-B27A-277886EC6B08}">
      <dgm:prSet/>
      <dgm:spPr/>
      <dgm:t>
        <a:bodyPr/>
        <a:lstStyle/>
        <a:p>
          <a:endParaRPr lang="en-US"/>
        </a:p>
      </dgm:t>
    </dgm:pt>
    <dgm:pt modelId="{A8AEE6E4-E648-4E78-B2CA-D7590CEFE10C}" type="sibTrans" cxnId="{0E6A1F49-577E-4E07-B27A-277886EC6B08}">
      <dgm:prSet/>
      <dgm:spPr/>
      <dgm:t>
        <a:bodyPr/>
        <a:lstStyle/>
        <a:p>
          <a:endParaRPr lang="en-US"/>
        </a:p>
      </dgm:t>
    </dgm:pt>
    <dgm:pt modelId="{79C8FCF0-8FE3-43E2-91BD-ACB6FB6FF18D}">
      <dgm:prSet/>
      <dgm:spPr/>
      <dgm:t>
        <a:bodyPr/>
        <a:lstStyle/>
        <a:p>
          <a:r>
            <a:rPr lang="it-IT"/>
            <a:t>La realizzazione economico-professionale</a:t>
          </a:r>
          <a:endParaRPr lang="en-US"/>
        </a:p>
      </dgm:t>
    </dgm:pt>
    <dgm:pt modelId="{AFE02F63-8FD4-4205-98FE-BB70068CFF3B}" type="parTrans" cxnId="{F21D0E64-55BC-4D96-A1DA-96B0F0B6A28C}">
      <dgm:prSet/>
      <dgm:spPr/>
      <dgm:t>
        <a:bodyPr/>
        <a:lstStyle/>
        <a:p>
          <a:endParaRPr lang="en-US"/>
        </a:p>
      </dgm:t>
    </dgm:pt>
    <dgm:pt modelId="{E075E335-4DFF-4F41-9FA5-891A4AE55771}" type="sibTrans" cxnId="{F21D0E64-55BC-4D96-A1DA-96B0F0B6A28C}">
      <dgm:prSet/>
      <dgm:spPr/>
      <dgm:t>
        <a:bodyPr/>
        <a:lstStyle/>
        <a:p>
          <a:endParaRPr lang="en-US"/>
        </a:p>
      </dgm:t>
    </dgm:pt>
    <dgm:pt modelId="{73912E79-305A-4F77-BDA2-FBD686D2924D}">
      <dgm:prSet/>
      <dgm:spPr/>
      <dgm:t>
        <a:bodyPr/>
        <a:lstStyle/>
        <a:p>
          <a:r>
            <a:rPr lang="it-IT"/>
            <a:t>L’identificazione politica</a:t>
          </a:r>
          <a:endParaRPr lang="en-US"/>
        </a:p>
      </dgm:t>
    </dgm:pt>
    <dgm:pt modelId="{6ADD8667-4D0A-4B0B-84C6-6953F4EF2FC8}" type="parTrans" cxnId="{AE465D68-906A-44FA-9376-B8C4197A03FF}">
      <dgm:prSet/>
      <dgm:spPr/>
      <dgm:t>
        <a:bodyPr/>
        <a:lstStyle/>
        <a:p>
          <a:endParaRPr lang="en-US"/>
        </a:p>
      </dgm:t>
    </dgm:pt>
    <dgm:pt modelId="{7674D129-A2A4-4F72-8B6E-C4A53C5F5925}" type="sibTrans" cxnId="{AE465D68-906A-44FA-9376-B8C4197A03FF}">
      <dgm:prSet/>
      <dgm:spPr/>
      <dgm:t>
        <a:bodyPr/>
        <a:lstStyle/>
        <a:p>
          <a:endParaRPr lang="en-US"/>
        </a:p>
      </dgm:t>
    </dgm:pt>
    <dgm:pt modelId="{86946185-61E9-492F-BF53-83569AB2D753}">
      <dgm:prSet/>
      <dgm:spPr/>
      <dgm:t>
        <a:bodyPr/>
        <a:lstStyle/>
        <a:p>
          <a:r>
            <a:rPr lang="it-IT"/>
            <a:t>L’adesione a un modello culturale</a:t>
          </a:r>
          <a:endParaRPr lang="en-US"/>
        </a:p>
      </dgm:t>
    </dgm:pt>
    <dgm:pt modelId="{2813E0C6-5139-4C08-9660-21ED5B04488E}" type="parTrans" cxnId="{69C5A75D-62C7-4510-A009-7008578DCDD0}">
      <dgm:prSet/>
      <dgm:spPr/>
      <dgm:t>
        <a:bodyPr/>
        <a:lstStyle/>
        <a:p>
          <a:endParaRPr lang="en-US"/>
        </a:p>
      </dgm:t>
    </dgm:pt>
    <dgm:pt modelId="{248E3C9A-56E4-4A38-93DD-187E2FAE2140}" type="sibTrans" cxnId="{69C5A75D-62C7-4510-A009-7008578DCDD0}">
      <dgm:prSet/>
      <dgm:spPr/>
      <dgm:t>
        <a:bodyPr/>
        <a:lstStyle/>
        <a:p>
          <a:endParaRPr lang="en-US"/>
        </a:p>
      </dgm:t>
    </dgm:pt>
    <dgm:pt modelId="{3F6ED8D8-8633-4C91-90D5-47F80E5D687C}" type="pres">
      <dgm:prSet presAssocID="{E1F0A4C2-E613-4E6F-87C5-B26A5DDCFA2C}" presName="linear" presStyleCnt="0">
        <dgm:presLayoutVars>
          <dgm:animLvl val="lvl"/>
          <dgm:resizeHandles val="exact"/>
        </dgm:presLayoutVars>
      </dgm:prSet>
      <dgm:spPr/>
    </dgm:pt>
    <dgm:pt modelId="{100ADC30-7D99-47CC-BD44-4CE42F5AA88A}" type="pres">
      <dgm:prSet presAssocID="{5DE6A6CB-93C3-4C4C-8F7C-EEB80953A4E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4C305DA-BCF0-4516-8E55-CA4060FE6695}" type="pres">
      <dgm:prSet presAssocID="{DB2B2E37-C478-4DDA-A58D-5942356AEBE8}" presName="spacer" presStyleCnt="0"/>
      <dgm:spPr/>
    </dgm:pt>
    <dgm:pt modelId="{6D8758F5-3EAD-4A67-A914-97B040989444}" type="pres">
      <dgm:prSet presAssocID="{C2AB0A8E-3E95-4186-AC8E-D8055B55A8F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48730A7-4702-4CBE-9771-6439EA071B9E}" type="pres">
      <dgm:prSet presAssocID="{A8AEE6E4-E648-4E78-B2CA-D7590CEFE10C}" presName="spacer" presStyleCnt="0"/>
      <dgm:spPr/>
    </dgm:pt>
    <dgm:pt modelId="{E54A68D0-E709-4FE3-87A7-BD1BB992405C}" type="pres">
      <dgm:prSet presAssocID="{79C8FCF0-8FE3-43E2-91BD-ACB6FB6FF18D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874A4C5D-053F-4705-A4B9-9F2233D60740}" type="pres">
      <dgm:prSet presAssocID="{E075E335-4DFF-4F41-9FA5-891A4AE55771}" presName="spacer" presStyleCnt="0"/>
      <dgm:spPr/>
    </dgm:pt>
    <dgm:pt modelId="{A4FD48E7-5188-42DF-AC8C-2E71D9D98948}" type="pres">
      <dgm:prSet presAssocID="{73912E79-305A-4F77-BDA2-FBD686D2924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179BB9A-C7B9-44E4-BBE1-CCCE83073DE1}" type="pres">
      <dgm:prSet presAssocID="{7674D129-A2A4-4F72-8B6E-C4A53C5F5925}" presName="spacer" presStyleCnt="0"/>
      <dgm:spPr/>
    </dgm:pt>
    <dgm:pt modelId="{2FB61F22-C1F4-4861-831A-B19870949E96}" type="pres">
      <dgm:prSet presAssocID="{86946185-61E9-492F-BF53-83569AB2D753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61ADF317-AA28-4192-8FD5-FBE9477BF493}" type="presOf" srcId="{E1F0A4C2-E613-4E6F-87C5-B26A5DDCFA2C}" destId="{3F6ED8D8-8633-4C91-90D5-47F80E5D687C}" srcOrd="0" destOrd="0" presId="urn:microsoft.com/office/officeart/2005/8/layout/vList2"/>
    <dgm:cxn modelId="{69C5A75D-62C7-4510-A009-7008578DCDD0}" srcId="{E1F0A4C2-E613-4E6F-87C5-B26A5DDCFA2C}" destId="{86946185-61E9-492F-BF53-83569AB2D753}" srcOrd="4" destOrd="0" parTransId="{2813E0C6-5139-4C08-9660-21ED5B04488E}" sibTransId="{248E3C9A-56E4-4A38-93DD-187E2FAE2140}"/>
    <dgm:cxn modelId="{F21D0E64-55BC-4D96-A1DA-96B0F0B6A28C}" srcId="{E1F0A4C2-E613-4E6F-87C5-B26A5DDCFA2C}" destId="{79C8FCF0-8FE3-43E2-91BD-ACB6FB6FF18D}" srcOrd="2" destOrd="0" parTransId="{AFE02F63-8FD4-4205-98FE-BB70068CFF3B}" sibTransId="{E075E335-4DFF-4F41-9FA5-891A4AE55771}"/>
    <dgm:cxn modelId="{AE465D68-906A-44FA-9376-B8C4197A03FF}" srcId="{E1F0A4C2-E613-4E6F-87C5-B26A5DDCFA2C}" destId="{73912E79-305A-4F77-BDA2-FBD686D2924D}" srcOrd="3" destOrd="0" parTransId="{6ADD8667-4D0A-4B0B-84C6-6953F4EF2FC8}" sibTransId="{7674D129-A2A4-4F72-8B6E-C4A53C5F5925}"/>
    <dgm:cxn modelId="{0E6A1F49-577E-4E07-B27A-277886EC6B08}" srcId="{E1F0A4C2-E613-4E6F-87C5-B26A5DDCFA2C}" destId="{C2AB0A8E-3E95-4186-AC8E-D8055B55A8FE}" srcOrd="1" destOrd="0" parTransId="{062A0A9A-99BF-4DD1-8F89-CE6E0E2DF9A3}" sibTransId="{A8AEE6E4-E648-4E78-B2CA-D7590CEFE10C}"/>
    <dgm:cxn modelId="{6BE06B72-2940-400C-A60C-9D4E641A9D69}" type="presOf" srcId="{79C8FCF0-8FE3-43E2-91BD-ACB6FB6FF18D}" destId="{E54A68D0-E709-4FE3-87A7-BD1BB992405C}" srcOrd="0" destOrd="0" presId="urn:microsoft.com/office/officeart/2005/8/layout/vList2"/>
    <dgm:cxn modelId="{572DF291-BFAD-41B6-BC34-CEC3071CF2D5}" type="presOf" srcId="{5DE6A6CB-93C3-4C4C-8F7C-EEB80953A4E1}" destId="{100ADC30-7D99-47CC-BD44-4CE42F5AA88A}" srcOrd="0" destOrd="0" presId="urn:microsoft.com/office/officeart/2005/8/layout/vList2"/>
    <dgm:cxn modelId="{11AF2C92-6018-47AC-9F5D-6F6024735B7B}" type="presOf" srcId="{73912E79-305A-4F77-BDA2-FBD686D2924D}" destId="{A4FD48E7-5188-42DF-AC8C-2E71D9D98948}" srcOrd="0" destOrd="0" presId="urn:microsoft.com/office/officeart/2005/8/layout/vList2"/>
    <dgm:cxn modelId="{3ECBF9A2-A80B-4CB7-91E2-3480B975ACF5}" type="presOf" srcId="{86946185-61E9-492F-BF53-83569AB2D753}" destId="{2FB61F22-C1F4-4861-831A-B19870949E96}" srcOrd="0" destOrd="0" presId="urn:microsoft.com/office/officeart/2005/8/layout/vList2"/>
    <dgm:cxn modelId="{97083DEB-1249-41CF-A674-7063D5CBCFCB}" type="presOf" srcId="{C2AB0A8E-3E95-4186-AC8E-D8055B55A8FE}" destId="{6D8758F5-3EAD-4A67-A914-97B040989444}" srcOrd="0" destOrd="0" presId="urn:microsoft.com/office/officeart/2005/8/layout/vList2"/>
    <dgm:cxn modelId="{C80B7AF7-61E5-4F3E-8429-E59D14E096BD}" srcId="{E1F0A4C2-E613-4E6F-87C5-B26A5DDCFA2C}" destId="{5DE6A6CB-93C3-4C4C-8F7C-EEB80953A4E1}" srcOrd="0" destOrd="0" parTransId="{9B102E48-C6C5-409F-8DE4-6180ED768E69}" sibTransId="{DB2B2E37-C478-4DDA-A58D-5942356AEBE8}"/>
    <dgm:cxn modelId="{70B926CC-D1B4-4F87-A5DA-309C1EFEC525}" type="presParOf" srcId="{3F6ED8D8-8633-4C91-90D5-47F80E5D687C}" destId="{100ADC30-7D99-47CC-BD44-4CE42F5AA88A}" srcOrd="0" destOrd="0" presId="urn:microsoft.com/office/officeart/2005/8/layout/vList2"/>
    <dgm:cxn modelId="{4991FB2A-8EDB-4C92-98D0-89D496C774B0}" type="presParOf" srcId="{3F6ED8D8-8633-4C91-90D5-47F80E5D687C}" destId="{34C305DA-BCF0-4516-8E55-CA4060FE6695}" srcOrd="1" destOrd="0" presId="urn:microsoft.com/office/officeart/2005/8/layout/vList2"/>
    <dgm:cxn modelId="{0AE9D0EE-D951-4B9C-B688-1D31406CF114}" type="presParOf" srcId="{3F6ED8D8-8633-4C91-90D5-47F80E5D687C}" destId="{6D8758F5-3EAD-4A67-A914-97B040989444}" srcOrd="2" destOrd="0" presId="urn:microsoft.com/office/officeart/2005/8/layout/vList2"/>
    <dgm:cxn modelId="{D15AFAD0-4AAF-49F1-A0A6-BC1DA1C35D83}" type="presParOf" srcId="{3F6ED8D8-8633-4C91-90D5-47F80E5D687C}" destId="{048730A7-4702-4CBE-9771-6439EA071B9E}" srcOrd="3" destOrd="0" presId="urn:microsoft.com/office/officeart/2005/8/layout/vList2"/>
    <dgm:cxn modelId="{300BEF86-8623-4B63-9968-3EDC0FA23A92}" type="presParOf" srcId="{3F6ED8D8-8633-4C91-90D5-47F80E5D687C}" destId="{E54A68D0-E709-4FE3-87A7-BD1BB992405C}" srcOrd="4" destOrd="0" presId="urn:microsoft.com/office/officeart/2005/8/layout/vList2"/>
    <dgm:cxn modelId="{767A92C4-10AB-437A-8FFB-C8236DDC2BC2}" type="presParOf" srcId="{3F6ED8D8-8633-4C91-90D5-47F80E5D687C}" destId="{874A4C5D-053F-4705-A4B9-9F2233D60740}" srcOrd="5" destOrd="0" presId="urn:microsoft.com/office/officeart/2005/8/layout/vList2"/>
    <dgm:cxn modelId="{004B98E0-4698-4DDD-9820-39C04C54A84F}" type="presParOf" srcId="{3F6ED8D8-8633-4C91-90D5-47F80E5D687C}" destId="{A4FD48E7-5188-42DF-AC8C-2E71D9D98948}" srcOrd="6" destOrd="0" presId="urn:microsoft.com/office/officeart/2005/8/layout/vList2"/>
    <dgm:cxn modelId="{540AB4BE-2EAB-4804-9050-0BA94A7E4135}" type="presParOf" srcId="{3F6ED8D8-8633-4C91-90D5-47F80E5D687C}" destId="{D179BB9A-C7B9-44E4-BBE1-CCCE83073DE1}" srcOrd="7" destOrd="0" presId="urn:microsoft.com/office/officeart/2005/8/layout/vList2"/>
    <dgm:cxn modelId="{D90B7336-04D1-4607-A4CE-BD64B478DE44}" type="presParOf" srcId="{3F6ED8D8-8633-4C91-90D5-47F80E5D687C}" destId="{2FB61F22-C1F4-4861-831A-B19870949E9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082D132-F7E7-4C40-91F6-F4F1CA9D3112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6E1DC04-656E-4B99-8255-4E40DF5CCE00}">
      <dgm:prSet/>
      <dgm:spPr/>
      <dgm:t>
        <a:bodyPr/>
        <a:lstStyle/>
        <a:p>
          <a:r>
            <a:rPr lang="it-IT"/>
            <a:t>Culturale</a:t>
          </a:r>
          <a:endParaRPr lang="en-US"/>
        </a:p>
      </dgm:t>
    </dgm:pt>
    <dgm:pt modelId="{F902D07B-72F0-49C6-B0C3-0AE79BB70D97}" type="parTrans" cxnId="{63165762-D6AA-4EBE-B46F-DB5AA2D89132}">
      <dgm:prSet/>
      <dgm:spPr/>
      <dgm:t>
        <a:bodyPr/>
        <a:lstStyle/>
        <a:p>
          <a:endParaRPr lang="en-US"/>
        </a:p>
      </dgm:t>
    </dgm:pt>
    <dgm:pt modelId="{75EE9453-1D4D-44E4-B55A-A745F2C4934F}" type="sibTrans" cxnId="{63165762-D6AA-4EBE-B46F-DB5AA2D89132}">
      <dgm:prSet/>
      <dgm:spPr/>
      <dgm:t>
        <a:bodyPr/>
        <a:lstStyle/>
        <a:p>
          <a:endParaRPr lang="en-US"/>
        </a:p>
      </dgm:t>
    </dgm:pt>
    <dgm:pt modelId="{39276631-3FD4-4FF7-83A9-22EAEBA8FC73}">
      <dgm:prSet/>
      <dgm:spPr/>
      <dgm:t>
        <a:bodyPr/>
        <a:lstStyle/>
        <a:p>
          <a:r>
            <a:rPr lang="it-IT"/>
            <a:t>Strutturale</a:t>
          </a:r>
          <a:endParaRPr lang="en-US"/>
        </a:p>
      </dgm:t>
    </dgm:pt>
    <dgm:pt modelId="{5A209F11-72A6-4654-8828-79819A7EDBFC}" type="parTrans" cxnId="{60E8FC33-3E26-4E75-A277-01C68F9F6468}">
      <dgm:prSet/>
      <dgm:spPr/>
      <dgm:t>
        <a:bodyPr/>
        <a:lstStyle/>
        <a:p>
          <a:endParaRPr lang="en-US"/>
        </a:p>
      </dgm:t>
    </dgm:pt>
    <dgm:pt modelId="{D6920ABA-747E-4D93-9C20-C750AE51C286}" type="sibTrans" cxnId="{60E8FC33-3E26-4E75-A277-01C68F9F6468}">
      <dgm:prSet/>
      <dgm:spPr/>
      <dgm:t>
        <a:bodyPr/>
        <a:lstStyle/>
        <a:p>
          <a:endParaRPr lang="en-US"/>
        </a:p>
      </dgm:t>
    </dgm:pt>
    <dgm:pt modelId="{64C8A438-936A-4DA4-9846-5721DA5DB939}">
      <dgm:prSet/>
      <dgm:spPr/>
      <dgm:t>
        <a:bodyPr/>
        <a:lstStyle/>
        <a:p>
          <a:r>
            <a:rPr lang="it-IT"/>
            <a:t>Coniugale</a:t>
          </a:r>
          <a:endParaRPr lang="en-US"/>
        </a:p>
      </dgm:t>
    </dgm:pt>
    <dgm:pt modelId="{B18DB756-6F8E-4056-97BE-16299DB6C882}" type="parTrans" cxnId="{9FC34ADA-52B7-47F8-A109-1B91A18232B5}">
      <dgm:prSet/>
      <dgm:spPr/>
      <dgm:t>
        <a:bodyPr/>
        <a:lstStyle/>
        <a:p>
          <a:endParaRPr lang="en-US"/>
        </a:p>
      </dgm:t>
    </dgm:pt>
    <dgm:pt modelId="{C54F0757-E3CF-4B23-96BB-F99FFC30FCAE}" type="sibTrans" cxnId="{9FC34ADA-52B7-47F8-A109-1B91A18232B5}">
      <dgm:prSet/>
      <dgm:spPr/>
      <dgm:t>
        <a:bodyPr/>
        <a:lstStyle/>
        <a:p>
          <a:endParaRPr lang="en-US"/>
        </a:p>
      </dgm:t>
    </dgm:pt>
    <dgm:pt modelId="{9EA7722C-4DF2-4795-925A-C8BCEFAC52A2}">
      <dgm:prSet/>
      <dgm:spPr/>
      <dgm:t>
        <a:bodyPr/>
        <a:lstStyle/>
        <a:p>
          <a:r>
            <a:rPr lang="it-IT"/>
            <a:t>Identificazionale</a:t>
          </a:r>
          <a:endParaRPr lang="en-US"/>
        </a:p>
      </dgm:t>
    </dgm:pt>
    <dgm:pt modelId="{E8100E4D-1C8E-46BB-AF1E-1BC428153CC8}" type="parTrans" cxnId="{A17E0203-F226-42A5-873D-AB704FF22F22}">
      <dgm:prSet/>
      <dgm:spPr/>
      <dgm:t>
        <a:bodyPr/>
        <a:lstStyle/>
        <a:p>
          <a:endParaRPr lang="en-US"/>
        </a:p>
      </dgm:t>
    </dgm:pt>
    <dgm:pt modelId="{FB981A28-FC32-4E08-847E-C52701759790}" type="sibTrans" cxnId="{A17E0203-F226-42A5-873D-AB704FF22F22}">
      <dgm:prSet/>
      <dgm:spPr/>
      <dgm:t>
        <a:bodyPr/>
        <a:lstStyle/>
        <a:p>
          <a:endParaRPr lang="en-US"/>
        </a:p>
      </dgm:t>
    </dgm:pt>
    <dgm:pt modelId="{295F4CF1-4D72-42E9-B511-28C98C4C0871}">
      <dgm:prSet/>
      <dgm:spPr/>
      <dgm:t>
        <a:bodyPr/>
        <a:lstStyle/>
        <a:p>
          <a:r>
            <a:rPr lang="es-ES"/>
            <a:t>Recettività attitudinale</a:t>
          </a:r>
          <a:endParaRPr lang="en-US"/>
        </a:p>
      </dgm:t>
    </dgm:pt>
    <dgm:pt modelId="{63DA167E-35CC-46A4-9D62-B394463578AA}" type="parTrans" cxnId="{A30C6197-CF49-4B3B-8A2D-7674CCF11831}">
      <dgm:prSet/>
      <dgm:spPr/>
      <dgm:t>
        <a:bodyPr/>
        <a:lstStyle/>
        <a:p>
          <a:endParaRPr lang="en-US"/>
        </a:p>
      </dgm:t>
    </dgm:pt>
    <dgm:pt modelId="{6392506F-9517-4304-860E-2A77185B9956}" type="sibTrans" cxnId="{A30C6197-CF49-4B3B-8A2D-7674CCF11831}">
      <dgm:prSet/>
      <dgm:spPr/>
      <dgm:t>
        <a:bodyPr/>
        <a:lstStyle/>
        <a:p>
          <a:endParaRPr lang="en-US"/>
        </a:p>
      </dgm:t>
    </dgm:pt>
    <dgm:pt modelId="{057B83A2-F5F9-4782-AF0D-13C2DA591E44}">
      <dgm:prSet/>
      <dgm:spPr/>
      <dgm:t>
        <a:bodyPr/>
        <a:lstStyle/>
        <a:p>
          <a:r>
            <a:rPr lang="es-ES"/>
            <a:t>Recettività comportamentale</a:t>
          </a:r>
          <a:endParaRPr lang="en-US"/>
        </a:p>
      </dgm:t>
    </dgm:pt>
    <dgm:pt modelId="{BE093C3E-44A2-4F0E-8479-D0A8F01CE986}" type="parTrans" cxnId="{1B189066-758D-4A0C-ABD9-8652FB1856CD}">
      <dgm:prSet/>
      <dgm:spPr/>
      <dgm:t>
        <a:bodyPr/>
        <a:lstStyle/>
        <a:p>
          <a:endParaRPr lang="en-US"/>
        </a:p>
      </dgm:t>
    </dgm:pt>
    <dgm:pt modelId="{8DB5F70E-8A3B-46F1-97F9-BCB8A17219FA}" type="sibTrans" cxnId="{1B189066-758D-4A0C-ABD9-8652FB1856CD}">
      <dgm:prSet/>
      <dgm:spPr/>
      <dgm:t>
        <a:bodyPr/>
        <a:lstStyle/>
        <a:p>
          <a:endParaRPr lang="en-US"/>
        </a:p>
      </dgm:t>
    </dgm:pt>
    <dgm:pt modelId="{EA9D1814-FFBF-445E-BE02-CEC7BA0DEDF0}">
      <dgm:prSet/>
      <dgm:spPr/>
      <dgm:t>
        <a:bodyPr/>
        <a:lstStyle/>
        <a:p>
          <a:r>
            <a:rPr lang="es-ES"/>
            <a:t>Recettività civica</a:t>
          </a:r>
          <a:endParaRPr lang="en-US"/>
        </a:p>
      </dgm:t>
    </dgm:pt>
    <dgm:pt modelId="{982AEB14-7944-4005-9C86-899EB1C8E4D3}" type="parTrans" cxnId="{346EBA99-B16A-4F6E-88BF-BC11E4FF365E}">
      <dgm:prSet/>
      <dgm:spPr/>
      <dgm:t>
        <a:bodyPr/>
        <a:lstStyle/>
        <a:p>
          <a:endParaRPr lang="en-US"/>
        </a:p>
      </dgm:t>
    </dgm:pt>
    <dgm:pt modelId="{EC69A13A-0EC5-4D96-9D12-BF71E7903B3B}" type="sibTrans" cxnId="{346EBA99-B16A-4F6E-88BF-BC11E4FF365E}">
      <dgm:prSet/>
      <dgm:spPr/>
      <dgm:t>
        <a:bodyPr/>
        <a:lstStyle/>
        <a:p>
          <a:endParaRPr lang="en-US"/>
        </a:p>
      </dgm:t>
    </dgm:pt>
    <dgm:pt modelId="{13ED1316-5C24-4F78-A381-1D790073BFED}" type="pres">
      <dgm:prSet presAssocID="{C082D132-F7E7-4C40-91F6-F4F1CA9D3112}" presName="diagram" presStyleCnt="0">
        <dgm:presLayoutVars>
          <dgm:dir/>
          <dgm:resizeHandles val="exact"/>
        </dgm:presLayoutVars>
      </dgm:prSet>
      <dgm:spPr/>
    </dgm:pt>
    <dgm:pt modelId="{764F9A24-7ECC-470A-8D56-72CD3CE3DD88}" type="pres">
      <dgm:prSet presAssocID="{B6E1DC04-656E-4B99-8255-4E40DF5CCE00}" presName="node" presStyleLbl="node1" presStyleIdx="0" presStyleCnt="7">
        <dgm:presLayoutVars>
          <dgm:bulletEnabled val="1"/>
        </dgm:presLayoutVars>
      </dgm:prSet>
      <dgm:spPr/>
    </dgm:pt>
    <dgm:pt modelId="{D4D6D870-FABC-48AC-B1E6-3D2FCE563DC1}" type="pres">
      <dgm:prSet presAssocID="{75EE9453-1D4D-44E4-B55A-A745F2C4934F}" presName="sibTrans" presStyleCnt="0"/>
      <dgm:spPr/>
    </dgm:pt>
    <dgm:pt modelId="{40CD3E2B-12B4-4C0F-B878-265814715ADD}" type="pres">
      <dgm:prSet presAssocID="{39276631-3FD4-4FF7-83A9-22EAEBA8FC73}" presName="node" presStyleLbl="node1" presStyleIdx="1" presStyleCnt="7">
        <dgm:presLayoutVars>
          <dgm:bulletEnabled val="1"/>
        </dgm:presLayoutVars>
      </dgm:prSet>
      <dgm:spPr/>
    </dgm:pt>
    <dgm:pt modelId="{4E18CBCF-7D63-493E-82BE-3AAF73319333}" type="pres">
      <dgm:prSet presAssocID="{D6920ABA-747E-4D93-9C20-C750AE51C286}" presName="sibTrans" presStyleCnt="0"/>
      <dgm:spPr/>
    </dgm:pt>
    <dgm:pt modelId="{FF5929B5-7CA7-43E1-9CF2-E7583DD7125D}" type="pres">
      <dgm:prSet presAssocID="{64C8A438-936A-4DA4-9846-5721DA5DB939}" presName="node" presStyleLbl="node1" presStyleIdx="2" presStyleCnt="7">
        <dgm:presLayoutVars>
          <dgm:bulletEnabled val="1"/>
        </dgm:presLayoutVars>
      </dgm:prSet>
      <dgm:spPr/>
    </dgm:pt>
    <dgm:pt modelId="{A193181A-5FB3-4B59-B791-9890B182E044}" type="pres">
      <dgm:prSet presAssocID="{C54F0757-E3CF-4B23-96BB-F99FFC30FCAE}" presName="sibTrans" presStyleCnt="0"/>
      <dgm:spPr/>
    </dgm:pt>
    <dgm:pt modelId="{9AE25DCC-A6D3-4C70-8167-B28F7E1A6917}" type="pres">
      <dgm:prSet presAssocID="{9EA7722C-4DF2-4795-925A-C8BCEFAC52A2}" presName="node" presStyleLbl="node1" presStyleIdx="3" presStyleCnt="7">
        <dgm:presLayoutVars>
          <dgm:bulletEnabled val="1"/>
        </dgm:presLayoutVars>
      </dgm:prSet>
      <dgm:spPr/>
    </dgm:pt>
    <dgm:pt modelId="{3147801B-A294-4F2C-AB92-FBF85367E907}" type="pres">
      <dgm:prSet presAssocID="{FB981A28-FC32-4E08-847E-C52701759790}" presName="sibTrans" presStyleCnt="0"/>
      <dgm:spPr/>
    </dgm:pt>
    <dgm:pt modelId="{1ED57FBC-4429-4E21-943A-C548754CF9A2}" type="pres">
      <dgm:prSet presAssocID="{295F4CF1-4D72-42E9-B511-28C98C4C0871}" presName="node" presStyleLbl="node1" presStyleIdx="4" presStyleCnt="7">
        <dgm:presLayoutVars>
          <dgm:bulletEnabled val="1"/>
        </dgm:presLayoutVars>
      </dgm:prSet>
      <dgm:spPr/>
    </dgm:pt>
    <dgm:pt modelId="{46DB2953-FD17-4861-BA7E-7F8A7B5B7234}" type="pres">
      <dgm:prSet presAssocID="{6392506F-9517-4304-860E-2A77185B9956}" presName="sibTrans" presStyleCnt="0"/>
      <dgm:spPr/>
    </dgm:pt>
    <dgm:pt modelId="{37EAD2B6-A333-43BB-92C9-91C9DC30A422}" type="pres">
      <dgm:prSet presAssocID="{057B83A2-F5F9-4782-AF0D-13C2DA591E44}" presName="node" presStyleLbl="node1" presStyleIdx="5" presStyleCnt="7">
        <dgm:presLayoutVars>
          <dgm:bulletEnabled val="1"/>
        </dgm:presLayoutVars>
      </dgm:prSet>
      <dgm:spPr/>
    </dgm:pt>
    <dgm:pt modelId="{BE663855-B07B-4F29-9D75-438D3D5094FA}" type="pres">
      <dgm:prSet presAssocID="{8DB5F70E-8A3B-46F1-97F9-BCB8A17219FA}" presName="sibTrans" presStyleCnt="0"/>
      <dgm:spPr/>
    </dgm:pt>
    <dgm:pt modelId="{4C42C3AB-2813-4EC7-8CEE-7B7FCB063CAC}" type="pres">
      <dgm:prSet presAssocID="{EA9D1814-FFBF-445E-BE02-CEC7BA0DEDF0}" presName="node" presStyleLbl="node1" presStyleIdx="6" presStyleCnt="7">
        <dgm:presLayoutVars>
          <dgm:bulletEnabled val="1"/>
        </dgm:presLayoutVars>
      </dgm:prSet>
      <dgm:spPr/>
    </dgm:pt>
  </dgm:ptLst>
  <dgm:cxnLst>
    <dgm:cxn modelId="{A17E0203-F226-42A5-873D-AB704FF22F22}" srcId="{C082D132-F7E7-4C40-91F6-F4F1CA9D3112}" destId="{9EA7722C-4DF2-4795-925A-C8BCEFAC52A2}" srcOrd="3" destOrd="0" parTransId="{E8100E4D-1C8E-46BB-AF1E-1BC428153CC8}" sibTransId="{FB981A28-FC32-4E08-847E-C52701759790}"/>
    <dgm:cxn modelId="{FE04D605-543F-49AD-B9EF-23D753795DBA}" type="presOf" srcId="{64C8A438-936A-4DA4-9846-5721DA5DB939}" destId="{FF5929B5-7CA7-43E1-9CF2-E7583DD7125D}" srcOrd="0" destOrd="0" presId="urn:microsoft.com/office/officeart/2005/8/layout/default"/>
    <dgm:cxn modelId="{322FF20F-D29B-402A-B0F7-1E0FDB3898E9}" type="presOf" srcId="{C082D132-F7E7-4C40-91F6-F4F1CA9D3112}" destId="{13ED1316-5C24-4F78-A381-1D790073BFED}" srcOrd="0" destOrd="0" presId="urn:microsoft.com/office/officeart/2005/8/layout/default"/>
    <dgm:cxn modelId="{D7192A25-C832-4D1C-9E22-FBC7DE2B1014}" type="presOf" srcId="{39276631-3FD4-4FF7-83A9-22EAEBA8FC73}" destId="{40CD3E2B-12B4-4C0F-B878-265814715ADD}" srcOrd="0" destOrd="0" presId="urn:microsoft.com/office/officeart/2005/8/layout/default"/>
    <dgm:cxn modelId="{60E8FC33-3E26-4E75-A277-01C68F9F6468}" srcId="{C082D132-F7E7-4C40-91F6-F4F1CA9D3112}" destId="{39276631-3FD4-4FF7-83A9-22EAEBA8FC73}" srcOrd="1" destOrd="0" parTransId="{5A209F11-72A6-4654-8828-79819A7EDBFC}" sibTransId="{D6920ABA-747E-4D93-9C20-C750AE51C286}"/>
    <dgm:cxn modelId="{F396EF39-3D38-4A90-B194-A0EEFB9BFE23}" type="presOf" srcId="{057B83A2-F5F9-4782-AF0D-13C2DA591E44}" destId="{37EAD2B6-A333-43BB-92C9-91C9DC30A422}" srcOrd="0" destOrd="0" presId="urn:microsoft.com/office/officeart/2005/8/layout/default"/>
    <dgm:cxn modelId="{63165762-D6AA-4EBE-B46F-DB5AA2D89132}" srcId="{C082D132-F7E7-4C40-91F6-F4F1CA9D3112}" destId="{B6E1DC04-656E-4B99-8255-4E40DF5CCE00}" srcOrd="0" destOrd="0" parTransId="{F902D07B-72F0-49C6-B0C3-0AE79BB70D97}" sibTransId="{75EE9453-1D4D-44E4-B55A-A745F2C4934F}"/>
    <dgm:cxn modelId="{1B189066-758D-4A0C-ABD9-8652FB1856CD}" srcId="{C082D132-F7E7-4C40-91F6-F4F1CA9D3112}" destId="{057B83A2-F5F9-4782-AF0D-13C2DA591E44}" srcOrd="5" destOrd="0" parTransId="{BE093C3E-44A2-4F0E-8479-D0A8F01CE986}" sibTransId="{8DB5F70E-8A3B-46F1-97F9-BCB8A17219FA}"/>
    <dgm:cxn modelId="{D705257D-23DE-4150-A81B-CE3FB1EB794A}" type="presOf" srcId="{B6E1DC04-656E-4B99-8255-4E40DF5CCE00}" destId="{764F9A24-7ECC-470A-8D56-72CD3CE3DD88}" srcOrd="0" destOrd="0" presId="urn:microsoft.com/office/officeart/2005/8/layout/default"/>
    <dgm:cxn modelId="{A30C6197-CF49-4B3B-8A2D-7674CCF11831}" srcId="{C082D132-F7E7-4C40-91F6-F4F1CA9D3112}" destId="{295F4CF1-4D72-42E9-B511-28C98C4C0871}" srcOrd="4" destOrd="0" parTransId="{63DA167E-35CC-46A4-9D62-B394463578AA}" sibTransId="{6392506F-9517-4304-860E-2A77185B9956}"/>
    <dgm:cxn modelId="{346EBA99-B16A-4F6E-88BF-BC11E4FF365E}" srcId="{C082D132-F7E7-4C40-91F6-F4F1CA9D3112}" destId="{EA9D1814-FFBF-445E-BE02-CEC7BA0DEDF0}" srcOrd="6" destOrd="0" parTransId="{982AEB14-7944-4005-9C86-899EB1C8E4D3}" sibTransId="{EC69A13A-0EC5-4D96-9D12-BF71E7903B3B}"/>
    <dgm:cxn modelId="{005C7CA1-8F08-419A-AE84-E24F23125F21}" type="presOf" srcId="{EA9D1814-FFBF-445E-BE02-CEC7BA0DEDF0}" destId="{4C42C3AB-2813-4EC7-8CEE-7B7FCB063CAC}" srcOrd="0" destOrd="0" presId="urn:microsoft.com/office/officeart/2005/8/layout/default"/>
    <dgm:cxn modelId="{CB8A07D9-B74E-461A-B4BE-29C40D5408BB}" type="presOf" srcId="{295F4CF1-4D72-42E9-B511-28C98C4C0871}" destId="{1ED57FBC-4429-4E21-943A-C548754CF9A2}" srcOrd="0" destOrd="0" presId="urn:microsoft.com/office/officeart/2005/8/layout/default"/>
    <dgm:cxn modelId="{9FC34ADA-52B7-47F8-A109-1B91A18232B5}" srcId="{C082D132-F7E7-4C40-91F6-F4F1CA9D3112}" destId="{64C8A438-936A-4DA4-9846-5721DA5DB939}" srcOrd="2" destOrd="0" parTransId="{B18DB756-6F8E-4056-97BE-16299DB6C882}" sibTransId="{C54F0757-E3CF-4B23-96BB-F99FFC30FCAE}"/>
    <dgm:cxn modelId="{4D2782F5-A592-4047-8413-524380F9A6B6}" type="presOf" srcId="{9EA7722C-4DF2-4795-925A-C8BCEFAC52A2}" destId="{9AE25DCC-A6D3-4C70-8167-B28F7E1A6917}" srcOrd="0" destOrd="0" presId="urn:microsoft.com/office/officeart/2005/8/layout/default"/>
    <dgm:cxn modelId="{57F56A76-6D2A-49D7-8F2A-AEF15BE79B64}" type="presParOf" srcId="{13ED1316-5C24-4F78-A381-1D790073BFED}" destId="{764F9A24-7ECC-470A-8D56-72CD3CE3DD88}" srcOrd="0" destOrd="0" presId="urn:microsoft.com/office/officeart/2005/8/layout/default"/>
    <dgm:cxn modelId="{D41888BE-CF90-4C5D-9E4E-92647E4AAE85}" type="presParOf" srcId="{13ED1316-5C24-4F78-A381-1D790073BFED}" destId="{D4D6D870-FABC-48AC-B1E6-3D2FCE563DC1}" srcOrd="1" destOrd="0" presId="urn:microsoft.com/office/officeart/2005/8/layout/default"/>
    <dgm:cxn modelId="{36BC8AE8-C56F-43AD-9201-B17F9A071C29}" type="presParOf" srcId="{13ED1316-5C24-4F78-A381-1D790073BFED}" destId="{40CD3E2B-12B4-4C0F-B878-265814715ADD}" srcOrd="2" destOrd="0" presId="urn:microsoft.com/office/officeart/2005/8/layout/default"/>
    <dgm:cxn modelId="{007C24F7-28DA-4704-918A-0B7C960BDF04}" type="presParOf" srcId="{13ED1316-5C24-4F78-A381-1D790073BFED}" destId="{4E18CBCF-7D63-493E-82BE-3AAF73319333}" srcOrd="3" destOrd="0" presId="urn:microsoft.com/office/officeart/2005/8/layout/default"/>
    <dgm:cxn modelId="{447C0F2C-CB0B-4DCC-A6B7-28C31CD6A2A8}" type="presParOf" srcId="{13ED1316-5C24-4F78-A381-1D790073BFED}" destId="{FF5929B5-7CA7-43E1-9CF2-E7583DD7125D}" srcOrd="4" destOrd="0" presId="urn:microsoft.com/office/officeart/2005/8/layout/default"/>
    <dgm:cxn modelId="{DCD039DE-C527-4A23-BE3A-7E27DE945517}" type="presParOf" srcId="{13ED1316-5C24-4F78-A381-1D790073BFED}" destId="{A193181A-5FB3-4B59-B791-9890B182E044}" srcOrd="5" destOrd="0" presId="urn:microsoft.com/office/officeart/2005/8/layout/default"/>
    <dgm:cxn modelId="{3FC91C89-7D81-4DC5-99F7-88F6FF3A5827}" type="presParOf" srcId="{13ED1316-5C24-4F78-A381-1D790073BFED}" destId="{9AE25DCC-A6D3-4C70-8167-B28F7E1A6917}" srcOrd="6" destOrd="0" presId="urn:microsoft.com/office/officeart/2005/8/layout/default"/>
    <dgm:cxn modelId="{D46B7055-F373-44E9-A370-4BB074B91182}" type="presParOf" srcId="{13ED1316-5C24-4F78-A381-1D790073BFED}" destId="{3147801B-A294-4F2C-AB92-FBF85367E907}" srcOrd="7" destOrd="0" presId="urn:microsoft.com/office/officeart/2005/8/layout/default"/>
    <dgm:cxn modelId="{DB71D61E-478E-4706-8DC9-BEA900461779}" type="presParOf" srcId="{13ED1316-5C24-4F78-A381-1D790073BFED}" destId="{1ED57FBC-4429-4E21-943A-C548754CF9A2}" srcOrd="8" destOrd="0" presId="urn:microsoft.com/office/officeart/2005/8/layout/default"/>
    <dgm:cxn modelId="{E4BF3FE6-5010-4852-9A6C-8E856A356F2A}" type="presParOf" srcId="{13ED1316-5C24-4F78-A381-1D790073BFED}" destId="{46DB2953-FD17-4861-BA7E-7F8A7B5B7234}" srcOrd="9" destOrd="0" presId="urn:microsoft.com/office/officeart/2005/8/layout/default"/>
    <dgm:cxn modelId="{48FF0D09-4DE9-4EF8-94B5-2C46D52846A0}" type="presParOf" srcId="{13ED1316-5C24-4F78-A381-1D790073BFED}" destId="{37EAD2B6-A333-43BB-92C9-91C9DC30A422}" srcOrd="10" destOrd="0" presId="urn:microsoft.com/office/officeart/2005/8/layout/default"/>
    <dgm:cxn modelId="{2E59DA03-D1D8-405E-8C52-1830D6D80041}" type="presParOf" srcId="{13ED1316-5C24-4F78-A381-1D790073BFED}" destId="{BE663855-B07B-4F29-9D75-438D3D5094FA}" srcOrd="11" destOrd="0" presId="urn:microsoft.com/office/officeart/2005/8/layout/default"/>
    <dgm:cxn modelId="{A0AB1318-0D10-4A37-AD20-C791BC15B23E}" type="presParOf" srcId="{13ED1316-5C24-4F78-A381-1D790073BFED}" destId="{4C42C3AB-2813-4EC7-8CEE-7B7FCB063CAC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C0D126-2604-410C-9574-1838C3D6BB94}">
      <dsp:nvSpPr>
        <dsp:cNvPr id="0" name=""/>
        <dsp:cNvSpPr/>
      </dsp:nvSpPr>
      <dsp:spPr>
        <a:xfrm>
          <a:off x="0" y="36934"/>
          <a:ext cx="3037581" cy="18225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/>
            <a:t>L’approccio socio-economico di Karl Marx</a:t>
          </a:r>
          <a:endParaRPr lang="en-US" sz="2600" kern="1200"/>
        </a:p>
      </dsp:txBody>
      <dsp:txXfrm>
        <a:off x="0" y="36934"/>
        <a:ext cx="3037581" cy="1822549"/>
      </dsp:txXfrm>
    </dsp:sp>
    <dsp:sp modelId="{1FEBAEB8-8EF5-4D59-9647-159B7D926119}">
      <dsp:nvSpPr>
        <dsp:cNvPr id="0" name=""/>
        <dsp:cNvSpPr/>
      </dsp:nvSpPr>
      <dsp:spPr>
        <a:xfrm>
          <a:off x="3341340" y="36934"/>
          <a:ext cx="3037581" cy="182254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/>
            <a:t>L’approccio statistico-sociale di Ernst G. Ravenstein e le sue «leggi della migrazione» (1885)</a:t>
          </a:r>
          <a:endParaRPr lang="en-US" sz="2600" kern="1200"/>
        </a:p>
      </dsp:txBody>
      <dsp:txXfrm>
        <a:off x="3341340" y="36934"/>
        <a:ext cx="3037581" cy="1822549"/>
      </dsp:txXfrm>
    </dsp:sp>
    <dsp:sp modelId="{F2672A5E-5213-4230-B1DA-BD02B5F1771A}">
      <dsp:nvSpPr>
        <dsp:cNvPr id="0" name=""/>
        <dsp:cNvSpPr/>
      </dsp:nvSpPr>
      <dsp:spPr>
        <a:xfrm>
          <a:off x="6682680" y="36934"/>
          <a:ext cx="3037581" cy="182254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/>
            <a:t>L’approccio morfologico-sociale di Emile Durkheim (1889-1925)</a:t>
          </a:r>
          <a:endParaRPr lang="en-US" sz="2600" kern="1200"/>
        </a:p>
      </dsp:txBody>
      <dsp:txXfrm>
        <a:off x="6682680" y="36934"/>
        <a:ext cx="3037581" cy="1822549"/>
      </dsp:txXfrm>
    </dsp:sp>
    <dsp:sp modelId="{97232DFD-70B8-44AD-A7BD-79CF5E3E5644}">
      <dsp:nvSpPr>
        <dsp:cNvPr id="0" name=""/>
        <dsp:cNvSpPr/>
      </dsp:nvSpPr>
      <dsp:spPr>
        <a:xfrm>
          <a:off x="1670670" y="2163241"/>
          <a:ext cx="3037581" cy="182254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/>
            <a:t>L’approccio formale di Georg Simmel (1908). Il saggio «Excursus sullo straniero»</a:t>
          </a:r>
          <a:endParaRPr lang="en-US" sz="2600" kern="1200"/>
        </a:p>
      </dsp:txBody>
      <dsp:txXfrm>
        <a:off x="1670670" y="2163241"/>
        <a:ext cx="3037581" cy="1822549"/>
      </dsp:txXfrm>
    </dsp:sp>
    <dsp:sp modelId="{32102D84-A4DD-4F6C-982E-6326043C4421}">
      <dsp:nvSpPr>
        <dsp:cNvPr id="0" name=""/>
        <dsp:cNvSpPr/>
      </dsp:nvSpPr>
      <dsp:spPr>
        <a:xfrm>
          <a:off x="5012010" y="2163241"/>
          <a:ext cx="3037581" cy="182254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/>
            <a:t>L’approccio umanistico di William J. Thomas e Florian W. Znaniecki (1918-1920)</a:t>
          </a:r>
          <a:endParaRPr lang="en-US" sz="2600" kern="1200"/>
        </a:p>
      </dsp:txBody>
      <dsp:txXfrm>
        <a:off x="5012010" y="2163241"/>
        <a:ext cx="3037581" cy="18225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75FBAC-0D02-40B8-B892-FAA637AEC64A}">
      <dsp:nvSpPr>
        <dsp:cNvPr id="0" name=""/>
        <dsp:cNvSpPr/>
      </dsp:nvSpPr>
      <dsp:spPr>
        <a:xfrm>
          <a:off x="0" y="652921"/>
          <a:ext cx="6596063" cy="111793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900" kern="1200"/>
            <a:t>Immigrazione ?</a:t>
          </a:r>
          <a:endParaRPr lang="en-US" sz="4900" kern="1200"/>
        </a:p>
      </dsp:txBody>
      <dsp:txXfrm>
        <a:off x="54573" y="707494"/>
        <a:ext cx="6486917" cy="1008789"/>
      </dsp:txXfrm>
    </dsp:sp>
    <dsp:sp modelId="{94AF2ACC-9781-430E-8557-B1AEFA47FB38}">
      <dsp:nvSpPr>
        <dsp:cNvPr id="0" name=""/>
        <dsp:cNvSpPr/>
      </dsp:nvSpPr>
      <dsp:spPr>
        <a:xfrm>
          <a:off x="0" y="1911976"/>
          <a:ext cx="6596063" cy="1117935"/>
        </a:xfrm>
        <a:prstGeom prst="roundRect">
          <a:avLst/>
        </a:prstGeom>
        <a:solidFill>
          <a:schemeClr val="accent5">
            <a:hueOff val="393725"/>
            <a:satOff val="21144"/>
            <a:lumOff val="-764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900" kern="1200"/>
            <a:t>Emigrazione ?</a:t>
          </a:r>
          <a:endParaRPr lang="en-US" sz="4900" kern="1200"/>
        </a:p>
      </dsp:txBody>
      <dsp:txXfrm>
        <a:off x="54573" y="1966549"/>
        <a:ext cx="6486917" cy="1008789"/>
      </dsp:txXfrm>
    </dsp:sp>
    <dsp:sp modelId="{22D01042-FA73-4252-B5EB-09E329A7551C}">
      <dsp:nvSpPr>
        <dsp:cNvPr id="0" name=""/>
        <dsp:cNvSpPr/>
      </dsp:nvSpPr>
      <dsp:spPr>
        <a:xfrm>
          <a:off x="0" y="3171031"/>
          <a:ext cx="6596063" cy="1117935"/>
        </a:xfrm>
        <a:prstGeom prst="roundRect">
          <a:avLst/>
        </a:prstGeom>
        <a:solidFill>
          <a:schemeClr val="accent5">
            <a:hueOff val="787450"/>
            <a:satOff val="42288"/>
            <a:lumOff val="-1529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900" kern="1200"/>
            <a:t>Migrazione? Migrazioni?</a:t>
          </a:r>
          <a:endParaRPr lang="en-US" sz="4900" kern="1200"/>
        </a:p>
      </dsp:txBody>
      <dsp:txXfrm>
        <a:off x="54573" y="3225604"/>
        <a:ext cx="6486917" cy="10087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C37C90-D1B9-4F29-A517-8AD41C514B40}">
      <dsp:nvSpPr>
        <dsp:cNvPr id="0" name=""/>
        <dsp:cNvSpPr/>
      </dsp:nvSpPr>
      <dsp:spPr>
        <a:xfrm>
          <a:off x="0" y="44037"/>
          <a:ext cx="5641974" cy="90903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/>
            <a:t>La teoria dei «costi-benefici»</a:t>
          </a:r>
          <a:endParaRPr lang="en-US" sz="2500" kern="1200"/>
        </a:p>
      </dsp:txBody>
      <dsp:txXfrm>
        <a:off x="44375" y="88412"/>
        <a:ext cx="5553224" cy="820285"/>
      </dsp:txXfrm>
    </dsp:sp>
    <dsp:sp modelId="{88B61898-88E2-4FA8-A38F-96833409E00E}">
      <dsp:nvSpPr>
        <dsp:cNvPr id="0" name=""/>
        <dsp:cNvSpPr/>
      </dsp:nvSpPr>
      <dsp:spPr>
        <a:xfrm>
          <a:off x="0" y="1025072"/>
          <a:ext cx="5641974" cy="909035"/>
        </a:xfrm>
        <a:prstGeom prst="roundRect">
          <a:avLst/>
        </a:prstGeom>
        <a:gradFill rotWithShape="0">
          <a:gsLst>
            <a:gs pos="0">
              <a:schemeClr val="accent5">
                <a:hueOff val="196862"/>
                <a:satOff val="10572"/>
                <a:lumOff val="-3823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5">
                <a:hueOff val="196862"/>
                <a:satOff val="10572"/>
                <a:lumOff val="-3823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/>
            <a:t>La teoria di «push – pull»</a:t>
          </a:r>
          <a:endParaRPr lang="en-US" sz="2500" kern="1200"/>
        </a:p>
      </dsp:txBody>
      <dsp:txXfrm>
        <a:off x="44375" y="1069447"/>
        <a:ext cx="5553224" cy="820285"/>
      </dsp:txXfrm>
    </dsp:sp>
    <dsp:sp modelId="{D2A87576-9371-4BC7-9679-B1C83BA0F161}">
      <dsp:nvSpPr>
        <dsp:cNvPr id="0" name=""/>
        <dsp:cNvSpPr/>
      </dsp:nvSpPr>
      <dsp:spPr>
        <a:xfrm>
          <a:off x="0" y="2006107"/>
          <a:ext cx="5641974" cy="909035"/>
        </a:xfrm>
        <a:prstGeom prst="roundRect">
          <a:avLst/>
        </a:prstGeom>
        <a:gradFill rotWithShape="0">
          <a:gsLst>
            <a:gs pos="0">
              <a:schemeClr val="accent5">
                <a:hueOff val="393725"/>
                <a:satOff val="21144"/>
                <a:lumOff val="-7647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5">
                <a:hueOff val="393725"/>
                <a:satOff val="21144"/>
                <a:lumOff val="-7647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/>
            <a:t>La teoria comportamentale della «catena migratoria»</a:t>
          </a:r>
          <a:endParaRPr lang="en-US" sz="2500" kern="1200"/>
        </a:p>
      </dsp:txBody>
      <dsp:txXfrm>
        <a:off x="44375" y="2050482"/>
        <a:ext cx="5553224" cy="820285"/>
      </dsp:txXfrm>
    </dsp:sp>
    <dsp:sp modelId="{91C0E3EE-EDA4-4341-98AF-9057923C4E49}">
      <dsp:nvSpPr>
        <dsp:cNvPr id="0" name=""/>
        <dsp:cNvSpPr/>
      </dsp:nvSpPr>
      <dsp:spPr>
        <a:xfrm>
          <a:off x="0" y="2987142"/>
          <a:ext cx="5641974" cy="909035"/>
        </a:xfrm>
        <a:prstGeom prst="roundRect">
          <a:avLst/>
        </a:prstGeom>
        <a:gradFill rotWithShape="0">
          <a:gsLst>
            <a:gs pos="0">
              <a:schemeClr val="accent5">
                <a:hueOff val="590587"/>
                <a:satOff val="31716"/>
                <a:lumOff val="-1147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5">
                <a:hueOff val="590587"/>
                <a:satOff val="31716"/>
                <a:lumOff val="-1147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/>
            <a:t>Le teorie reticolari e dei «sistemi migratori»</a:t>
          </a:r>
          <a:endParaRPr lang="en-US" sz="2500" kern="1200"/>
        </a:p>
      </dsp:txBody>
      <dsp:txXfrm>
        <a:off x="44375" y="3031517"/>
        <a:ext cx="5553224" cy="820285"/>
      </dsp:txXfrm>
    </dsp:sp>
    <dsp:sp modelId="{4D4CCE33-3954-4E4B-A3E4-A110BA86588D}">
      <dsp:nvSpPr>
        <dsp:cNvPr id="0" name=""/>
        <dsp:cNvSpPr/>
      </dsp:nvSpPr>
      <dsp:spPr>
        <a:xfrm>
          <a:off x="0" y="3968177"/>
          <a:ext cx="5641974" cy="909035"/>
        </a:xfrm>
        <a:prstGeom prst="roundRect">
          <a:avLst/>
        </a:prstGeom>
        <a:gradFill rotWithShape="0">
          <a:gsLst>
            <a:gs pos="0">
              <a:schemeClr val="accent5">
                <a:hueOff val="787450"/>
                <a:satOff val="42288"/>
                <a:lumOff val="-15294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5">
                <a:hueOff val="787450"/>
                <a:satOff val="42288"/>
                <a:lumOff val="-15294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/>
            <a:t>La costruzione di una serie di schemi di riferimento</a:t>
          </a:r>
          <a:endParaRPr lang="en-US" sz="2500" kern="1200"/>
        </a:p>
      </dsp:txBody>
      <dsp:txXfrm>
        <a:off x="44375" y="4012552"/>
        <a:ext cx="5553224" cy="8202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0ADC30-7D99-47CC-BD44-4CE42F5AA88A}">
      <dsp:nvSpPr>
        <dsp:cNvPr id="0" name=""/>
        <dsp:cNvSpPr/>
      </dsp:nvSpPr>
      <dsp:spPr>
        <a:xfrm>
          <a:off x="0" y="890687"/>
          <a:ext cx="5641974" cy="57037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/>
            <a:t>Le motivazioni dell’emigrazione:</a:t>
          </a:r>
          <a:endParaRPr lang="en-US" sz="2500" kern="1200"/>
        </a:p>
      </dsp:txBody>
      <dsp:txXfrm>
        <a:off x="27843" y="918530"/>
        <a:ext cx="5586288" cy="514689"/>
      </dsp:txXfrm>
    </dsp:sp>
    <dsp:sp modelId="{6D8758F5-3EAD-4A67-A914-97B040989444}">
      <dsp:nvSpPr>
        <dsp:cNvPr id="0" name=""/>
        <dsp:cNvSpPr/>
      </dsp:nvSpPr>
      <dsp:spPr>
        <a:xfrm>
          <a:off x="0" y="1533062"/>
          <a:ext cx="5641974" cy="570375"/>
        </a:xfrm>
        <a:prstGeom prst="roundRect">
          <a:avLst/>
        </a:prstGeom>
        <a:gradFill rotWithShape="0">
          <a:gsLst>
            <a:gs pos="0">
              <a:schemeClr val="accent5">
                <a:hueOff val="196862"/>
                <a:satOff val="10572"/>
                <a:lumOff val="-3823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5">
                <a:hueOff val="196862"/>
                <a:satOff val="10572"/>
                <a:lumOff val="-3823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/>
            <a:t>La sopravvivenza fisica</a:t>
          </a:r>
          <a:endParaRPr lang="en-US" sz="2500" kern="1200"/>
        </a:p>
      </dsp:txBody>
      <dsp:txXfrm>
        <a:off x="27843" y="1560905"/>
        <a:ext cx="5586288" cy="514689"/>
      </dsp:txXfrm>
    </dsp:sp>
    <dsp:sp modelId="{E54A68D0-E709-4FE3-87A7-BD1BB992405C}">
      <dsp:nvSpPr>
        <dsp:cNvPr id="0" name=""/>
        <dsp:cNvSpPr/>
      </dsp:nvSpPr>
      <dsp:spPr>
        <a:xfrm>
          <a:off x="0" y="2175437"/>
          <a:ext cx="5641974" cy="570375"/>
        </a:xfrm>
        <a:prstGeom prst="roundRect">
          <a:avLst/>
        </a:prstGeom>
        <a:gradFill rotWithShape="0">
          <a:gsLst>
            <a:gs pos="0">
              <a:schemeClr val="accent5">
                <a:hueOff val="393725"/>
                <a:satOff val="21144"/>
                <a:lumOff val="-7647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5">
                <a:hueOff val="393725"/>
                <a:satOff val="21144"/>
                <a:lumOff val="-7647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/>
            <a:t>La realizzazione economico-professionale</a:t>
          </a:r>
          <a:endParaRPr lang="en-US" sz="2500" kern="1200"/>
        </a:p>
      </dsp:txBody>
      <dsp:txXfrm>
        <a:off x="27843" y="2203280"/>
        <a:ext cx="5586288" cy="514689"/>
      </dsp:txXfrm>
    </dsp:sp>
    <dsp:sp modelId="{A4FD48E7-5188-42DF-AC8C-2E71D9D98948}">
      <dsp:nvSpPr>
        <dsp:cNvPr id="0" name=""/>
        <dsp:cNvSpPr/>
      </dsp:nvSpPr>
      <dsp:spPr>
        <a:xfrm>
          <a:off x="0" y="2817812"/>
          <a:ext cx="5641974" cy="570375"/>
        </a:xfrm>
        <a:prstGeom prst="roundRect">
          <a:avLst/>
        </a:prstGeom>
        <a:gradFill rotWithShape="0">
          <a:gsLst>
            <a:gs pos="0">
              <a:schemeClr val="accent5">
                <a:hueOff val="590587"/>
                <a:satOff val="31716"/>
                <a:lumOff val="-1147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5">
                <a:hueOff val="590587"/>
                <a:satOff val="31716"/>
                <a:lumOff val="-1147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/>
            <a:t>L’identificazione politica</a:t>
          </a:r>
          <a:endParaRPr lang="en-US" sz="2500" kern="1200"/>
        </a:p>
      </dsp:txBody>
      <dsp:txXfrm>
        <a:off x="27843" y="2845655"/>
        <a:ext cx="5586288" cy="514689"/>
      </dsp:txXfrm>
    </dsp:sp>
    <dsp:sp modelId="{2FB61F22-C1F4-4861-831A-B19870949E96}">
      <dsp:nvSpPr>
        <dsp:cNvPr id="0" name=""/>
        <dsp:cNvSpPr/>
      </dsp:nvSpPr>
      <dsp:spPr>
        <a:xfrm>
          <a:off x="0" y="3460187"/>
          <a:ext cx="5641974" cy="570375"/>
        </a:xfrm>
        <a:prstGeom prst="roundRect">
          <a:avLst/>
        </a:prstGeom>
        <a:gradFill rotWithShape="0">
          <a:gsLst>
            <a:gs pos="0">
              <a:schemeClr val="accent5">
                <a:hueOff val="787450"/>
                <a:satOff val="42288"/>
                <a:lumOff val="-15294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5">
                <a:hueOff val="787450"/>
                <a:satOff val="42288"/>
                <a:lumOff val="-15294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/>
            <a:t>L’adesione a un modello culturale</a:t>
          </a:r>
          <a:endParaRPr lang="en-US" sz="2500" kern="1200"/>
        </a:p>
      </dsp:txBody>
      <dsp:txXfrm>
        <a:off x="27843" y="3488030"/>
        <a:ext cx="5586288" cy="5146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4F9A24-7ECC-470A-8D56-72CD3CE3DD88}">
      <dsp:nvSpPr>
        <dsp:cNvPr id="0" name=""/>
        <dsp:cNvSpPr/>
      </dsp:nvSpPr>
      <dsp:spPr>
        <a:xfrm>
          <a:off x="2847" y="542881"/>
          <a:ext cx="2259201" cy="13555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/>
            <a:t>Culturale</a:t>
          </a:r>
          <a:endParaRPr lang="en-US" sz="2300" kern="1200"/>
        </a:p>
      </dsp:txBody>
      <dsp:txXfrm>
        <a:off x="2847" y="542881"/>
        <a:ext cx="2259201" cy="1355520"/>
      </dsp:txXfrm>
    </dsp:sp>
    <dsp:sp modelId="{40CD3E2B-12B4-4C0F-B878-265814715ADD}">
      <dsp:nvSpPr>
        <dsp:cNvPr id="0" name=""/>
        <dsp:cNvSpPr/>
      </dsp:nvSpPr>
      <dsp:spPr>
        <a:xfrm>
          <a:off x="2487969" y="542881"/>
          <a:ext cx="2259201" cy="135552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/>
            <a:t>Strutturale</a:t>
          </a:r>
          <a:endParaRPr lang="en-US" sz="2300" kern="1200"/>
        </a:p>
      </dsp:txBody>
      <dsp:txXfrm>
        <a:off x="2487969" y="542881"/>
        <a:ext cx="2259201" cy="1355520"/>
      </dsp:txXfrm>
    </dsp:sp>
    <dsp:sp modelId="{FF5929B5-7CA7-43E1-9CF2-E7583DD7125D}">
      <dsp:nvSpPr>
        <dsp:cNvPr id="0" name=""/>
        <dsp:cNvSpPr/>
      </dsp:nvSpPr>
      <dsp:spPr>
        <a:xfrm>
          <a:off x="4973091" y="542881"/>
          <a:ext cx="2259201" cy="135552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/>
            <a:t>Coniugale</a:t>
          </a:r>
          <a:endParaRPr lang="en-US" sz="2300" kern="1200"/>
        </a:p>
      </dsp:txBody>
      <dsp:txXfrm>
        <a:off x="4973091" y="542881"/>
        <a:ext cx="2259201" cy="1355520"/>
      </dsp:txXfrm>
    </dsp:sp>
    <dsp:sp modelId="{9AE25DCC-A6D3-4C70-8167-B28F7E1A6917}">
      <dsp:nvSpPr>
        <dsp:cNvPr id="0" name=""/>
        <dsp:cNvSpPr/>
      </dsp:nvSpPr>
      <dsp:spPr>
        <a:xfrm>
          <a:off x="7458212" y="542881"/>
          <a:ext cx="2259201" cy="135552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/>
            <a:t>Identificazionale</a:t>
          </a:r>
          <a:endParaRPr lang="en-US" sz="2300" kern="1200"/>
        </a:p>
      </dsp:txBody>
      <dsp:txXfrm>
        <a:off x="7458212" y="542881"/>
        <a:ext cx="2259201" cy="1355520"/>
      </dsp:txXfrm>
    </dsp:sp>
    <dsp:sp modelId="{1ED57FBC-4429-4E21-943A-C548754CF9A2}">
      <dsp:nvSpPr>
        <dsp:cNvPr id="0" name=""/>
        <dsp:cNvSpPr/>
      </dsp:nvSpPr>
      <dsp:spPr>
        <a:xfrm>
          <a:off x="1245408" y="2124322"/>
          <a:ext cx="2259201" cy="135552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/>
            <a:t>Recettività attitudinale</a:t>
          </a:r>
          <a:endParaRPr lang="en-US" sz="2300" kern="1200"/>
        </a:p>
      </dsp:txBody>
      <dsp:txXfrm>
        <a:off x="1245408" y="2124322"/>
        <a:ext cx="2259201" cy="1355520"/>
      </dsp:txXfrm>
    </dsp:sp>
    <dsp:sp modelId="{37EAD2B6-A333-43BB-92C9-91C9DC30A422}">
      <dsp:nvSpPr>
        <dsp:cNvPr id="0" name=""/>
        <dsp:cNvSpPr/>
      </dsp:nvSpPr>
      <dsp:spPr>
        <a:xfrm>
          <a:off x="3730530" y="2124322"/>
          <a:ext cx="2259201" cy="13555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/>
            <a:t>Recettività comportamentale</a:t>
          </a:r>
          <a:endParaRPr lang="en-US" sz="2300" kern="1200"/>
        </a:p>
      </dsp:txBody>
      <dsp:txXfrm>
        <a:off x="3730530" y="2124322"/>
        <a:ext cx="2259201" cy="1355520"/>
      </dsp:txXfrm>
    </dsp:sp>
    <dsp:sp modelId="{4C42C3AB-2813-4EC7-8CEE-7B7FCB063CAC}">
      <dsp:nvSpPr>
        <dsp:cNvPr id="0" name=""/>
        <dsp:cNvSpPr/>
      </dsp:nvSpPr>
      <dsp:spPr>
        <a:xfrm>
          <a:off x="6215651" y="2124322"/>
          <a:ext cx="2259201" cy="135552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/>
            <a:t>Recettività civica</a:t>
          </a:r>
          <a:endParaRPr lang="en-US" sz="2300" kern="1200"/>
        </a:p>
      </dsp:txBody>
      <dsp:txXfrm>
        <a:off x="6215651" y="2124322"/>
        <a:ext cx="2259201" cy="1355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BD4153C-A6A2-4EC7-86C8-B41664D45901}" type="datetimeFigureOut">
              <a:rPr lang="es-ES" smtClean="0"/>
              <a:t>03/10/2019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4DB9-D912-404E-A407-8122F0EA5188}" type="slidenum">
              <a:rPr lang="es-ES" smtClean="0"/>
              <a:t>‹N›</a:t>
            </a:fld>
            <a:endParaRPr lang="es-E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108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153C-A6A2-4EC7-86C8-B41664D45901}" type="datetimeFigureOut">
              <a:rPr lang="es-ES" smtClean="0"/>
              <a:t>03/10/2019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4DB9-D912-404E-A407-8122F0EA5188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0894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153C-A6A2-4EC7-86C8-B41664D45901}" type="datetimeFigureOut">
              <a:rPr lang="es-ES" smtClean="0"/>
              <a:t>03/10/2019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4DB9-D912-404E-A407-8122F0EA5188}" type="slidenum">
              <a:rPr lang="es-ES" smtClean="0"/>
              <a:t>‹N›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888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153C-A6A2-4EC7-86C8-B41664D45901}" type="datetimeFigureOut">
              <a:rPr lang="es-ES" smtClean="0"/>
              <a:t>03/10/2019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4DB9-D912-404E-A407-8122F0EA5188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2493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153C-A6A2-4EC7-86C8-B41664D45901}" type="datetimeFigureOut">
              <a:rPr lang="es-ES" smtClean="0"/>
              <a:t>03/10/2019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4DB9-D912-404E-A407-8122F0EA5188}" type="slidenum">
              <a:rPr lang="es-ES" smtClean="0"/>
              <a:t>‹N›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89502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153C-A6A2-4EC7-86C8-B41664D45901}" type="datetimeFigureOut">
              <a:rPr lang="es-ES" smtClean="0"/>
              <a:t>03/10/2019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4DB9-D912-404E-A407-8122F0EA5188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5777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153C-A6A2-4EC7-86C8-B41664D45901}" type="datetimeFigureOut">
              <a:rPr lang="es-ES" smtClean="0"/>
              <a:t>03/10/2019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4DB9-D912-404E-A407-8122F0EA5188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9507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153C-A6A2-4EC7-86C8-B41664D45901}" type="datetimeFigureOut">
              <a:rPr lang="es-ES" smtClean="0"/>
              <a:t>03/10/2019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4DB9-D912-404E-A407-8122F0EA5188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6477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153C-A6A2-4EC7-86C8-B41664D45901}" type="datetimeFigureOut">
              <a:rPr lang="es-ES" smtClean="0"/>
              <a:t>03/10/2019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4DB9-D912-404E-A407-8122F0EA5188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24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153C-A6A2-4EC7-86C8-B41664D45901}" type="datetimeFigureOut">
              <a:rPr lang="es-ES" smtClean="0"/>
              <a:t>03/10/2019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4DB9-D912-404E-A407-8122F0EA5188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0217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153C-A6A2-4EC7-86C8-B41664D45901}" type="datetimeFigureOut">
              <a:rPr lang="es-ES" smtClean="0"/>
              <a:t>03/10/2019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4DB9-D912-404E-A407-8122F0EA5188}" type="slidenum">
              <a:rPr lang="es-ES" smtClean="0"/>
              <a:t>‹N›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8776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BD4153C-A6A2-4EC7-86C8-B41664D45901}" type="datetimeFigureOut">
              <a:rPr lang="es-ES" smtClean="0"/>
              <a:t>03/10/2019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91D4DB9-D912-404E-A407-8122F0EA5188}" type="slidenum">
              <a:rPr lang="es-ES" smtClean="0"/>
              <a:t>‹N›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0939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D2163F-5AE7-44AB-B45F-0DB9CA7F26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Nozioni di base di Sociologia delle Migrazioni</a:t>
            </a:r>
            <a:endParaRPr lang="es-ES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A02A08E-51C6-437E-91A3-09C5B18ADF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Stefano Tedeschi</a:t>
            </a:r>
          </a:p>
          <a:p>
            <a:r>
              <a:rPr lang="it-IT" dirty="0"/>
              <a:t>Sapienza Università di Roma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19360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488D5A-EA25-4B0E-9D73-7DF1D7563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11558587" cy="638969"/>
          </a:xfrm>
        </p:spPr>
        <p:txBody>
          <a:bodyPr>
            <a:normAutofit/>
          </a:bodyPr>
          <a:lstStyle/>
          <a:p>
            <a:r>
              <a:rPr lang="it-IT" sz="2800" b="1" dirty="0"/>
              <a:t>Tipologia di una società multietnica (Jackson, 1986)</a:t>
            </a:r>
            <a:endParaRPr lang="es-ES" sz="2800" b="1" dirty="0"/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5785FC99-3423-4F9A-AD62-89FE42B3F1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0912844"/>
              </p:ext>
            </p:extLst>
          </p:nvPr>
        </p:nvGraphicFramePr>
        <p:xfrm>
          <a:off x="0" y="500062"/>
          <a:ext cx="12192000" cy="6533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6113">
                  <a:extLst>
                    <a:ext uri="{9D8B030D-6E8A-4147-A177-3AD203B41FA5}">
                      <a16:colId xmlns:a16="http://schemas.microsoft.com/office/drawing/2014/main" val="3634274552"/>
                    </a:ext>
                  </a:extLst>
                </a:gridCol>
                <a:gridCol w="2909887">
                  <a:extLst>
                    <a:ext uri="{9D8B030D-6E8A-4147-A177-3AD203B41FA5}">
                      <a16:colId xmlns:a16="http://schemas.microsoft.com/office/drawing/2014/main" val="588253183"/>
                    </a:ext>
                  </a:extLst>
                </a:gridCol>
                <a:gridCol w="3233738">
                  <a:extLst>
                    <a:ext uri="{9D8B030D-6E8A-4147-A177-3AD203B41FA5}">
                      <a16:colId xmlns:a16="http://schemas.microsoft.com/office/drawing/2014/main" val="4002087839"/>
                    </a:ext>
                  </a:extLst>
                </a:gridCol>
                <a:gridCol w="2862262">
                  <a:extLst>
                    <a:ext uri="{9D8B030D-6E8A-4147-A177-3AD203B41FA5}">
                      <a16:colId xmlns:a16="http://schemas.microsoft.com/office/drawing/2014/main" val="157531623"/>
                    </a:ext>
                  </a:extLst>
                </a:gridCol>
              </a:tblGrid>
              <a:tr h="623446">
                <a:tc>
                  <a:txBody>
                    <a:bodyPr/>
                    <a:lstStyle/>
                    <a:p>
                      <a:r>
                        <a:rPr lang="it-IT" dirty="0"/>
                        <a:t>Caratteri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Società coloniale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Società pluralistica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Società assimilazionista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653420"/>
                  </a:ext>
                </a:extLst>
              </a:tr>
              <a:tr h="623446">
                <a:tc>
                  <a:txBody>
                    <a:bodyPr/>
                    <a:lstStyle/>
                    <a:p>
                      <a:r>
                        <a:rPr lang="it-IT" dirty="0"/>
                        <a:t>Contatto iniziale tra gruppo dominante e minoranza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Conquista dei gruppi indigeni da parte dei gruppi dominanti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Annessione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Immigrazione volontaria / Conquista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7767146"/>
                  </a:ext>
                </a:extLst>
              </a:tr>
              <a:tr h="623446">
                <a:tc>
                  <a:txBody>
                    <a:bodyPr/>
                    <a:lstStyle/>
                    <a:p>
                      <a:r>
                        <a:rPr lang="it-IT" dirty="0"/>
                        <a:t>Relazione tra gruppo dominante e minoranza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Paternalistica o competitiva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Idealmente egualitaria, ma spesso competitiva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Competitiva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132327"/>
                  </a:ext>
                </a:extLst>
              </a:tr>
              <a:tr h="623446">
                <a:tc>
                  <a:txBody>
                    <a:bodyPr/>
                    <a:lstStyle/>
                    <a:p>
                      <a:r>
                        <a:rPr lang="it-IT" dirty="0"/>
                        <a:t>Natura della stratificazione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Società di casta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Gerarchia di classe all’interno di ciascun gruppo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Classe 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109927"/>
                  </a:ext>
                </a:extLst>
              </a:tr>
              <a:tr h="623446">
                <a:tc>
                  <a:txBody>
                    <a:bodyPr/>
                    <a:lstStyle/>
                    <a:p>
                      <a:r>
                        <a:rPr lang="it-IT" dirty="0"/>
                        <a:t>Separazione istituzionale tra i gruppi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Alta, eccetto che nell’economia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Alta, eccetto che nell’economia e nel governo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Bassa in politica e in economia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0927972"/>
                  </a:ext>
                </a:extLst>
              </a:tr>
              <a:tr h="623446">
                <a:tc>
                  <a:txBody>
                    <a:bodyPr/>
                    <a:lstStyle/>
                    <a:p>
                      <a:r>
                        <a:rPr lang="it-IT" dirty="0"/>
                        <a:t>Differenze fisiche e culturali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Acute in entrambi i campi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Differenze fisiche basse; differenze culturali evidenti in alcuni campi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Ampia varietà di tipi fisici; acute differenze culturali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1349588"/>
                  </a:ext>
                </a:extLst>
              </a:tr>
              <a:tr h="623446">
                <a:tc>
                  <a:txBody>
                    <a:bodyPr/>
                    <a:lstStyle/>
                    <a:p>
                      <a:r>
                        <a:rPr lang="it-IT" dirty="0"/>
                        <a:t>Obiettivi di politica etnica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Pluralismo ineguale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Pluralismo egualitario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Assimilazione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1761795"/>
                  </a:ext>
                </a:extLst>
              </a:tr>
              <a:tr h="623446">
                <a:tc>
                  <a:txBody>
                    <a:bodyPr/>
                    <a:lstStyle/>
                    <a:p>
                      <a:r>
                        <a:rPr lang="it-IT" dirty="0"/>
                        <a:t>Grado di conflitto tra gruppi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Di solito alto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Relativamente basso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Variabile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3778"/>
                  </a:ext>
                </a:extLst>
              </a:tr>
              <a:tr h="623446">
                <a:tc>
                  <a:txBody>
                    <a:bodyPr/>
                    <a:lstStyle/>
                    <a:p>
                      <a:r>
                        <a:rPr lang="it-IT" dirty="0"/>
                        <a:t>Esempi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Sud degli Stati Uniti; India coloniale; Colonie spagnole d’America; Sudafrica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Svizzera; Ex-Iugoslavia; Canada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Stati Uniti; Australia; Brasile;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032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7417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24EA75-ACD4-4416-B459-D3DD10FAA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it-IT"/>
              <a:t>Le dimensioni dell’assimilazione</a:t>
            </a:r>
            <a:endParaRPr lang="es-ES"/>
          </a:p>
        </p:txBody>
      </p:sp>
      <p:graphicFrame>
        <p:nvGraphicFramePr>
          <p:cNvPr id="12" name="Segnaposto contenuto 2">
            <a:extLst>
              <a:ext uri="{FF2B5EF4-FFF2-40B4-BE49-F238E27FC236}">
                <a16:creationId xmlns:a16="http://schemas.microsoft.com/office/drawing/2014/main" id="{A08D07A1-2CAB-4178-8D3D-6A31691845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0050605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6305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B9B29C2-1CA6-4D64-B67D-799F7C15BA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280CA19-A789-441E-8F7A-940EF7A25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04" y="5943600"/>
            <a:ext cx="11227591" cy="914400"/>
          </a:xfrm>
        </p:spPr>
        <p:txBody>
          <a:bodyPr>
            <a:normAutofit/>
          </a:bodyPr>
          <a:lstStyle/>
          <a:p>
            <a:r>
              <a:rPr lang="it-IT" sz="3600" b="1" dirty="0"/>
              <a:t>Modelli di integrazione e di pluralismo (Pollini, 1993)</a:t>
            </a:r>
            <a:endParaRPr lang="es-ES" sz="3600" b="1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9D271F7-8D8C-4354-9B5F-5B4277B289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5262137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345E6120-5E24-4E1E-97EE-CD10F7DEFE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1515890"/>
              </p:ext>
            </p:extLst>
          </p:nvPr>
        </p:nvGraphicFramePr>
        <p:xfrm>
          <a:off x="0" y="0"/>
          <a:ext cx="12191996" cy="564962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407149">
                  <a:extLst>
                    <a:ext uri="{9D8B030D-6E8A-4147-A177-3AD203B41FA5}">
                      <a16:colId xmlns:a16="http://schemas.microsoft.com/office/drawing/2014/main" val="3021334222"/>
                    </a:ext>
                  </a:extLst>
                </a:gridCol>
                <a:gridCol w="2161422">
                  <a:extLst>
                    <a:ext uri="{9D8B030D-6E8A-4147-A177-3AD203B41FA5}">
                      <a16:colId xmlns:a16="http://schemas.microsoft.com/office/drawing/2014/main" val="4254408404"/>
                    </a:ext>
                  </a:extLst>
                </a:gridCol>
                <a:gridCol w="2890961">
                  <a:extLst>
                    <a:ext uri="{9D8B030D-6E8A-4147-A177-3AD203B41FA5}">
                      <a16:colId xmlns:a16="http://schemas.microsoft.com/office/drawing/2014/main" val="129346803"/>
                    </a:ext>
                  </a:extLst>
                </a:gridCol>
                <a:gridCol w="2989883">
                  <a:extLst>
                    <a:ext uri="{9D8B030D-6E8A-4147-A177-3AD203B41FA5}">
                      <a16:colId xmlns:a16="http://schemas.microsoft.com/office/drawing/2014/main" val="2460054984"/>
                    </a:ext>
                  </a:extLst>
                </a:gridCol>
                <a:gridCol w="2742581">
                  <a:extLst>
                    <a:ext uri="{9D8B030D-6E8A-4147-A177-3AD203B41FA5}">
                      <a16:colId xmlns:a16="http://schemas.microsoft.com/office/drawing/2014/main" val="749871256"/>
                    </a:ext>
                  </a:extLst>
                </a:gridCol>
              </a:tblGrid>
              <a:tr h="416984">
                <a:tc>
                  <a:txBody>
                    <a:bodyPr/>
                    <a:lstStyle/>
                    <a:p>
                      <a:endParaRPr lang="es-ES" sz="2000"/>
                    </a:p>
                  </a:txBody>
                  <a:tcPr marL="60880" marR="60880" marT="30440" marB="30440"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Subordinazione</a:t>
                      </a:r>
                      <a:endParaRPr lang="es-ES" sz="2000"/>
                    </a:p>
                  </a:txBody>
                  <a:tcPr marL="60880" marR="60880" marT="30440" marB="30440"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Corporativizzazione</a:t>
                      </a:r>
                      <a:endParaRPr lang="es-ES" sz="2000"/>
                    </a:p>
                  </a:txBody>
                  <a:tcPr marL="60880" marR="60880" marT="30440" marB="30440"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Assorbimento</a:t>
                      </a:r>
                      <a:endParaRPr lang="es-ES" sz="2000"/>
                    </a:p>
                  </a:txBody>
                  <a:tcPr marL="60880" marR="60880" marT="30440" marB="30440"/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Coordinazione</a:t>
                      </a:r>
                      <a:endParaRPr lang="es-ES" sz="2000" dirty="0"/>
                    </a:p>
                  </a:txBody>
                  <a:tcPr marL="60880" marR="60880" marT="30440" marB="30440"/>
                </a:tc>
                <a:extLst>
                  <a:ext uri="{0D108BD9-81ED-4DB2-BD59-A6C34878D82A}">
                    <a16:rowId xmlns:a16="http://schemas.microsoft.com/office/drawing/2014/main" val="1424282283"/>
                  </a:ext>
                </a:extLst>
              </a:tr>
              <a:tr h="1269904">
                <a:tc>
                  <a:txBody>
                    <a:bodyPr/>
                    <a:lstStyle/>
                    <a:p>
                      <a:r>
                        <a:rPr lang="it-IT" sz="2000"/>
                        <a:t>Culturale</a:t>
                      </a:r>
                      <a:endParaRPr lang="es-ES" sz="2000"/>
                    </a:p>
                  </a:txBody>
                  <a:tcPr marL="60880" marR="60880" marT="30440" marB="30440"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Cultura dominante e cultura subalterna in antagonismo</a:t>
                      </a:r>
                      <a:endParaRPr lang="es-ES" sz="2000"/>
                    </a:p>
                  </a:txBody>
                  <a:tcPr marL="60880" marR="60880" marT="30440" marB="30440"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Separazione tra le diverse culture, con tensioni e conflitti</a:t>
                      </a:r>
                      <a:endParaRPr lang="es-ES" sz="2000"/>
                    </a:p>
                  </a:txBody>
                  <a:tcPr marL="60880" marR="60880" marT="30440" marB="30440"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Conformità alla cultura dominante e differenziazione espressiva</a:t>
                      </a:r>
                      <a:endParaRPr lang="es-ES" sz="2000"/>
                    </a:p>
                  </a:txBody>
                  <a:tcPr marL="60880" marR="60880" marT="30440" marB="30440"/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Ciascuna cultura contribuisce all’edificazione di una nuova cultura</a:t>
                      </a:r>
                      <a:endParaRPr lang="es-ES" sz="2000" dirty="0"/>
                    </a:p>
                  </a:txBody>
                  <a:tcPr marL="60880" marR="60880" marT="30440" marB="30440"/>
                </a:tc>
                <a:extLst>
                  <a:ext uri="{0D108BD9-81ED-4DB2-BD59-A6C34878D82A}">
                    <a16:rowId xmlns:a16="http://schemas.microsoft.com/office/drawing/2014/main" val="2884334303"/>
                  </a:ext>
                </a:extLst>
              </a:tr>
              <a:tr h="1269904">
                <a:tc>
                  <a:txBody>
                    <a:bodyPr/>
                    <a:lstStyle/>
                    <a:p>
                      <a:r>
                        <a:rPr lang="it-IT" sz="2000"/>
                        <a:t>Sociale</a:t>
                      </a:r>
                      <a:endParaRPr lang="es-ES" sz="2000"/>
                    </a:p>
                  </a:txBody>
                  <a:tcPr marL="60880" marR="60880" marT="30440" marB="30440"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Segregazione razziale; creazione di «ghetti» o «riserve»</a:t>
                      </a:r>
                      <a:endParaRPr lang="es-ES" sz="2000"/>
                    </a:p>
                  </a:txBody>
                  <a:tcPr marL="60880" marR="60880" marT="30440" marB="30440"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Salvaguardia di ciascun gruppo in modo rigido</a:t>
                      </a:r>
                      <a:endParaRPr lang="es-ES" sz="2000"/>
                    </a:p>
                  </a:txBody>
                  <a:tcPr marL="60880" marR="60880" marT="30440" marB="30440"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Riconoscimento delle libertà individuali a prescindere dall’etnia</a:t>
                      </a:r>
                      <a:endParaRPr lang="es-ES" sz="2000"/>
                    </a:p>
                  </a:txBody>
                  <a:tcPr marL="60880" marR="60880" marT="30440" marB="30440"/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Emergenza di un gruppo nuovo, diverso dai precedenti</a:t>
                      </a:r>
                      <a:endParaRPr lang="es-ES" sz="2000" dirty="0"/>
                    </a:p>
                  </a:txBody>
                  <a:tcPr marL="60880" marR="60880" marT="30440" marB="30440"/>
                </a:tc>
                <a:extLst>
                  <a:ext uri="{0D108BD9-81ED-4DB2-BD59-A6C34878D82A}">
                    <a16:rowId xmlns:a16="http://schemas.microsoft.com/office/drawing/2014/main" val="4213419042"/>
                  </a:ext>
                </a:extLst>
              </a:tr>
              <a:tr h="985597">
                <a:tc>
                  <a:txBody>
                    <a:bodyPr/>
                    <a:lstStyle/>
                    <a:p>
                      <a:r>
                        <a:rPr lang="it-IT" sz="2000"/>
                        <a:t>Politica</a:t>
                      </a:r>
                      <a:endParaRPr lang="es-ES" sz="2000"/>
                    </a:p>
                  </a:txBody>
                  <a:tcPr marL="60880" marR="60880" marT="30440" marB="30440"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Cittadinanza con diritti limitati</a:t>
                      </a:r>
                      <a:endParaRPr lang="es-ES" sz="2000"/>
                    </a:p>
                  </a:txBody>
                  <a:tcPr marL="60880" marR="60880" marT="30440" marB="30440"/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Riconoscimento rappresentazione politica, ma cittadinanza limitata</a:t>
                      </a:r>
                      <a:endParaRPr lang="es-ES" sz="2000" dirty="0"/>
                    </a:p>
                  </a:txBody>
                  <a:tcPr marL="60880" marR="60880" marT="30440" marB="30440"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Cittadinanza concessa a determinate condizioni</a:t>
                      </a:r>
                      <a:endParaRPr lang="es-ES" sz="2000"/>
                    </a:p>
                  </a:txBody>
                  <a:tcPr marL="60880" marR="60880" marT="30440" marB="30440"/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Diritto universale di cittadinanza ai singoli individui</a:t>
                      </a:r>
                      <a:endParaRPr lang="es-ES" sz="2000" dirty="0"/>
                    </a:p>
                  </a:txBody>
                  <a:tcPr marL="60880" marR="60880" marT="30440" marB="30440"/>
                </a:tc>
                <a:extLst>
                  <a:ext uri="{0D108BD9-81ED-4DB2-BD59-A6C34878D82A}">
                    <a16:rowId xmlns:a16="http://schemas.microsoft.com/office/drawing/2014/main" val="1750634918"/>
                  </a:ext>
                </a:extLst>
              </a:tr>
              <a:tr h="985597">
                <a:tc>
                  <a:txBody>
                    <a:bodyPr/>
                    <a:lstStyle/>
                    <a:p>
                      <a:r>
                        <a:rPr lang="it-IT" sz="2000"/>
                        <a:t>Economica</a:t>
                      </a:r>
                      <a:endParaRPr lang="es-ES" sz="2000"/>
                    </a:p>
                  </a:txBody>
                  <a:tcPr marL="60880" marR="60880" marT="30440" marB="30440"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Divieto di accesso a determinati settori</a:t>
                      </a:r>
                      <a:endParaRPr lang="es-ES" sz="2000"/>
                    </a:p>
                  </a:txBody>
                  <a:tcPr marL="60880" marR="60880" marT="30440" marB="30440"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Quote riservate per ciascun gruppo</a:t>
                      </a:r>
                      <a:endParaRPr lang="es-ES" sz="2000"/>
                    </a:p>
                  </a:txBody>
                  <a:tcPr marL="60880" marR="60880" marT="30440" marB="30440"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Liberalizzazione del mercato del lavoro</a:t>
                      </a:r>
                      <a:endParaRPr lang="es-ES" sz="2000"/>
                    </a:p>
                  </a:txBody>
                  <a:tcPr marL="60880" marR="60880" marT="30440" marB="30440"/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Mercato del lavoro bilanciato da leggi e regolamenti</a:t>
                      </a:r>
                      <a:endParaRPr lang="es-ES" sz="2000" dirty="0"/>
                    </a:p>
                  </a:txBody>
                  <a:tcPr marL="60880" marR="60880" marT="30440" marB="30440"/>
                </a:tc>
                <a:extLst>
                  <a:ext uri="{0D108BD9-81ED-4DB2-BD59-A6C34878D82A}">
                    <a16:rowId xmlns:a16="http://schemas.microsoft.com/office/drawing/2014/main" val="3300046241"/>
                  </a:ext>
                </a:extLst>
              </a:tr>
              <a:tr h="701290">
                <a:tc>
                  <a:txBody>
                    <a:bodyPr/>
                    <a:lstStyle/>
                    <a:p>
                      <a:r>
                        <a:rPr lang="it-IT" sz="2000"/>
                        <a:t>Modelli di pluralismo</a:t>
                      </a:r>
                      <a:endParaRPr lang="es-ES" sz="2000"/>
                    </a:p>
                  </a:txBody>
                  <a:tcPr marL="60880" marR="60880" marT="30440" marB="30440"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Pluralismo ineguale</a:t>
                      </a:r>
                      <a:endParaRPr lang="es-ES" sz="2000"/>
                    </a:p>
                  </a:txBody>
                  <a:tcPr marL="60880" marR="60880" marT="30440" marB="30440"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Pluralismo segmentario</a:t>
                      </a:r>
                      <a:endParaRPr lang="es-ES" sz="2000"/>
                    </a:p>
                  </a:txBody>
                  <a:tcPr marL="60880" marR="60880" marT="30440" marB="30440"/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Pluralismo residuale</a:t>
                      </a:r>
                      <a:endParaRPr lang="es-ES" sz="2000"/>
                    </a:p>
                  </a:txBody>
                  <a:tcPr marL="60880" marR="60880" marT="30440" marB="30440"/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Pluralismo paritario</a:t>
                      </a:r>
                      <a:endParaRPr lang="es-ES" sz="2000" dirty="0"/>
                    </a:p>
                  </a:txBody>
                  <a:tcPr marL="60880" marR="60880" marT="30440" marB="30440"/>
                </a:tc>
                <a:extLst>
                  <a:ext uri="{0D108BD9-81ED-4DB2-BD59-A6C34878D82A}">
                    <a16:rowId xmlns:a16="http://schemas.microsoft.com/office/drawing/2014/main" val="672154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813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4D50FE-B568-4F7B-BEBC-5098B0F06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it-IT" dirty="0"/>
              <a:t>I primi approcci al problema</a:t>
            </a:r>
            <a:endParaRPr lang="es-ES"/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9C25B392-B12E-43F7-8029-F120634895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1136098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7257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DD2553D-0544-445D-9500-C4096FE4A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it-IT" b="1">
                <a:solidFill>
                  <a:srgbClr val="FFFFFF"/>
                </a:solidFill>
              </a:rPr>
              <a:t>L’approccio ecologico-sociale di Robert E. Park e della Scuola di Chicago </a:t>
            </a:r>
            <a:endParaRPr lang="es-ES" b="1">
              <a:solidFill>
                <a:srgbClr val="FFFFFF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D2B801-ED36-47EE-80E5-C7DB1BEBD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228600"/>
            <a:ext cx="6979015" cy="6486525"/>
          </a:xfrm>
        </p:spPr>
        <p:txBody>
          <a:bodyPr anchor="ctr">
            <a:normAutofit/>
          </a:bodyPr>
          <a:lstStyle/>
          <a:p>
            <a:r>
              <a:rPr lang="it-IT" sz="2400" dirty="0"/>
              <a:t>I quattro processi fondamentali nelle relazioni tra culture:</a:t>
            </a:r>
          </a:p>
          <a:p>
            <a:pPr>
              <a:buFontTx/>
              <a:buChar char="-"/>
            </a:pPr>
            <a:r>
              <a:rPr lang="it-IT" sz="2400" dirty="0"/>
              <a:t>Il processo biologico di amalgama – I matrimoni misti</a:t>
            </a:r>
          </a:p>
          <a:p>
            <a:pPr>
              <a:buFontTx/>
              <a:buChar char="-"/>
            </a:pPr>
            <a:r>
              <a:rPr lang="it-IT" sz="2400" dirty="0"/>
              <a:t>Il processo sociale di accomodamento</a:t>
            </a:r>
          </a:p>
          <a:p>
            <a:pPr>
              <a:buFontTx/>
              <a:buChar char="-"/>
            </a:pPr>
            <a:r>
              <a:rPr lang="it-IT" sz="2400" dirty="0"/>
              <a:t>Il processo sociale di assimilazione (il </a:t>
            </a:r>
            <a:r>
              <a:rPr lang="it-IT" sz="2400" i="1" dirty="0"/>
              <a:t>melting </a:t>
            </a:r>
            <a:r>
              <a:rPr lang="it-IT" sz="2400" i="1" dirty="0" err="1"/>
              <a:t>pot</a:t>
            </a:r>
            <a:r>
              <a:rPr lang="it-IT" sz="2400" dirty="0"/>
              <a:t>)</a:t>
            </a:r>
          </a:p>
          <a:p>
            <a:pPr>
              <a:buFontTx/>
              <a:buChar char="-"/>
            </a:pPr>
            <a:r>
              <a:rPr lang="it-IT" sz="2400" dirty="0"/>
              <a:t>Il processo di acculturazione </a:t>
            </a:r>
          </a:p>
          <a:p>
            <a:endParaRPr lang="es-ES" sz="2400" dirty="0"/>
          </a:p>
          <a:p>
            <a:r>
              <a:rPr lang="es-ES" sz="2400" dirty="0" err="1"/>
              <a:t>Gli</a:t>
            </a:r>
            <a:r>
              <a:rPr lang="es-ES" sz="2400" dirty="0"/>
              <a:t> </a:t>
            </a:r>
            <a:r>
              <a:rPr lang="es-ES" sz="2400" dirty="0" err="1"/>
              <a:t>effetti</a:t>
            </a:r>
            <a:r>
              <a:rPr lang="es-ES" sz="2400" dirty="0"/>
              <a:t> </a:t>
            </a:r>
            <a:r>
              <a:rPr lang="es-ES" sz="2400" dirty="0" err="1"/>
              <a:t>della</a:t>
            </a:r>
            <a:r>
              <a:rPr lang="es-ES" sz="2400" dirty="0"/>
              <a:t> </a:t>
            </a:r>
            <a:r>
              <a:rPr lang="es-ES" sz="2400" dirty="0" err="1"/>
              <a:t>migrazione</a:t>
            </a:r>
            <a:r>
              <a:rPr lang="es-ES" sz="2400" dirty="0"/>
              <a:t> </a:t>
            </a:r>
            <a:r>
              <a:rPr lang="es-ES" sz="2400" dirty="0" err="1"/>
              <a:t>sull’individuo</a:t>
            </a:r>
            <a:r>
              <a:rPr lang="es-ES" sz="2400" dirty="0"/>
              <a:t>:</a:t>
            </a:r>
          </a:p>
          <a:p>
            <a:pPr>
              <a:buFontTx/>
              <a:buChar char="-"/>
            </a:pPr>
            <a:r>
              <a:rPr lang="es-ES" sz="2400" dirty="0" err="1"/>
              <a:t>Emancipazione</a:t>
            </a:r>
            <a:r>
              <a:rPr lang="es-ES" sz="2400" dirty="0"/>
              <a:t> </a:t>
            </a:r>
            <a:r>
              <a:rPr lang="es-ES" sz="2400" dirty="0" err="1"/>
              <a:t>dell’individuo</a:t>
            </a:r>
            <a:endParaRPr lang="es-ES" sz="2400" dirty="0"/>
          </a:p>
          <a:p>
            <a:pPr>
              <a:buFontTx/>
              <a:buChar char="-"/>
            </a:pPr>
            <a:r>
              <a:rPr lang="es-ES" sz="2400" dirty="0"/>
              <a:t>La </a:t>
            </a:r>
            <a:r>
              <a:rPr lang="es-ES" sz="2400" dirty="0" err="1"/>
              <a:t>trasformazione</a:t>
            </a:r>
            <a:r>
              <a:rPr lang="es-ES" sz="2400" dirty="0"/>
              <a:t> in “cosmopolita”</a:t>
            </a:r>
          </a:p>
          <a:p>
            <a:pPr>
              <a:buFontTx/>
              <a:buChar char="-"/>
            </a:pPr>
            <a:r>
              <a:rPr lang="es-ES" sz="2400" dirty="0" err="1"/>
              <a:t>L’ibridazione</a:t>
            </a:r>
            <a:r>
              <a:rPr lang="es-ES" sz="2400" dirty="0"/>
              <a:t> </a:t>
            </a:r>
            <a:r>
              <a:rPr lang="es-ES" sz="2400" dirty="0" err="1"/>
              <a:t>culturale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187612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623CB30-4BB7-4460-B3F9-F7129671EB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0680E80-F9ED-43FF-A464-82BABB103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9872" y="643467"/>
            <a:ext cx="3473009" cy="5571066"/>
          </a:xfrm>
        </p:spPr>
        <p:txBody>
          <a:bodyPr>
            <a:normAutofit/>
          </a:bodyPr>
          <a:lstStyle/>
          <a:p>
            <a:r>
              <a:rPr lang="it-IT" dirty="0"/>
              <a:t>Un problema terminologico</a:t>
            </a:r>
            <a:endParaRPr lang="es-E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F0BD310-B3D2-4A7F-BB39-05C1A1A0D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853463" y="2514600"/>
            <a:ext cx="0" cy="1828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41BB1F27-5AD8-484E-A06B-E5548ECF23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6040651"/>
              </p:ext>
            </p:extLst>
          </p:nvPr>
        </p:nvGraphicFramePr>
        <p:xfrm>
          <a:off x="942975" y="933450"/>
          <a:ext cx="6596063" cy="4941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1881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5E0CE8A-B373-428C-8818-499181F94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379C3BD-DCA5-4640-8EA4-B77675AF0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Le molte teorie del Novecento	</a:t>
            </a:r>
            <a:endParaRPr lang="es-ES">
              <a:solidFill>
                <a:srgbClr val="FFFFFF"/>
              </a:solidFill>
            </a:endParaRP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71A8C62C-5127-4942-AAEA-6B0DBFC5E6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9675644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7636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1DC11F-8B67-4BE2-8FC4-3F15BD119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3133581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dirty="0"/>
              <a:t>I tipi di </a:t>
            </a:r>
            <a:r>
              <a:rPr lang="en-US" sz="3700" dirty="0" err="1"/>
              <a:t>mobilità</a:t>
            </a:r>
            <a:r>
              <a:rPr lang="en-US" sz="3700" dirty="0"/>
              <a:t> </a:t>
            </a:r>
            <a:r>
              <a:rPr lang="en-US" sz="3700" dirty="0" err="1"/>
              <a:t>territoriale</a:t>
            </a:r>
            <a:endParaRPr lang="en-US" sz="37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219CF4DC-9083-45EE-B8CF-4023A87E17C4}"/>
              </a:ext>
            </a:extLst>
          </p:cNvPr>
          <p:cNvSpPr txBox="1"/>
          <p:nvPr/>
        </p:nvSpPr>
        <p:spPr>
          <a:xfrm>
            <a:off x="1024128" y="2286000"/>
            <a:ext cx="3133580" cy="393192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2"/>
              </a:buClr>
            </a:pPr>
            <a:r>
              <a:rPr lang="en-US" sz="1600"/>
              <a:t>G. Martinotti, «La mobilità territoriale» (1973)</a:t>
            </a:r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6F1C16B4-1391-4A98-8C53-3576BC8183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4243699"/>
              </p:ext>
            </p:extLst>
          </p:nvPr>
        </p:nvGraphicFramePr>
        <p:xfrm>
          <a:off x="4642342" y="1750439"/>
          <a:ext cx="7287721" cy="3931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17064">
                  <a:extLst>
                    <a:ext uri="{9D8B030D-6E8A-4147-A177-3AD203B41FA5}">
                      <a16:colId xmlns:a16="http://schemas.microsoft.com/office/drawing/2014/main" val="2077273672"/>
                    </a:ext>
                  </a:extLst>
                </a:gridCol>
                <a:gridCol w="1962957">
                  <a:extLst>
                    <a:ext uri="{9D8B030D-6E8A-4147-A177-3AD203B41FA5}">
                      <a16:colId xmlns:a16="http://schemas.microsoft.com/office/drawing/2014/main" val="2161582840"/>
                    </a:ext>
                  </a:extLst>
                </a:gridCol>
                <a:gridCol w="1847243">
                  <a:extLst>
                    <a:ext uri="{9D8B030D-6E8A-4147-A177-3AD203B41FA5}">
                      <a16:colId xmlns:a16="http://schemas.microsoft.com/office/drawing/2014/main" val="4247120516"/>
                    </a:ext>
                  </a:extLst>
                </a:gridCol>
                <a:gridCol w="1760457">
                  <a:extLst>
                    <a:ext uri="{9D8B030D-6E8A-4147-A177-3AD203B41FA5}">
                      <a16:colId xmlns:a16="http://schemas.microsoft.com/office/drawing/2014/main" val="4179589289"/>
                    </a:ext>
                  </a:extLst>
                </a:gridCol>
              </a:tblGrid>
              <a:tr h="855771">
                <a:tc>
                  <a:txBody>
                    <a:bodyPr/>
                    <a:lstStyle/>
                    <a:p>
                      <a:r>
                        <a:rPr lang="it-IT" sz="1900"/>
                        <a:t>Spazio attraversato</a:t>
                      </a:r>
                      <a:endParaRPr lang="es-ES" sz="1900"/>
                    </a:p>
                  </a:txBody>
                  <a:tcPr marL="91271" marR="91271" marT="49369" marB="49369"/>
                </a:tc>
                <a:tc>
                  <a:txBody>
                    <a:bodyPr/>
                    <a:lstStyle/>
                    <a:p>
                      <a:r>
                        <a:rPr lang="it-IT" sz="1900"/>
                        <a:t>Periodicità mobilità</a:t>
                      </a:r>
                      <a:endParaRPr lang="es-ES" sz="1900"/>
                    </a:p>
                  </a:txBody>
                  <a:tcPr marL="91271" marR="91271" marT="49369" marB="49369"/>
                </a:tc>
                <a:tc>
                  <a:txBody>
                    <a:bodyPr/>
                    <a:lstStyle/>
                    <a:p>
                      <a:endParaRPr lang="es-ES" sz="1900"/>
                    </a:p>
                  </a:txBody>
                  <a:tcPr marL="91271" marR="91271" marT="49369" marB="49369"/>
                </a:tc>
                <a:tc>
                  <a:txBody>
                    <a:bodyPr/>
                    <a:lstStyle/>
                    <a:p>
                      <a:endParaRPr lang="es-ES" sz="1900"/>
                    </a:p>
                  </a:txBody>
                  <a:tcPr marL="91271" marR="91271" marT="49369" marB="49369"/>
                </a:tc>
                <a:extLst>
                  <a:ext uri="{0D108BD9-81ED-4DB2-BD59-A6C34878D82A}">
                    <a16:rowId xmlns:a16="http://schemas.microsoft.com/office/drawing/2014/main" val="2787375473"/>
                  </a:ext>
                </a:extLst>
              </a:tr>
              <a:tr h="508837">
                <a:tc>
                  <a:txBody>
                    <a:bodyPr/>
                    <a:lstStyle/>
                    <a:p>
                      <a:endParaRPr lang="es-ES" sz="1900"/>
                    </a:p>
                  </a:txBody>
                  <a:tcPr marL="91271" marR="91271" marT="49369" marB="49369"/>
                </a:tc>
                <a:tc>
                  <a:txBody>
                    <a:bodyPr/>
                    <a:lstStyle/>
                    <a:p>
                      <a:r>
                        <a:rPr lang="it-IT" sz="1900"/>
                        <a:t>Ricorrente</a:t>
                      </a:r>
                      <a:endParaRPr lang="es-ES" sz="1900"/>
                    </a:p>
                  </a:txBody>
                  <a:tcPr marL="91271" marR="91271" marT="49369" marB="49369"/>
                </a:tc>
                <a:tc>
                  <a:txBody>
                    <a:bodyPr/>
                    <a:lstStyle/>
                    <a:p>
                      <a:r>
                        <a:rPr lang="it-IT" sz="1900"/>
                        <a:t>Occasionale</a:t>
                      </a:r>
                      <a:endParaRPr lang="es-ES" sz="1900"/>
                    </a:p>
                  </a:txBody>
                  <a:tcPr marL="91271" marR="91271" marT="49369" marB="49369"/>
                </a:tc>
                <a:tc>
                  <a:txBody>
                    <a:bodyPr/>
                    <a:lstStyle/>
                    <a:p>
                      <a:r>
                        <a:rPr lang="it-IT" sz="1900"/>
                        <a:t>Permanente</a:t>
                      </a:r>
                      <a:endParaRPr lang="es-ES" sz="1900"/>
                    </a:p>
                  </a:txBody>
                  <a:tcPr marL="91271" marR="91271" marT="49369" marB="49369"/>
                </a:tc>
                <a:extLst>
                  <a:ext uri="{0D108BD9-81ED-4DB2-BD59-A6C34878D82A}">
                    <a16:rowId xmlns:a16="http://schemas.microsoft.com/office/drawing/2014/main" val="3177999136"/>
                  </a:ext>
                </a:extLst>
              </a:tr>
              <a:tr h="855771">
                <a:tc>
                  <a:txBody>
                    <a:bodyPr/>
                    <a:lstStyle/>
                    <a:p>
                      <a:r>
                        <a:rPr lang="it-IT" sz="1900"/>
                        <a:t>Città</a:t>
                      </a:r>
                      <a:endParaRPr lang="es-ES" sz="1900"/>
                    </a:p>
                  </a:txBody>
                  <a:tcPr marL="91271" marR="91271" marT="49369" marB="49369"/>
                </a:tc>
                <a:tc>
                  <a:txBody>
                    <a:bodyPr/>
                    <a:lstStyle/>
                    <a:p>
                      <a:r>
                        <a:rPr lang="it-IT" sz="1900"/>
                        <a:t>Pendolarità intra-comunale</a:t>
                      </a:r>
                      <a:endParaRPr lang="es-ES" sz="1900"/>
                    </a:p>
                  </a:txBody>
                  <a:tcPr marL="91271" marR="91271" marT="49369" marB="49369"/>
                </a:tc>
                <a:tc>
                  <a:txBody>
                    <a:bodyPr/>
                    <a:lstStyle/>
                    <a:p>
                      <a:r>
                        <a:rPr lang="it-IT" sz="1900"/>
                        <a:t>Spostamenti</a:t>
                      </a:r>
                      <a:endParaRPr lang="es-ES" sz="1900"/>
                    </a:p>
                  </a:txBody>
                  <a:tcPr marL="91271" marR="91271" marT="49369" marB="49369"/>
                </a:tc>
                <a:tc>
                  <a:txBody>
                    <a:bodyPr/>
                    <a:lstStyle/>
                    <a:p>
                      <a:r>
                        <a:rPr lang="it-IT" sz="1900"/>
                        <a:t>Cambio di domicilio</a:t>
                      </a:r>
                      <a:endParaRPr lang="es-ES" sz="1900"/>
                    </a:p>
                  </a:txBody>
                  <a:tcPr marL="91271" marR="91271" marT="49369" marB="49369"/>
                </a:tc>
                <a:extLst>
                  <a:ext uri="{0D108BD9-81ED-4DB2-BD59-A6C34878D82A}">
                    <a16:rowId xmlns:a16="http://schemas.microsoft.com/office/drawing/2014/main" val="1745477358"/>
                  </a:ext>
                </a:extLst>
              </a:tr>
              <a:tr h="855771">
                <a:tc>
                  <a:txBody>
                    <a:bodyPr/>
                    <a:lstStyle/>
                    <a:p>
                      <a:r>
                        <a:rPr lang="it-IT" sz="1900" dirty="0"/>
                        <a:t>Interna</a:t>
                      </a:r>
                      <a:endParaRPr lang="es-ES" sz="1900" dirty="0"/>
                    </a:p>
                  </a:txBody>
                  <a:tcPr marL="91271" marR="91271" marT="49369" marB="49369"/>
                </a:tc>
                <a:tc>
                  <a:txBody>
                    <a:bodyPr/>
                    <a:lstStyle/>
                    <a:p>
                      <a:r>
                        <a:rPr lang="it-IT" sz="1900"/>
                        <a:t>Pendolarità inter-comunale</a:t>
                      </a:r>
                      <a:endParaRPr lang="es-ES" sz="1900"/>
                    </a:p>
                  </a:txBody>
                  <a:tcPr marL="91271" marR="91271" marT="49369" marB="49369"/>
                </a:tc>
                <a:tc>
                  <a:txBody>
                    <a:bodyPr/>
                    <a:lstStyle/>
                    <a:p>
                      <a:r>
                        <a:rPr lang="it-IT" sz="1900"/>
                        <a:t>Viaggi interni</a:t>
                      </a:r>
                      <a:endParaRPr lang="es-ES" sz="1900"/>
                    </a:p>
                  </a:txBody>
                  <a:tcPr marL="91271" marR="91271" marT="49369" marB="49369"/>
                </a:tc>
                <a:tc>
                  <a:txBody>
                    <a:bodyPr/>
                    <a:lstStyle/>
                    <a:p>
                      <a:r>
                        <a:rPr lang="it-IT" sz="1900"/>
                        <a:t>Cambio di residenza</a:t>
                      </a:r>
                      <a:endParaRPr lang="es-ES" sz="1900"/>
                    </a:p>
                  </a:txBody>
                  <a:tcPr marL="91271" marR="91271" marT="49369" marB="49369"/>
                </a:tc>
                <a:extLst>
                  <a:ext uri="{0D108BD9-81ED-4DB2-BD59-A6C34878D82A}">
                    <a16:rowId xmlns:a16="http://schemas.microsoft.com/office/drawing/2014/main" val="781311074"/>
                  </a:ext>
                </a:extLst>
              </a:tr>
              <a:tr h="855771">
                <a:tc>
                  <a:txBody>
                    <a:bodyPr/>
                    <a:lstStyle/>
                    <a:p>
                      <a:r>
                        <a:rPr lang="it-IT" sz="1900"/>
                        <a:t>Esterna</a:t>
                      </a:r>
                      <a:endParaRPr lang="es-ES" sz="1900"/>
                    </a:p>
                  </a:txBody>
                  <a:tcPr marL="91271" marR="91271" marT="49369" marB="49369"/>
                </a:tc>
                <a:tc>
                  <a:txBody>
                    <a:bodyPr/>
                    <a:lstStyle/>
                    <a:p>
                      <a:r>
                        <a:rPr lang="it-IT" sz="1900"/>
                        <a:t>Pendolarità internazionale</a:t>
                      </a:r>
                      <a:endParaRPr lang="es-ES" sz="1900"/>
                    </a:p>
                  </a:txBody>
                  <a:tcPr marL="91271" marR="91271" marT="49369" marB="49369"/>
                </a:tc>
                <a:tc>
                  <a:txBody>
                    <a:bodyPr/>
                    <a:lstStyle/>
                    <a:p>
                      <a:r>
                        <a:rPr lang="it-IT" sz="1900"/>
                        <a:t>Viaggi all’estero</a:t>
                      </a:r>
                      <a:endParaRPr lang="es-ES" sz="1900"/>
                    </a:p>
                  </a:txBody>
                  <a:tcPr marL="91271" marR="91271" marT="49369" marB="49369"/>
                </a:tc>
                <a:tc>
                  <a:txBody>
                    <a:bodyPr/>
                    <a:lstStyle/>
                    <a:p>
                      <a:r>
                        <a:rPr lang="it-IT" sz="1900" dirty="0"/>
                        <a:t>Migrazioni</a:t>
                      </a:r>
                      <a:endParaRPr lang="es-ES" sz="1900" dirty="0"/>
                    </a:p>
                  </a:txBody>
                  <a:tcPr marL="91271" marR="91271" marT="49369" marB="49369"/>
                </a:tc>
                <a:extLst>
                  <a:ext uri="{0D108BD9-81ED-4DB2-BD59-A6C34878D82A}">
                    <a16:rowId xmlns:a16="http://schemas.microsoft.com/office/drawing/2014/main" val="2144011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471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BF2ABC8-4FD6-4B60-92A7-BB3BEE3C1A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EF55CB5-9F38-4129-BE60-82EAB5B72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r>
              <a:rPr lang="it-IT" dirty="0"/>
              <a:t>Uno schema storico delle migrazioni</a:t>
            </a:r>
            <a:endParaRPr lang="es-E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D479D3-536C-4161-A6F8-813D30719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F10748-4C51-43EC-B677-CDB75A170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rmAutofit/>
          </a:bodyPr>
          <a:lstStyle/>
          <a:p>
            <a:r>
              <a:rPr lang="it-IT"/>
              <a:t>L’ «invasione»: movimento pacifico di popolazione con cultura più «bassa» verso uno spazio abitato da popolazioni con cultura più «alta»</a:t>
            </a:r>
          </a:p>
          <a:p>
            <a:r>
              <a:rPr lang="it-IT"/>
              <a:t>La «conquista»: movimento militare di popolazione con cultura più «alta» verso popolazioni con culture più «basse»</a:t>
            </a:r>
          </a:p>
          <a:p>
            <a:r>
              <a:rPr lang="it-IT"/>
              <a:t>La «colonizzazione»: movimento pacifico di popolazione con cultura più «alta» verso popolazioni con culture più «basse»</a:t>
            </a:r>
          </a:p>
          <a:p>
            <a:r>
              <a:rPr lang="it-IT"/>
              <a:t>La «migrazione»: movimento pacifico di popolazione verso un’altra popolazione, sullo stesso livello di cultura</a:t>
            </a:r>
          </a:p>
          <a:p>
            <a:r>
              <a:rPr lang="it-IT"/>
              <a:t>(</a:t>
            </a:r>
            <a:r>
              <a:rPr lang="it-IT" err="1"/>
              <a:t>Fairchild</a:t>
            </a:r>
            <a:r>
              <a:rPr lang="it-IT"/>
              <a:t>, 1925)</a:t>
            </a:r>
            <a:endParaRPr lang="es-E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12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B9B29C2-1CA6-4D64-B67D-799F7C15BA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0549921-4DD0-44F6-8E65-12567FE88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952954"/>
            <a:ext cx="9720072" cy="1499616"/>
          </a:xfrm>
        </p:spPr>
        <p:txBody>
          <a:bodyPr>
            <a:normAutofit/>
          </a:bodyPr>
          <a:lstStyle/>
          <a:p>
            <a:r>
              <a:rPr lang="it-IT" dirty="0"/>
              <a:t>Lo schema di Petersen (1970)</a:t>
            </a:r>
            <a:endParaRPr lang="es-E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9D271F7-8D8C-4354-9B5F-5B4277B289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5262137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3A7132C7-D1D3-4806-8AF6-4674660D82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0459869"/>
              </p:ext>
            </p:extLst>
          </p:nvPr>
        </p:nvGraphicFramePr>
        <p:xfrm>
          <a:off x="1023938" y="1069830"/>
          <a:ext cx="9720264" cy="3461075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053186">
                  <a:extLst>
                    <a:ext uri="{9D8B030D-6E8A-4147-A177-3AD203B41FA5}">
                      <a16:colId xmlns:a16="http://schemas.microsoft.com/office/drawing/2014/main" val="4205344827"/>
                    </a:ext>
                  </a:extLst>
                </a:gridCol>
                <a:gridCol w="1776089">
                  <a:extLst>
                    <a:ext uri="{9D8B030D-6E8A-4147-A177-3AD203B41FA5}">
                      <a16:colId xmlns:a16="http://schemas.microsoft.com/office/drawing/2014/main" val="4245307800"/>
                    </a:ext>
                  </a:extLst>
                </a:gridCol>
                <a:gridCol w="1555643">
                  <a:extLst>
                    <a:ext uri="{9D8B030D-6E8A-4147-A177-3AD203B41FA5}">
                      <a16:colId xmlns:a16="http://schemas.microsoft.com/office/drawing/2014/main" val="2073803688"/>
                    </a:ext>
                  </a:extLst>
                </a:gridCol>
                <a:gridCol w="2205874">
                  <a:extLst>
                    <a:ext uri="{9D8B030D-6E8A-4147-A177-3AD203B41FA5}">
                      <a16:colId xmlns:a16="http://schemas.microsoft.com/office/drawing/2014/main" val="2829202299"/>
                    </a:ext>
                  </a:extLst>
                </a:gridCol>
                <a:gridCol w="2129472">
                  <a:extLst>
                    <a:ext uri="{9D8B030D-6E8A-4147-A177-3AD203B41FA5}">
                      <a16:colId xmlns:a16="http://schemas.microsoft.com/office/drawing/2014/main" val="2989080687"/>
                    </a:ext>
                  </a:extLst>
                </a:gridCol>
              </a:tblGrid>
              <a:tr h="692215">
                <a:tc>
                  <a:txBody>
                    <a:bodyPr/>
                    <a:lstStyle/>
                    <a:p>
                      <a:r>
                        <a:rPr lang="it-IT" sz="1900"/>
                        <a:t>Relazione</a:t>
                      </a:r>
                      <a:endParaRPr lang="es-ES" sz="1900"/>
                    </a:p>
                  </a:txBody>
                  <a:tcPr marL="73640" marR="73640" marT="36820" marB="36820"/>
                </a:tc>
                <a:tc>
                  <a:txBody>
                    <a:bodyPr/>
                    <a:lstStyle/>
                    <a:p>
                      <a:r>
                        <a:rPr lang="it-IT" sz="1900"/>
                        <a:t>Forza Migratoria</a:t>
                      </a:r>
                      <a:endParaRPr lang="es-ES" sz="1900"/>
                    </a:p>
                  </a:txBody>
                  <a:tcPr marL="73640" marR="73640" marT="36820" marB="36820"/>
                </a:tc>
                <a:tc>
                  <a:txBody>
                    <a:bodyPr/>
                    <a:lstStyle/>
                    <a:p>
                      <a:r>
                        <a:rPr lang="it-IT" sz="1900"/>
                        <a:t>Classe di Migrazione</a:t>
                      </a:r>
                      <a:endParaRPr lang="es-ES" sz="1900"/>
                    </a:p>
                  </a:txBody>
                  <a:tcPr marL="73640" marR="73640" marT="36820" marB="36820"/>
                </a:tc>
                <a:tc>
                  <a:txBody>
                    <a:bodyPr/>
                    <a:lstStyle/>
                    <a:p>
                      <a:r>
                        <a:rPr lang="it-IT" sz="1900"/>
                        <a:t>Migrazione conservatrice</a:t>
                      </a:r>
                      <a:endParaRPr lang="es-ES" sz="1900"/>
                    </a:p>
                  </a:txBody>
                  <a:tcPr marL="73640" marR="73640" marT="36820" marB="36820"/>
                </a:tc>
                <a:tc>
                  <a:txBody>
                    <a:bodyPr/>
                    <a:lstStyle/>
                    <a:p>
                      <a:r>
                        <a:rPr lang="it-IT" sz="1900"/>
                        <a:t>Migrazione Innovatrice</a:t>
                      </a:r>
                      <a:endParaRPr lang="es-ES" sz="1900"/>
                    </a:p>
                  </a:txBody>
                  <a:tcPr marL="73640" marR="73640" marT="36820" marB="36820"/>
                </a:tc>
                <a:extLst>
                  <a:ext uri="{0D108BD9-81ED-4DB2-BD59-A6C34878D82A}">
                    <a16:rowId xmlns:a16="http://schemas.microsoft.com/office/drawing/2014/main" val="3129106950"/>
                  </a:ext>
                </a:extLst>
              </a:tr>
              <a:tr h="692215">
                <a:tc>
                  <a:txBody>
                    <a:bodyPr/>
                    <a:lstStyle/>
                    <a:p>
                      <a:r>
                        <a:rPr lang="it-IT" sz="1900"/>
                        <a:t>Natura-uomo</a:t>
                      </a:r>
                      <a:endParaRPr lang="es-ES" sz="1900"/>
                    </a:p>
                  </a:txBody>
                  <a:tcPr marL="73640" marR="73640" marT="36820" marB="36820"/>
                </a:tc>
                <a:tc>
                  <a:txBody>
                    <a:bodyPr/>
                    <a:lstStyle/>
                    <a:p>
                      <a:r>
                        <a:rPr lang="it-IT" sz="1900"/>
                        <a:t>Espulsione ecologica</a:t>
                      </a:r>
                      <a:endParaRPr lang="es-ES" sz="1900"/>
                    </a:p>
                  </a:txBody>
                  <a:tcPr marL="73640" marR="73640" marT="36820" marB="36820"/>
                </a:tc>
                <a:tc>
                  <a:txBody>
                    <a:bodyPr/>
                    <a:lstStyle/>
                    <a:p>
                      <a:r>
                        <a:rPr lang="it-IT" sz="1900"/>
                        <a:t>Primitiva</a:t>
                      </a:r>
                      <a:endParaRPr lang="es-ES" sz="1900"/>
                    </a:p>
                  </a:txBody>
                  <a:tcPr marL="73640" marR="73640" marT="36820" marB="36820"/>
                </a:tc>
                <a:tc>
                  <a:txBody>
                    <a:bodyPr/>
                    <a:lstStyle/>
                    <a:p>
                      <a:r>
                        <a:rPr lang="it-IT" sz="1900"/>
                        <a:t>Vagabondaggio</a:t>
                      </a:r>
                      <a:endParaRPr lang="es-ES" sz="1900"/>
                    </a:p>
                  </a:txBody>
                  <a:tcPr marL="73640" marR="73640" marT="36820" marB="36820"/>
                </a:tc>
                <a:tc>
                  <a:txBody>
                    <a:bodyPr/>
                    <a:lstStyle/>
                    <a:p>
                      <a:r>
                        <a:rPr lang="it-IT" sz="1900"/>
                        <a:t>Fuga dalla terra</a:t>
                      </a:r>
                      <a:endParaRPr lang="es-ES" sz="1900"/>
                    </a:p>
                  </a:txBody>
                  <a:tcPr marL="73640" marR="73640" marT="36820" marB="36820"/>
                </a:tc>
                <a:extLst>
                  <a:ext uri="{0D108BD9-81ED-4DB2-BD59-A6C34878D82A}">
                    <a16:rowId xmlns:a16="http://schemas.microsoft.com/office/drawing/2014/main" val="143347445"/>
                  </a:ext>
                </a:extLst>
              </a:tr>
              <a:tr h="692215">
                <a:tc>
                  <a:txBody>
                    <a:bodyPr/>
                    <a:lstStyle/>
                    <a:p>
                      <a:r>
                        <a:rPr lang="it-IT" sz="1900"/>
                        <a:t>Stato-uomo</a:t>
                      </a:r>
                      <a:endParaRPr lang="es-ES" sz="1900"/>
                    </a:p>
                  </a:txBody>
                  <a:tcPr marL="73640" marR="73640" marT="36820" marB="36820"/>
                </a:tc>
                <a:tc>
                  <a:txBody>
                    <a:bodyPr/>
                    <a:lstStyle/>
                    <a:p>
                      <a:r>
                        <a:rPr lang="it-IT" sz="1900"/>
                        <a:t>Politica migratoria</a:t>
                      </a:r>
                      <a:endParaRPr lang="es-ES" sz="1900"/>
                    </a:p>
                  </a:txBody>
                  <a:tcPr marL="73640" marR="73640" marT="36820" marB="36820"/>
                </a:tc>
                <a:tc>
                  <a:txBody>
                    <a:bodyPr/>
                    <a:lstStyle/>
                    <a:p>
                      <a:r>
                        <a:rPr lang="it-IT" sz="1900"/>
                        <a:t>Forzata</a:t>
                      </a:r>
                      <a:endParaRPr lang="es-ES" sz="1900"/>
                    </a:p>
                  </a:txBody>
                  <a:tcPr marL="73640" marR="73640" marT="36820" marB="36820"/>
                </a:tc>
                <a:tc>
                  <a:txBody>
                    <a:bodyPr/>
                    <a:lstStyle/>
                    <a:p>
                      <a:r>
                        <a:rPr lang="it-IT" sz="1900"/>
                        <a:t>Deportazione/Fuga</a:t>
                      </a:r>
                      <a:endParaRPr lang="es-ES" sz="1900"/>
                    </a:p>
                  </a:txBody>
                  <a:tcPr marL="73640" marR="73640" marT="36820" marB="36820"/>
                </a:tc>
                <a:tc>
                  <a:txBody>
                    <a:bodyPr/>
                    <a:lstStyle/>
                    <a:p>
                      <a:r>
                        <a:rPr lang="it-IT" sz="1900"/>
                        <a:t>Tratta degli schiavi</a:t>
                      </a:r>
                      <a:endParaRPr lang="es-ES" sz="1900"/>
                    </a:p>
                  </a:txBody>
                  <a:tcPr marL="73640" marR="73640" marT="36820" marB="36820"/>
                </a:tc>
                <a:extLst>
                  <a:ext uri="{0D108BD9-81ED-4DB2-BD59-A6C34878D82A}">
                    <a16:rowId xmlns:a16="http://schemas.microsoft.com/office/drawing/2014/main" val="2851867231"/>
                  </a:ext>
                </a:extLst>
              </a:tr>
              <a:tr h="692215">
                <a:tc>
                  <a:txBody>
                    <a:bodyPr/>
                    <a:lstStyle/>
                    <a:p>
                      <a:r>
                        <a:rPr lang="it-IT" sz="1900"/>
                        <a:t>Uomo</a:t>
                      </a:r>
                      <a:endParaRPr lang="es-ES" sz="1900"/>
                    </a:p>
                  </a:txBody>
                  <a:tcPr marL="73640" marR="73640" marT="36820" marB="36820"/>
                </a:tc>
                <a:tc>
                  <a:txBody>
                    <a:bodyPr/>
                    <a:lstStyle/>
                    <a:p>
                      <a:r>
                        <a:rPr lang="it-IT" sz="1900"/>
                        <a:t>Aspirazioni di miglioramento</a:t>
                      </a:r>
                      <a:endParaRPr lang="es-ES" sz="1900"/>
                    </a:p>
                  </a:txBody>
                  <a:tcPr marL="73640" marR="73640" marT="36820" marB="36820"/>
                </a:tc>
                <a:tc>
                  <a:txBody>
                    <a:bodyPr/>
                    <a:lstStyle/>
                    <a:p>
                      <a:r>
                        <a:rPr lang="it-IT" sz="1900"/>
                        <a:t>Libera</a:t>
                      </a:r>
                      <a:endParaRPr lang="es-ES" sz="1900"/>
                    </a:p>
                  </a:txBody>
                  <a:tcPr marL="73640" marR="73640" marT="36820" marB="36820"/>
                </a:tc>
                <a:tc>
                  <a:txBody>
                    <a:bodyPr/>
                    <a:lstStyle/>
                    <a:p>
                      <a:r>
                        <a:rPr lang="it-IT" sz="1900"/>
                        <a:t>Di gruppo</a:t>
                      </a:r>
                      <a:endParaRPr lang="es-ES" sz="1900"/>
                    </a:p>
                  </a:txBody>
                  <a:tcPr marL="73640" marR="73640" marT="36820" marB="36820"/>
                </a:tc>
                <a:tc>
                  <a:txBody>
                    <a:bodyPr/>
                    <a:lstStyle/>
                    <a:p>
                      <a:r>
                        <a:rPr lang="it-IT" sz="1900"/>
                        <a:t>Pionerismo</a:t>
                      </a:r>
                      <a:endParaRPr lang="es-ES" sz="1900"/>
                    </a:p>
                  </a:txBody>
                  <a:tcPr marL="73640" marR="73640" marT="36820" marB="36820"/>
                </a:tc>
                <a:extLst>
                  <a:ext uri="{0D108BD9-81ED-4DB2-BD59-A6C34878D82A}">
                    <a16:rowId xmlns:a16="http://schemas.microsoft.com/office/drawing/2014/main" val="3721770850"/>
                  </a:ext>
                </a:extLst>
              </a:tr>
              <a:tr h="692215">
                <a:tc>
                  <a:txBody>
                    <a:bodyPr/>
                    <a:lstStyle/>
                    <a:p>
                      <a:r>
                        <a:rPr lang="it-IT" sz="1900"/>
                        <a:t>Comportamento collettivo</a:t>
                      </a:r>
                      <a:endParaRPr lang="es-ES" sz="1900"/>
                    </a:p>
                  </a:txBody>
                  <a:tcPr marL="73640" marR="73640" marT="36820" marB="36820"/>
                </a:tc>
                <a:tc>
                  <a:txBody>
                    <a:bodyPr/>
                    <a:lstStyle/>
                    <a:p>
                      <a:r>
                        <a:rPr lang="it-IT" sz="1900"/>
                        <a:t>Impeto sociale</a:t>
                      </a:r>
                      <a:endParaRPr lang="es-ES" sz="1900"/>
                    </a:p>
                  </a:txBody>
                  <a:tcPr marL="73640" marR="73640" marT="36820" marB="36820"/>
                </a:tc>
                <a:tc>
                  <a:txBody>
                    <a:bodyPr/>
                    <a:lstStyle/>
                    <a:p>
                      <a:r>
                        <a:rPr lang="it-IT" sz="1900"/>
                        <a:t>Di massa</a:t>
                      </a:r>
                      <a:endParaRPr lang="es-ES" sz="1900"/>
                    </a:p>
                  </a:txBody>
                  <a:tcPr marL="73640" marR="73640" marT="36820" marB="36820"/>
                </a:tc>
                <a:tc>
                  <a:txBody>
                    <a:bodyPr/>
                    <a:lstStyle/>
                    <a:p>
                      <a:r>
                        <a:rPr lang="it-IT" sz="1900"/>
                        <a:t>Insediamento</a:t>
                      </a:r>
                      <a:endParaRPr lang="es-ES" sz="1900"/>
                    </a:p>
                  </a:txBody>
                  <a:tcPr marL="73640" marR="73640" marT="36820" marB="36820"/>
                </a:tc>
                <a:tc>
                  <a:txBody>
                    <a:bodyPr/>
                    <a:lstStyle/>
                    <a:p>
                      <a:r>
                        <a:rPr lang="it-IT" sz="1900"/>
                        <a:t>Urbanizzazione</a:t>
                      </a:r>
                      <a:endParaRPr lang="es-ES" sz="1900"/>
                    </a:p>
                  </a:txBody>
                  <a:tcPr marL="73640" marR="73640" marT="36820" marB="36820"/>
                </a:tc>
                <a:extLst>
                  <a:ext uri="{0D108BD9-81ED-4DB2-BD59-A6C34878D82A}">
                    <a16:rowId xmlns:a16="http://schemas.microsoft.com/office/drawing/2014/main" val="2350527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9753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05E0CE8A-B373-428C-8818-499181F94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E57B51F-9525-4784-A077-0CFD5F651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it-IT" sz="4300">
                <a:solidFill>
                  <a:srgbClr val="FFFFFF"/>
                </a:solidFill>
              </a:rPr>
              <a:t>Gli studi «motivazionali»</a:t>
            </a:r>
            <a:endParaRPr lang="es-ES" sz="4300">
              <a:solidFill>
                <a:srgbClr val="FFFFFF"/>
              </a:solidFill>
            </a:endParaRPr>
          </a:p>
        </p:txBody>
      </p:sp>
      <p:graphicFrame>
        <p:nvGraphicFramePr>
          <p:cNvPr id="14" name="Segnaposto contenuto 2">
            <a:extLst>
              <a:ext uri="{FF2B5EF4-FFF2-40B4-BE49-F238E27FC236}">
                <a16:creationId xmlns:a16="http://schemas.microsoft.com/office/drawing/2014/main" id="{9034E108-E25D-454D-957E-4F151AD5B6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1937937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89752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Integrale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739</Words>
  <Application>Microsoft Office PowerPoint</Application>
  <PresentationFormat>Widescreen</PresentationFormat>
  <Paragraphs>162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Tw Cen MT</vt:lpstr>
      <vt:lpstr>Tw Cen MT Condensed</vt:lpstr>
      <vt:lpstr>Wingdings 3</vt:lpstr>
      <vt:lpstr>Integrale</vt:lpstr>
      <vt:lpstr>Nozioni di base di Sociologia delle Migrazioni</vt:lpstr>
      <vt:lpstr>I primi approcci al problema</vt:lpstr>
      <vt:lpstr>L’approccio ecologico-sociale di Robert E. Park e della Scuola di Chicago </vt:lpstr>
      <vt:lpstr>Un problema terminologico</vt:lpstr>
      <vt:lpstr>Le molte teorie del Novecento </vt:lpstr>
      <vt:lpstr>I tipi di mobilità territoriale</vt:lpstr>
      <vt:lpstr>Uno schema storico delle migrazioni</vt:lpstr>
      <vt:lpstr>Lo schema di Petersen (1970)</vt:lpstr>
      <vt:lpstr>Gli studi «motivazionali»</vt:lpstr>
      <vt:lpstr>Tipologia di una società multietnica (Jackson, 1986)</vt:lpstr>
      <vt:lpstr>Le dimensioni dell’assimilazione</vt:lpstr>
      <vt:lpstr>Modelli di integrazione e di pluralismo (Pollini, 1993)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Nozioni di base di Sociologia delle Migrazioni</dc:title>
  <dc:creator>Stefano</dc:creator>
  <cp:lastModifiedBy>Stefano</cp:lastModifiedBy>
  <cp:revision>2</cp:revision>
  <dcterms:created xsi:type="dcterms:W3CDTF">2019-10-03T07:35:43Z</dcterms:created>
  <dcterms:modified xsi:type="dcterms:W3CDTF">2019-10-03T07:37:57Z</dcterms:modified>
</cp:coreProperties>
</file>