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64" r:id="rId3"/>
    <p:sldId id="265" r:id="rId4"/>
    <p:sldId id="285" r:id="rId5"/>
    <p:sldId id="266" r:id="rId6"/>
    <p:sldId id="271" r:id="rId7"/>
    <p:sldId id="283" r:id="rId8"/>
    <p:sldId id="288" r:id="rId9"/>
    <p:sldId id="272" r:id="rId10"/>
    <p:sldId id="273" r:id="rId11"/>
    <p:sldId id="289" r:id="rId12"/>
    <p:sldId id="286" r:id="rId13"/>
    <p:sldId id="274" r:id="rId14"/>
    <p:sldId id="282" r:id="rId15"/>
    <p:sldId id="275" r:id="rId16"/>
    <p:sldId id="277" r:id="rId17"/>
    <p:sldId id="278" r:id="rId18"/>
    <p:sldId id="279" r:id="rId19"/>
    <p:sldId id="280" r:id="rId20"/>
    <p:sldId id="276" r:id="rId21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 autoAdjust="0"/>
    <p:restoredTop sz="96391" autoAdjust="0"/>
  </p:normalViewPr>
  <p:slideViewPr>
    <p:cSldViewPr snapToGrid="0">
      <p:cViewPr varScale="1">
        <p:scale>
          <a:sx n="106" d="100"/>
          <a:sy n="106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03BDB73-1ADB-4CF4-9FE4-3023742694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B27D4D-1429-42D7-AEFD-84482C00EA7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7D4D-1429-42D7-AEFD-84482C00EA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7D4D-1429-42D7-AEFD-84482C00E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27D4D-1429-42D7-AEFD-84482C00EA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7FE5-C07B-4101-AAFF-4C9CB9245EF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2FA-7868-44BE-B3A9-456FBD9CE3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5.jpeg"/><Relationship Id="rId7" Type="http://schemas.openxmlformats.org/officeDocument/2006/relationships/image" Target="../media/image37.wmf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6.bin"/><Relationship Id="rId2" Type="http://schemas.openxmlformats.org/officeDocument/2006/relationships/image" Target="../media/image48.jpe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2.wmf"/><Relationship Id="rId19" Type="http://schemas.openxmlformats.org/officeDocument/2006/relationships/image" Target="../media/image62.png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6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0.wmf"/><Relationship Id="rId7" Type="http://schemas.openxmlformats.org/officeDocument/2006/relationships/oleObject" Target="../embeddings/oleObject44.bin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9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4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3.wmf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10" Type="http://schemas.openxmlformats.org/officeDocument/2006/relationships/image" Target="../media/image34.jpe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175596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9" name="Picture 711" descr="C:\Users\emanuele\Desktop\Untitle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9" y="958964"/>
            <a:ext cx="463452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5435053" y="975360"/>
            <a:ext cx="6309445" cy="2755253"/>
            <a:chOff x="5980922" y="997283"/>
            <a:chExt cx="6309445" cy="2755253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4071355"/>
                </p:ext>
              </p:extLst>
            </p:nvPr>
          </p:nvGraphicFramePr>
          <p:xfrm>
            <a:off x="9977715" y="997283"/>
            <a:ext cx="1343173" cy="805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762000" imgH="457200" progId="Equation.3">
                    <p:embed/>
                  </p:oleObj>
                </mc:Choice>
                <mc:Fallback>
                  <p:oleObj name="Equazione" r:id="rId4" imgW="762000" imgH="457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7715" y="997283"/>
                          <a:ext cx="1343173" cy="8059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asellaDiTesto 5"/>
            <p:cNvSpPr txBox="1"/>
            <p:nvPr/>
          </p:nvSpPr>
          <p:spPr>
            <a:xfrm>
              <a:off x="5980922" y="1197991"/>
              <a:ext cx="630944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gain of the inverting OA is: </a:t>
              </a:r>
            </a:p>
            <a:p>
              <a:endParaRPr lang="en-US" sz="2000" dirty="0"/>
            </a:p>
            <a:p>
              <a:r>
                <a:rPr lang="en-US" sz="2000" dirty="0"/>
                <a:t>with 		and </a:t>
              </a:r>
            </a:p>
            <a:p>
              <a:endParaRPr lang="en-US" sz="2000"/>
            </a:p>
            <a:p>
              <a:endParaRPr lang="en-US" sz="2000" dirty="0"/>
            </a:p>
            <a:p>
              <a:r>
                <a:rPr lang="en-US" sz="2000" dirty="0"/>
                <a:t>Therefore</a:t>
              </a:r>
            </a:p>
            <a:p>
              <a:endParaRPr lang="en-US" sz="2000"/>
            </a:p>
            <a:p>
              <a:r>
                <a:rPr lang="en-US" sz="2000"/>
                <a:t>the </a:t>
              </a:r>
              <a:r>
                <a:rPr lang="en-US" sz="2000" i="1" dirty="0"/>
                <a:t>output signal</a:t>
              </a:r>
              <a:r>
                <a:rPr lang="en-US" sz="2000" dirty="0"/>
                <a:t> </a:t>
              </a:r>
              <a:r>
                <a:rPr lang="en-US" sz="2000"/>
                <a:t>is the </a:t>
              </a:r>
              <a:r>
                <a:rPr lang="en-US" sz="2000" i="1" u="sng" dirty="0"/>
                <a:t>electric integral</a:t>
              </a:r>
              <a:r>
                <a:rPr lang="en-US" sz="2000" dirty="0"/>
                <a:t> of the </a:t>
              </a:r>
              <a:r>
                <a:rPr lang="en-US" sz="2000" i="1" dirty="0"/>
                <a:t>input signal ! </a:t>
              </a:r>
              <a:endParaRPr lang="en-US" sz="2000" dirty="0"/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569191"/>
                </p:ext>
              </p:extLst>
            </p:nvPr>
          </p:nvGraphicFramePr>
          <p:xfrm>
            <a:off x="6839338" y="1834527"/>
            <a:ext cx="793101" cy="388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469900" imgH="228600" progId="Equation.3">
                    <p:embed/>
                  </p:oleObj>
                </mc:Choice>
                <mc:Fallback>
                  <p:oleObj name="Equazione" r:id="rId6" imgW="4699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9338" y="1834527"/>
                          <a:ext cx="793101" cy="3884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asellaDiTesto 1"/>
          <p:cNvSpPr txBox="1"/>
          <p:nvPr/>
        </p:nvSpPr>
        <p:spPr>
          <a:xfrm>
            <a:off x="3480794" y="99110"/>
            <a:ext cx="501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u="sng" dirty="0">
                <a:solidFill>
                  <a:srgbClr val="0070C0"/>
                </a:solidFill>
              </a:rPr>
              <a:t>active low-pass filter</a:t>
            </a:r>
            <a:r>
              <a:rPr lang="en-US" sz="2400" dirty="0">
                <a:solidFill>
                  <a:srgbClr val="0070C0"/>
                </a:solidFill>
              </a:rPr>
              <a:t> (integrator) 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505834" y="1440727"/>
            <a:ext cx="21697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R</a:t>
            </a:r>
            <a:r>
              <a:rPr lang="it-IT" sz="1600" i="1" baseline="-25000"/>
              <a:t>i</a:t>
            </a:r>
            <a:endParaRPr lang="it-IT" sz="1600" i="1"/>
          </a:p>
        </p:txBody>
      </p:sp>
      <p:sp>
        <p:nvSpPr>
          <p:cNvPr id="28" name="CasellaDiTesto 27"/>
          <p:cNvSpPr txBox="1"/>
          <p:nvPr/>
        </p:nvSpPr>
        <p:spPr>
          <a:xfrm>
            <a:off x="2857423" y="835853"/>
            <a:ext cx="18010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C</a:t>
            </a:r>
            <a:endParaRPr lang="it-IT" sz="1600" i="1" baseline="-25000"/>
          </a:p>
        </p:txBody>
      </p:sp>
      <p:sp>
        <p:nvSpPr>
          <p:cNvPr id="29" name="CasellaDiTesto 28"/>
          <p:cNvSpPr txBox="1"/>
          <p:nvPr/>
        </p:nvSpPr>
        <p:spPr>
          <a:xfrm>
            <a:off x="2284110" y="954272"/>
            <a:ext cx="16086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i</a:t>
            </a:r>
            <a:r>
              <a:rPr lang="it-IT" sz="1600" i="1" baseline="-25000"/>
              <a:t>f</a:t>
            </a:r>
            <a:endParaRPr lang="it-IT" sz="1600" i="1"/>
          </a:p>
        </p:txBody>
      </p:sp>
      <p:sp>
        <p:nvSpPr>
          <p:cNvPr id="30" name="CasellaDiTesto 29"/>
          <p:cNvSpPr txBox="1"/>
          <p:nvPr/>
        </p:nvSpPr>
        <p:spPr>
          <a:xfrm>
            <a:off x="1904109" y="1890588"/>
            <a:ext cx="15125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i</a:t>
            </a:r>
            <a:r>
              <a:rPr lang="it-IT" sz="1600" i="1" baseline="-25000"/>
              <a:t>i</a:t>
            </a:r>
            <a:endParaRPr lang="it-IT" sz="1600" i="1"/>
          </a:p>
        </p:txBody>
      </p:sp>
      <p:sp>
        <p:nvSpPr>
          <p:cNvPr id="31" name="CasellaDiTesto 30"/>
          <p:cNvSpPr txBox="1"/>
          <p:nvPr/>
        </p:nvSpPr>
        <p:spPr>
          <a:xfrm>
            <a:off x="395481" y="2285998"/>
            <a:ext cx="28052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i</a:t>
            </a:r>
            <a:r>
              <a:rPr lang="it-IT" b="1"/>
              <a:t> 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535114" y="2423158"/>
            <a:ext cx="34515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out</a:t>
            </a:r>
            <a:endParaRPr lang="it-IT" b="1"/>
          </a:p>
        </p:txBody>
      </p:sp>
      <p:pic>
        <p:nvPicPr>
          <p:cNvPr id="46" name="Picture 432" descr="C:\Users\emanuele\Desktop\Untitled-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080" r="40168"/>
          <a:stretch/>
        </p:blipFill>
        <p:spPr bwMode="auto">
          <a:xfrm>
            <a:off x="1885332" y="3047226"/>
            <a:ext cx="429682" cy="1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/>
          <p:cNvSpPr txBox="1"/>
          <p:nvPr/>
        </p:nvSpPr>
        <p:spPr>
          <a:xfrm>
            <a:off x="1203255" y="2762150"/>
            <a:ext cx="17312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sz="1400"/>
              <a:t>0v</a:t>
            </a:r>
          </a:p>
        </p:txBody>
      </p:sp>
      <p:pic>
        <p:nvPicPr>
          <p:cNvPr id="13120" name="Picture 83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48613" r="26053" b="22149"/>
          <a:stretch/>
        </p:blipFill>
        <p:spPr bwMode="auto">
          <a:xfrm>
            <a:off x="219275" y="4346613"/>
            <a:ext cx="2880000" cy="22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408632" y="4588827"/>
            <a:ext cx="57855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b="1"/>
              <a:t>For </a:t>
            </a:r>
            <a:r>
              <a:rPr lang="it-IT" sz="2000" b="1">
                <a:sym typeface="Symbol"/>
              </a:rPr>
              <a:t></a:t>
            </a:r>
            <a:r>
              <a:rPr lang="it-IT" sz="2000" b="1"/>
              <a:t> </a:t>
            </a:r>
            <a:r>
              <a:rPr lang="it-IT" sz="2000" b="1">
                <a:sym typeface="Wingdings" panose="05000000000000000000" pitchFamily="2" charset="2"/>
              </a:rPr>
              <a:t> </a:t>
            </a:r>
            <a:r>
              <a:rPr lang="it-IT" sz="2000" b="1"/>
              <a:t>0 , G </a:t>
            </a:r>
            <a:r>
              <a:rPr lang="it-IT" sz="2000" b="1">
                <a:sym typeface="Wingdings" panose="05000000000000000000" pitchFamily="2" charset="2"/>
              </a:rPr>
              <a:t> </a:t>
            </a:r>
            <a:r>
              <a:rPr lang="it-IT" sz="2000" b="1">
                <a:sym typeface="Symbol"/>
              </a:rPr>
              <a:t></a:t>
            </a:r>
            <a:endParaRPr lang="it-IT" sz="2000" b="1"/>
          </a:p>
          <a:p>
            <a:pPr>
              <a:lnSpc>
                <a:spcPct val="110000"/>
              </a:lnSpc>
            </a:pPr>
            <a:r>
              <a:rPr lang="it-IT" sz="2000"/>
              <a:t> - C becomes charged, and behaves as an open circuit</a:t>
            </a:r>
          </a:p>
          <a:p>
            <a:pPr>
              <a:lnSpc>
                <a:spcPct val="110000"/>
              </a:lnSpc>
            </a:pPr>
            <a:r>
              <a:rPr lang="it-IT" sz="2000"/>
              <a:t> - The integrator behaves as an open-loop AO</a:t>
            </a:r>
          </a:p>
          <a:p>
            <a:pPr>
              <a:lnSpc>
                <a:spcPct val="110000"/>
              </a:lnSpc>
            </a:pPr>
            <a:r>
              <a:rPr lang="it-IT" sz="2000"/>
              <a:t> - The continuous component </a:t>
            </a:r>
            <a:r>
              <a:rPr lang="it-IT" sz="2000" i="1"/>
              <a:t>yields to an infinite </a:t>
            </a:r>
            <a:r>
              <a:rPr lang="it-IT" sz="2000"/>
              <a:t>V</a:t>
            </a:r>
            <a:r>
              <a:rPr lang="it-IT" sz="2000" baseline="-25000"/>
              <a:t>out</a:t>
            </a:r>
            <a:endParaRPr lang="it-IT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177213" y="1643479"/>
                <a:ext cx="1707775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213" y="1643479"/>
                <a:ext cx="1707775" cy="6612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726218" y="2372701"/>
                <a:ext cx="4682307" cy="810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218" y="2372701"/>
                <a:ext cx="4682307" cy="8102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0794" y="99110"/>
            <a:ext cx="501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u="sng" dirty="0">
                <a:solidFill>
                  <a:srgbClr val="0070C0"/>
                </a:solidFill>
              </a:rPr>
              <a:t>active low-pass filter</a:t>
            </a:r>
            <a:r>
              <a:rPr lang="en-US" sz="2400" dirty="0">
                <a:solidFill>
                  <a:srgbClr val="0070C0"/>
                </a:solidFill>
              </a:rPr>
              <a:t> (integrator) 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785334" y="5596852"/>
            <a:ext cx="274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/>
              <a:t>Amplifier / Integrator</a:t>
            </a:r>
            <a:endParaRPr lang="en-US" sz="2000" dirty="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992" name="Picture 704" descr="https://www.electronics-tutorials.ws/wp-content/uploads/2018/07/fil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96" y="472654"/>
            <a:ext cx="3609975" cy="2124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350323" y="740868"/>
            <a:ext cx="7088702" cy="109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/>
              <a:t>These issues may be solved adding a resistor R</a:t>
            </a:r>
            <a:r>
              <a:rPr lang="it-IT" sz="2000" baseline="-25000"/>
              <a:t>2</a:t>
            </a:r>
            <a:r>
              <a:rPr lang="it-IT" sz="2000"/>
              <a:t> in parallel to the capacitor C</a:t>
            </a:r>
          </a:p>
          <a:p>
            <a:pPr>
              <a:lnSpc>
                <a:spcPct val="110000"/>
              </a:lnSpc>
            </a:pPr>
            <a:r>
              <a:rPr lang="it-IT" sz="1600"/>
              <a:t>●</a:t>
            </a:r>
            <a:r>
              <a:rPr lang="it-IT" sz="2000"/>
              <a:t> It behaves as different from the ideal integrator as R</a:t>
            </a:r>
            <a:r>
              <a:rPr lang="it-IT" sz="2000" baseline="-25000"/>
              <a:t>2</a:t>
            </a:r>
            <a:r>
              <a:rPr lang="it-IT" sz="2000"/>
              <a:t> decreases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50323" y="3452823"/>
            <a:ext cx="3793052" cy="1968970"/>
            <a:chOff x="6395356" y="3230821"/>
            <a:chExt cx="3532413" cy="1786352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9" t="37771" r="32911" b="38761"/>
            <a:stretch/>
          </p:blipFill>
          <p:spPr bwMode="auto">
            <a:xfrm>
              <a:off x="6395356" y="3230821"/>
              <a:ext cx="3521529" cy="134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9" t="80858" r="32911" b="11428"/>
            <a:stretch/>
          </p:blipFill>
          <p:spPr bwMode="auto">
            <a:xfrm>
              <a:off x="6406240" y="4576302"/>
              <a:ext cx="3521529" cy="44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asellaDiTesto 17"/>
          <p:cNvSpPr txBox="1"/>
          <p:nvPr/>
        </p:nvSpPr>
        <p:spPr>
          <a:xfrm>
            <a:off x="8262833" y="1225765"/>
            <a:ext cx="756938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300">
                <a:solidFill>
                  <a:schemeClr val="accent1"/>
                </a:solidFill>
              </a:rPr>
              <a:t>R</a:t>
            </a:r>
            <a:r>
              <a:rPr lang="it-IT" sz="1300" baseline="-25000">
                <a:solidFill>
                  <a:schemeClr val="accent1"/>
                </a:solidFill>
              </a:rPr>
              <a:t>i</a:t>
            </a:r>
            <a:r>
              <a:rPr lang="it-IT" sz="1300">
                <a:solidFill>
                  <a:schemeClr val="accent1"/>
                </a:solidFill>
              </a:rPr>
              <a:t>=10k</a:t>
            </a:r>
            <a:r>
              <a:rPr lang="it-IT" sz="1300">
                <a:solidFill>
                  <a:schemeClr val="accent1"/>
                </a:solidFill>
                <a:sym typeface="Symbol"/>
              </a:rPr>
              <a:t></a:t>
            </a:r>
            <a:endParaRPr lang="it-IT" sz="13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634486" y="2232752"/>
                <a:ext cx="2327881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1+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6" y="2232752"/>
                <a:ext cx="2327881" cy="6612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sellaDiTesto 48"/>
          <p:cNvSpPr txBox="1"/>
          <p:nvPr/>
        </p:nvSpPr>
        <p:spPr>
          <a:xfrm>
            <a:off x="9475333" y="1219415"/>
            <a:ext cx="906917" cy="29238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it-IT" sz="1300">
                <a:solidFill>
                  <a:schemeClr val="accent1"/>
                </a:solidFill>
              </a:rPr>
              <a:t>R</a:t>
            </a:r>
            <a:r>
              <a:rPr lang="it-IT" sz="1300" baseline="-25000">
                <a:solidFill>
                  <a:schemeClr val="accent1"/>
                </a:solidFill>
              </a:rPr>
              <a:t>2</a:t>
            </a:r>
            <a:r>
              <a:rPr lang="it-IT" sz="1300">
                <a:solidFill>
                  <a:schemeClr val="accent1"/>
                </a:solidFill>
              </a:rPr>
              <a:t>=1000k</a:t>
            </a:r>
            <a:r>
              <a:rPr lang="it-IT" sz="1300">
                <a:solidFill>
                  <a:schemeClr val="accent1"/>
                </a:solidFill>
                <a:sym typeface="Symbol"/>
              </a:rPr>
              <a:t></a:t>
            </a:r>
            <a:endParaRPr lang="it-IT" sz="1300">
              <a:solidFill>
                <a:schemeClr val="accent1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9291235" y="1702303"/>
            <a:ext cx="540000" cy="236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72000" tIns="18000" bIns="18000" rtlCol="0">
            <a:spAutoFit/>
          </a:bodyPr>
          <a:lstStyle/>
          <a:p>
            <a:r>
              <a:rPr lang="it-IT" sz="1300">
                <a:solidFill>
                  <a:schemeClr val="accent1"/>
                </a:solidFill>
              </a:rPr>
              <a:t>A=100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4204947" y="2301862"/>
                <a:ext cx="3129292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it-IT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it-IT" sz="20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it-IT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t-IT" sz="2000" i="1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it-IT" sz="200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47" y="2301862"/>
                <a:ext cx="3129292" cy="5651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/>
          <p:cNvGrpSpPr/>
          <p:nvPr/>
        </p:nvGrpSpPr>
        <p:grpSpPr>
          <a:xfrm>
            <a:off x="6257670" y="2994046"/>
            <a:ext cx="5475198" cy="3744902"/>
            <a:chOff x="6257670" y="2994046"/>
            <a:chExt cx="5475198" cy="3744902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670" y="2994046"/>
              <a:ext cx="5472477" cy="3744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7600927" y="3414702"/>
              <a:ext cx="1908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/>
                <a:t>Ideal integrator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8311490" y="4317346"/>
              <a:ext cx="34213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/>
                <a:t>Ideal response of the real integrator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068728" y="5183585"/>
              <a:ext cx="2080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/>
                <a:t>Real integrator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102529" y="4180699"/>
                <a:ext cx="233589" cy="4396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529" y="4180699"/>
                <a:ext cx="233589" cy="439672"/>
              </a:xfrm>
              <a:prstGeom prst="rect">
                <a:avLst/>
              </a:prstGeom>
              <a:blipFill rotWithShape="1">
                <a:blip r:embed="rId8"/>
                <a:stretch>
                  <a:fillRect l="-15789" r="-7895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/>
              <p:cNvSpPr txBox="1"/>
              <p:nvPr/>
            </p:nvSpPr>
            <p:spPr>
              <a:xfrm>
                <a:off x="8702881" y="4676035"/>
                <a:ext cx="233589" cy="4396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881" y="4676035"/>
                <a:ext cx="233589" cy="439672"/>
              </a:xfrm>
              <a:prstGeom prst="rect">
                <a:avLst/>
              </a:prstGeom>
              <a:blipFill rotWithShape="1">
                <a:blip r:embed="rId9"/>
                <a:stretch>
                  <a:fillRect l="-18421" r="-5263" b="-9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3407589" y="201550"/>
            <a:ext cx="501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u="sng" dirty="0">
                <a:solidFill>
                  <a:srgbClr val="0070C0"/>
                </a:solidFill>
              </a:rPr>
              <a:t>active high-pass filter</a:t>
            </a:r>
            <a:r>
              <a:rPr lang="en-US" sz="2400" dirty="0">
                <a:solidFill>
                  <a:srgbClr val="0070C0"/>
                </a:solidFill>
              </a:rPr>
              <a:t> (derivative) :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2704051" y="3772561"/>
            <a:ext cx="5178839" cy="2542449"/>
            <a:chOff x="5960052" y="4510861"/>
            <a:chExt cx="5178839" cy="2542449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960052" y="4713028"/>
              <a:ext cx="517883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The gain is still: </a:t>
              </a:r>
            </a:p>
            <a:p>
              <a:endParaRPr lang="en-US" sz="3600" dirty="0"/>
            </a:p>
            <a:p>
              <a:r>
                <a:rPr lang="en-US" sz="2000" dirty="0"/>
                <a:t>with 			and  </a:t>
              </a:r>
            </a:p>
            <a:p>
              <a:endParaRPr lang="en-US" sz="2000"/>
            </a:p>
            <a:p>
              <a:endParaRPr lang="en-US" sz="2000" dirty="0"/>
            </a:p>
            <a:p>
              <a:r>
                <a:rPr lang="en-US" sz="2000" dirty="0"/>
                <a:t>so  					</a:t>
              </a:r>
              <a:endParaRPr lang="en-US" sz="2000" i="1" u="sng" dirty="0"/>
            </a:p>
          </p:txBody>
        </p:sp>
        <p:graphicFrame>
          <p:nvGraphicFramePr>
            <p:cNvPr id="22" name="Ogget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9915177"/>
                </p:ext>
              </p:extLst>
            </p:nvPr>
          </p:nvGraphicFramePr>
          <p:xfrm>
            <a:off x="7937924" y="4510861"/>
            <a:ext cx="1341795" cy="815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749300" imgH="457200" progId="Equation.3">
                    <p:embed/>
                  </p:oleObj>
                </mc:Choice>
                <mc:Fallback>
                  <p:oleObj name="Equazione" r:id="rId3" imgW="749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7924" y="4510861"/>
                          <a:ext cx="1341795" cy="8152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837641"/>
                </p:ext>
              </p:extLst>
            </p:nvPr>
          </p:nvGraphicFramePr>
          <p:xfrm>
            <a:off x="6827947" y="5485950"/>
            <a:ext cx="1645289" cy="643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1091726" imgH="431613" progId="Equation.3">
                    <p:embed/>
                  </p:oleObj>
                </mc:Choice>
                <mc:Fallback>
                  <p:oleObj name="Equazione" r:id="rId5" imgW="1091726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947" y="5485950"/>
                          <a:ext cx="1645289" cy="643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gget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009367"/>
                </p:ext>
              </p:extLst>
            </p:nvPr>
          </p:nvGraphicFramePr>
          <p:xfrm>
            <a:off x="9640271" y="5603710"/>
            <a:ext cx="894378" cy="39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45863" imgH="241195" progId="Equation.3">
                    <p:embed/>
                  </p:oleObj>
                </mc:Choice>
                <mc:Fallback>
                  <p:oleObj name="Equazione" r:id="rId7" imgW="54586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40271" y="5603710"/>
                          <a:ext cx="894378" cy="3922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gget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053228"/>
                </p:ext>
              </p:extLst>
            </p:nvPr>
          </p:nvGraphicFramePr>
          <p:xfrm>
            <a:off x="6433088" y="6311335"/>
            <a:ext cx="4575513" cy="74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819400" imgH="457200" progId="Equation.3">
                    <p:embed/>
                  </p:oleObj>
                </mc:Choice>
                <mc:Fallback>
                  <p:oleObj r:id="rId9" imgW="2819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3088" y="6311335"/>
                          <a:ext cx="4575513" cy="741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CasellaDiTesto 3"/>
          <p:cNvSpPr txBox="1"/>
          <p:nvPr/>
        </p:nvSpPr>
        <p:spPr>
          <a:xfrm>
            <a:off x="8666903" y="5266887"/>
            <a:ext cx="272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i="1" u="sng" dirty="0"/>
              <a:t>electric derivative !</a:t>
            </a:r>
            <a:endParaRPr lang="en-US" sz="2000" dirty="0"/>
          </a:p>
        </p:txBody>
      </p:sp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834" name="Picture 258" descr="C:\Users\emanuele\Desktop\Untitled-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38" y="1124207"/>
            <a:ext cx="4438681" cy="20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068331" y="1054333"/>
            <a:ext cx="22659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R</a:t>
            </a:r>
            <a:r>
              <a:rPr lang="it-IT" sz="1600" i="1" baseline="-25000"/>
              <a:t>f</a:t>
            </a:r>
            <a:endParaRPr lang="it-IT" sz="1600" i="1"/>
          </a:p>
        </p:txBody>
      </p:sp>
      <p:sp>
        <p:nvSpPr>
          <p:cNvPr id="14" name="CasellaDiTesto 13"/>
          <p:cNvSpPr txBox="1"/>
          <p:nvPr/>
        </p:nvSpPr>
        <p:spPr>
          <a:xfrm>
            <a:off x="4707788" y="1557913"/>
            <a:ext cx="2121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C</a:t>
            </a:r>
            <a:r>
              <a:rPr lang="it-IT" sz="1600" i="1" baseline="-25000"/>
              <a:t>i</a:t>
            </a:r>
            <a:endParaRPr lang="it-IT" sz="1600" i="1"/>
          </a:p>
        </p:txBody>
      </p:sp>
      <p:sp>
        <p:nvSpPr>
          <p:cNvPr id="15" name="CasellaDiTesto 14"/>
          <p:cNvSpPr txBox="1"/>
          <p:nvPr/>
        </p:nvSpPr>
        <p:spPr>
          <a:xfrm>
            <a:off x="5551551" y="1123881"/>
            <a:ext cx="16086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i</a:t>
            </a:r>
            <a:r>
              <a:rPr lang="it-IT" sz="1600" i="1" baseline="-25000"/>
              <a:t>f</a:t>
            </a:r>
            <a:endParaRPr lang="it-IT" sz="1600" i="1"/>
          </a:p>
        </p:txBody>
      </p:sp>
      <p:sp>
        <p:nvSpPr>
          <p:cNvPr id="16" name="CasellaDiTesto 15"/>
          <p:cNvSpPr txBox="1"/>
          <p:nvPr/>
        </p:nvSpPr>
        <p:spPr>
          <a:xfrm>
            <a:off x="5142219" y="2033477"/>
            <a:ext cx="15125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i</a:t>
            </a:r>
            <a:r>
              <a:rPr lang="it-IT" sz="1600" i="1" baseline="-25000"/>
              <a:t>i</a:t>
            </a:r>
            <a:endParaRPr lang="it-IT" sz="1600" i="1"/>
          </a:p>
        </p:txBody>
      </p:sp>
      <p:sp>
        <p:nvSpPr>
          <p:cNvPr id="17" name="CasellaDiTesto 16"/>
          <p:cNvSpPr txBox="1"/>
          <p:nvPr/>
        </p:nvSpPr>
        <p:spPr>
          <a:xfrm>
            <a:off x="3732654" y="2409257"/>
            <a:ext cx="28052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i</a:t>
            </a:r>
            <a:r>
              <a:rPr lang="it-IT" b="1"/>
              <a:t>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700837" y="2534987"/>
            <a:ext cx="34515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out</a:t>
            </a:r>
            <a:endParaRPr lang="it-IT" b="1"/>
          </a:p>
        </p:txBody>
      </p:sp>
      <p:pic>
        <p:nvPicPr>
          <p:cNvPr id="21" name="Picture 432" descr="C:\Users\emanuele\Desktop\Untitled-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080" r="40168"/>
          <a:stretch/>
        </p:blipFill>
        <p:spPr bwMode="auto">
          <a:xfrm>
            <a:off x="5150502" y="3137281"/>
            <a:ext cx="429682" cy="1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4506525" y="2856015"/>
            <a:ext cx="17312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sz="1400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290875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(10 bis) CM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6" y="0"/>
            <a:ext cx="3383824" cy="26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59199" y="157904"/>
            <a:ext cx="804333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Consider now that the OA accepts TWO voltages at the input terminals</a:t>
            </a:r>
          </a:p>
          <a:p>
            <a:pPr>
              <a:lnSpc>
                <a:spcPct val="120000"/>
              </a:lnSpc>
            </a:pPr>
            <a:r>
              <a:rPr lang="it-IT" sz="2000" i="1"/>
              <a:t>  V</a:t>
            </a:r>
            <a:r>
              <a:rPr lang="it-IT" sz="2000" i="1" baseline="-25000" dirty="0"/>
              <a:t>+ </a:t>
            </a:r>
            <a:r>
              <a:rPr lang="it-IT" sz="2000" i="1" dirty="0"/>
              <a:t>= V</a:t>
            </a:r>
            <a:r>
              <a:rPr lang="it-IT" sz="2000" i="1" baseline="-25000" dirty="0"/>
              <a:t>2</a:t>
            </a:r>
            <a:r>
              <a:rPr lang="it-IT" sz="2000" dirty="0"/>
              <a:t>  and  </a:t>
            </a:r>
            <a:r>
              <a:rPr lang="it-IT" sz="2000" i="1" dirty="0"/>
              <a:t>V</a:t>
            </a:r>
            <a:r>
              <a:rPr lang="it-IT" sz="2000" i="1" baseline="-25000" dirty="0"/>
              <a:t>- </a:t>
            </a:r>
            <a:r>
              <a:rPr lang="it-IT" sz="2000" i="1" dirty="0"/>
              <a:t>= V</a:t>
            </a:r>
            <a:r>
              <a:rPr lang="it-IT" sz="2000" i="1" baseline="-25000" dirty="0"/>
              <a:t>1</a:t>
            </a:r>
            <a:r>
              <a:rPr lang="it-IT" sz="2000" i="1" dirty="0"/>
              <a:t>  </a:t>
            </a: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 err="1"/>
              <a:t>referred</a:t>
            </a:r>
            <a:r>
              <a:rPr lang="it-IT" sz="2000" dirty="0"/>
              <a:t> to </a:t>
            </a:r>
            <a:r>
              <a:rPr lang="it-IT" sz="2000" dirty="0" err="1"/>
              <a:t>earth</a:t>
            </a:r>
            <a:r>
              <a:rPr lang="it-IT" sz="2000" dirty="0"/>
              <a:t>, and </a:t>
            </a:r>
            <a:r>
              <a:rPr lang="it-IT" sz="2000" dirty="0" err="1"/>
              <a:t>amplifies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difference</a:t>
            </a:r>
            <a:r>
              <a:rPr lang="it-IT" sz="2000" dirty="0"/>
              <a:t>: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2000"/>
              <a:t>                                </a:t>
            </a:r>
            <a:r>
              <a:rPr lang="en-US" sz="2000" dirty="0"/>
              <a:t>… But this is true in the IDEAL case !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In the reality, there are </a:t>
            </a:r>
            <a:r>
              <a:rPr lang="en-US" sz="2000" u="sng" dirty="0"/>
              <a:t>TWO slightly different amplifications</a:t>
            </a:r>
            <a:r>
              <a:rPr lang="en-US" sz="2000" dirty="0"/>
              <a:t> at the inputs: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/>
              <a:t>                … (due to imperfections..)</a:t>
            </a:r>
            <a:endParaRPr lang="en-US" sz="2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50689"/>
              </p:ext>
            </p:extLst>
          </p:nvPr>
        </p:nvGraphicFramePr>
        <p:xfrm>
          <a:off x="3941245" y="936781"/>
          <a:ext cx="1498600" cy="40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5200" imgH="254000" progId="Equation.3">
                  <p:embed/>
                </p:oleObj>
              </mc:Choice>
              <mc:Fallback>
                <p:oleObj r:id="rId3" imgW="9652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45" y="936781"/>
                        <a:ext cx="1498600" cy="400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52339"/>
              </p:ext>
            </p:extLst>
          </p:nvPr>
        </p:nvGraphicFramePr>
        <p:xfrm>
          <a:off x="3937781" y="1712470"/>
          <a:ext cx="1598789" cy="37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77900" imgH="228600" progId="Equation.3">
                  <p:embed/>
                </p:oleObj>
              </mc:Choice>
              <mc:Fallback>
                <p:oleObj r:id="rId5" imgW="977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781" y="1712470"/>
                        <a:ext cx="1598789" cy="372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10633" y="2396546"/>
            <a:ext cx="11370733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This situation can be effectively described by the </a:t>
            </a:r>
            <a:r>
              <a:rPr lang="en-US" sz="2000" b="1" i="1" dirty="0"/>
              <a:t>differential input</a:t>
            </a:r>
            <a:r>
              <a:rPr lang="en-US" sz="2000" dirty="0"/>
              <a:t> : 		     and the </a:t>
            </a:r>
            <a:r>
              <a:rPr lang="en-US" sz="2000" b="1" i="1" dirty="0"/>
              <a:t>common mode input </a:t>
            </a:r>
            <a:r>
              <a:rPr lang="en-US" sz="2000" dirty="0"/>
              <a:t>: 		       which is the </a:t>
            </a:r>
            <a:r>
              <a:rPr lang="en-US" sz="2000" u="sng" dirty="0"/>
              <a:t>mean distance from the earth reference</a:t>
            </a:r>
            <a:r>
              <a:rPr lang="en-US" sz="2000" dirty="0"/>
              <a:t> of the two input </a:t>
            </a:r>
            <a:r>
              <a:rPr lang="en-US" sz="2000"/>
              <a:t>voltages.</a:t>
            </a:r>
            <a:endParaRPr lang="en-US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18096"/>
              </p:ext>
            </p:extLst>
          </p:nvPr>
        </p:nvGraphicFramePr>
        <p:xfrm>
          <a:off x="7672915" y="2490759"/>
          <a:ext cx="1140885" cy="36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23586" imgH="228501" progId="Equation.3">
                  <p:embed/>
                </p:oleObj>
              </mc:Choice>
              <mc:Fallback>
                <p:oleObj r:id="rId7" imgW="723586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915" y="2490759"/>
                        <a:ext cx="1140885" cy="360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164293"/>
              </p:ext>
            </p:extLst>
          </p:nvPr>
        </p:nvGraphicFramePr>
        <p:xfrm>
          <a:off x="1345142" y="2778383"/>
          <a:ext cx="1184276" cy="61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748975" imgH="393529" progId="Equation.3">
                  <p:embed/>
                </p:oleObj>
              </mc:Choice>
              <mc:Fallback>
                <p:oleObj r:id="rId9" imgW="748975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142" y="2778383"/>
                        <a:ext cx="1184276" cy="61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6644"/>
              </p:ext>
            </p:extLst>
          </p:nvPr>
        </p:nvGraphicFramePr>
        <p:xfrm>
          <a:off x="4851400" y="3472901"/>
          <a:ext cx="1346200" cy="64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812447" imgH="393529" progId="Equation.3">
                  <p:embed/>
                </p:oleObj>
              </mc:Choice>
              <mc:Fallback>
                <p:oleObj r:id="rId11" imgW="812447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472901"/>
                        <a:ext cx="1346200" cy="649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86416"/>
              </p:ext>
            </p:extLst>
          </p:nvPr>
        </p:nvGraphicFramePr>
        <p:xfrm>
          <a:off x="2132482" y="4020253"/>
          <a:ext cx="1258417" cy="37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761669" imgH="228501" progId="Equation.3">
                  <p:embed/>
                </p:oleObj>
              </mc:Choice>
              <mc:Fallback>
                <p:oleObj r:id="rId13" imgW="761669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482" y="4020253"/>
                        <a:ext cx="1258417" cy="37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458258" y="3304885"/>
            <a:ext cx="11370733" cy="109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400"/>
          </a:p>
          <a:p>
            <a:pPr>
              <a:lnSpc>
                <a:spcPct val="130000"/>
              </a:lnSpc>
            </a:pPr>
            <a:r>
              <a:rPr lang="en-US" sz="2000"/>
              <a:t>And by </a:t>
            </a:r>
            <a:r>
              <a:rPr lang="en-US" sz="2000" dirty="0"/>
              <a:t>the </a:t>
            </a:r>
            <a:r>
              <a:rPr lang="en-US" sz="2000" b="1" i="1" dirty="0"/>
              <a:t>differential amplification</a:t>
            </a:r>
            <a:r>
              <a:rPr lang="en-US" sz="2000" dirty="0"/>
              <a:t> : </a:t>
            </a:r>
            <a:r>
              <a:rPr lang="en-US" sz="2000" b="1" i="1" dirty="0"/>
              <a:t>		        </a:t>
            </a:r>
            <a:r>
              <a:rPr lang="en-US" sz="2000" dirty="0"/>
              <a:t>which operates on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d</a:t>
            </a:r>
            <a:r>
              <a:rPr lang="en-US" sz="2000" dirty="0"/>
              <a:t> and by the </a:t>
            </a:r>
            <a:r>
              <a:rPr lang="en-US" sz="2000" b="1" i="1" dirty="0"/>
              <a:t>common mode amplification</a:t>
            </a:r>
            <a:r>
              <a:rPr lang="en-US" sz="2000" dirty="0"/>
              <a:t> : 		   which operates </a:t>
            </a:r>
            <a:r>
              <a:rPr lang="en-US" sz="2000"/>
              <a:t>on </a:t>
            </a:r>
            <a:r>
              <a:rPr lang="en-US" sz="2000" i="1"/>
              <a:t>V</a:t>
            </a:r>
            <a:r>
              <a:rPr lang="en-US" sz="2000" i="1" baseline="-2500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29777" y="4776798"/>
                <a:ext cx="4394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7" y="4776798"/>
                <a:ext cx="4394648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516085" y="5376735"/>
            <a:ext cx="11255756" cy="86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/>
              <a:t>For an ideal OA we would have		  and the OA would amplify only the differential input, completely eliminating the common mode input ! </a:t>
            </a:r>
            <a:endParaRPr lang="en-US" sz="2000" b="1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22041"/>
              </p:ext>
            </p:extLst>
          </p:nvPr>
        </p:nvGraphicFramePr>
        <p:xfrm>
          <a:off x="3902796" y="5451745"/>
          <a:ext cx="1296000" cy="39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749300" imgH="228600" progId="Equation.3">
                  <p:embed/>
                </p:oleObj>
              </mc:Choice>
              <mc:Fallback>
                <p:oleObj r:id="rId17" imgW="749300" imgH="22860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796" y="5451745"/>
                        <a:ext cx="1296000" cy="39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6216202" y="5816481"/>
                <a:ext cx="9465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sz="2000"/>
                  <a:t>0</a:t>
                </a: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02" y="5816481"/>
                <a:ext cx="946598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7664002" y="5803295"/>
                <a:ext cx="9465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sz="2000"/>
                  <a:t>A</a:t>
                </a: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02" y="5803295"/>
                <a:ext cx="946598" cy="400110"/>
              </a:xfrm>
              <a:prstGeom prst="rect">
                <a:avLst/>
              </a:prstGeom>
              <a:blipFill rotWithShape="1">
                <a:blip r:embed="rId2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2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6" grpId="0"/>
      <p:bldP spid="1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81944"/>
              </p:ext>
            </p:extLst>
          </p:nvPr>
        </p:nvGraphicFramePr>
        <p:xfrm>
          <a:off x="2405869" y="2753325"/>
          <a:ext cx="1286934" cy="68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99753" imgH="431613" progId="Equation.3">
                  <p:embed/>
                </p:oleObj>
              </mc:Choice>
              <mc:Fallback>
                <p:oleObj r:id="rId2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869" y="2753325"/>
                        <a:ext cx="1286934" cy="689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20261"/>
              </p:ext>
            </p:extLst>
          </p:nvPr>
        </p:nvGraphicFramePr>
        <p:xfrm>
          <a:off x="8068646" y="3504269"/>
          <a:ext cx="1953096" cy="70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93800" imgH="431800" progId="Equation.3">
                  <p:embed/>
                </p:oleObj>
              </mc:Choice>
              <mc:Fallback>
                <p:oleObj r:id="rId4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646" y="3504269"/>
                        <a:ext cx="1953096" cy="70311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410633" y="360180"/>
            <a:ext cx="113707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/>
              <a:t>To </a:t>
            </a:r>
            <a:r>
              <a:rPr lang="en-US" sz="2000" dirty="0"/>
              <a:t>minimize this problem the OA must be designed with a high </a:t>
            </a:r>
            <a:r>
              <a:rPr lang="en-US" sz="2000" i="1" dirty="0"/>
              <a:t>A</a:t>
            </a:r>
            <a:r>
              <a:rPr lang="en-US" sz="2000" i="1" baseline="-25000" dirty="0"/>
              <a:t>d</a:t>
            </a:r>
            <a:r>
              <a:rPr lang="en-US" sz="2000" dirty="0"/>
              <a:t> and a very small </a:t>
            </a:r>
            <a:r>
              <a:rPr lang="en-US" sz="2000" i="1" dirty="0"/>
              <a:t>A</a:t>
            </a:r>
            <a:r>
              <a:rPr lang="en-US" sz="2000" i="1" baseline="-25000" dirty="0"/>
              <a:t>c</a:t>
            </a:r>
            <a:r>
              <a:rPr lang="en-US" sz="2000" dirty="0"/>
              <a:t>  which means  </a:t>
            </a:r>
            <a:r>
              <a:rPr lang="en-US" sz="2000" i="1" dirty="0"/>
              <a:t>A</a:t>
            </a:r>
            <a:r>
              <a:rPr lang="en-US" sz="2000" i="1" baseline="-25000" dirty="0"/>
              <a:t>1</a:t>
            </a:r>
            <a:r>
              <a:rPr lang="en-US" sz="2000" i="1" dirty="0"/>
              <a:t> ≈ A</a:t>
            </a:r>
            <a:r>
              <a:rPr lang="en-US" sz="2000" i="1" baseline="-25000" dirty="0"/>
              <a:t>2 </a:t>
            </a:r>
            <a:r>
              <a:rPr lang="en-US" sz="2000" i="1" dirty="0"/>
              <a:t> </a:t>
            </a:r>
            <a:endParaRPr lang="en-US" sz="2000" baseline="-25000" dirty="0"/>
          </a:p>
          <a:p>
            <a:pPr>
              <a:lnSpc>
                <a:spcPct val="130000"/>
              </a:lnSpc>
            </a:pPr>
            <a:endParaRPr lang="en-US" sz="2000"/>
          </a:p>
          <a:p>
            <a:pPr>
              <a:lnSpc>
                <a:spcPct val="130000"/>
              </a:lnSpc>
            </a:pPr>
            <a:endParaRPr lang="en-US" sz="2000"/>
          </a:p>
          <a:p>
            <a:pPr>
              <a:lnSpc>
                <a:spcPct val="130000"/>
              </a:lnSpc>
            </a:pPr>
            <a:endParaRPr lang="en-US" sz="2000"/>
          </a:p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40000"/>
              </a:lnSpc>
            </a:pPr>
            <a:r>
              <a:rPr lang="en-US" sz="2000" dirty="0"/>
              <a:t>The ratio between the two amplifications is an important </a:t>
            </a:r>
            <a:r>
              <a:rPr lang="en-US" sz="2000" u="sng" dirty="0"/>
              <a:t>quality parameter</a:t>
            </a:r>
            <a:r>
              <a:rPr lang="en-US" sz="2000" dirty="0"/>
              <a:t> of the OA, the </a:t>
            </a:r>
            <a:r>
              <a:rPr lang="en-US" sz="2000" b="1" i="1" u="sng" dirty="0"/>
              <a:t>Common Mode </a:t>
            </a:r>
          </a:p>
          <a:p>
            <a:pPr>
              <a:lnSpc>
                <a:spcPct val="140000"/>
              </a:lnSpc>
            </a:pPr>
            <a:r>
              <a:rPr lang="en-US" sz="2000" b="1" i="1" u="sng" dirty="0"/>
              <a:t>Rejection Ratio</a:t>
            </a:r>
            <a:r>
              <a:rPr lang="en-US" sz="2000" b="1" i="1" dirty="0"/>
              <a:t> : </a:t>
            </a:r>
            <a:r>
              <a:rPr lang="en-US" sz="2000" dirty="0"/>
              <a:t> 	           often expressed in logarithmic scale  </a:t>
            </a:r>
          </a:p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dirty="0"/>
              <a:t>Values range from 60 dB up to 120 Db for high quality OA …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33263"/>
              </p:ext>
            </p:extLst>
          </p:nvPr>
        </p:nvGraphicFramePr>
        <p:xfrm>
          <a:off x="2805430" y="968058"/>
          <a:ext cx="13462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12447" imgH="393529" progId="Equation.3">
                  <p:embed/>
                </p:oleObj>
              </mc:Choice>
              <mc:Fallback>
                <p:oleObj r:id="rId6" imgW="812447" imgH="393529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430" y="968058"/>
                        <a:ext cx="13462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14384"/>
              </p:ext>
            </p:extLst>
          </p:nvPr>
        </p:nvGraphicFramePr>
        <p:xfrm>
          <a:off x="5724843" y="1031533"/>
          <a:ext cx="12588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61669" imgH="228501" progId="Equation.3">
                  <p:embed/>
                </p:oleObj>
              </mc:Choice>
              <mc:Fallback>
                <p:oleObj r:id="rId8" imgW="761669" imgH="228501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843" y="1031533"/>
                        <a:ext cx="125888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8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73391" y="201540"/>
            <a:ext cx="46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Instrumentation Amplifier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IA :</a:t>
            </a:r>
          </a:p>
        </p:txBody>
      </p:sp>
      <p:pic>
        <p:nvPicPr>
          <p:cNvPr id="14338" name="Picture 2" descr="instrumentation amplif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9" y="1416859"/>
            <a:ext cx="5577665" cy="43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653418" y="1325881"/>
            <a:ext cx="5393094" cy="346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most employed amplifier in measurements is designed with two stages: </a:t>
            </a:r>
          </a:p>
          <a:p>
            <a:pPr marL="360363" indent="-269875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A very high input impedance stage (10</a:t>
            </a:r>
            <a:r>
              <a:rPr lang="en-US" sz="2000" baseline="30000" dirty="0"/>
              <a:t>10</a:t>
            </a:r>
            <a:r>
              <a:rPr lang="en-US" sz="2000" dirty="0"/>
              <a:t> </a:t>
            </a:r>
            <a:r>
              <a:rPr lang="el-GR" sz="2000" dirty="0"/>
              <a:t>Ω</a:t>
            </a:r>
            <a:r>
              <a:rPr lang="it-IT" sz="2000" dirty="0"/>
              <a:t>)</a:t>
            </a:r>
            <a:endParaRPr lang="en-US" sz="2000" dirty="0"/>
          </a:p>
          <a:p>
            <a:pPr marL="360363" indent="-269875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A differential amplification stage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It has generally a very high </a:t>
            </a:r>
            <a:r>
              <a:rPr lang="en-US" sz="2000" b="1" i="1" dirty="0"/>
              <a:t>Common Mode Rejection Ratio  </a:t>
            </a:r>
            <a:r>
              <a:rPr lang="en-US" sz="2000" dirty="0"/>
              <a:t>(&gt; 100 dB) which makes it suitable to amplify </a:t>
            </a:r>
            <a:r>
              <a:rPr lang="en-US" sz="2000" i="1" dirty="0"/>
              <a:t>floating signals</a:t>
            </a:r>
            <a:r>
              <a:rPr lang="en-US" sz="2000" dirty="0"/>
              <a:t> </a:t>
            </a:r>
            <a:r>
              <a:rPr lang="it-IT" sz="2000" i="1" dirty="0"/>
              <a:t>(v</a:t>
            </a:r>
            <a:r>
              <a:rPr lang="it-IT" sz="2000" i="1" baseline="-25000" dirty="0"/>
              <a:t>2</a:t>
            </a:r>
            <a:r>
              <a:rPr lang="it-IT" sz="2000" i="1" dirty="0"/>
              <a:t> – v</a:t>
            </a:r>
            <a:r>
              <a:rPr lang="it-IT" sz="2000" i="1" baseline="-25000" dirty="0"/>
              <a:t>1</a:t>
            </a:r>
            <a:r>
              <a:rPr lang="it-IT" sz="2000" i="1" dirty="0"/>
              <a:t>) </a:t>
            </a:r>
            <a:r>
              <a:rPr lang="en-US" sz="2000" dirty="0"/>
              <a:t>…</a:t>
            </a:r>
          </a:p>
          <a:p>
            <a:pPr>
              <a:lnSpc>
                <a:spcPct val="110000"/>
              </a:lnSpc>
            </a:pPr>
            <a:endParaRPr lang="en-US" sz="2000" b="1" i="1" dirty="0"/>
          </a:p>
          <a:p>
            <a:pPr>
              <a:lnSpc>
                <a:spcPct val="110000"/>
              </a:lnSpc>
            </a:pPr>
            <a:r>
              <a:rPr lang="en-US" sz="2000" dirty="0"/>
              <a:t>The (differential) </a:t>
            </a:r>
            <a:r>
              <a:rPr lang="en-US" sz="2000" b="1" i="1" dirty="0"/>
              <a:t>GAIN </a:t>
            </a:r>
            <a:r>
              <a:rPr lang="en-US" sz="2000" dirty="0"/>
              <a:t>is :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91581"/>
              </p:ext>
            </p:extLst>
          </p:nvPr>
        </p:nvGraphicFramePr>
        <p:xfrm>
          <a:off x="8212494" y="4878555"/>
          <a:ext cx="2565918" cy="88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409088" imgH="482391" progId="Equation.3">
                  <p:embed/>
                </p:oleObj>
              </mc:Choice>
              <mc:Fallback>
                <p:oleObj name="Equazione" r:id="rId3" imgW="1409088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494" y="4878555"/>
                        <a:ext cx="2565918" cy="88420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05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39645" y="163645"/>
            <a:ext cx="344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u="sng">
                <a:solidFill>
                  <a:srgbClr val="0070C0"/>
                </a:solidFill>
              </a:rPr>
              <a:t>Wheatstone Bridge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74295" y="1086196"/>
            <a:ext cx="5990705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Two resistances  </a:t>
            </a:r>
            <a:r>
              <a:rPr lang="en-US" sz="2000" i="1" dirty="0"/>
              <a:t>r</a:t>
            </a:r>
            <a:r>
              <a:rPr lang="en-US" sz="2000" dirty="0"/>
              <a:t>  and </a:t>
            </a:r>
            <a:r>
              <a:rPr lang="en-US" sz="2000" i="1" dirty="0"/>
              <a:t>r’</a:t>
            </a:r>
            <a:r>
              <a:rPr lang="en-US" sz="2000" dirty="0"/>
              <a:t>  are connected in parallel and a </a:t>
            </a:r>
            <a:r>
              <a:rPr lang="en-US" sz="2000" i="1" dirty="0"/>
              <a:t>galvanometer G</a:t>
            </a:r>
            <a:r>
              <a:rPr lang="en-US" sz="2000" dirty="0"/>
              <a:t> is connected in a bridge configuration across the two resistances in the points A and B …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We move now the point A and B on the resistances so to have </a:t>
            </a:r>
            <a:r>
              <a:rPr lang="en-US" sz="2000" u="sng" dirty="0"/>
              <a:t>zero current</a:t>
            </a:r>
            <a:r>
              <a:rPr lang="en-US" sz="2000" dirty="0"/>
              <a:t> though the galvanometer, which means also:  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72449"/>
              </p:ext>
            </p:extLst>
          </p:nvPr>
        </p:nvGraphicFramePr>
        <p:xfrm>
          <a:off x="7680959" y="3133897"/>
          <a:ext cx="760825" cy="33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494870" imgH="215713" progId="Equation.3">
                  <p:embed/>
                </p:oleObj>
              </mc:Choice>
              <mc:Fallback>
                <p:oleObj name="Equazione" r:id="rId2" imgW="494870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959" y="3133897"/>
                        <a:ext cx="760825" cy="336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21426" y="3973215"/>
            <a:ext cx="11371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this situation we identified 4 resistances </a:t>
            </a:r>
            <a:r>
              <a:rPr lang="it-IT" sz="2000" dirty="0"/>
              <a:t>:  </a:t>
            </a:r>
            <a:r>
              <a:rPr lang="it-IT" sz="2000" i="1" dirty="0"/>
              <a:t>R</a:t>
            </a:r>
            <a:r>
              <a:rPr lang="it-IT" sz="2000" i="1" baseline="-25000" dirty="0"/>
              <a:t>1</a:t>
            </a:r>
            <a:r>
              <a:rPr lang="it-IT" sz="2000" i="1" dirty="0"/>
              <a:t> , R</a:t>
            </a:r>
            <a:r>
              <a:rPr lang="it-IT" sz="2000" i="1" baseline="-25000" dirty="0"/>
              <a:t>2</a:t>
            </a:r>
            <a:r>
              <a:rPr lang="it-IT" sz="2000" i="1" dirty="0"/>
              <a:t> , R</a:t>
            </a:r>
            <a:r>
              <a:rPr lang="it-IT" sz="2000" i="1" baseline="-25000" dirty="0"/>
              <a:t>3</a:t>
            </a:r>
            <a:r>
              <a:rPr lang="it-IT" sz="2000" i="1" dirty="0"/>
              <a:t> , R</a:t>
            </a:r>
            <a:r>
              <a:rPr lang="it-IT" sz="2000" i="1" baseline="-25000" dirty="0"/>
              <a:t>4</a:t>
            </a:r>
            <a:r>
              <a:rPr lang="it-IT" sz="2000" i="1" dirty="0"/>
              <a:t>  </a:t>
            </a:r>
            <a:r>
              <a:rPr lang="it-IT" sz="2000" dirty="0"/>
              <a:t>for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write</a:t>
            </a:r>
            <a:r>
              <a:rPr lang="it-IT" sz="2000" dirty="0"/>
              <a:t> the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equations</a:t>
            </a:r>
            <a:r>
              <a:rPr lang="it-IT" sz="2000" dirty="0"/>
              <a:t>:</a:t>
            </a:r>
            <a:endParaRPr lang="en-US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9" y="4724725"/>
            <a:ext cx="10621434" cy="794644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321426" y="5776917"/>
            <a:ext cx="11870574" cy="706467"/>
            <a:chOff x="399012" y="5620838"/>
            <a:chExt cx="11870574" cy="706467"/>
          </a:xfrm>
        </p:grpSpPr>
        <p:sp>
          <p:nvSpPr>
            <p:cNvPr id="9" name="CasellaDiTesto 8"/>
            <p:cNvSpPr txBox="1"/>
            <p:nvPr/>
          </p:nvSpPr>
          <p:spPr>
            <a:xfrm>
              <a:off x="399012" y="5731596"/>
              <a:ext cx="11870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Making the ratio of the two equations, we get:  	          or   </a:t>
              </a:r>
              <a:r>
                <a:rPr lang="en-US" sz="2000"/>
                <a:t>	              the </a:t>
              </a:r>
              <a:r>
                <a:rPr lang="en-US" sz="2000" i="1" u="sng" dirty="0"/>
                <a:t>bridge equilibrium equation </a:t>
              </a:r>
              <a:r>
                <a:rPr lang="en-US" sz="2000" dirty="0"/>
                <a:t>!</a:t>
              </a:r>
            </a:p>
          </p:txBody>
        </p:sp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160691"/>
                </p:ext>
              </p:extLst>
            </p:nvPr>
          </p:nvGraphicFramePr>
          <p:xfrm>
            <a:off x="5496388" y="5620838"/>
            <a:ext cx="923073" cy="706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58720" imgH="431640" progId="Equation.3">
                    <p:embed/>
                  </p:oleObj>
                </mc:Choice>
                <mc:Fallback>
                  <p:oleObj name="Equazione" r:id="rId5" imgW="55872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6388" y="5620838"/>
                          <a:ext cx="923073" cy="7064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357000"/>
                </p:ext>
              </p:extLst>
            </p:nvPr>
          </p:nvGraphicFramePr>
          <p:xfrm>
            <a:off x="7109815" y="5761349"/>
            <a:ext cx="1272096" cy="370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787400" imgH="228600" progId="Equation.3">
                    <p:embed/>
                  </p:oleObj>
                </mc:Choice>
                <mc:Fallback>
                  <p:oleObj name="Equazione" r:id="rId7" imgW="7874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9815" y="5761349"/>
                          <a:ext cx="1272096" cy="370357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2535265" y="1768591"/>
            <a:ext cx="720000" cy="576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606424" y="2106726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607648" y="3437869"/>
            <a:ext cx="219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 flipV="1">
            <a:off x="612196" y="2110394"/>
            <a:ext cx="1224" cy="133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1327648" y="1528876"/>
            <a:ext cx="1224" cy="1155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1318480" y="1528876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332484" y="2674762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V="1">
            <a:off x="2038350" y="1417116"/>
            <a:ext cx="83820" cy="111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122170" y="141711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333625" y="141711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548890" y="141711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2229801" y="142092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2443161" y="141711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755290" y="141330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970555" y="141330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2651466" y="141711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2864826" y="141330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182379" y="140949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397644" y="140949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3078555" y="141330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H="1">
            <a:off x="3291915" y="1409496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3505644" y="1503476"/>
            <a:ext cx="83820" cy="111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3593274" y="1516176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2058190" y="2571892"/>
            <a:ext cx="83820" cy="111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2142010" y="257189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2353465" y="257189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2568730" y="257189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>
            <a:off x="2249641" y="257570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2463001" y="257189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2775130" y="256808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2990395" y="256808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>
            <a:off x="2671306" y="257189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2884666" y="256808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3202219" y="256427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3417484" y="256427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>
            <a:off x="3098395" y="256808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H="1">
            <a:off x="3311755" y="2564272"/>
            <a:ext cx="108000" cy="205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flipV="1">
            <a:off x="3525484" y="2658252"/>
            <a:ext cx="83820" cy="1117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H="1">
            <a:off x="3609304" y="2667142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flipH="1" flipV="1">
            <a:off x="4320894" y="1517304"/>
            <a:ext cx="1224" cy="11557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4313274" y="2087534"/>
            <a:ext cx="7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 flipV="1">
            <a:off x="5032050" y="2080402"/>
            <a:ext cx="1224" cy="133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2817700" y="3237351"/>
            <a:ext cx="0" cy="41910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2909636" y="3321171"/>
            <a:ext cx="0" cy="25200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H="1">
            <a:off x="2916952" y="3424245"/>
            <a:ext cx="212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e 59"/>
          <p:cNvSpPr/>
          <p:nvPr/>
        </p:nvSpPr>
        <p:spPr>
          <a:xfrm>
            <a:off x="2652420" y="1817166"/>
            <a:ext cx="495505" cy="49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Connettore 2 60"/>
          <p:cNvCxnSpPr/>
          <p:nvPr/>
        </p:nvCxnSpPr>
        <p:spPr>
          <a:xfrm flipH="1" flipV="1">
            <a:off x="2656890" y="1619048"/>
            <a:ext cx="108000" cy="21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>
            <a:off x="2953905" y="2322584"/>
            <a:ext cx="36000" cy="25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2050570" y="1257096"/>
            <a:ext cx="540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2555925" y="1260906"/>
            <a:ext cx="1008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>
            <a:off x="2069326" y="2872536"/>
            <a:ext cx="936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>
            <a:off x="3005505" y="2868726"/>
            <a:ext cx="612000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H="1" flipV="1">
            <a:off x="2038350" y="1028445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 flipV="1">
            <a:off x="3575144" y="1033762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H="1" flipV="1">
            <a:off x="2065646" y="2714455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 flipV="1">
            <a:off x="3609140" y="2716013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H="1" flipV="1">
            <a:off x="2568070" y="1023682"/>
            <a:ext cx="0" cy="3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H="1" flipV="1">
            <a:off x="3014045" y="2684292"/>
            <a:ext cx="0" cy="46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1336664" y="1952837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C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417220" y="150347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A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4048458" y="192651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D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3029373" y="229469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B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2136374" y="9078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</a:t>
            </a:r>
            <a:r>
              <a:rPr lang="it-IT" sz="1400" i="1" baseline="-25000"/>
              <a:t>1</a:t>
            </a:r>
            <a:endParaRPr lang="it-IT" sz="1400" i="1"/>
          </a:p>
        </p:txBody>
      </p:sp>
      <p:sp>
        <p:nvSpPr>
          <p:cNvPr id="78" name="CasellaDiTesto 77"/>
          <p:cNvSpPr txBox="1"/>
          <p:nvPr/>
        </p:nvSpPr>
        <p:spPr>
          <a:xfrm>
            <a:off x="2912855" y="934009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</a:t>
            </a:r>
            <a:r>
              <a:rPr lang="it-IT" sz="1400" i="1" baseline="-25000"/>
              <a:t>2</a:t>
            </a:r>
            <a:endParaRPr lang="it-IT" sz="1400" i="1"/>
          </a:p>
        </p:txBody>
      </p:sp>
      <p:sp>
        <p:nvSpPr>
          <p:cNvPr id="79" name="CasellaDiTesto 78"/>
          <p:cNvSpPr txBox="1"/>
          <p:nvPr/>
        </p:nvSpPr>
        <p:spPr>
          <a:xfrm>
            <a:off x="2377208" y="287253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</a:t>
            </a:r>
            <a:r>
              <a:rPr lang="it-IT" sz="1400" i="1" baseline="-25000"/>
              <a:t>4</a:t>
            </a:r>
            <a:endParaRPr lang="it-IT" sz="1400" i="1"/>
          </a:p>
        </p:txBody>
      </p:sp>
      <p:sp>
        <p:nvSpPr>
          <p:cNvPr id="80" name="CasellaDiTesto 79"/>
          <p:cNvSpPr txBox="1"/>
          <p:nvPr/>
        </p:nvSpPr>
        <p:spPr>
          <a:xfrm>
            <a:off x="3152675" y="290106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</a:t>
            </a:r>
            <a:r>
              <a:rPr lang="it-IT" sz="1400" i="1" baseline="-25000"/>
              <a:t>3</a:t>
            </a:r>
            <a:endParaRPr lang="it-IT" sz="1400" i="1"/>
          </a:p>
        </p:txBody>
      </p:sp>
      <p:sp>
        <p:nvSpPr>
          <p:cNvPr id="81" name="CasellaDiTesto 80"/>
          <p:cNvSpPr txBox="1"/>
          <p:nvPr/>
        </p:nvSpPr>
        <p:spPr>
          <a:xfrm>
            <a:off x="2588890" y="3499689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E</a:t>
            </a:r>
          </a:p>
        </p:txBody>
      </p:sp>
      <p:cxnSp>
        <p:nvCxnSpPr>
          <p:cNvPr id="82" name="Connettore 2 81"/>
          <p:cNvCxnSpPr/>
          <p:nvPr/>
        </p:nvCxnSpPr>
        <p:spPr>
          <a:xfrm>
            <a:off x="1424940" y="1622856"/>
            <a:ext cx="419100" cy="381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H="1" flipV="1">
            <a:off x="1424940" y="1619046"/>
            <a:ext cx="0" cy="28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flipH="1" flipV="1">
            <a:off x="1424940" y="2276272"/>
            <a:ext cx="0" cy="28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>
            <a:off x="1424940" y="2560462"/>
            <a:ext cx="419100" cy="381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/>
          <p:cNvSpPr txBox="1"/>
          <p:nvPr/>
        </p:nvSpPr>
        <p:spPr>
          <a:xfrm>
            <a:off x="2768700" y="189595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G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1415184" y="160915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I</a:t>
            </a:r>
            <a:r>
              <a:rPr lang="it-IT" sz="1400" i="1" baseline="-25000"/>
              <a:t>1</a:t>
            </a:r>
            <a:endParaRPr lang="it-IT" sz="1400" i="1"/>
          </a:p>
        </p:txBody>
      </p:sp>
      <p:sp>
        <p:nvSpPr>
          <p:cNvPr id="88" name="CasellaDiTesto 87"/>
          <p:cNvSpPr txBox="1"/>
          <p:nvPr/>
        </p:nvSpPr>
        <p:spPr>
          <a:xfrm>
            <a:off x="1454094" y="224217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I</a:t>
            </a:r>
            <a:r>
              <a:rPr lang="it-IT" sz="1400" i="1" baseline="-25000"/>
              <a:t>2</a:t>
            </a:r>
            <a:endParaRPr lang="it-IT" sz="1400" i="1"/>
          </a:p>
        </p:txBody>
      </p:sp>
      <p:cxnSp>
        <p:nvCxnSpPr>
          <p:cNvPr id="5" name="Connettore 1 4"/>
          <p:cNvCxnSpPr/>
          <p:nvPr/>
        </p:nvCxnSpPr>
        <p:spPr>
          <a:xfrm flipV="1">
            <a:off x="3499274" y="1175111"/>
            <a:ext cx="470030" cy="3001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3582978" y="2734079"/>
            <a:ext cx="398874" cy="148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3977419" y="941985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3992571" y="2726898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/>
              <a:t>r'</a:t>
            </a:r>
          </a:p>
        </p:txBody>
      </p:sp>
      <p:sp>
        <p:nvSpPr>
          <p:cNvPr id="16386" name="Ovale 16385"/>
          <p:cNvSpPr/>
          <p:nvPr/>
        </p:nvSpPr>
        <p:spPr>
          <a:xfrm>
            <a:off x="4294838" y="20597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e 95"/>
          <p:cNvSpPr/>
          <p:nvPr/>
        </p:nvSpPr>
        <p:spPr>
          <a:xfrm>
            <a:off x="1301970" y="20835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e 96"/>
          <p:cNvSpPr/>
          <p:nvPr/>
        </p:nvSpPr>
        <p:spPr>
          <a:xfrm>
            <a:off x="2632889" y="15796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2971905" y="25567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4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307912" y="219152"/>
            <a:ext cx="11588620" cy="707886"/>
            <a:chOff x="307912" y="219152"/>
            <a:chExt cx="11588620" cy="707886"/>
          </a:xfrm>
        </p:grpSpPr>
        <p:sp>
          <p:nvSpPr>
            <p:cNvPr id="2" name="CasellaDiTesto 1"/>
            <p:cNvSpPr txBox="1"/>
            <p:nvPr/>
          </p:nvSpPr>
          <p:spPr>
            <a:xfrm>
              <a:off x="307912" y="219152"/>
              <a:ext cx="11588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 current through the bridge means also		      therefore, in practical application, we can substitute the </a:t>
              </a:r>
              <a:r>
                <a:rPr lang="en-US" sz="2000" i="1" dirty="0"/>
                <a:t>galvanometer</a:t>
              </a:r>
              <a:r>
                <a:rPr lang="en-US" sz="2000" dirty="0"/>
                <a:t> with a </a:t>
              </a:r>
              <a:r>
                <a:rPr lang="en-US" sz="2000" i="1" dirty="0" err="1"/>
                <a:t>millivoltmeter</a:t>
              </a:r>
              <a:r>
                <a:rPr lang="en-US" sz="2000" dirty="0"/>
                <a:t> ! 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499750"/>
                </p:ext>
              </p:extLst>
            </p:nvPr>
          </p:nvGraphicFramePr>
          <p:xfrm>
            <a:off x="4903853" y="247145"/>
            <a:ext cx="11890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711000" imgH="215640" progId="Equation.3">
                    <p:embed/>
                  </p:oleObj>
                </mc:Choice>
                <mc:Fallback>
                  <p:oleObj name="Equazione" r:id="rId2" imgW="711000" imgH="2156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3853" y="247145"/>
                          <a:ext cx="1189038" cy="366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CasellaDiTesto 6"/>
          <p:cNvSpPr txBox="1"/>
          <p:nvPr/>
        </p:nvSpPr>
        <p:spPr>
          <a:xfrm>
            <a:off x="5569593" y="934784"/>
            <a:ext cx="6388358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b="1" i="1" u="sng" dirty="0"/>
              <a:t>Wheatstone Bridge</a:t>
            </a:r>
            <a:r>
              <a:rPr lang="en-US" sz="2000" dirty="0"/>
              <a:t> is a “zero method” electric network used for resistance measurements: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If 	      is unknown, we equilibrate the bridge by operating on R</a:t>
            </a:r>
            <a:r>
              <a:rPr lang="en-US" sz="2000" baseline="-25000" dirty="0"/>
              <a:t>2</a:t>
            </a:r>
            <a:r>
              <a:rPr lang="en-US" sz="2000" dirty="0"/>
              <a:t> and, knowing the values of  </a:t>
            </a:r>
            <a:r>
              <a:rPr lang="it-IT" sz="2000" i="1" dirty="0"/>
              <a:t>R</a:t>
            </a:r>
            <a:r>
              <a:rPr lang="it-IT" sz="2000" i="1" baseline="-25000" dirty="0"/>
              <a:t>2</a:t>
            </a:r>
            <a:r>
              <a:rPr lang="it-IT" sz="2000" i="1" dirty="0"/>
              <a:t> , R</a:t>
            </a:r>
            <a:r>
              <a:rPr lang="it-IT" sz="2000" i="1" baseline="-25000" dirty="0"/>
              <a:t>3</a:t>
            </a:r>
            <a:r>
              <a:rPr lang="it-IT" sz="2000" i="1" dirty="0"/>
              <a:t> , R</a:t>
            </a:r>
            <a:r>
              <a:rPr lang="it-IT" sz="2000" i="1" baseline="-25000" dirty="0"/>
              <a:t>4</a:t>
            </a:r>
            <a:r>
              <a:rPr lang="it-IT" sz="2000" i="1" dirty="0"/>
              <a:t> ,</a:t>
            </a:r>
            <a:r>
              <a:rPr lang="it-IT" sz="2000" dirty="0"/>
              <a:t> </a:t>
            </a:r>
          </a:p>
          <a:p>
            <a:pPr>
              <a:lnSpc>
                <a:spcPct val="110000"/>
              </a:lnSpc>
            </a:pP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get</a:t>
            </a:r>
            <a:r>
              <a:rPr lang="it-IT" sz="2000" dirty="0"/>
              <a:t>: </a:t>
            </a:r>
          </a:p>
          <a:p>
            <a:pPr>
              <a:lnSpc>
                <a:spcPct val="110000"/>
              </a:lnSpc>
            </a:pPr>
            <a:endParaRPr lang="it-IT" sz="1400" dirty="0"/>
          </a:p>
          <a:p>
            <a:pPr>
              <a:lnSpc>
                <a:spcPct val="110000"/>
              </a:lnSpc>
            </a:pPr>
            <a:endParaRPr lang="it-IT" sz="1600" dirty="0"/>
          </a:p>
          <a:p>
            <a:pPr>
              <a:lnSpc>
                <a:spcPct val="110000"/>
              </a:lnSpc>
            </a:pPr>
            <a:r>
              <a:rPr lang="it-IT" sz="2000" dirty="0" err="1"/>
              <a:t>However</a:t>
            </a:r>
            <a:r>
              <a:rPr lang="it-IT" sz="2000" dirty="0"/>
              <a:t>,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NOT the </a:t>
            </a:r>
            <a:r>
              <a:rPr lang="it-IT" sz="2000" dirty="0" err="1"/>
              <a:t>main</a:t>
            </a:r>
            <a:r>
              <a:rPr lang="it-IT" sz="2000" dirty="0"/>
              <a:t> use of the </a:t>
            </a:r>
            <a:r>
              <a:rPr lang="it-IT" sz="2000" dirty="0" err="1"/>
              <a:t>Wheatstone</a:t>
            </a:r>
            <a:r>
              <a:rPr lang="it-IT" sz="2000" dirty="0"/>
              <a:t> </a:t>
            </a:r>
            <a:r>
              <a:rPr lang="it-IT" sz="2000"/>
              <a:t>Bridge …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6411"/>
              </p:ext>
            </p:extLst>
          </p:nvPr>
        </p:nvGraphicFramePr>
        <p:xfrm>
          <a:off x="5951562" y="1715400"/>
          <a:ext cx="811764" cy="38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482391" imgH="228501" progId="Equation.3">
                  <p:embed/>
                </p:oleObj>
              </mc:Choice>
              <mc:Fallback>
                <p:oleObj name="Equazione" r:id="rId4" imgW="482391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62" y="1715400"/>
                        <a:ext cx="811764" cy="382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9515"/>
              </p:ext>
            </p:extLst>
          </p:nvPr>
        </p:nvGraphicFramePr>
        <p:xfrm>
          <a:off x="7826041" y="2471513"/>
          <a:ext cx="1651518" cy="7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990170" imgH="431613" progId="Equation.3">
                  <p:embed/>
                </p:oleObj>
              </mc:Choice>
              <mc:Fallback>
                <p:oleObj name="Equazione" r:id="rId6" imgW="990170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041" y="2471513"/>
                        <a:ext cx="1651518" cy="714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/>
          <p:cNvGrpSpPr/>
          <p:nvPr/>
        </p:nvGrpSpPr>
        <p:grpSpPr>
          <a:xfrm>
            <a:off x="359870" y="4937549"/>
            <a:ext cx="11832129" cy="1768176"/>
            <a:chOff x="359870" y="5141595"/>
            <a:chExt cx="11832129" cy="176817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59870" y="5141595"/>
              <a:ext cx="11832129" cy="176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It is possible to read this small change directly on the voltmeter indicator but, to do so, we need to know the </a:t>
              </a:r>
              <a:r>
                <a:rPr lang="en-US" sz="2000" b="1" i="1" dirty="0"/>
                <a:t>bridge graduation curve</a:t>
              </a:r>
              <a:r>
                <a:rPr lang="en-US" sz="2000" dirty="0"/>
                <a:t> (or </a:t>
              </a:r>
              <a:r>
                <a:rPr lang="en-US" sz="2000" i="1" u="sng" dirty="0"/>
                <a:t>static characteristic equation</a:t>
              </a:r>
              <a:r>
                <a:rPr lang="en-US" sz="2000" dirty="0"/>
                <a:t>):    </a:t>
              </a:r>
            </a:p>
            <a:p>
              <a:pPr algn="ctr">
                <a:lnSpc>
                  <a:spcPct val="110000"/>
                </a:lnSpc>
              </a:pPr>
              <a:endParaRPr lang="en-US" sz="1600" dirty="0"/>
            </a:p>
            <a:p>
              <a:pPr>
                <a:lnSpc>
                  <a:spcPct val="110000"/>
                </a:lnSpc>
              </a:pPr>
              <a:r>
                <a:rPr lang="en-US" sz="2000" dirty="0"/>
                <a:t>If we consider for simplicity a bridge with 4 equal resistances:  			and a variation  </a:t>
              </a:r>
              <a:r>
                <a:rPr lang="it-IT" sz="2000" i="1" dirty="0"/>
                <a:t>ΔR</a:t>
              </a:r>
              <a:r>
                <a:rPr lang="it-IT" sz="2000" i="1" baseline="-25000" dirty="0"/>
                <a:t>1</a:t>
              </a:r>
              <a:r>
                <a:rPr lang="it-IT" sz="2000" dirty="0"/>
                <a:t> </a:t>
              </a:r>
              <a:r>
                <a:rPr lang="en-US" sz="2000" dirty="0"/>
                <a:t> only on the resistance </a:t>
              </a:r>
              <a:r>
                <a:rPr lang="en-US" sz="2000" i="1" dirty="0"/>
                <a:t>R</a:t>
              </a:r>
              <a:r>
                <a:rPr lang="en-US" sz="2000" i="1" baseline="-25000" dirty="0"/>
                <a:t>1</a:t>
              </a:r>
              <a:r>
                <a:rPr lang="en-US" sz="2000" dirty="0"/>
                <a:t>, we get: </a:t>
              </a:r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316980"/>
                </p:ext>
              </p:extLst>
            </p:nvPr>
          </p:nvGraphicFramePr>
          <p:xfrm>
            <a:off x="6741370" y="5505450"/>
            <a:ext cx="1478485" cy="373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863225" imgH="215806" progId="Equation.3">
                    <p:embed/>
                  </p:oleObj>
                </mc:Choice>
                <mc:Fallback>
                  <p:oleObj name="Equazione" r:id="rId8" imgW="863225" imgH="215806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1370" y="5505450"/>
                          <a:ext cx="1478485" cy="3736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54531"/>
              </p:ext>
            </p:extLst>
          </p:nvPr>
        </p:nvGraphicFramePr>
        <p:xfrm>
          <a:off x="7025950" y="5932324"/>
          <a:ext cx="2268630" cy="3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371600" imgH="228600" progId="Equation.3">
                  <p:embed/>
                </p:oleObj>
              </mc:Choice>
              <mc:Fallback>
                <p:oleObj name="Equazione" r:id="rId10" imgW="13716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950" y="5932324"/>
                        <a:ext cx="2268630" cy="378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17"/>
          <p:cNvSpPr/>
          <p:nvPr/>
        </p:nvSpPr>
        <p:spPr>
          <a:xfrm>
            <a:off x="5588643" y="397498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/>
              <a:t>We might have a resistance </a:t>
            </a:r>
            <a:r>
              <a:rPr lang="en-US" sz="2000" i="1"/>
              <a:t>R</a:t>
            </a:r>
            <a:r>
              <a:rPr lang="en-US" sz="2000" i="1" baseline="-25000"/>
              <a:t>1</a:t>
            </a:r>
            <a:r>
              <a:rPr lang="en-US" sz="2000"/>
              <a:t> that changes slightly its value  </a:t>
            </a:r>
            <a:r>
              <a:rPr lang="it-IT" sz="2000" i="1"/>
              <a:t>ΔR</a:t>
            </a:r>
            <a:r>
              <a:rPr lang="it-IT" sz="2000" i="1" baseline="-25000"/>
              <a:t>1</a:t>
            </a:r>
            <a:r>
              <a:rPr lang="it-IT" sz="2000"/>
              <a:t> </a:t>
            </a:r>
            <a:r>
              <a:rPr lang="en-US" sz="2000"/>
              <a:t>for physical reasons … 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695959" y="1409860"/>
            <a:ext cx="4241259" cy="3109000"/>
            <a:chOff x="1331346" y="947767"/>
            <a:chExt cx="4241259" cy="3109000"/>
          </a:xfrm>
        </p:grpSpPr>
        <p:cxnSp>
          <p:nvCxnSpPr>
            <p:cNvPr id="22" name="Connettore 2 21"/>
            <p:cNvCxnSpPr/>
            <p:nvPr/>
          </p:nvCxnSpPr>
          <p:spPr>
            <a:xfrm flipV="1">
              <a:off x="2520992" y="2200862"/>
              <a:ext cx="720000" cy="57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H="1">
              <a:off x="2876197" y="947892"/>
              <a:ext cx="226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 flipV="1">
              <a:off x="2884663" y="947767"/>
              <a:ext cx="1224" cy="28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>
              <a:off x="3147620" y="2502677"/>
              <a:ext cx="100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H="1" flipV="1">
              <a:off x="5149495" y="957595"/>
              <a:ext cx="1224" cy="147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rot="16200000">
              <a:off x="5160327" y="2221465"/>
              <a:ext cx="0" cy="41910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rot="16200000">
              <a:off x="5159137" y="2406877"/>
              <a:ext cx="0" cy="25200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e 28"/>
            <p:cNvSpPr/>
            <p:nvPr/>
          </p:nvSpPr>
          <p:spPr>
            <a:xfrm>
              <a:off x="2642380" y="2257687"/>
              <a:ext cx="495505" cy="4991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619386" y="947892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C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331346" y="2346191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A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642380" y="3684774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D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223394" y="2351447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B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1923722" y="1494031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/>
                <a:t>R</a:t>
              </a:r>
              <a:r>
                <a:rPr lang="it-IT" sz="1400" i="1" baseline="-25000"/>
                <a:t>1</a:t>
              </a:r>
              <a:endParaRPr lang="it-IT" sz="1400" i="1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3628258" y="1564751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/>
                <a:t>R</a:t>
              </a:r>
              <a:r>
                <a:rPr lang="it-IT" sz="1400" i="1" baseline="-25000"/>
                <a:t>2</a:t>
              </a:r>
              <a:endParaRPr lang="it-IT" sz="1400" i="1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902682" y="3239008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/>
                <a:t>R</a:t>
              </a:r>
              <a:r>
                <a:rPr lang="it-IT" sz="1400" i="1" baseline="-25000"/>
                <a:t>4</a:t>
              </a:r>
              <a:endParaRPr lang="it-IT" sz="1400" i="1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3623982" y="3154267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/>
                <a:t>R</a:t>
              </a:r>
              <a:r>
                <a:rPr lang="it-IT" sz="1400" i="1" baseline="-25000"/>
                <a:t>3</a:t>
              </a:r>
              <a:endParaRPr lang="it-IT" sz="1400" i="1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299773" y="2110312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E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733942" y="2356139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/>
                <a:t>G</a:t>
              </a:r>
            </a:p>
          </p:txBody>
        </p:sp>
        <p:grpSp>
          <p:nvGrpSpPr>
            <p:cNvPr id="40" name="Gruppo 39"/>
            <p:cNvGrpSpPr/>
            <p:nvPr/>
          </p:nvGrpSpPr>
          <p:grpSpPr>
            <a:xfrm rot="2700000">
              <a:off x="1383334" y="3042423"/>
              <a:ext cx="1789365" cy="209550"/>
              <a:chOff x="1256835" y="4718872"/>
              <a:chExt cx="1789365" cy="209550"/>
            </a:xfrm>
          </p:grpSpPr>
          <p:cxnSp>
            <p:nvCxnSpPr>
              <p:cNvPr id="78" name="Connettore 1 77"/>
              <p:cNvCxnSpPr/>
              <p:nvPr/>
            </p:nvCxnSpPr>
            <p:spPr>
              <a:xfrm flipH="1">
                <a:off x="1256835" y="4828656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uppo 78"/>
              <p:cNvGrpSpPr/>
              <p:nvPr/>
            </p:nvGrpSpPr>
            <p:grpSpPr>
              <a:xfrm>
                <a:off x="1802459" y="4718872"/>
                <a:ext cx="699367" cy="209550"/>
                <a:chOff x="1802459" y="4718872"/>
                <a:chExt cx="699367" cy="209550"/>
              </a:xfrm>
            </p:grpSpPr>
            <p:cxnSp>
              <p:nvCxnSpPr>
                <p:cNvPr id="81" name="Connettore 1 80"/>
                <p:cNvCxnSpPr/>
                <p:nvPr/>
              </p:nvCxnSpPr>
              <p:spPr>
                <a:xfrm flipV="1">
                  <a:off x="1802459" y="471887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1 81"/>
                <p:cNvCxnSpPr/>
                <p:nvPr/>
              </p:nvCxnSpPr>
              <p:spPr>
                <a:xfrm>
                  <a:off x="188627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1 82"/>
                <p:cNvCxnSpPr/>
                <p:nvPr/>
              </p:nvCxnSpPr>
              <p:spPr>
                <a:xfrm>
                  <a:off x="2097734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1 83"/>
                <p:cNvCxnSpPr/>
                <p:nvPr/>
              </p:nvCxnSpPr>
              <p:spPr>
                <a:xfrm>
                  <a:off x="231299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ttore 1 84"/>
                <p:cNvCxnSpPr/>
                <p:nvPr/>
              </p:nvCxnSpPr>
              <p:spPr>
                <a:xfrm flipH="1">
                  <a:off x="1993910" y="472268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1 85"/>
                <p:cNvCxnSpPr/>
                <p:nvPr/>
              </p:nvCxnSpPr>
              <p:spPr>
                <a:xfrm flipH="1">
                  <a:off x="2207270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ttore 1 86"/>
                <p:cNvCxnSpPr/>
                <p:nvPr/>
              </p:nvCxnSpPr>
              <p:spPr>
                <a:xfrm flipV="1">
                  <a:off x="2418006" y="480271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ttore 1 79"/>
              <p:cNvCxnSpPr/>
              <p:nvPr/>
            </p:nvCxnSpPr>
            <p:spPr>
              <a:xfrm flipH="1">
                <a:off x="2506200" y="4803554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40"/>
            <p:cNvGrpSpPr/>
            <p:nvPr/>
          </p:nvGrpSpPr>
          <p:grpSpPr>
            <a:xfrm rot="2700000">
              <a:off x="2631542" y="1768947"/>
              <a:ext cx="1789365" cy="209550"/>
              <a:chOff x="1256835" y="4718872"/>
              <a:chExt cx="1789365" cy="209550"/>
            </a:xfrm>
          </p:grpSpPr>
          <p:cxnSp>
            <p:nvCxnSpPr>
              <p:cNvPr id="68" name="Connettore 1 67"/>
              <p:cNvCxnSpPr/>
              <p:nvPr/>
            </p:nvCxnSpPr>
            <p:spPr>
              <a:xfrm flipH="1">
                <a:off x="1256835" y="4828656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o 68"/>
              <p:cNvGrpSpPr/>
              <p:nvPr/>
            </p:nvGrpSpPr>
            <p:grpSpPr>
              <a:xfrm>
                <a:off x="1802459" y="4718872"/>
                <a:ext cx="699367" cy="209550"/>
                <a:chOff x="1802459" y="4718872"/>
                <a:chExt cx="699367" cy="209550"/>
              </a:xfrm>
            </p:grpSpPr>
            <p:cxnSp>
              <p:nvCxnSpPr>
                <p:cNvPr id="71" name="Connettore 1 70"/>
                <p:cNvCxnSpPr/>
                <p:nvPr/>
              </p:nvCxnSpPr>
              <p:spPr>
                <a:xfrm flipV="1">
                  <a:off x="1802459" y="471887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1 71"/>
                <p:cNvCxnSpPr/>
                <p:nvPr/>
              </p:nvCxnSpPr>
              <p:spPr>
                <a:xfrm>
                  <a:off x="188627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1 72"/>
                <p:cNvCxnSpPr/>
                <p:nvPr/>
              </p:nvCxnSpPr>
              <p:spPr>
                <a:xfrm>
                  <a:off x="2097734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1 73"/>
                <p:cNvCxnSpPr/>
                <p:nvPr/>
              </p:nvCxnSpPr>
              <p:spPr>
                <a:xfrm>
                  <a:off x="231299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1 74"/>
                <p:cNvCxnSpPr/>
                <p:nvPr/>
              </p:nvCxnSpPr>
              <p:spPr>
                <a:xfrm flipH="1">
                  <a:off x="1993910" y="472268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1 75"/>
                <p:cNvCxnSpPr/>
                <p:nvPr/>
              </p:nvCxnSpPr>
              <p:spPr>
                <a:xfrm flipH="1">
                  <a:off x="2207270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1 76"/>
                <p:cNvCxnSpPr/>
                <p:nvPr/>
              </p:nvCxnSpPr>
              <p:spPr>
                <a:xfrm flipV="1">
                  <a:off x="2418006" y="480271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Connettore 1 69"/>
              <p:cNvCxnSpPr/>
              <p:nvPr/>
            </p:nvCxnSpPr>
            <p:spPr>
              <a:xfrm flipH="1">
                <a:off x="2506200" y="4803554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o 41"/>
            <p:cNvGrpSpPr/>
            <p:nvPr/>
          </p:nvGrpSpPr>
          <p:grpSpPr>
            <a:xfrm rot="18900000">
              <a:off x="2664434" y="3032047"/>
              <a:ext cx="1789365" cy="209550"/>
              <a:chOff x="1256835" y="4718872"/>
              <a:chExt cx="1789365" cy="209550"/>
            </a:xfrm>
          </p:grpSpPr>
          <p:cxnSp>
            <p:nvCxnSpPr>
              <p:cNvPr id="58" name="Connettore 1 57"/>
              <p:cNvCxnSpPr/>
              <p:nvPr/>
            </p:nvCxnSpPr>
            <p:spPr>
              <a:xfrm flipH="1">
                <a:off x="1256835" y="4828656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uppo 58"/>
              <p:cNvGrpSpPr/>
              <p:nvPr/>
            </p:nvGrpSpPr>
            <p:grpSpPr>
              <a:xfrm>
                <a:off x="1802459" y="4718872"/>
                <a:ext cx="699367" cy="209550"/>
                <a:chOff x="1802459" y="4718872"/>
                <a:chExt cx="699367" cy="209550"/>
              </a:xfrm>
            </p:grpSpPr>
            <p:cxnSp>
              <p:nvCxnSpPr>
                <p:cNvPr id="61" name="Connettore 1 60"/>
                <p:cNvCxnSpPr/>
                <p:nvPr/>
              </p:nvCxnSpPr>
              <p:spPr>
                <a:xfrm flipV="1">
                  <a:off x="1802459" y="471887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ttore 1 61"/>
                <p:cNvCxnSpPr/>
                <p:nvPr/>
              </p:nvCxnSpPr>
              <p:spPr>
                <a:xfrm>
                  <a:off x="188627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ttore 1 62"/>
                <p:cNvCxnSpPr/>
                <p:nvPr/>
              </p:nvCxnSpPr>
              <p:spPr>
                <a:xfrm>
                  <a:off x="2097734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1 63"/>
                <p:cNvCxnSpPr/>
                <p:nvPr/>
              </p:nvCxnSpPr>
              <p:spPr>
                <a:xfrm>
                  <a:off x="231299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ttore 1 64"/>
                <p:cNvCxnSpPr/>
                <p:nvPr/>
              </p:nvCxnSpPr>
              <p:spPr>
                <a:xfrm flipH="1">
                  <a:off x="1993910" y="472268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1 65"/>
                <p:cNvCxnSpPr/>
                <p:nvPr/>
              </p:nvCxnSpPr>
              <p:spPr>
                <a:xfrm flipH="1">
                  <a:off x="2207270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ttore 1 66"/>
                <p:cNvCxnSpPr/>
                <p:nvPr/>
              </p:nvCxnSpPr>
              <p:spPr>
                <a:xfrm flipV="1">
                  <a:off x="2418006" y="480271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Connettore 1 59"/>
              <p:cNvCxnSpPr/>
              <p:nvPr/>
            </p:nvCxnSpPr>
            <p:spPr>
              <a:xfrm flipH="1">
                <a:off x="2506200" y="4803554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/>
            <p:cNvGrpSpPr/>
            <p:nvPr/>
          </p:nvGrpSpPr>
          <p:grpSpPr>
            <a:xfrm rot="18900000">
              <a:off x="1375502" y="1779225"/>
              <a:ext cx="1789365" cy="209550"/>
              <a:chOff x="1256835" y="4718872"/>
              <a:chExt cx="1789365" cy="209550"/>
            </a:xfrm>
          </p:grpSpPr>
          <p:cxnSp>
            <p:nvCxnSpPr>
              <p:cNvPr id="48" name="Connettore 1 47"/>
              <p:cNvCxnSpPr/>
              <p:nvPr/>
            </p:nvCxnSpPr>
            <p:spPr>
              <a:xfrm flipH="1">
                <a:off x="1256835" y="4828656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o 48"/>
              <p:cNvGrpSpPr/>
              <p:nvPr/>
            </p:nvGrpSpPr>
            <p:grpSpPr>
              <a:xfrm>
                <a:off x="1802459" y="4718872"/>
                <a:ext cx="699367" cy="209550"/>
                <a:chOff x="1802459" y="4718872"/>
                <a:chExt cx="699367" cy="209550"/>
              </a:xfrm>
            </p:grpSpPr>
            <p:cxnSp>
              <p:nvCxnSpPr>
                <p:cNvPr id="51" name="Connettore 1 50"/>
                <p:cNvCxnSpPr/>
                <p:nvPr/>
              </p:nvCxnSpPr>
              <p:spPr>
                <a:xfrm flipV="1">
                  <a:off x="1802459" y="471887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1 51"/>
                <p:cNvCxnSpPr/>
                <p:nvPr/>
              </p:nvCxnSpPr>
              <p:spPr>
                <a:xfrm>
                  <a:off x="188627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1 52"/>
                <p:cNvCxnSpPr/>
                <p:nvPr/>
              </p:nvCxnSpPr>
              <p:spPr>
                <a:xfrm>
                  <a:off x="2097734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ttore 1 53"/>
                <p:cNvCxnSpPr/>
                <p:nvPr/>
              </p:nvCxnSpPr>
              <p:spPr>
                <a:xfrm>
                  <a:off x="2312999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ttore 1 54"/>
                <p:cNvCxnSpPr/>
                <p:nvPr/>
              </p:nvCxnSpPr>
              <p:spPr>
                <a:xfrm flipH="1">
                  <a:off x="1993910" y="472268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ttore 1 55"/>
                <p:cNvCxnSpPr/>
                <p:nvPr/>
              </p:nvCxnSpPr>
              <p:spPr>
                <a:xfrm flipH="1">
                  <a:off x="2207270" y="4718872"/>
                  <a:ext cx="108000" cy="2057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1 56"/>
                <p:cNvCxnSpPr/>
                <p:nvPr/>
              </p:nvCxnSpPr>
              <p:spPr>
                <a:xfrm flipV="1">
                  <a:off x="2418006" y="4802712"/>
                  <a:ext cx="83820" cy="1117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nettore 1 49"/>
              <p:cNvCxnSpPr/>
              <p:nvPr/>
            </p:nvCxnSpPr>
            <p:spPr>
              <a:xfrm flipH="1">
                <a:off x="2506200" y="4803554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ttore 1 43"/>
            <p:cNvCxnSpPr/>
            <p:nvPr/>
          </p:nvCxnSpPr>
          <p:spPr>
            <a:xfrm flipH="1">
              <a:off x="1640300" y="2514260"/>
              <a:ext cx="1008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H="1" flipV="1">
              <a:off x="2930857" y="3768767"/>
              <a:ext cx="1224" cy="28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 flipH="1">
              <a:off x="2932081" y="4046690"/>
              <a:ext cx="223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 flipH="1" flipV="1">
              <a:off x="5155240" y="2542786"/>
              <a:ext cx="1224" cy="151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40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603" y="657253"/>
            <a:ext cx="1181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complete </a:t>
            </a:r>
            <a:r>
              <a:rPr lang="en-US" sz="2000" b="1" i="1" u="sng" dirty="0"/>
              <a:t>Wheatstone Bridge characteristic curve</a:t>
            </a:r>
            <a:r>
              <a:rPr lang="en-US" sz="2000" dirty="0"/>
              <a:t> :  			       which is </a:t>
            </a:r>
            <a:r>
              <a:rPr lang="en-US" sz="2000"/>
              <a:t>clearly </a:t>
            </a:r>
            <a:r>
              <a:rPr lang="en-US" sz="2000" u="sng"/>
              <a:t>NOT </a:t>
            </a:r>
            <a:r>
              <a:rPr lang="en-US" sz="2000" u="sng" dirty="0"/>
              <a:t>linear</a:t>
            </a:r>
            <a:r>
              <a:rPr lang="en-US" sz="2000" dirty="0"/>
              <a:t> !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08323"/>
              </p:ext>
            </p:extLst>
          </p:nvPr>
        </p:nvGraphicFramePr>
        <p:xfrm>
          <a:off x="6634064" y="269526"/>
          <a:ext cx="1819469" cy="134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28254" imgH="761669" progId="Equation.3">
                  <p:embed/>
                </p:oleObj>
              </mc:Choice>
              <mc:Fallback>
                <p:oleObj name="Equazione" r:id="rId2" imgW="1028254" imgH="7616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064" y="269526"/>
                        <a:ext cx="1819469" cy="134775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 descr="(11) WB curva gradu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3" y="1669796"/>
            <a:ext cx="6419461" cy="472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uppo 12"/>
          <p:cNvGrpSpPr/>
          <p:nvPr/>
        </p:nvGrpSpPr>
        <p:grpSpPr>
          <a:xfrm>
            <a:off x="7352522" y="2211355"/>
            <a:ext cx="4839478" cy="3477875"/>
            <a:chOff x="7352522" y="2211355"/>
            <a:chExt cx="4839479" cy="3477875"/>
          </a:xfrm>
        </p:grpSpPr>
        <p:grpSp>
          <p:nvGrpSpPr>
            <p:cNvPr id="10" name="Gruppo 9"/>
            <p:cNvGrpSpPr/>
            <p:nvPr/>
          </p:nvGrpSpPr>
          <p:grpSpPr>
            <a:xfrm>
              <a:off x="7352522" y="2211355"/>
              <a:ext cx="4839479" cy="3477875"/>
              <a:chOff x="7380515" y="2211355"/>
              <a:chExt cx="4811486" cy="3477875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7380515" y="2211355"/>
                <a:ext cx="481148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However, if the variation</a:t>
                </a:r>
                <a:r>
                  <a:rPr lang="it-IT" sz="2000" i="1" dirty="0"/>
                  <a:t>  		  </a:t>
                </a:r>
                <a:r>
                  <a:rPr lang="it-IT" sz="2000" dirty="0"/>
                  <a:t> </a:t>
                </a:r>
                <a:r>
                  <a:rPr lang="it-IT" sz="2000" dirty="0" err="1"/>
                  <a:t>is</a:t>
                </a:r>
                <a:r>
                  <a:rPr lang="it-IT" sz="2000" dirty="0"/>
                  <a:t> </a:t>
                </a:r>
              </a:p>
              <a:p>
                <a:endParaRPr lang="it-IT" sz="2000" dirty="0"/>
              </a:p>
              <a:p>
                <a:r>
                  <a:rPr lang="it-IT" sz="2000" dirty="0" err="1"/>
                  <a:t>really</a:t>
                </a:r>
                <a:r>
                  <a:rPr lang="it-IT" sz="2000" dirty="0"/>
                  <a:t> </a:t>
                </a:r>
                <a:r>
                  <a:rPr lang="it-IT" sz="2000" u="sng" dirty="0" err="1"/>
                  <a:t>very</a:t>
                </a:r>
                <a:r>
                  <a:rPr lang="it-IT" sz="2000" u="sng" dirty="0"/>
                  <a:t> </a:t>
                </a:r>
                <a:r>
                  <a:rPr lang="en-US" sz="2000" u="sng" dirty="0"/>
                  <a:t>small</a:t>
                </a:r>
                <a:r>
                  <a:rPr lang="en-US" sz="2000" dirty="0"/>
                  <a:t>: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Then, the denominator of the graduation curve can be approximated with “1”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and the </a:t>
                </a:r>
                <a:r>
                  <a:rPr lang="en-US" sz="2000" i="1" dirty="0"/>
                  <a:t>characteristic equation has been linearized</a:t>
                </a:r>
                <a:r>
                  <a:rPr lang="en-US" sz="2000" dirty="0"/>
                  <a:t>  ! </a:t>
                </a:r>
              </a:p>
            </p:txBody>
          </p:sp>
          <p:graphicFrame>
            <p:nvGraphicFramePr>
              <p:cNvPr id="7" name="Oggetto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4827568"/>
                  </p:ext>
                </p:extLst>
              </p:nvPr>
            </p:nvGraphicFramePr>
            <p:xfrm>
              <a:off x="10139261" y="2239348"/>
              <a:ext cx="1010818" cy="363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5" imgW="609336" imgH="215806" progId="Equation.3">
                      <p:embed/>
                    </p:oleObj>
                  </mc:Choice>
                  <mc:Fallback>
                    <p:oleObj name="Equazione" r:id="rId5" imgW="609336" imgH="215806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39261" y="2239348"/>
                            <a:ext cx="1010818" cy="36326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ggetto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5126998"/>
                  </p:ext>
                </p:extLst>
              </p:nvPr>
            </p:nvGraphicFramePr>
            <p:xfrm>
              <a:off x="9544092" y="2766806"/>
              <a:ext cx="1209000" cy="6609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7" imgW="710891" imgH="393529" progId="Equation.3">
                      <p:embed/>
                    </p:oleObj>
                  </mc:Choice>
                  <mc:Fallback>
                    <p:oleObj name="Equazione" r:id="rId7" imgW="710891" imgH="393529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44092" y="2766806"/>
                            <a:ext cx="1209000" cy="66092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09603"/>
                </p:ext>
              </p:extLst>
            </p:nvPr>
          </p:nvGraphicFramePr>
          <p:xfrm>
            <a:off x="9147980" y="4233413"/>
            <a:ext cx="1127266" cy="633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698197" imgH="393529" progId="Equation.3">
                    <p:embed/>
                  </p:oleObj>
                </mc:Choice>
                <mc:Fallback>
                  <p:oleObj name="Equazione" r:id="rId9" imgW="698197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7980" y="4233413"/>
                          <a:ext cx="1127266" cy="6331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84714"/>
              </p:ext>
            </p:extLst>
          </p:nvPr>
        </p:nvGraphicFramePr>
        <p:xfrm>
          <a:off x="2687215" y="5859625"/>
          <a:ext cx="1521646" cy="71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825500" imgH="393700" progId="Equation.3">
                  <p:embed/>
                </p:oleObj>
              </mc:Choice>
              <mc:Fallback>
                <p:oleObj name="Equazione" r:id="rId11" imgW="8255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215" y="5859625"/>
                        <a:ext cx="1521646" cy="71709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606762" y="6009555"/>
            <a:ext cx="5539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</a:rPr>
              <a:t>Linearized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Wheatstone Bridge</a:t>
            </a:r>
            <a:r>
              <a:rPr lang="en-US" sz="2000" i="1" dirty="0">
                <a:solidFill>
                  <a:srgbClr val="FF0000"/>
                </a:solidFill>
              </a:rPr>
              <a:t> characteristic curve</a:t>
            </a:r>
            <a:r>
              <a:rPr lang="en-US" sz="20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21298" y="242596"/>
            <a:ext cx="11998541" cy="4093428"/>
            <a:chOff x="121298" y="242596"/>
            <a:chExt cx="11998541" cy="4093428"/>
          </a:xfrm>
        </p:grpSpPr>
        <p:sp>
          <p:nvSpPr>
            <p:cNvPr id="2" name="CasellaDiTesto 1"/>
            <p:cNvSpPr txBox="1"/>
            <p:nvPr/>
          </p:nvSpPr>
          <p:spPr>
            <a:xfrm>
              <a:off x="121298" y="242596"/>
              <a:ext cx="11998541" cy="4093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Same result if the only resistance with a small variation </a:t>
              </a:r>
              <a:r>
                <a:rPr lang="it-IT" sz="2000" i="1" dirty="0"/>
                <a:t>ΔR</a:t>
              </a:r>
              <a:r>
                <a:rPr lang="it-IT" sz="2000" i="1" baseline="-25000" dirty="0"/>
                <a:t>2</a:t>
              </a:r>
              <a:r>
                <a:rPr lang="en-US" sz="2000" dirty="0"/>
                <a:t> would have been </a:t>
              </a:r>
              <a:r>
                <a:rPr lang="en-US" sz="2000" i="1" dirty="0"/>
                <a:t>R</a:t>
              </a:r>
              <a:r>
                <a:rPr lang="en-US" sz="2000" i="1" baseline="-25000" dirty="0"/>
                <a:t>2</a:t>
              </a:r>
              <a:r>
                <a:rPr lang="en-US" sz="2000" dirty="0"/>
                <a:t> on the second arm of the bridge: 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 		          negative because R</a:t>
              </a:r>
              <a:r>
                <a:rPr lang="en-US" sz="2000" baseline="-25000" dirty="0"/>
                <a:t>2</a:t>
              </a:r>
              <a:r>
                <a:rPr lang="en-US" sz="2000" dirty="0"/>
                <a:t> is in the negative term of the equilibrium equation: 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In the case of </a:t>
              </a:r>
              <a:r>
                <a:rPr lang="en-US" sz="2000" dirty="0" err="1"/>
                <a:t>simultaeous</a:t>
              </a:r>
              <a:r>
                <a:rPr lang="en-US" sz="2000" dirty="0"/>
                <a:t> small variations of all 4 resistances of the Wheatstone Bridge , we would get: 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The </a:t>
              </a:r>
              <a:r>
                <a:rPr lang="en-US" sz="2000" b="1" i="1" dirty="0">
                  <a:solidFill>
                    <a:srgbClr val="FF0000"/>
                  </a:solidFill>
                </a:rPr>
                <a:t>Full Wheatstone Bridge characteristic curve </a:t>
              </a:r>
              <a:r>
                <a:rPr lang="en-US" sz="2000" dirty="0"/>
                <a:t>!   	( note the sign alternations … very important property …)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365866"/>
                </p:ext>
              </p:extLst>
            </p:nvPr>
          </p:nvGraphicFramePr>
          <p:xfrm>
            <a:off x="522515" y="1035109"/>
            <a:ext cx="1651519" cy="68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939392" imgH="393529" progId="Equation.3">
                    <p:embed/>
                  </p:oleObj>
                </mc:Choice>
                <mc:Fallback>
                  <p:oleObj name="Equazione" r:id="rId2" imgW="939392" imgH="393529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15" y="1035109"/>
                          <a:ext cx="1651519" cy="68396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70C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431073"/>
                </p:ext>
              </p:extLst>
            </p:nvPr>
          </p:nvGraphicFramePr>
          <p:xfrm>
            <a:off x="10121986" y="1194495"/>
            <a:ext cx="1653269" cy="377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1002865" imgH="228501" progId="Equation.3">
                    <p:embed/>
                  </p:oleObj>
                </mc:Choice>
                <mc:Fallback>
                  <p:oleObj name="Equazione" r:id="rId4" imgW="1002865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1986" y="1194495"/>
                          <a:ext cx="1653269" cy="377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87357"/>
              </p:ext>
            </p:extLst>
          </p:nvPr>
        </p:nvGraphicFramePr>
        <p:xfrm>
          <a:off x="3900198" y="2826422"/>
          <a:ext cx="3666929" cy="74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108160" imgH="431640" progId="Equation.3">
                  <p:embed/>
                </p:oleObj>
              </mc:Choice>
              <mc:Fallback>
                <p:oleObj name="Equazione" r:id="rId6" imgW="2108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198" y="2826422"/>
                        <a:ext cx="3666929" cy="74441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63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90356" y="116378"/>
            <a:ext cx="416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operational </a:t>
            </a:r>
            <a:r>
              <a:rPr lang="en-US" sz="2400" b="1">
                <a:solidFill>
                  <a:srgbClr val="FF0000"/>
                </a:solidFill>
              </a:rPr>
              <a:t>amplifier (OA)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(11) Amp Op inte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90" y="3863339"/>
            <a:ext cx="4076020" cy="287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09892" y="3783628"/>
            <a:ext cx="4677884" cy="2579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/>
              <a:t>Ideal</a:t>
            </a:r>
            <a:r>
              <a:rPr lang="en-US" sz="2000" dirty="0"/>
              <a:t> OA characteristics : </a:t>
            </a:r>
          </a:p>
          <a:p>
            <a:pPr>
              <a:lnSpc>
                <a:spcPct val="120000"/>
              </a:lnSpc>
            </a:pPr>
            <a:endParaRPr lang="it-IT" sz="1200" dirty="0"/>
          </a:p>
          <a:p>
            <a:pPr>
              <a:lnSpc>
                <a:spcPct val="120000"/>
              </a:lnSpc>
            </a:pPr>
            <a:r>
              <a:rPr lang="it-IT" sz="2000" dirty="0" err="1">
                <a:solidFill>
                  <a:srgbClr val="0070C0"/>
                </a:solidFill>
              </a:rPr>
              <a:t>Amplification</a:t>
            </a:r>
            <a:r>
              <a:rPr lang="it-IT" sz="2000" dirty="0">
                <a:solidFill>
                  <a:srgbClr val="0070C0"/>
                </a:solidFill>
              </a:rPr>
              <a:t> 		A → ∞   (10</a:t>
            </a:r>
            <a:r>
              <a:rPr lang="it-IT" sz="2000" baseline="30000" dirty="0">
                <a:solidFill>
                  <a:srgbClr val="0070C0"/>
                </a:solidFill>
              </a:rPr>
              <a:t>7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0070C0"/>
                </a:solidFill>
              </a:rPr>
              <a:t>Input </a:t>
            </a:r>
            <a:r>
              <a:rPr lang="it-IT" sz="2000" dirty="0" err="1">
                <a:solidFill>
                  <a:srgbClr val="0070C0"/>
                </a:solidFill>
              </a:rPr>
              <a:t>impedance</a:t>
            </a:r>
            <a:r>
              <a:rPr lang="it-IT" sz="2000" dirty="0">
                <a:solidFill>
                  <a:srgbClr val="0070C0"/>
                </a:solidFill>
              </a:rPr>
              <a:t> 		Z</a:t>
            </a:r>
            <a:r>
              <a:rPr lang="it-IT" sz="2000" baseline="-25000" dirty="0">
                <a:solidFill>
                  <a:srgbClr val="0070C0"/>
                </a:solidFill>
              </a:rPr>
              <a:t>i</a:t>
            </a:r>
            <a:r>
              <a:rPr lang="it-IT" sz="2000" dirty="0">
                <a:solidFill>
                  <a:srgbClr val="0070C0"/>
                </a:solidFill>
              </a:rPr>
              <a:t> → ∞   (10</a:t>
            </a:r>
            <a:r>
              <a:rPr lang="it-IT" sz="2000" baseline="30000" dirty="0">
                <a:solidFill>
                  <a:srgbClr val="0070C0"/>
                </a:solidFill>
              </a:rPr>
              <a:t>10 </a:t>
            </a:r>
            <a:r>
              <a:rPr lang="it-IT" sz="2000" dirty="0">
                <a:solidFill>
                  <a:srgbClr val="0070C0"/>
                </a:solidFill>
                <a:sym typeface="Symbol" panose="05050102010706020507" pitchFamily="18" charset="2"/>
              </a:rPr>
              <a:t>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it-IT" sz="2000" dirty="0" err="1">
                <a:solidFill>
                  <a:srgbClr val="0070C0"/>
                </a:solidFill>
              </a:rPr>
              <a:t>Otput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impedance</a:t>
            </a:r>
            <a:r>
              <a:rPr lang="it-IT" sz="2000" dirty="0">
                <a:solidFill>
                  <a:srgbClr val="0070C0"/>
                </a:solidFill>
              </a:rPr>
              <a:t>		</a:t>
            </a:r>
            <a:r>
              <a:rPr lang="it-IT" sz="2000" dirty="0" err="1">
                <a:solidFill>
                  <a:srgbClr val="0070C0"/>
                </a:solidFill>
              </a:rPr>
              <a:t>Z</a:t>
            </a:r>
            <a:r>
              <a:rPr lang="it-IT" sz="2000" baseline="-25000" dirty="0" err="1">
                <a:solidFill>
                  <a:srgbClr val="0070C0"/>
                </a:solidFill>
              </a:rPr>
              <a:t>o</a:t>
            </a:r>
            <a:r>
              <a:rPr lang="it-IT" sz="2000" dirty="0">
                <a:solidFill>
                  <a:srgbClr val="0070C0"/>
                </a:solidFill>
              </a:rPr>
              <a:t> → 0   (100 </a:t>
            </a:r>
            <a:r>
              <a:rPr lang="it-IT" sz="2000" dirty="0">
                <a:solidFill>
                  <a:srgbClr val="0070C0"/>
                </a:solidFill>
                <a:sym typeface="Symbol" panose="05050102010706020507" pitchFamily="18" charset="2"/>
              </a:rPr>
              <a:t>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0070C0"/>
                </a:solidFill>
              </a:rPr>
              <a:t>Band </a:t>
            </a:r>
            <a:r>
              <a:rPr lang="it-IT" sz="2000" dirty="0" err="1">
                <a:solidFill>
                  <a:srgbClr val="0070C0"/>
                </a:solidFill>
              </a:rPr>
              <a:t>width</a:t>
            </a:r>
            <a:r>
              <a:rPr lang="it-IT" sz="2000" dirty="0">
                <a:solidFill>
                  <a:srgbClr val="0070C0"/>
                </a:solidFill>
              </a:rPr>
              <a:t>		BW → ꝏ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</a:rPr>
              <a:t>Offset voltage		</a:t>
            </a:r>
            <a:r>
              <a:rPr lang="en-US" sz="2000" dirty="0" err="1">
                <a:solidFill>
                  <a:srgbClr val="0070C0"/>
                </a:solidFill>
              </a:rPr>
              <a:t>V</a:t>
            </a:r>
            <a:r>
              <a:rPr lang="en-US" sz="2000" baseline="-25000" dirty="0" err="1">
                <a:solidFill>
                  <a:srgbClr val="0070C0"/>
                </a:solidFill>
              </a:rPr>
              <a:t>io</a:t>
            </a:r>
            <a:r>
              <a:rPr lang="en-US" sz="2000" dirty="0">
                <a:solidFill>
                  <a:srgbClr val="0070C0"/>
                </a:solidFill>
              </a:rPr>
              <a:t> → 0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352" descr="Main Produ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" y="66671"/>
            <a:ext cx="1461153" cy="1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730827" y="1267825"/>
            <a:ext cx="4284000" cy="1953748"/>
            <a:chOff x="631767" y="1477375"/>
            <a:chExt cx="4284000" cy="1953748"/>
          </a:xfrm>
        </p:grpSpPr>
        <p:pic>
          <p:nvPicPr>
            <p:cNvPr id="9" name="Picture 6" descr="741 operational amplifi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67" y="1477375"/>
              <a:ext cx="4284000" cy="1953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e 4"/>
            <p:cNvSpPr/>
            <p:nvPr/>
          </p:nvSpPr>
          <p:spPr>
            <a:xfrm>
              <a:off x="2400300" y="1581150"/>
              <a:ext cx="16764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986145" y="732312"/>
            <a:ext cx="5921439" cy="2698811"/>
            <a:chOff x="5986145" y="732312"/>
            <a:chExt cx="5921439" cy="2698811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7"/>
            <a:stretch/>
          </p:blipFill>
          <p:spPr bwMode="auto">
            <a:xfrm>
              <a:off x="6800849" y="739966"/>
              <a:ext cx="5074729" cy="269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5986145" y="1284642"/>
              <a:ext cx="8356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>
                  <a:solidFill>
                    <a:srgbClr val="0070C0"/>
                  </a:solidFill>
                </a:rPr>
                <a:t>Inverting</a:t>
              </a:r>
            </a:p>
            <a:p>
              <a:pPr algn="ctr"/>
              <a:r>
                <a:rPr lang="it-IT" sz="1400">
                  <a:solidFill>
                    <a:srgbClr val="0070C0"/>
                  </a:solidFill>
                </a:rPr>
                <a:t>Input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016625" y="2577683"/>
              <a:ext cx="119468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>
                  <a:solidFill>
                    <a:srgbClr val="0070C0"/>
                  </a:solidFill>
                </a:rPr>
                <a:t>Non-Inverting</a:t>
              </a:r>
            </a:p>
            <a:p>
              <a:pPr algn="ctr"/>
              <a:r>
                <a:rPr lang="it-IT" sz="1400">
                  <a:solidFill>
                    <a:srgbClr val="0070C0"/>
                  </a:solidFill>
                </a:rPr>
                <a:t>Input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0808876" y="1663282"/>
              <a:ext cx="7088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>
                  <a:solidFill>
                    <a:srgbClr val="0070C0"/>
                  </a:solidFill>
                </a:rPr>
                <a:t>Output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284873" y="732312"/>
              <a:ext cx="5002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sz="1400"/>
                <a:t>+V</a:t>
              </a:r>
              <a:r>
                <a:rPr lang="it-IT" sz="1400" baseline="-25000"/>
                <a:t>supply</a:t>
              </a:r>
              <a:endParaRPr lang="it-IT" sz="140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9302506" y="3185952"/>
              <a:ext cx="465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sz="1400"/>
                <a:t>-V</a:t>
              </a:r>
              <a:r>
                <a:rPr lang="it-IT" sz="1400" baseline="-25000"/>
                <a:t>supply</a:t>
              </a:r>
              <a:endParaRPr lang="it-IT" sz="140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810241" y="1382235"/>
              <a:ext cx="209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/>
                <a:t>V</a:t>
              </a:r>
              <a:r>
                <a:rPr lang="it-IT" baseline="-25000"/>
                <a:t>1</a:t>
              </a:r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244138" y="2702420"/>
              <a:ext cx="209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/>
                <a:t>V</a:t>
              </a:r>
              <a:r>
                <a:rPr lang="it-IT" baseline="-25000"/>
                <a:t>2</a:t>
              </a:r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855015" y="1913750"/>
              <a:ext cx="4055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/>
                <a:t>V</a:t>
              </a:r>
              <a:r>
                <a:rPr lang="it-IT" baseline="-25000"/>
                <a:t>DIFF</a:t>
              </a:r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1572619" y="2036572"/>
              <a:ext cx="3349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/>
                <a:t>V</a:t>
              </a:r>
              <a:r>
                <a:rPr lang="it-IT" baseline="-25000"/>
                <a:t>out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8715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(11) Ampl ca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3" y="617149"/>
            <a:ext cx="6322471" cy="2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39645" y="163645"/>
            <a:ext cx="344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 AC Amplifier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719358" y="717633"/>
            <a:ext cx="5139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i="1" dirty="0"/>
              <a:t>Carrier Amplifier</a:t>
            </a:r>
            <a:r>
              <a:rPr lang="en-US" sz="2000" dirty="0"/>
              <a:t> is an </a:t>
            </a:r>
            <a:r>
              <a:rPr lang="en-US" sz="2000" u="sng" dirty="0"/>
              <a:t>AC amplifier</a:t>
            </a:r>
            <a:r>
              <a:rPr lang="en-US" sz="2000" dirty="0"/>
              <a:t> which does NOT amplify </a:t>
            </a:r>
            <a:r>
              <a:rPr lang="en-US" sz="2000" u="sng" dirty="0"/>
              <a:t>DC signals</a:t>
            </a:r>
            <a:r>
              <a:rPr lang="en-US" sz="2000" dirty="0"/>
              <a:t> or </a:t>
            </a:r>
            <a:r>
              <a:rPr lang="en-US" sz="2000" u="sng" dirty="0"/>
              <a:t>components</a:t>
            </a:r>
            <a:r>
              <a:rPr lang="en-US" sz="2000" dirty="0"/>
              <a:t> !</a:t>
            </a:r>
          </a:p>
          <a:p>
            <a:endParaRPr lang="en-US" sz="2000" dirty="0"/>
          </a:p>
          <a:p>
            <a:r>
              <a:rPr lang="en-US" sz="2000" dirty="0"/>
              <a:t>It is designed on the “signal modulation and demodulation” principle of radio transmission !</a:t>
            </a:r>
          </a:p>
          <a:p>
            <a:endParaRPr lang="en-US" sz="2000" dirty="0"/>
          </a:p>
          <a:p>
            <a:r>
              <a:rPr lang="en-US" sz="2000" dirty="0"/>
              <a:t>The low frequency (</a:t>
            </a:r>
            <a:r>
              <a:rPr lang="en-US" sz="2000" i="1" dirty="0"/>
              <a:t>f</a:t>
            </a:r>
            <a:r>
              <a:rPr lang="en-US" sz="2000" i="1" baseline="-25000" dirty="0"/>
              <a:t>s</a:t>
            </a:r>
            <a:r>
              <a:rPr lang="en-US" sz="2000" dirty="0"/>
              <a:t>) signal is modulated by the carrier frequency (</a:t>
            </a:r>
            <a:r>
              <a:rPr lang="en-US" sz="2000" i="1" dirty="0"/>
              <a:t>f</a:t>
            </a:r>
            <a:r>
              <a:rPr lang="en-US" sz="2000" i="1" baseline="-25000" dirty="0"/>
              <a:t>c</a:t>
            </a:r>
            <a:r>
              <a:rPr lang="en-US" sz="2000" dirty="0"/>
              <a:t>) which is the only frequency the amplifier is able to amplify 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2523" y="3986756"/>
            <a:ext cx="10029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i="1" dirty="0"/>
              <a:t>phase sensitive demodulator</a:t>
            </a:r>
            <a:r>
              <a:rPr lang="en-US" sz="2000" dirty="0"/>
              <a:t> and a </a:t>
            </a:r>
            <a:r>
              <a:rPr lang="en-US" sz="2000" i="1" dirty="0"/>
              <a:t>low pass-filter</a:t>
            </a:r>
            <a:r>
              <a:rPr lang="en-US" sz="2000" dirty="0"/>
              <a:t> return an amplified low frequency signal 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10823351" y="3605833"/>
                <a:ext cx="10608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≫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351" y="3605833"/>
                <a:ext cx="106089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86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" descr="(11) Ampl carr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8" t="27636" r="4016" b="52322"/>
          <a:stretch/>
        </p:blipFill>
        <p:spPr bwMode="auto">
          <a:xfrm>
            <a:off x="5729140" y="1186803"/>
            <a:ext cx="623170" cy="10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(11) Ampl carr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7" t="26320" r="23295" b="52322"/>
          <a:stretch/>
        </p:blipFill>
        <p:spPr bwMode="auto">
          <a:xfrm>
            <a:off x="4520048" y="1120995"/>
            <a:ext cx="599209" cy="10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www.taitradioacademy.com/wp-content/uploads/2014/10/Image-52-800x4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4" t="8805" r="27999" b="60152"/>
          <a:stretch/>
        </p:blipFill>
        <p:spPr bwMode="auto">
          <a:xfrm>
            <a:off x="363683" y="5185564"/>
            <a:ext cx="1872000" cy="7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taitradioacademy.com/wp-content/uploads/2014/10/Image-52-800x4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t="39671" r="27900" b="30164"/>
          <a:stretch/>
        </p:blipFill>
        <p:spPr bwMode="auto">
          <a:xfrm>
            <a:off x="1946563" y="5168245"/>
            <a:ext cx="1951561" cy="7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taitradioacademy.com/wp-content/uploads/2014/10/Image-52-800x4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t="70714" r="27598"/>
          <a:stretch/>
        </p:blipFill>
        <p:spPr bwMode="auto">
          <a:xfrm>
            <a:off x="3828905" y="5053750"/>
            <a:ext cx="2160000" cy="8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80409" y="4565074"/>
            <a:ext cx="1340427" cy="374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Modulation</a:t>
            </a:r>
          </a:p>
        </p:txBody>
      </p:sp>
      <p:pic>
        <p:nvPicPr>
          <p:cNvPr id="25602" name="Picture 2" descr="https://www.zigya.com/application/zrc/images/qvar/PHEN1206043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4" b="9973"/>
          <a:stretch/>
        </p:blipFill>
        <p:spPr bwMode="auto">
          <a:xfrm>
            <a:off x="6352609" y="5060369"/>
            <a:ext cx="4785494" cy="10148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0447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8134" y="3530650"/>
            <a:ext cx="11085226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The open loop OA can amplify a voltage signal </a:t>
            </a:r>
            <a:r>
              <a:rPr lang="en-US" sz="2000"/>
              <a:t>			but </a:t>
            </a:r>
            <a:r>
              <a:rPr lang="en-US" sz="2000" dirty="0"/>
              <a:t>NOT over its supply voltages !</a:t>
            </a:r>
          </a:p>
          <a:p>
            <a:pPr>
              <a:lnSpc>
                <a:spcPct val="130000"/>
              </a:lnSpc>
            </a:pPr>
            <a:endParaRPr lang="en-US" sz="2000"/>
          </a:p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r>
              <a:rPr lang="en-US" sz="2000" dirty="0"/>
              <a:t>If we have  </a:t>
            </a:r>
            <a:r>
              <a:rPr lang="it-IT" sz="2000" i="1" dirty="0" err="1"/>
              <a:t>V</a:t>
            </a:r>
            <a:r>
              <a:rPr lang="it-IT" sz="2000" i="1" baseline="-25000" dirty="0" err="1"/>
              <a:t>cc</a:t>
            </a:r>
            <a:r>
              <a:rPr lang="it-IT" sz="2000" i="1" dirty="0"/>
              <a:t> = </a:t>
            </a:r>
            <a:r>
              <a:rPr lang="it-IT" sz="2000" i="1"/>
              <a:t>±10 V</a:t>
            </a:r>
            <a:r>
              <a:rPr lang="it-IT" sz="2000"/>
              <a:t>   </a:t>
            </a:r>
            <a:r>
              <a:rPr lang="it-IT" sz="2000" dirty="0"/>
              <a:t>and   </a:t>
            </a:r>
            <a:r>
              <a:rPr lang="it-IT" sz="2000" i="1" dirty="0"/>
              <a:t>A </a:t>
            </a:r>
            <a:r>
              <a:rPr lang="it-IT" sz="2000" i="1"/>
              <a:t>= 10</a:t>
            </a:r>
            <a:r>
              <a:rPr lang="it-IT" sz="2000" i="1" baseline="30000"/>
              <a:t>7</a:t>
            </a:r>
            <a:r>
              <a:rPr lang="it-IT" sz="2000" i="1"/>
              <a:t>,  	   </a:t>
            </a:r>
            <a:r>
              <a:rPr lang="en-US" sz="2000"/>
              <a:t>Then </a:t>
            </a:r>
            <a:endParaRPr lang="en-US" sz="2000" dirty="0"/>
          </a:p>
          <a:p>
            <a:pPr>
              <a:lnSpc>
                <a:spcPct val="130000"/>
              </a:lnSpc>
            </a:pPr>
            <a:endParaRPr lang="en-US" sz="1200" dirty="0"/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/>
              <a:t>and 			</a:t>
            </a:r>
            <a:r>
              <a:rPr lang="en-US" sz="2000"/>
              <a:t>      , which is is the  maximum </a:t>
            </a:r>
            <a:r>
              <a:rPr lang="en-US" sz="2000" dirty="0"/>
              <a:t>input signal the OA can handle!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The OA goes into </a:t>
            </a:r>
            <a:r>
              <a:rPr lang="en-US" sz="2000" i="1" u="sng" dirty="0"/>
              <a:t>saturation</a:t>
            </a:r>
            <a:r>
              <a:rPr lang="en-US" sz="2000" dirty="0"/>
              <a:t> for</a:t>
            </a:r>
            <a:r>
              <a:rPr lang="en-US" sz="2000"/>
              <a:t>:  </a:t>
            </a: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93781"/>
              </p:ext>
            </p:extLst>
          </p:nvPr>
        </p:nvGraphicFramePr>
        <p:xfrm>
          <a:off x="4199451" y="6034666"/>
          <a:ext cx="2069388" cy="42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56755" imgH="253890" progId="Equation.3">
                  <p:embed/>
                </p:oleObj>
              </mc:Choice>
              <mc:Fallback>
                <p:oleObj name="Equazione" r:id="rId2" imgW="1256755" imgH="25389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451" y="6034666"/>
                        <a:ext cx="2069388" cy="423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8269"/>
              </p:ext>
            </p:extLst>
          </p:nvPr>
        </p:nvGraphicFramePr>
        <p:xfrm>
          <a:off x="6092825" y="4793208"/>
          <a:ext cx="2571479" cy="39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536700" imgH="241300" progId="Equation.3">
                  <p:embed/>
                </p:oleObj>
              </mc:Choice>
              <mc:Fallback>
                <p:oleObj name="Equazione" r:id="rId4" imgW="1536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4793208"/>
                        <a:ext cx="2571479" cy="399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38119"/>
              </p:ext>
            </p:extLst>
          </p:nvPr>
        </p:nvGraphicFramePr>
        <p:xfrm>
          <a:off x="5769955" y="3618346"/>
          <a:ext cx="1736373" cy="38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41120" imgH="228600" progId="Equation.3">
                  <p:embed/>
                </p:oleObj>
              </mc:Choice>
              <mc:Fallback>
                <p:oleObj name="Equazione" r:id="rId6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955" y="3618346"/>
                        <a:ext cx="1736373" cy="383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61630"/>
              </p:ext>
            </p:extLst>
          </p:nvPr>
        </p:nvGraphicFramePr>
        <p:xfrm>
          <a:off x="1234027" y="5372707"/>
          <a:ext cx="2402378" cy="57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637589" imgH="393529" progId="Equation.3">
                  <p:embed/>
                </p:oleObj>
              </mc:Choice>
              <mc:Fallback>
                <p:oleObj name="Equazione" r:id="rId8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027" y="5372707"/>
                        <a:ext cx="2402378" cy="572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70" name="Picture 374" descr="Curve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706" r="1052" b="15423"/>
          <a:stretch/>
        </p:blipFill>
        <p:spPr bwMode="auto">
          <a:xfrm>
            <a:off x="6256020" y="201930"/>
            <a:ext cx="43319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319260" y="1584960"/>
            <a:ext cx="8624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=V</a:t>
            </a:r>
            <a:r>
              <a:rPr lang="it-IT" sz="1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it-IT" sz="1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it-IT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5978" y="4294388"/>
            <a:ext cx="1227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err="1"/>
              <a:t>Example</a:t>
            </a:r>
            <a:r>
              <a:rPr lang="it-IT" sz="2200"/>
              <a:t>: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425450" y="4209412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55" name="Picture 45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4" y="329514"/>
            <a:ext cx="4953692" cy="233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erational amplifier frequency 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6" y="483384"/>
            <a:ext cx="4117167" cy="29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52528" y="513943"/>
            <a:ext cx="67640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The real </a:t>
            </a:r>
            <a:r>
              <a:rPr lang="en-US" sz="2400" i="1" dirty="0"/>
              <a:t>open-loop frequency response</a:t>
            </a:r>
            <a:r>
              <a:rPr lang="en-US" sz="2400" dirty="0"/>
              <a:t> curve is determined by the </a:t>
            </a:r>
            <a:r>
              <a:rPr lang="en-US" sz="2400" b="1" i="1" dirty="0"/>
              <a:t>Gain Bandwidth Product (GBP) </a:t>
            </a:r>
            <a:r>
              <a:rPr lang="en-US" sz="2400" dirty="0"/>
              <a:t>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67172" y="1674371"/>
            <a:ext cx="608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>
                <a:solidFill>
                  <a:srgbClr val="FF0000"/>
                </a:solidFill>
              </a:rPr>
              <a:t>f</a:t>
            </a:r>
            <a:r>
              <a:rPr lang="it-IT" sz="2400" i="1" baseline="-25000">
                <a:solidFill>
                  <a:srgbClr val="FF0000"/>
                </a:solidFill>
              </a:rPr>
              <a:t>T</a:t>
            </a:r>
            <a:r>
              <a:rPr lang="it-IT" sz="2400" i="1">
                <a:solidFill>
                  <a:srgbClr val="FF0000"/>
                </a:solidFill>
              </a:rPr>
              <a:t>=A</a:t>
            </a:r>
            <a:r>
              <a:rPr lang="it-IT" sz="2400" i="1" baseline="-25000">
                <a:solidFill>
                  <a:srgbClr val="FF0000"/>
                </a:solidFill>
              </a:rPr>
              <a:t>0</a:t>
            </a:r>
            <a:r>
              <a:rPr lang="it-IT" sz="2400" i="1">
                <a:solidFill>
                  <a:srgbClr val="FF0000"/>
                </a:solidFill>
              </a:rPr>
              <a:t>*f</a:t>
            </a:r>
            <a:r>
              <a:rPr lang="it-IT" sz="2400" i="1" baseline="-25000">
                <a:solidFill>
                  <a:srgbClr val="FF0000"/>
                </a:solidFill>
              </a:rPr>
              <a:t>H	</a:t>
            </a:r>
            <a:r>
              <a:rPr lang="it-IT" sz="2400"/>
              <a:t>or </a:t>
            </a:r>
            <a:r>
              <a:rPr lang="it-IT" sz="2400" i="1"/>
              <a:t>frequency </a:t>
            </a:r>
            <a:r>
              <a:rPr lang="it-IT" sz="2400"/>
              <a:t>at the unitary gain</a:t>
            </a:r>
            <a:endParaRPr lang="it-IT" sz="2400" i="1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030025" y="2501146"/>
            <a:ext cx="686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The BW of the AO in the open loop configuration is very narrow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0520" y="4299466"/>
            <a:ext cx="1149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Nonetheless, the Operational Amplifier </a:t>
            </a:r>
            <a:r>
              <a:rPr lang="en-US" sz="2000" u="sng">
                <a:solidFill>
                  <a:srgbClr val="C00000"/>
                </a:solidFill>
              </a:rPr>
              <a:t>CAN NOT</a:t>
            </a:r>
            <a:r>
              <a:rPr lang="en-US" sz="2000">
                <a:solidFill>
                  <a:srgbClr val="C00000"/>
                </a:solidFill>
              </a:rPr>
              <a:t> be used as an amplifier in the </a:t>
            </a:r>
            <a:r>
              <a:rPr lang="en-US" sz="2000" i="1">
                <a:solidFill>
                  <a:srgbClr val="C00000"/>
                </a:solidFill>
              </a:rPr>
              <a:t>open loop configuration </a:t>
            </a:r>
            <a:r>
              <a:rPr lang="en-US" sz="2000">
                <a:solidFill>
                  <a:srgbClr val="C00000"/>
                </a:solidFill>
              </a:rPr>
              <a:t>!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757" y="305381"/>
            <a:ext cx="6135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Inverting </a:t>
            </a:r>
            <a:r>
              <a:rPr lang="en-US" sz="2400" b="1" i="1" dirty="0">
                <a:solidFill>
                  <a:srgbClr val="FF0000"/>
                </a:solidFill>
              </a:rPr>
              <a:t>operational </a:t>
            </a:r>
            <a:r>
              <a:rPr lang="en-US" sz="2400" b="1" i="1">
                <a:solidFill>
                  <a:srgbClr val="FF0000"/>
                </a:solidFill>
              </a:rPr>
              <a:t>Amplifier</a:t>
            </a:r>
            <a:r>
              <a:rPr lang="en-US" sz="2400" b="1">
                <a:solidFill>
                  <a:srgbClr val="FF0000"/>
                </a:solidFill>
              </a:rPr>
              <a:t> configuration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sz="2200"/>
              <a:t>We </a:t>
            </a:r>
            <a:r>
              <a:rPr lang="en-US" sz="2200" i="1"/>
              <a:t>connect two resistors</a:t>
            </a:r>
            <a:r>
              <a:rPr lang="en-US" sz="2200"/>
              <a:t> at the terminals as shown in the figure</a:t>
            </a:r>
            <a:endParaRPr lang="en-US" sz="2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04533" y="57259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421957" y="2430043"/>
            <a:ext cx="10313777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At the virtual earth summing junction we have: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 marL="179388" indent="-92075">
              <a:lnSpc>
                <a:spcPct val="110000"/>
              </a:lnSpc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   input </a:t>
            </a:r>
            <a:r>
              <a:rPr lang="en-US" sz="2000" dirty="0"/>
              <a:t>signal:</a:t>
            </a:r>
          </a:p>
          <a:p>
            <a:pPr marL="266700" indent="-179388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 output </a:t>
            </a:r>
            <a:r>
              <a:rPr lang="en-US" sz="2000" dirty="0"/>
              <a:t>signal:  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/>
              <a:t>And the </a:t>
            </a:r>
            <a:r>
              <a:rPr lang="en-US" sz="2000" dirty="0"/>
              <a:t>current at the virtual earth point </a:t>
            </a:r>
            <a:r>
              <a:rPr lang="en-US" sz="2000"/>
              <a:t>is:		   .   Now, since 		we have:</a:t>
            </a:r>
            <a:endParaRPr lang="en-US" sz="2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45492"/>
              </p:ext>
            </p:extLst>
          </p:nvPr>
        </p:nvGraphicFramePr>
        <p:xfrm>
          <a:off x="5633752" y="2488375"/>
          <a:ext cx="1141879" cy="34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23586" imgH="215806" progId="Equation.3">
                  <p:embed/>
                </p:oleObj>
              </mc:Choice>
              <mc:Fallback>
                <p:oleObj name="Equazione" r:id="rId2" imgW="723586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752" y="2488375"/>
                        <a:ext cx="1141879" cy="34556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99547"/>
              </p:ext>
            </p:extLst>
          </p:nvPr>
        </p:nvGraphicFramePr>
        <p:xfrm>
          <a:off x="2415963" y="3146456"/>
          <a:ext cx="978744" cy="3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596900" imgH="228600" progId="Equation.3">
                  <p:embed/>
                </p:oleObj>
              </mc:Choice>
              <mc:Fallback>
                <p:oleObj name="Equazione" r:id="rId4" imgW="596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963" y="3146456"/>
                        <a:ext cx="978744" cy="372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52120"/>
              </p:ext>
            </p:extLst>
          </p:nvPr>
        </p:nvGraphicFramePr>
        <p:xfrm>
          <a:off x="2406534" y="3574044"/>
          <a:ext cx="1097832" cy="37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698500" imgH="241300" progId="Equation.3">
                  <p:embed/>
                </p:oleObj>
              </mc:Choice>
              <mc:Fallback>
                <p:oleObj name="Equazione" r:id="rId6" imgW="698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534" y="3574044"/>
                        <a:ext cx="1097832" cy="375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51968"/>
              </p:ext>
            </p:extLst>
          </p:nvPr>
        </p:nvGraphicFramePr>
        <p:xfrm>
          <a:off x="5200246" y="4171295"/>
          <a:ext cx="972589" cy="37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09336" imgH="241195" progId="Equation.3">
                  <p:embed/>
                </p:oleObj>
              </mc:Choice>
              <mc:Fallback>
                <p:oleObj name="Equazione" r:id="rId8" imgW="609336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246" y="4171295"/>
                        <a:ext cx="972589" cy="379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89962"/>
              </p:ext>
            </p:extLst>
          </p:nvPr>
        </p:nvGraphicFramePr>
        <p:xfrm>
          <a:off x="7779143" y="4148027"/>
          <a:ext cx="754391" cy="38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469696" imgH="241195" progId="Equation.3">
                  <p:embed/>
                </p:oleObj>
              </mc:Choice>
              <mc:Fallback>
                <p:oleObj name="Equazione" r:id="rId10" imgW="469696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143" y="4148027"/>
                        <a:ext cx="754391" cy="384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34785"/>
              </p:ext>
            </p:extLst>
          </p:nvPr>
        </p:nvGraphicFramePr>
        <p:xfrm>
          <a:off x="922701" y="4859641"/>
          <a:ext cx="1980243" cy="66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282700" imgH="431800" progId="Equation.3">
                  <p:embed/>
                </p:oleObj>
              </mc:Choice>
              <mc:Fallback>
                <p:oleObj name="Equazione" r:id="rId12" imgW="12827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701" y="4859641"/>
                        <a:ext cx="1980243" cy="66008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2009"/>
              </p:ext>
            </p:extLst>
          </p:nvPr>
        </p:nvGraphicFramePr>
        <p:xfrm>
          <a:off x="1306083" y="5755575"/>
          <a:ext cx="1512000" cy="74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927100" imgH="457200" progId="Equation.3">
                  <p:embed/>
                </p:oleObj>
              </mc:Choice>
              <mc:Fallback>
                <p:oleObj name="Equazione" r:id="rId14" imgW="9271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083" y="5755575"/>
                        <a:ext cx="1512000" cy="74820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" name="Picture 40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34" y="266683"/>
            <a:ext cx="4620299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651860" y="4928354"/>
            <a:ext cx="4332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/>
              <a:t>Static characteristic curve </a:t>
            </a:r>
            <a:r>
              <a:rPr lang="en-US" sz="2000" i="1"/>
              <a:t>of the device</a:t>
            </a:r>
            <a:r>
              <a:rPr lang="en-US" sz="2000"/>
              <a:t> </a:t>
            </a:r>
            <a:endParaRPr lang="it-IT" sz="2000"/>
          </a:p>
        </p:txBody>
      </p:sp>
      <p:sp>
        <p:nvSpPr>
          <p:cNvPr id="18" name="Rettangolo 17"/>
          <p:cNvSpPr/>
          <p:nvPr/>
        </p:nvSpPr>
        <p:spPr>
          <a:xfrm>
            <a:off x="3712820" y="5869424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/>
              <a:t>Gain </a:t>
            </a:r>
            <a:r>
              <a:rPr lang="en-US" sz="2000" i="1"/>
              <a:t>(negative!)</a:t>
            </a:r>
            <a:endParaRPr lang="it-IT" sz="2000"/>
          </a:p>
        </p:txBody>
      </p:sp>
      <p:sp>
        <p:nvSpPr>
          <p:cNvPr id="20" name="CasellaDiTesto 19"/>
          <p:cNvSpPr txBox="1"/>
          <p:nvPr/>
        </p:nvSpPr>
        <p:spPr>
          <a:xfrm>
            <a:off x="7709351" y="1097533"/>
            <a:ext cx="2808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it-IT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9360567" y="393844"/>
            <a:ext cx="2808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it-IT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849774" y="152400"/>
            <a:ext cx="1320896" cy="63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83621" y="222439"/>
            <a:ext cx="179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>
                <a:solidFill>
                  <a:srgbClr val="0070C0"/>
                </a:solidFill>
              </a:rPr>
              <a:t>Virtual earth summing point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735125" y="1738490"/>
            <a:ext cx="4055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V</a:t>
            </a:r>
            <a:r>
              <a:rPr lang="it-IT" baseline="-25000"/>
              <a:t>DIFF</a:t>
            </a: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673483" y="1992628"/>
            <a:ext cx="25808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in</a:t>
            </a:r>
            <a:endParaRPr lang="it-IT" b="1"/>
          </a:p>
        </p:txBody>
      </p:sp>
      <p:sp>
        <p:nvSpPr>
          <p:cNvPr id="24" name="CasellaDiTesto 23"/>
          <p:cNvSpPr txBox="1"/>
          <p:nvPr/>
        </p:nvSpPr>
        <p:spPr>
          <a:xfrm>
            <a:off x="8272364" y="1073631"/>
            <a:ext cx="27571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R</a:t>
            </a:r>
            <a:r>
              <a:rPr lang="it-IT" baseline="-25000"/>
              <a:t>in </a:t>
            </a:r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0043065" y="400675"/>
            <a:ext cx="24205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i="1"/>
              <a:t>R</a:t>
            </a:r>
            <a:r>
              <a:rPr lang="it-IT" i="1" baseline="-25000"/>
              <a:t>f  </a:t>
            </a:r>
            <a:endParaRPr lang="it-IT" i="1"/>
          </a:p>
        </p:txBody>
      </p:sp>
      <p:sp>
        <p:nvSpPr>
          <p:cNvPr id="26" name="CasellaDiTesto 25"/>
          <p:cNvSpPr txBox="1"/>
          <p:nvPr/>
        </p:nvSpPr>
        <p:spPr>
          <a:xfrm>
            <a:off x="9374816" y="1202040"/>
            <a:ext cx="2099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V</a:t>
            </a:r>
            <a:r>
              <a:rPr lang="it-IT" baseline="-25000"/>
              <a:t>2</a:t>
            </a:r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9372689" y="2220097"/>
            <a:ext cx="2099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V</a:t>
            </a:r>
            <a:r>
              <a:rPr lang="it-IT" baseline="-25000"/>
              <a:t>1</a:t>
            </a:r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11524654" y="2220097"/>
            <a:ext cx="34515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out</a:t>
            </a:r>
            <a:endParaRPr lang="it-IT" b="1"/>
          </a:p>
        </p:txBody>
      </p:sp>
      <p:sp>
        <p:nvSpPr>
          <p:cNvPr id="29" name="CasellaDiTesto 28"/>
          <p:cNvSpPr txBox="1"/>
          <p:nvPr/>
        </p:nvSpPr>
        <p:spPr>
          <a:xfrm>
            <a:off x="10737283" y="1470377"/>
            <a:ext cx="27090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i="1"/>
              <a:t>I</a:t>
            </a:r>
            <a:r>
              <a:rPr lang="it-IT" i="1" baseline="-25000"/>
              <a:t>out</a:t>
            </a:r>
            <a:endParaRPr lang="it-IT" i="1"/>
          </a:p>
        </p:txBody>
      </p:sp>
      <p:sp>
        <p:nvSpPr>
          <p:cNvPr id="30" name="CasellaDiTesto 29"/>
          <p:cNvSpPr txBox="1"/>
          <p:nvPr/>
        </p:nvSpPr>
        <p:spPr>
          <a:xfrm>
            <a:off x="8706265" y="2560526"/>
            <a:ext cx="22121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24596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361871" y="1509967"/>
            <a:ext cx="6488510" cy="3444020"/>
            <a:chOff x="5383187" y="1077141"/>
            <a:chExt cx="6488510" cy="3444020"/>
          </a:xfrm>
        </p:grpSpPr>
        <p:grpSp>
          <p:nvGrpSpPr>
            <p:cNvPr id="6" name="Gruppo 5"/>
            <p:cNvGrpSpPr/>
            <p:nvPr/>
          </p:nvGrpSpPr>
          <p:grpSpPr>
            <a:xfrm>
              <a:off x="5383187" y="1077141"/>
              <a:ext cx="6488510" cy="3444020"/>
              <a:chOff x="5383187" y="1077141"/>
              <a:chExt cx="6488510" cy="3444020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5383187" y="1077141"/>
                <a:ext cx="6488510" cy="344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000" dirty="0"/>
                  <a:t>Because of the “high input impedance” of the OA device, there is </a:t>
                </a:r>
                <a:r>
                  <a:rPr lang="en-US" sz="2000" i="1" dirty="0"/>
                  <a:t>virtually no current</a:t>
                </a:r>
                <a:r>
                  <a:rPr lang="en-US" sz="2000" dirty="0"/>
                  <a:t> entering </a:t>
                </a:r>
                <a:r>
                  <a:rPr lang="en-US" sz="2000"/>
                  <a:t>the </a:t>
                </a:r>
                <a:r>
                  <a:rPr lang="en-US" sz="2000" i="1"/>
                  <a:t>"- terminal" </a:t>
                </a:r>
                <a:r>
                  <a:rPr lang="en-US" sz="2000" dirty="0"/>
                  <a:t>of the </a:t>
                </a:r>
                <a:r>
                  <a:rPr lang="en-US" sz="2000"/>
                  <a:t>OA and all the current flows aways through </a:t>
                </a:r>
                <a:r>
                  <a:rPr lang="en-US" sz="2000" i="1"/>
                  <a:t>R</a:t>
                </a:r>
                <a:r>
                  <a:rPr lang="en-US" sz="2000" i="1" baseline="-25000"/>
                  <a:t>i</a:t>
                </a:r>
                <a:r>
                  <a:rPr lang="en-US" sz="2000" i="1"/>
                  <a:t> </a:t>
                </a:r>
                <a:r>
                  <a:rPr lang="en-US" sz="2000"/>
                  <a:t>: 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/>
                  <a:t>	            and 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1100"/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000">
                    <a:sym typeface="Wingdings" panose="05000000000000000000" pitchFamily="2" charset="2"/>
                  </a:rPr>
                  <a:t> T</a:t>
                </a:r>
                <a:r>
                  <a:rPr lang="en-US" sz="2000"/>
                  <a:t>he </a:t>
                </a:r>
                <a:r>
                  <a:rPr lang="en-US" sz="2000" dirty="0"/>
                  <a:t>output signal can be written as 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dirty="0"/>
                  <a:t>where 		</a:t>
                </a:r>
                <a:r>
                  <a:rPr lang="en-US" sz="2000"/>
                  <a:t>       and  </a:t>
                </a:r>
                <a:endParaRPr lang="en-US" sz="2000" dirty="0"/>
              </a:p>
              <a:p>
                <a:pPr algn="just">
                  <a:lnSpc>
                    <a:spcPct val="120000"/>
                  </a:lnSpc>
                </a:pPr>
                <a:endParaRPr lang="en-US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000" dirty="0"/>
                  <a:t>In the end we have:  </a:t>
                </a:r>
              </a:p>
            </p:txBody>
          </p:sp>
          <p:graphicFrame>
            <p:nvGraphicFramePr>
              <p:cNvPr id="5" name="Ogget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938321"/>
                  </p:ext>
                </p:extLst>
              </p:nvPr>
            </p:nvGraphicFramePr>
            <p:xfrm>
              <a:off x="7667764" y="2393658"/>
              <a:ext cx="1253058" cy="380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2" imgW="749300" imgH="228600" progId="Equation.3">
                      <p:embed/>
                    </p:oleObj>
                  </mc:Choice>
                  <mc:Fallback>
                    <p:oleObj name="Equazione" r:id="rId2" imgW="74930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67764" y="2393658"/>
                            <a:ext cx="1253058" cy="38067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4743911"/>
                </p:ext>
              </p:extLst>
            </p:nvPr>
          </p:nvGraphicFramePr>
          <p:xfrm>
            <a:off x="6305257" y="2379568"/>
            <a:ext cx="628680" cy="434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355446" imgH="241195" progId="Equation.3">
                    <p:embed/>
                  </p:oleObj>
                </mc:Choice>
                <mc:Fallback>
                  <p:oleObj name="Equazione" r:id="rId4" imgW="355446" imgH="24119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5257" y="2379568"/>
                          <a:ext cx="628680" cy="4340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91642"/>
              </p:ext>
            </p:extLst>
          </p:nvPr>
        </p:nvGraphicFramePr>
        <p:xfrm>
          <a:off x="4634218" y="3402150"/>
          <a:ext cx="1284370" cy="41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736600" imgH="241300" progId="Equation.3">
                  <p:embed/>
                </p:oleObj>
              </mc:Choice>
              <mc:Fallback>
                <p:oleObj name="Equazione" r:id="rId6" imgW="7366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218" y="3402150"/>
                        <a:ext cx="1284370" cy="417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81263"/>
              </p:ext>
            </p:extLst>
          </p:nvPr>
        </p:nvGraphicFramePr>
        <p:xfrm>
          <a:off x="1287651" y="3845324"/>
          <a:ext cx="1240971" cy="41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710891" imgH="241195" progId="Equation.3">
                  <p:embed/>
                </p:oleObj>
              </mc:Choice>
              <mc:Fallback>
                <p:oleObj name="Equazione" r:id="rId8" imgW="710891" imgH="24119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51" y="3845324"/>
                        <a:ext cx="1240971" cy="413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05295"/>
              </p:ext>
            </p:extLst>
          </p:nvPr>
        </p:nvGraphicFramePr>
        <p:xfrm>
          <a:off x="3303482" y="3856429"/>
          <a:ext cx="1448578" cy="37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76300" imgH="228600" progId="Equation.3">
                  <p:embed/>
                </p:oleObj>
              </mc:Choice>
              <mc:Fallback>
                <p:oleObj name="Equazione" r:id="rId10" imgW="8763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82" y="3856429"/>
                        <a:ext cx="1448578" cy="377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19307"/>
              </p:ext>
            </p:extLst>
          </p:nvPr>
        </p:nvGraphicFramePr>
        <p:xfrm>
          <a:off x="2585060" y="4403931"/>
          <a:ext cx="3792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2260600" imgH="431800" progId="Equation.3">
                  <p:embed/>
                </p:oleObj>
              </mc:Choice>
              <mc:Fallback>
                <p:oleObj name="Equazione" r:id="rId12" imgW="22606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060" y="4403931"/>
                        <a:ext cx="3792000" cy="72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777990" y="4529259"/>
            <a:ext cx="363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</a:t>
            </a:r>
            <a:r>
              <a:rPr lang="en-US" sz="2000" b="1" i="1"/>
              <a:t>static characteristic curve</a:t>
            </a:r>
            <a:endParaRPr lang="en-US" sz="2000" dirty="0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00030"/>
              </p:ext>
            </p:extLst>
          </p:nvPr>
        </p:nvGraphicFramePr>
        <p:xfrm>
          <a:off x="4754465" y="5293194"/>
          <a:ext cx="1635261" cy="80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990170" imgH="482391" progId="Equation.3">
                  <p:embed/>
                </p:oleObj>
              </mc:Choice>
              <mc:Fallback>
                <p:oleObj name="Equazione" r:id="rId14" imgW="990170" imgH="48239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65" y="5293194"/>
                        <a:ext cx="1635261" cy="80190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 descr="non-inverting amplifi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06" y="765286"/>
            <a:ext cx="4149764" cy="26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8717280" y="2692964"/>
            <a:ext cx="108000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/>
              <a:t>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967971" y="1502347"/>
            <a:ext cx="373380" cy="430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350461" y="252505"/>
            <a:ext cx="6922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Non-Inverting </a:t>
            </a:r>
            <a:r>
              <a:rPr lang="en-US" sz="2400" b="1" i="1" dirty="0">
                <a:solidFill>
                  <a:srgbClr val="FF0000"/>
                </a:solidFill>
              </a:rPr>
              <a:t>operational </a:t>
            </a:r>
            <a:r>
              <a:rPr lang="en-US" sz="2400" b="1" i="1">
                <a:solidFill>
                  <a:srgbClr val="FF0000"/>
                </a:solidFill>
              </a:rPr>
              <a:t>Amplifier</a:t>
            </a:r>
            <a:r>
              <a:rPr lang="en-US" sz="2400" b="1">
                <a:solidFill>
                  <a:srgbClr val="FF0000"/>
                </a:solidFill>
              </a:rPr>
              <a:t> configuration</a:t>
            </a:r>
          </a:p>
          <a:p>
            <a:endParaRPr lang="en-US" sz="1100" b="1">
              <a:solidFill>
                <a:srgbClr val="FF0000"/>
              </a:solidFill>
            </a:endParaRPr>
          </a:p>
          <a:p>
            <a:r>
              <a:rPr lang="en-US" sz="2200"/>
              <a:t>To get a “positive” signal amplification…</a:t>
            </a:r>
            <a:endParaRPr lang="en-US" sz="2200" dirty="0"/>
          </a:p>
        </p:txBody>
      </p:sp>
      <p:sp>
        <p:nvSpPr>
          <p:cNvPr id="10240" name="Rettangolo 10239"/>
          <p:cNvSpPr/>
          <p:nvPr/>
        </p:nvSpPr>
        <p:spPr>
          <a:xfrm>
            <a:off x="10138410" y="2400300"/>
            <a:ext cx="243840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10359390" y="2419350"/>
            <a:ext cx="464820" cy="7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/>
          <p:cNvCxnSpPr/>
          <p:nvPr/>
        </p:nvCxnSpPr>
        <p:spPr>
          <a:xfrm>
            <a:off x="8217526" y="2478405"/>
            <a:ext cx="0" cy="4320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CasellaDiTesto 10241"/>
          <p:cNvSpPr txBox="1"/>
          <p:nvPr/>
        </p:nvSpPr>
        <p:spPr>
          <a:xfrm>
            <a:off x="7937981" y="250698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0381647" y="2386429"/>
            <a:ext cx="2808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it-IT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10231755" y="2421284"/>
            <a:ext cx="48387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6854189" y="5425321"/>
            <a:ext cx="348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/>
              <a:t>Positive GAIN</a:t>
            </a:r>
            <a:r>
              <a:rPr lang="en-US" sz="2000"/>
              <a:t>  ! </a:t>
            </a:r>
            <a:endParaRPr lang="en-US" sz="2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497406" y="876298"/>
            <a:ext cx="25808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in</a:t>
            </a:r>
            <a:endParaRPr lang="it-IT" b="1"/>
          </a:p>
        </p:txBody>
      </p:sp>
      <p:sp>
        <p:nvSpPr>
          <p:cNvPr id="36" name="CasellaDiTesto 35"/>
          <p:cNvSpPr txBox="1"/>
          <p:nvPr/>
        </p:nvSpPr>
        <p:spPr>
          <a:xfrm>
            <a:off x="11329456" y="1245868"/>
            <a:ext cx="34515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/>
              <a:t>V</a:t>
            </a:r>
            <a:r>
              <a:rPr lang="it-IT" b="1" baseline="-25000"/>
              <a:t>out</a:t>
            </a:r>
            <a:endParaRPr lang="it-IT" b="1"/>
          </a:p>
        </p:txBody>
      </p:sp>
      <p:sp>
        <p:nvSpPr>
          <p:cNvPr id="37" name="CasellaDiTesto 36"/>
          <p:cNvSpPr txBox="1"/>
          <p:nvPr/>
        </p:nvSpPr>
        <p:spPr>
          <a:xfrm>
            <a:off x="8208327" y="735328"/>
            <a:ext cx="2094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36000" bIns="0" rtlCol="0">
            <a:spAutoFit/>
          </a:bodyPr>
          <a:lstStyle/>
          <a:p>
            <a:pPr algn="ctr"/>
            <a:r>
              <a:rPr lang="it-IT"/>
              <a:t>I</a:t>
            </a:r>
            <a:r>
              <a:rPr lang="it-IT" baseline="-25000"/>
              <a:t>in</a:t>
            </a:r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10320672" y="1078226"/>
            <a:ext cx="3436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72000" bIns="0" rtlCol="0">
            <a:spAutoFit/>
          </a:bodyPr>
          <a:lstStyle/>
          <a:p>
            <a:pPr algn="ctr"/>
            <a:r>
              <a:rPr lang="it-IT"/>
              <a:t>I</a:t>
            </a:r>
            <a:r>
              <a:rPr lang="it-IT" baseline="-25000"/>
              <a:t>out</a:t>
            </a:r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8554064" y="2619107"/>
            <a:ext cx="26935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108000" bIns="0" rtlCol="0">
            <a:spAutoFit/>
          </a:bodyPr>
          <a:lstStyle/>
          <a:p>
            <a:pPr algn="ctr"/>
            <a:r>
              <a:rPr lang="it-IT" i="1"/>
              <a:t>R</a:t>
            </a:r>
            <a:r>
              <a:rPr lang="it-IT" i="1" baseline="-25000"/>
              <a:t>i</a:t>
            </a:r>
            <a:endParaRPr lang="it-IT" i="1"/>
          </a:p>
        </p:txBody>
      </p:sp>
      <p:sp>
        <p:nvSpPr>
          <p:cNvPr id="42" name="CasellaDiTesto 41"/>
          <p:cNvSpPr txBox="1"/>
          <p:nvPr/>
        </p:nvSpPr>
        <p:spPr>
          <a:xfrm>
            <a:off x="9497143" y="2481221"/>
            <a:ext cx="28057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108000" bIns="0" rtlCol="0">
            <a:spAutoFit/>
          </a:bodyPr>
          <a:lstStyle/>
          <a:p>
            <a:pPr algn="ctr"/>
            <a:r>
              <a:rPr lang="it-IT" i="1"/>
              <a:t>R</a:t>
            </a:r>
            <a:r>
              <a:rPr lang="it-IT" i="1" baseline="-25000"/>
              <a:t>f</a:t>
            </a:r>
            <a:endParaRPr lang="it-IT" i="1"/>
          </a:p>
        </p:txBody>
      </p:sp>
      <p:sp>
        <p:nvSpPr>
          <p:cNvPr id="43" name="CasellaDiTesto 42"/>
          <p:cNvSpPr txBox="1"/>
          <p:nvPr/>
        </p:nvSpPr>
        <p:spPr>
          <a:xfrm>
            <a:off x="10828020" y="2837525"/>
            <a:ext cx="22121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27974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5688" y="1820183"/>
            <a:ext cx="5000625" cy="462915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Which value for the resistors?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70770"/>
              </p:ext>
            </p:extLst>
          </p:nvPr>
        </p:nvGraphicFramePr>
        <p:xfrm>
          <a:off x="3668341" y="2428896"/>
          <a:ext cx="16367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90170" imgH="482391" progId="Equation.3">
                  <p:embed/>
                </p:oleObj>
              </mc:Choice>
              <mc:Fallback>
                <p:oleObj name="Equazione" r:id="rId2" imgW="990170" imgH="482391" progId="Equation.3">
                  <p:embed/>
                  <p:pic>
                    <p:nvPicPr>
                      <p:cNvPr id="0" name="Ogget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341" y="2428896"/>
                        <a:ext cx="1636712" cy="8016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003678" y="2528948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</a:t>
            </a:r>
            <a:r>
              <a:rPr lang="it-IT" baseline="-25000"/>
              <a:t>f</a:t>
            </a:r>
            <a:r>
              <a:rPr lang="it-IT"/>
              <a:t>=8 k</a:t>
            </a:r>
            <a:r>
              <a:rPr lang="it-IT">
                <a:sym typeface="Symbol"/>
              </a:rPr>
              <a:t></a:t>
            </a:r>
          </a:p>
          <a:p>
            <a:r>
              <a:rPr lang="it-IT"/>
              <a:t>R</a:t>
            </a:r>
            <a:r>
              <a:rPr lang="it-IT" baseline="-25000"/>
              <a:t>i</a:t>
            </a:r>
            <a:r>
              <a:rPr lang="it-IT"/>
              <a:t>=2 k</a:t>
            </a:r>
            <a:r>
              <a:rPr lang="it-IT">
                <a:sym typeface="Symbol"/>
              </a:rPr>
              <a:t>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161918" y="2528949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</a:t>
            </a:r>
            <a:r>
              <a:rPr lang="it-IT" baseline="-25000"/>
              <a:t>f</a:t>
            </a:r>
            <a:r>
              <a:rPr lang="it-IT"/>
              <a:t>=8 </a:t>
            </a:r>
            <a:r>
              <a:rPr lang="it-IT">
                <a:sym typeface="Symbol"/>
              </a:rPr>
              <a:t></a:t>
            </a:r>
          </a:p>
          <a:p>
            <a:r>
              <a:rPr lang="it-IT"/>
              <a:t>R</a:t>
            </a:r>
            <a:r>
              <a:rPr lang="it-IT" baseline="-25000"/>
              <a:t>i</a:t>
            </a:r>
            <a:r>
              <a:rPr lang="it-IT"/>
              <a:t>=2 </a:t>
            </a:r>
            <a:r>
              <a:rPr lang="it-IT">
                <a:sym typeface="Symbol"/>
              </a:rPr>
              <a:t>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076007" y="3435935"/>
            <a:ext cx="603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The gain is the same, but the resistors are not the same!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11480" y="4129355"/>
            <a:ext cx="10302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/>
              <a:t>For low values of R, the current values are high, so that there is a high dissipation of power.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/>
              <a:t>To keep low the power dissipation it is good to use high values of 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/>
              <a:t>However, if R values are too high, the circulating current value could be very low, and become comparable with the current entering the AO… hypothesis?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/>
              <a:t>Even small termic or offset current might affect AO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467100" y="611505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ym typeface="Symbol"/>
              </a:rPr>
              <a:t>…k…</a:t>
            </a: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16255" y="300051"/>
            <a:ext cx="1115187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Both configurations have </a:t>
            </a:r>
            <a:r>
              <a:rPr lang="en-US" sz="2200" i="1" dirty="0"/>
              <a:t>much lower amplification</a:t>
            </a:r>
            <a:r>
              <a:rPr lang="en-US" sz="2200" dirty="0"/>
              <a:t> </a:t>
            </a:r>
            <a:r>
              <a:rPr lang="en-US" sz="2200"/>
              <a:t>than in the open loop configuration (10</a:t>
            </a:r>
            <a:r>
              <a:rPr lang="en-US" sz="2200" baseline="30000"/>
              <a:t>6</a:t>
            </a:r>
            <a:r>
              <a:rPr lang="en-US" sz="2200"/>
              <a:t> – 10</a:t>
            </a:r>
            <a:r>
              <a:rPr lang="en-US" sz="2200" baseline="30000"/>
              <a:t>7</a:t>
            </a:r>
            <a:r>
              <a:rPr lang="en-US" sz="2200"/>
              <a:t>). However </a:t>
            </a:r>
            <a:r>
              <a:rPr lang="en-US" sz="2200" dirty="0"/>
              <a:t>the amplification “can be designed” by choosing the two resistance </a:t>
            </a:r>
            <a:r>
              <a:rPr lang="en-US" sz="2200"/>
              <a:t>values !</a:t>
            </a:r>
            <a:endParaRPr lang="en-US" sz="2200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480000" y="1496692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761618" y="2528948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R</a:t>
            </a:r>
            <a:r>
              <a:rPr lang="it-IT" baseline="-25000"/>
              <a:t>f</a:t>
            </a:r>
            <a:r>
              <a:rPr lang="it-IT"/>
              <a:t>=8 M</a:t>
            </a:r>
            <a:r>
              <a:rPr lang="it-IT">
                <a:sym typeface="Symbol"/>
              </a:rPr>
              <a:t></a:t>
            </a:r>
          </a:p>
          <a:p>
            <a:r>
              <a:rPr lang="it-IT"/>
              <a:t>R</a:t>
            </a:r>
            <a:r>
              <a:rPr lang="it-IT" baseline="-25000"/>
              <a:t>i</a:t>
            </a:r>
            <a:r>
              <a:rPr lang="it-IT"/>
              <a:t>=2 M</a:t>
            </a:r>
            <a:r>
              <a:rPr lang="it-IT">
                <a:sym typeface="Symbol"/>
              </a:rPr>
              <a:t>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0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erational amplifier frequency 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7" y="327175"/>
            <a:ext cx="3025964" cy="21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67172" y="504701"/>
            <a:ext cx="608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>
                <a:solidFill>
                  <a:srgbClr val="FF0000"/>
                </a:solidFill>
              </a:rPr>
              <a:t>f</a:t>
            </a:r>
            <a:r>
              <a:rPr lang="it-IT" sz="2400" i="1" baseline="-25000">
                <a:solidFill>
                  <a:srgbClr val="FF0000"/>
                </a:solidFill>
              </a:rPr>
              <a:t>T</a:t>
            </a:r>
            <a:r>
              <a:rPr lang="it-IT" sz="2400" i="1">
                <a:solidFill>
                  <a:srgbClr val="FF0000"/>
                </a:solidFill>
              </a:rPr>
              <a:t>=A</a:t>
            </a:r>
            <a:r>
              <a:rPr lang="it-IT" sz="2400" i="1" baseline="-25000">
                <a:solidFill>
                  <a:srgbClr val="FF0000"/>
                </a:solidFill>
              </a:rPr>
              <a:t>0</a:t>
            </a:r>
            <a:r>
              <a:rPr lang="it-IT" sz="2400" i="1">
                <a:solidFill>
                  <a:srgbClr val="FF0000"/>
                </a:solidFill>
              </a:rPr>
              <a:t>*f</a:t>
            </a:r>
            <a:r>
              <a:rPr lang="it-IT" sz="2400" i="1" baseline="-25000">
                <a:solidFill>
                  <a:srgbClr val="FF0000"/>
                </a:solidFill>
              </a:rPr>
              <a:t>H	</a:t>
            </a:r>
            <a:r>
              <a:rPr lang="it-IT" sz="2400"/>
              <a:t>or </a:t>
            </a:r>
            <a:r>
              <a:rPr lang="it-IT" sz="2400" i="1"/>
              <a:t>frequency </a:t>
            </a:r>
            <a:r>
              <a:rPr lang="it-IT" sz="2400"/>
              <a:t>at the unitary gain</a:t>
            </a:r>
            <a:endParaRPr lang="it-IT" sz="2400" i="1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25450" y="2826382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93420" y="2988826"/>
            <a:ext cx="6900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GBW can be used to calculate the closed-loop gain bandwidth: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3420" y="3472696"/>
            <a:ext cx="950214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/>
              <a:t>   If GBW is 10 MHz and the closed loop gain is 10 : closed loop BW = 10 MHz/10 = 1 MHz</a:t>
            </a:r>
          </a:p>
          <a:p>
            <a:pPr>
              <a:lnSpc>
                <a:spcPct val="120000"/>
              </a:lnSpc>
            </a:pPr>
            <a:endParaRPr lang="it-IT" sz="1100"/>
          </a:p>
          <a:p>
            <a:pPr>
              <a:lnSpc>
                <a:spcPct val="130000"/>
              </a:lnSpc>
            </a:pPr>
            <a:r>
              <a:rPr lang="it-IT" sz="2000"/>
              <a:t>   If GBW is 1 MHz and the closed loop gain is 70 db, which is the closed loop BW ?</a:t>
            </a:r>
          </a:p>
          <a:p>
            <a:pPr>
              <a:lnSpc>
                <a:spcPct val="130000"/>
              </a:lnSpc>
            </a:pPr>
            <a:r>
              <a:rPr lang="it-IT" sz="2000"/>
              <a:t>      gain : 20logA=70db </a:t>
            </a:r>
            <a:r>
              <a:rPr lang="it-IT" sz="2000">
                <a:sym typeface="Wingdings" panose="05000000000000000000" pitchFamily="2" charset="2"/>
              </a:rPr>
              <a:t> logA = 70/20 = 3.5  A = 10</a:t>
            </a:r>
            <a:r>
              <a:rPr lang="it-IT" sz="2000" baseline="30000">
                <a:sym typeface="Wingdings" panose="05000000000000000000" pitchFamily="2" charset="2"/>
              </a:rPr>
              <a:t>3.5 </a:t>
            </a:r>
            <a:r>
              <a:rPr lang="it-IT" sz="2000">
                <a:sym typeface="Wingdings" panose="05000000000000000000" pitchFamily="2" charset="2"/>
              </a:rPr>
              <a:t>= 3162</a:t>
            </a:r>
          </a:p>
          <a:p>
            <a:pPr>
              <a:lnSpc>
                <a:spcPct val="130000"/>
              </a:lnSpc>
            </a:pPr>
            <a:r>
              <a:rPr lang="it-IT" sz="2000">
                <a:sym typeface="Wingdings" panose="05000000000000000000" pitchFamily="2" charset="2"/>
              </a:rPr>
              <a:t>      Closed-loop BW = 1 MHz/3162 = 316 Hz</a:t>
            </a:r>
            <a:endParaRPr lang="it-IT" sz="2000"/>
          </a:p>
        </p:txBody>
      </p:sp>
      <p:sp>
        <p:nvSpPr>
          <p:cNvPr id="21" name="CasellaDiTesto 20"/>
          <p:cNvSpPr txBox="1"/>
          <p:nvPr/>
        </p:nvSpPr>
        <p:spPr>
          <a:xfrm>
            <a:off x="5030025" y="1331476"/>
            <a:ext cx="686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The BW of the AO in the open loop configuration is very narrow</a:t>
            </a:r>
          </a:p>
        </p:txBody>
      </p:sp>
    </p:spTree>
    <p:extLst>
      <p:ext uri="{BB962C8B-B14F-4D97-AF65-F5344CB8AC3E}">
        <p14:creationId xmlns:p14="http://schemas.microsoft.com/office/powerpoint/2010/main" val="11621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81301" y="891539"/>
            <a:ext cx="352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u="sng" dirty="0">
                <a:solidFill>
                  <a:srgbClr val="0070C0"/>
                </a:solidFill>
              </a:rPr>
              <a:t>voltage summing</a:t>
            </a:r>
            <a:r>
              <a:rPr lang="en-US" sz="2400" dirty="0">
                <a:solidFill>
                  <a:srgbClr val="0070C0"/>
                </a:solidFill>
              </a:rPr>
              <a:t> OA 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5795010" y="1549497"/>
            <a:ext cx="5981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wish to </a:t>
            </a:r>
            <a:r>
              <a:rPr lang="en-US" sz="2000" u="sng" dirty="0"/>
              <a:t>sum two voltages</a:t>
            </a:r>
            <a:r>
              <a:rPr lang="en-US" sz="2000" dirty="0"/>
              <a:t>  </a:t>
            </a:r>
            <a:r>
              <a:rPr lang="en-US" sz="2000" dirty="0" err="1"/>
              <a:t>V</a:t>
            </a:r>
            <a:r>
              <a:rPr lang="en-US" sz="2000" baseline="-25000" dirty="0" err="1"/>
              <a:t>a</a:t>
            </a:r>
            <a:r>
              <a:rPr lang="en-US" sz="2000" dirty="0"/>
              <a:t> and </a:t>
            </a:r>
            <a:r>
              <a:rPr lang="en-US" sz="2000" dirty="0" err="1"/>
              <a:t>V</a:t>
            </a:r>
            <a:r>
              <a:rPr lang="en-US" sz="2000" baseline="-25000" dirty="0" err="1"/>
              <a:t>b</a:t>
            </a:r>
            <a:r>
              <a:rPr lang="en-US" sz="2000" baseline="-25000" dirty="0"/>
              <a:t> </a:t>
            </a:r>
            <a:r>
              <a:rPr lang="en-US" sz="2000" dirty="0"/>
              <a:t> </a:t>
            </a:r>
          </a:p>
          <a:p>
            <a:endParaRPr lang="en-US" sz="1400"/>
          </a:p>
          <a:p>
            <a:endParaRPr lang="en-US" sz="1100" dirty="0"/>
          </a:p>
          <a:p>
            <a:r>
              <a:rPr lang="en-US" sz="2000"/>
              <a:t>For the inverting OA </a:t>
            </a:r>
            <a:r>
              <a:rPr lang="en-US" sz="2000" dirty="0"/>
              <a:t>we have: </a:t>
            </a:r>
          </a:p>
          <a:p>
            <a:endParaRPr lang="en-US" sz="1400" dirty="0"/>
          </a:p>
          <a:p>
            <a:endParaRPr lang="en-US" sz="1100" dirty="0"/>
          </a:p>
          <a:p>
            <a:r>
              <a:rPr lang="en-US" sz="2000" dirty="0"/>
              <a:t>with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38495"/>
              </p:ext>
            </p:extLst>
          </p:nvPr>
        </p:nvGraphicFramePr>
        <p:xfrm>
          <a:off x="9281125" y="2141809"/>
          <a:ext cx="1765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244520" imgH="457200" progId="Equation.3">
                  <p:embed/>
                </p:oleObj>
              </mc:Choice>
              <mc:Fallback>
                <p:oleObj name="Equazione" r:id="rId2" imgW="12445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1125" y="2141809"/>
                        <a:ext cx="1765300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35140"/>
              </p:ext>
            </p:extLst>
          </p:nvPr>
        </p:nvGraphicFramePr>
        <p:xfrm>
          <a:off x="6606538" y="2814735"/>
          <a:ext cx="2457612" cy="65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600200" imgH="431800" progId="Equation.3">
                  <p:embed/>
                </p:oleObj>
              </mc:Choice>
              <mc:Fallback>
                <p:oleObj name="Equazione" r:id="rId4" imgW="1600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538" y="2814735"/>
                        <a:ext cx="2457612" cy="65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703385" y="4433375"/>
            <a:ext cx="11342077" cy="210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If we design the circuit inputs with the two resistance values being equal: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We can simplify the above equation and we obtain :			</a:t>
            </a:r>
            <a:r>
              <a:rPr lang="en-US" sz="2000"/>
              <a:t>	</a:t>
            </a:r>
          </a:p>
          <a:p>
            <a:pPr>
              <a:lnSpc>
                <a:spcPct val="110000"/>
              </a:lnSpc>
            </a:pPr>
            <a:r>
              <a:rPr lang="en-US" sz="2000"/>
              <a:t>which </a:t>
            </a:r>
            <a:r>
              <a:rPr lang="en-US" sz="2000" dirty="0"/>
              <a:t>is the </a:t>
            </a:r>
            <a:r>
              <a:rPr lang="en-US" sz="2000" b="1" i="1" dirty="0"/>
              <a:t>sum of the two input voltages</a:t>
            </a:r>
            <a:r>
              <a:rPr lang="en-US" sz="2000" dirty="0"/>
              <a:t> !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Note that summing two voltages means physically to </a:t>
            </a:r>
            <a:r>
              <a:rPr lang="en-US" sz="2000" u="sng" dirty="0"/>
              <a:t>sum the two input currents</a:t>
            </a:r>
            <a:r>
              <a:rPr lang="en-US" sz="2000" dirty="0"/>
              <a:t> !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47978"/>
              </p:ext>
            </p:extLst>
          </p:nvPr>
        </p:nvGraphicFramePr>
        <p:xfrm>
          <a:off x="8631959" y="4466512"/>
          <a:ext cx="1224000" cy="362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774360" imgH="228600" progId="Equation.3">
                  <p:embed/>
                </p:oleObj>
              </mc:Choice>
              <mc:Fallback>
                <p:oleObj name="Equazione" r:id="rId6" imgW="7743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959" y="4466512"/>
                        <a:ext cx="1224000" cy="362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63545"/>
              </p:ext>
            </p:extLst>
          </p:nvPr>
        </p:nvGraphicFramePr>
        <p:xfrm>
          <a:off x="6648450" y="5012241"/>
          <a:ext cx="1836000" cy="65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68400" imgH="419100" progId="Equation.3">
                  <p:embed/>
                </p:oleObj>
              </mc:Choice>
              <mc:Fallback>
                <p:oleObj name="Equazione" r:id="rId8" imgW="11684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012241"/>
                        <a:ext cx="1836000" cy="65678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79070" y="132411"/>
            <a:ext cx="11866392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/>
              <a:t>Even </a:t>
            </a:r>
            <a:r>
              <a:rPr lang="en-US" sz="2200" dirty="0"/>
              <a:t>if the </a:t>
            </a:r>
            <a:r>
              <a:rPr lang="en-US" sz="2200" u="sng" dirty="0"/>
              <a:t>non-inverting configuration</a:t>
            </a:r>
            <a:r>
              <a:rPr lang="en-US" sz="2200" dirty="0"/>
              <a:t> may seem preferable, the </a:t>
            </a:r>
            <a:r>
              <a:rPr lang="en-US" sz="2200" u="sng" dirty="0"/>
              <a:t>inverting configuration </a:t>
            </a:r>
            <a:r>
              <a:rPr lang="en-US" sz="2200" dirty="0"/>
              <a:t>has important applications …  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440136" y="1601646"/>
            <a:ext cx="4457891" cy="2185494"/>
            <a:chOff x="276306" y="1487346"/>
            <a:chExt cx="4457891" cy="2185494"/>
          </a:xfrm>
        </p:grpSpPr>
        <p:pic>
          <p:nvPicPr>
            <p:cNvPr id="11696" name="Picture 432" descr="C:\Users\emanuele\Desktop\Untitled-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04" y="1540418"/>
              <a:ext cx="4370031" cy="2132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/>
            <p:cNvSpPr txBox="1"/>
            <p:nvPr/>
          </p:nvSpPr>
          <p:spPr>
            <a:xfrm>
              <a:off x="276306" y="1748788"/>
              <a:ext cx="1988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b="1"/>
                <a:t>V</a:t>
              </a:r>
              <a:r>
                <a:rPr lang="it-IT" b="1" baseline="-25000"/>
                <a:t>a</a:t>
              </a:r>
              <a:endParaRPr lang="it-IT" b="1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85018" y="2232658"/>
              <a:ext cx="2196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b="1"/>
                <a:t>V</a:t>
              </a:r>
              <a:r>
                <a:rPr lang="it-IT" b="1" baseline="-25000"/>
                <a:t>b</a:t>
              </a:r>
              <a:endParaRPr lang="it-IT" b="1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077153" y="1625697"/>
              <a:ext cx="18972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i</a:t>
              </a:r>
              <a:r>
                <a:rPr lang="it-IT" sz="1600" i="1" baseline="-25000"/>
                <a:t>a</a:t>
              </a:r>
              <a:endParaRPr lang="it-IT" sz="1600" i="1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359093" y="2082897"/>
              <a:ext cx="18972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i</a:t>
              </a:r>
              <a:r>
                <a:rPr lang="it-IT" sz="1600" i="1" baseline="-25000"/>
                <a:t>b</a:t>
              </a:r>
              <a:endParaRPr lang="it-IT" sz="1600" i="1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813912" y="1574994"/>
              <a:ext cx="25544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R</a:t>
              </a:r>
              <a:r>
                <a:rPr lang="it-IT" sz="1600" i="1" baseline="-25000"/>
                <a:t>a</a:t>
              </a:r>
              <a:endParaRPr lang="it-IT" sz="1600" i="1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840582" y="2028384"/>
              <a:ext cx="2554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R</a:t>
              </a:r>
              <a:r>
                <a:rPr lang="it-IT" sz="1600" i="1" baseline="-25000"/>
                <a:t>b</a:t>
              </a:r>
              <a:endParaRPr lang="it-IT" sz="1600" i="1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340909" y="1487346"/>
              <a:ext cx="22659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R</a:t>
              </a:r>
              <a:r>
                <a:rPr lang="it-IT" sz="1600" i="1" baseline="-25000"/>
                <a:t>f</a:t>
              </a:r>
              <a:endParaRPr lang="it-IT" sz="1600" i="1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806080" y="1517593"/>
              <a:ext cx="16086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it-IT" sz="1600" i="1"/>
                <a:t>i</a:t>
              </a:r>
              <a:r>
                <a:rPr lang="it-IT" sz="1600" i="1" baseline="-25000"/>
                <a:t>f</a:t>
              </a:r>
              <a:endParaRPr lang="it-IT" sz="1600" i="1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452591" y="2960368"/>
              <a:ext cx="281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72000" bIns="0" rtlCol="0">
              <a:spAutoFit/>
            </a:bodyPr>
            <a:lstStyle/>
            <a:p>
              <a:pPr algn="ctr"/>
              <a:r>
                <a:rPr lang="it-IT" b="1"/>
                <a:t>V</a:t>
              </a:r>
              <a:r>
                <a:rPr lang="it-IT" b="1" baseline="-25000"/>
                <a:t>o</a:t>
              </a:r>
              <a:endParaRPr lang="it-IT" b="1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415232" y="2999929"/>
              <a:ext cx="12217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>
                  <a:solidFill>
                    <a:srgbClr val="0070C0"/>
                  </a:solidFill>
                </a:rPr>
                <a:t>Virtual earth summing point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807265" y="3273823"/>
              <a:ext cx="1731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t-IT" sz="1400"/>
                <a:t>0v</a:t>
              </a: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2656988" y="2204797"/>
            <a:ext cx="15125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it-IT" sz="1600" i="1"/>
              <a:t>i</a:t>
            </a:r>
            <a:r>
              <a:rPr lang="it-IT" sz="1600" i="1" baseline="-25000"/>
              <a:t>i</a:t>
            </a:r>
            <a:endParaRPr lang="it-IT" sz="1600" i="1"/>
          </a:p>
        </p:txBody>
      </p:sp>
    </p:spTree>
    <p:extLst>
      <p:ext uri="{BB962C8B-B14F-4D97-AF65-F5344CB8AC3E}">
        <p14:creationId xmlns:p14="http://schemas.microsoft.com/office/powerpoint/2010/main" val="27379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3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1768</Words>
  <Application>Microsoft Office PowerPoint</Application>
  <PresentationFormat>Widescreen</PresentationFormat>
  <Paragraphs>285</Paragraphs>
  <Slides>20</Slides>
  <Notes>3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Equazione</vt:lpstr>
      <vt:lpstr>Equation.3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Which value for the resistors?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Zaccaria Del Prete</dc:creator>
  <cp:lastModifiedBy>Livio D'Alvia</cp:lastModifiedBy>
  <cp:revision>201</cp:revision>
  <cp:lastPrinted>2019-10-14T22:12:44Z</cp:lastPrinted>
  <dcterms:created xsi:type="dcterms:W3CDTF">2016-04-12T09:20:31Z</dcterms:created>
  <dcterms:modified xsi:type="dcterms:W3CDTF">2024-03-05T17:22:54Z</dcterms:modified>
</cp:coreProperties>
</file>