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64" r:id="rId6"/>
    <p:sldId id="267" r:id="rId7"/>
    <p:sldId id="268" r:id="rId8"/>
    <p:sldId id="266" r:id="rId9"/>
    <p:sldId id="270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E3E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C39367-28DF-219D-066F-E5B9BD19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D7EA8A8-7CD1-7484-D9B5-7F33EAAA9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5971AB-89FD-BD59-2127-F55467F0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C78568-65E0-5EF1-31AD-3882728F6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2C55FE-60CA-CE7A-E1C7-CF95486D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4604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D9321-8AE4-35C0-B240-EE493A5F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BDC542E-DDED-F084-B09A-547EC96C3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8075C-B571-6BB3-EEF2-AE0652906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8C17F0-440F-5732-E31F-B704FF4E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E8F98D-364B-2C90-C04C-278B7EC9E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1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FDCED11-3179-1800-1A87-C13E33CCD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60452A3-3D59-DD25-9465-DF55E8150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A896E-BFC1-19DF-7A46-EC5B1AE06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48BEF97-EE77-F718-783C-B7E1D57B1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7516B9C-3693-02FC-6E17-FA8A03C85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0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B396DB-5AAE-DCB4-E725-5335F12E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DD5F3D-2594-FC56-5A31-DC4025310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4B3DC50-9777-CD57-FDBC-A3E3B640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5128A-D2B8-5DB9-F0BD-C8DEC458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B91CB7-642F-E9C7-DF55-E4F02317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97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E9ABA0-1364-47D9-C688-55EFF4EA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71EDF5-42EC-E381-D400-116A93A95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313E2E-5B8F-B332-0601-26D5199FF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ED13E4-CCE1-59B3-8BCE-B8FADADA7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017A5F-ADF7-FE0B-DCF7-ECF22EE7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2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7A41A-7AEC-3519-6DF8-93F504C4C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3D46E9-E122-A762-ADF0-ED3DDAC7F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4CA2CE-534A-A691-6238-E86B06670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491EBA-4D09-7F5D-89CF-290B75258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2B403C-130F-91D7-F8FE-56DD3ED3C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1A38F9-22A7-5EB6-A810-226AD4277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66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D730C4-086F-A960-98AA-E3D1049D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C8E361E-DCFC-DD74-766E-86BD4F73F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B90FE40-243C-E7C8-6EEE-D7D22692F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FD3947-89B3-8DD0-530D-7716D0B5CA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8EAA7F-0256-6452-9407-21445C15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6DCBF3A-091A-F205-9F1F-19F9CDA99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96BCCE7-2F0E-9588-00B4-F3C0E3A0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676C98-E478-86D0-6CBE-B448DF90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1243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E609E6-06AC-5761-799C-63C1906A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75C1073-5C9D-679E-6D94-81147351D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1AD676-F448-DC46-0302-CE718AF7B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4581CF-9D22-1335-073E-7691F449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73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726F144-DBEC-473B-AB06-A9BB3C268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E13D3B8-86D3-0129-2031-924F3CED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DB5578-E783-A668-82DF-E451CDF7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69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A6C82B-99A9-63B6-02AC-AD836CD0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BB8D15C-C347-9FD7-C16D-30F95D330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609DFB-358A-16FD-9943-CDCF94E15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CDDE1F-2CDD-C155-F01B-BFA27553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EDE465-11D3-D86C-5B12-1B58B3352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4178C3-9C89-C972-572D-1163F1E15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39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D1B50E-B6AD-7784-DB32-C13986B8F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CD974B-A75F-9592-34CD-B426C650C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DF015F-EC81-58CC-44B1-F1001EB43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1F75620-6FA2-75C1-1CFA-58DFFB0E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73B3A0-1083-0FB5-6FF6-3059052F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910264E-DDE3-30D5-4BBB-086EE9261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81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7915C2-6C03-C4E3-BEDA-189DE4289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57F565F-27FB-B458-5A57-1A858CE6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CE9F1F-FB3C-30EA-F713-B7F27BF51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B1DB95-40E0-4DA2-8AD3-767F81A1FA44}" type="datetimeFigureOut">
              <a:rPr lang="it-IT" smtClean="0"/>
              <a:t>19/06/2024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150D26-B0E4-89F7-3CA8-5318767BE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F06553-453C-F485-502D-7AF331924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4A0F30-ED66-4845-A332-4E1853B05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3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ACHsttiix1eJK11solZ24NM4gYpi2S8W3CAroF5DG1JKS5A/viewform?usp=sf_link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597A1C-0F68-4147-935E-B32C5A195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Questionario sulle attività svolte in laboratorio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F49651-64C7-B7D7-EF29-21DDCF8323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Terza esercitazione: «fusto e radice in struttura primaria»</a:t>
            </a:r>
          </a:p>
        </p:txBody>
      </p:sp>
    </p:spTree>
    <p:extLst>
      <p:ext uri="{BB962C8B-B14F-4D97-AF65-F5344CB8AC3E}">
        <p14:creationId xmlns:p14="http://schemas.microsoft.com/office/powerpoint/2010/main" val="414643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D754A4-61D1-02AF-3743-C46F47A3A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535" y="0"/>
            <a:ext cx="2834390" cy="1325563"/>
          </a:xfrm>
        </p:spPr>
        <p:txBody>
          <a:bodyPr/>
          <a:lstStyle/>
          <a:p>
            <a:r>
              <a:rPr lang="it-IT" dirty="0"/>
              <a:t>Istruzioni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7429DF-D037-0B55-E989-20DF7CF1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it-IT" dirty="0"/>
              <a:t>Scaricare la presentazione Power Point sul proprio dispositivo.</a:t>
            </a:r>
          </a:p>
          <a:p>
            <a:r>
              <a:rPr lang="it-IT" dirty="0"/>
              <a:t>Fare click su «abilita modifica» se richiesto.</a:t>
            </a:r>
          </a:p>
          <a:p>
            <a:r>
              <a:rPr lang="it-IT" dirty="0"/>
              <a:t>Scansionare il codice QR o cliccare direttamente sul link sotto riportato. Serve ad avere una stima del numero di studenti che usufruiscono delle attività di tutorato.</a:t>
            </a:r>
          </a:p>
          <a:p>
            <a:endParaRPr lang="it-IT" dirty="0"/>
          </a:p>
        </p:txBody>
      </p:sp>
      <p:pic>
        <p:nvPicPr>
          <p:cNvPr id="5" name="Immagine 4" descr="Immagine che contiene modello, Elementi grafici, pixel&#10;&#10;Descrizione generata automaticamente">
            <a:extLst>
              <a:ext uri="{FF2B5EF4-FFF2-40B4-BE49-F238E27FC236}">
                <a16:creationId xmlns:a16="http://schemas.microsoft.com/office/drawing/2014/main" id="{6CC02D43-3986-BB5C-BE90-E78105675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3429000"/>
            <a:ext cx="2870200" cy="28702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F2D8E18-CE78-9668-7A52-6FC7110E4779}"/>
              </a:ext>
            </a:extLst>
          </p:cNvPr>
          <p:cNvSpPr txBox="1"/>
          <p:nvPr/>
        </p:nvSpPr>
        <p:spPr>
          <a:xfrm>
            <a:off x="4900535" y="6114534"/>
            <a:ext cx="253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Modulo Google Form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711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B3B2C5-21D5-934F-22AC-9C3F47548653}"/>
              </a:ext>
            </a:extLst>
          </p:cNvPr>
          <p:cNvSpPr txBox="1"/>
          <p:nvPr/>
        </p:nvSpPr>
        <p:spPr>
          <a:xfrm>
            <a:off x="5818675" y="456241"/>
            <a:ext cx="5351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L’immagine mostra </a:t>
            </a:r>
            <a:r>
              <a:rPr lang="it-IT" sz="2000" b="1" dirty="0"/>
              <a:t>il</a:t>
            </a:r>
            <a:r>
              <a:rPr lang="it-IT" sz="2000" dirty="0"/>
              <a:t> </a:t>
            </a:r>
            <a:r>
              <a:rPr lang="it-IT" sz="2000" b="1" dirty="0"/>
              <a:t>fusto/la radice </a:t>
            </a:r>
            <a:r>
              <a:rPr lang="it-IT" sz="2000" dirty="0"/>
              <a:t>di </a:t>
            </a:r>
            <a:r>
              <a:rPr lang="it-IT" sz="2000" i="1" dirty="0" err="1"/>
              <a:t>Ruscus</a:t>
            </a:r>
            <a:r>
              <a:rPr lang="it-IT" sz="2000" i="1" dirty="0"/>
              <a:t> sp</a:t>
            </a:r>
            <a:r>
              <a:rPr lang="it-IT" sz="2000" dirty="0"/>
              <a:t>. (pungitopo) in struttura</a:t>
            </a:r>
          </a:p>
          <a:p>
            <a:r>
              <a:rPr lang="it-IT" sz="2000" b="1" dirty="0"/>
              <a:t>primaria/secondaria </a:t>
            </a:r>
            <a:r>
              <a:rPr lang="it-IT" sz="2000" dirty="0"/>
              <a:t>di tipo </a:t>
            </a:r>
            <a:r>
              <a:rPr lang="it-IT" sz="2000" b="1" dirty="0"/>
              <a:t>________</a:t>
            </a:r>
            <a:r>
              <a:rPr lang="it-IT" sz="2000" dirty="0"/>
              <a:t>stele.</a:t>
            </a:r>
          </a:p>
        </p:txBody>
      </p:sp>
      <p:pic>
        <p:nvPicPr>
          <p:cNvPr id="6" name="Immagine 5" descr="Immagine che contiene cerchio, edificio, arte&#10;&#10;Descrizione generata automaticamente">
            <a:extLst>
              <a:ext uri="{FF2B5EF4-FFF2-40B4-BE49-F238E27FC236}">
                <a16:creationId xmlns:a16="http://schemas.microsoft.com/office/drawing/2014/main" id="{8FA42F75-0505-74CB-95B1-91727BCB17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4" t="18579" r="4730" b="15192"/>
          <a:stretch/>
        </p:blipFill>
        <p:spPr>
          <a:xfrm>
            <a:off x="34913" y="-38937"/>
            <a:ext cx="4663745" cy="46637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47BEA82-A56E-6712-CCAE-CCFDE13DC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815" y="4626960"/>
            <a:ext cx="2811608" cy="2231040"/>
          </a:xfrm>
          <a:prstGeom prst="rect">
            <a:avLst/>
          </a:prstGeom>
        </p:spPr>
      </p:pic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E23DADB0-E5FC-0594-7273-A28089E01B24}"/>
              </a:ext>
            </a:extLst>
          </p:cNvPr>
          <p:cNvCxnSpPr>
            <a:cxnSpLocks/>
          </p:cNvCxnSpPr>
          <p:nvPr/>
        </p:nvCxnSpPr>
        <p:spPr>
          <a:xfrm flipH="1" flipV="1">
            <a:off x="6212114" y="5595104"/>
            <a:ext cx="2287307" cy="191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51A36979-2406-54F7-9207-56970258F44B}"/>
              </a:ext>
            </a:extLst>
          </p:cNvPr>
          <p:cNvSpPr/>
          <p:nvPr/>
        </p:nvSpPr>
        <p:spPr>
          <a:xfrm>
            <a:off x="8494419" y="5543889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B1D0D58-0E9D-F711-A5A5-72D770FDFAD7}"/>
              </a:ext>
            </a:extLst>
          </p:cNvPr>
          <p:cNvSpPr txBox="1"/>
          <p:nvPr/>
        </p:nvSpPr>
        <p:spPr>
          <a:xfrm>
            <a:off x="8887910" y="5595104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F69C60D-AB79-E4FD-B4E7-675DD40D5D53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236817" y="5595104"/>
            <a:ext cx="13695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6F3A0CC5-E8BC-A546-0DC4-3D9F7C9F1EBE}"/>
              </a:ext>
            </a:extLst>
          </p:cNvPr>
          <p:cNvSpPr/>
          <p:nvPr/>
        </p:nvSpPr>
        <p:spPr>
          <a:xfrm>
            <a:off x="1604496" y="5325292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00D3212-3DDF-A611-0739-0F7F4C6D516D}"/>
              </a:ext>
            </a:extLst>
          </p:cNvPr>
          <p:cNvSpPr txBox="1"/>
          <p:nvPr/>
        </p:nvSpPr>
        <p:spPr>
          <a:xfrm>
            <a:off x="1997987" y="5376507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A22BD8C1-E61F-D621-B3D4-F3442D9CB230}"/>
              </a:ext>
            </a:extLst>
          </p:cNvPr>
          <p:cNvSpPr/>
          <p:nvPr/>
        </p:nvSpPr>
        <p:spPr>
          <a:xfrm>
            <a:off x="3017819" y="2941720"/>
            <a:ext cx="618605" cy="4493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C2DA883-A467-3C16-7DA3-0CBE3E7C045E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3598406" y="3121224"/>
            <a:ext cx="182021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C4C83425-9D3B-4A89-4705-B15CE86980D7}"/>
              </a:ext>
            </a:extLst>
          </p:cNvPr>
          <p:cNvSpPr/>
          <p:nvPr/>
        </p:nvSpPr>
        <p:spPr>
          <a:xfrm>
            <a:off x="5418621" y="2851412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1FAD19D-AFD2-D6FD-54C2-AD62C6A48E97}"/>
              </a:ext>
            </a:extLst>
          </p:cNvPr>
          <p:cNvSpPr txBox="1"/>
          <p:nvPr/>
        </p:nvSpPr>
        <p:spPr>
          <a:xfrm>
            <a:off x="5812112" y="2902627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0830DE2B-34E5-F761-1ACA-209F79B655AA}"/>
              </a:ext>
            </a:extLst>
          </p:cNvPr>
          <p:cNvSpPr/>
          <p:nvPr/>
        </p:nvSpPr>
        <p:spPr>
          <a:xfrm>
            <a:off x="2476565" y="3602474"/>
            <a:ext cx="739261" cy="63058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C3C4DA60-55ED-26AF-85BC-572E39415CD0}"/>
              </a:ext>
            </a:extLst>
          </p:cNvPr>
          <p:cNvCxnSpPr>
            <a:cxnSpLocks/>
            <a:stCxn id="35" idx="6"/>
            <a:endCxn id="27" idx="1"/>
          </p:cNvCxnSpPr>
          <p:nvPr/>
        </p:nvCxnSpPr>
        <p:spPr>
          <a:xfrm flipV="1">
            <a:off x="3215826" y="3121224"/>
            <a:ext cx="2202795" cy="7965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4275AEE2-1F8F-2B52-94DC-A1F31880B945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4236817" y="6056769"/>
            <a:ext cx="1181804" cy="3149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E01AC730-1064-E6A0-8EF3-CA9B734CBE26}"/>
              </a:ext>
            </a:extLst>
          </p:cNvPr>
          <p:cNvSpPr/>
          <p:nvPr/>
        </p:nvSpPr>
        <p:spPr>
          <a:xfrm>
            <a:off x="1604496" y="6101881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A14524A-85CF-862B-6A03-21D18EA92DF1}"/>
              </a:ext>
            </a:extLst>
          </p:cNvPr>
          <p:cNvSpPr txBox="1"/>
          <p:nvPr/>
        </p:nvSpPr>
        <p:spPr>
          <a:xfrm>
            <a:off x="1997987" y="6153096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17E818F8-FCC0-579F-2D46-629F2C41722E}"/>
              </a:ext>
            </a:extLst>
          </p:cNvPr>
          <p:cNvSpPr/>
          <p:nvPr/>
        </p:nvSpPr>
        <p:spPr>
          <a:xfrm>
            <a:off x="3780830" y="2405366"/>
            <a:ext cx="455988" cy="44931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08677263-6C1A-1669-1A6D-B72C5DE18FBB}"/>
              </a:ext>
            </a:extLst>
          </p:cNvPr>
          <p:cNvCxnSpPr>
            <a:cxnSpLocks/>
            <a:stCxn id="53" idx="6"/>
            <a:endCxn id="27" idx="1"/>
          </p:cNvCxnSpPr>
          <p:nvPr/>
        </p:nvCxnSpPr>
        <p:spPr>
          <a:xfrm>
            <a:off x="4236818" y="2630024"/>
            <a:ext cx="1181803" cy="491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F85D41-092D-3D36-D047-36F41D0E301D}"/>
              </a:ext>
            </a:extLst>
          </p:cNvPr>
          <p:cNvSpPr txBox="1"/>
          <p:nvPr/>
        </p:nvSpPr>
        <p:spPr>
          <a:xfrm>
            <a:off x="34913" y="4676023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Viola Maurilli</a:t>
            </a:r>
          </a:p>
        </p:txBody>
      </p:sp>
    </p:spTree>
    <p:extLst>
      <p:ext uri="{BB962C8B-B14F-4D97-AF65-F5344CB8AC3E}">
        <p14:creationId xmlns:p14="http://schemas.microsoft.com/office/powerpoint/2010/main" val="3816730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arte, cerchio&#10;&#10;Descrizione generata automaticamente">
            <a:extLst>
              <a:ext uri="{FF2B5EF4-FFF2-40B4-BE49-F238E27FC236}">
                <a16:creationId xmlns:a16="http://schemas.microsoft.com/office/drawing/2014/main" id="{67074010-5FD4-8850-8458-15D7D9D79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19156" r="8191" b="14614"/>
          <a:stretch/>
        </p:blipFill>
        <p:spPr>
          <a:xfrm>
            <a:off x="-1" y="-34394"/>
            <a:ext cx="6692880" cy="689239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C43A574-29F8-1A30-EE05-FCEF7C0130C2}"/>
              </a:ext>
            </a:extLst>
          </p:cNvPr>
          <p:cNvSpPr/>
          <p:nvPr/>
        </p:nvSpPr>
        <p:spPr>
          <a:xfrm>
            <a:off x="7267354" y="2062583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C32B4B2-1DDE-AD8F-F584-12603EAD62F8}"/>
              </a:ext>
            </a:extLst>
          </p:cNvPr>
          <p:cNvSpPr txBox="1"/>
          <p:nvPr/>
        </p:nvSpPr>
        <p:spPr>
          <a:xfrm>
            <a:off x="7660845" y="2113798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74606D5-97EE-BD99-EF77-717F7EA1BA86}"/>
              </a:ext>
            </a:extLst>
          </p:cNvPr>
          <p:cNvSpPr/>
          <p:nvPr/>
        </p:nvSpPr>
        <p:spPr>
          <a:xfrm>
            <a:off x="7267354" y="3100304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60B0F85-53D7-7DD4-8462-B4FD8590CB78}"/>
              </a:ext>
            </a:extLst>
          </p:cNvPr>
          <p:cNvSpPr txBox="1"/>
          <p:nvPr/>
        </p:nvSpPr>
        <p:spPr>
          <a:xfrm>
            <a:off x="7660845" y="3151519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E46E712-ECAE-EA7D-B39C-FDEE906074F5}"/>
              </a:ext>
            </a:extLst>
          </p:cNvPr>
          <p:cNvSpPr/>
          <p:nvPr/>
        </p:nvSpPr>
        <p:spPr>
          <a:xfrm>
            <a:off x="3177915" y="3120463"/>
            <a:ext cx="404736" cy="4616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E78F7A3-01E3-9C47-2B42-85C74381C20B}"/>
              </a:ext>
            </a:extLst>
          </p:cNvPr>
          <p:cNvSpPr/>
          <p:nvPr/>
        </p:nvSpPr>
        <p:spPr>
          <a:xfrm>
            <a:off x="7267354" y="5360648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88432DB-D417-732C-36B8-FD0BE7BABFE6}"/>
              </a:ext>
            </a:extLst>
          </p:cNvPr>
          <p:cNvSpPr txBox="1"/>
          <p:nvPr/>
        </p:nvSpPr>
        <p:spPr>
          <a:xfrm>
            <a:off x="7660845" y="5411863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1E15F20-5B93-ED4E-2C36-434CCBF52B76}"/>
              </a:ext>
            </a:extLst>
          </p:cNvPr>
          <p:cNvCxnSpPr>
            <a:cxnSpLocks/>
          </p:cNvCxnSpPr>
          <p:nvPr/>
        </p:nvCxnSpPr>
        <p:spPr>
          <a:xfrm flipH="1">
            <a:off x="2248525" y="5651295"/>
            <a:ext cx="50188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81C011EC-871E-A3BF-1C79-850213E5D05F}"/>
              </a:ext>
            </a:extLst>
          </p:cNvPr>
          <p:cNvCxnSpPr>
            <a:cxnSpLocks/>
            <a:stCxn id="7" idx="1"/>
            <a:endCxn id="9" idx="6"/>
          </p:cNvCxnSpPr>
          <p:nvPr/>
        </p:nvCxnSpPr>
        <p:spPr>
          <a:xfrm flipH="1" flipV="1">
            <a:off x="3582651" y="3351296"/>
            <a:ext cx="3684703" cy="18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F323BBA-2823-E6DD-5817-121EF1CFD81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2248525" y="4754383"/>
            <a:ext cx="5018829" cy="410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id="{3D524AD4-652C-757B-B590-8BCEB5DE0B6A}"/>
              </a:ext>
            </a:extLst>
          </p:cNvPr>
          <p:cNvSpPr/>
          <p:nvPr/>
        </p:nvSpPr>
        <p:spPr>
          <a:xfrm>
            <a:off x="7267354" y="4525605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03E9EB-0397-C0A5-CBAD-75A00D146E3C}"/>
              </a:ext>
            </a:extLst>
          </p:cNvPr>
          <p:cNvSpPr txBox="1"/>
          <p:nvPr/>
        </p:nvSpPr>
        <p:spPr>
          <a:xfrm>
            <a:off x="7660845" y="4576820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DFB98AF3-782E-3CFC-1B58-8C4F356757FB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970551" y="2332395"/>
            <a:ext cx="4296803" cy="23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BC8D2409-FB02-D0A7-BA98-47348E4171F7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2473377" y="871931"/>
            <a:ext cx="4793977" cy="426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Rettangolo 26">
            <a:extLst>
              <a:ext uri="{FF2B5EF4-FFF2-40B4-BE49-F238E27FC236}">
                <a16:creationId xmlns:a16="http://schemas.microsoft.com/office/drawing/2014/main" id="{2675089C-9A72-3444-D7BC-C835EDC385D9}"/>
              </a:ext>
            </a:extLst>
          </p:cNvPr>
          <p:cNvSpPr/>
          <p:nvPr/>
        </p:nvSpPr>
        <p:spPr>
          <a:xfrm>
            <a:off x="7267354" y="644774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F86D7CD-F37F-5499-4295-C77C4D1CBE89}"/>
              </a:ext>
            </a:extLst>
          </p:cNvPr>
          <p:cNvSpPr txBox="1"/>
          <p:nvPr/>
        </p:nvSpPr>
        <p:spPr>
          <a:xfrm>
            <a:off x="7660845" y="695989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687E01F-A66C-A8BC-DD8E-7FFA2DBD8665}"/>
              </a:ext>
            </a:extLst>
          </p:cNvPr>
          <p:cNvSpPr txBox="1"/>
          <p:nvPr/>
        </p:nvSpPr>
        <p:spPr>
          <a:xfrm>
            <a:off x="4500548" y="6488668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Foto di Viola Maurilli</a:t>
            </a:r>
          </a:p>
        </p:txBody>
      </p:sp>
    </p:spTree>
    <p:extLst>
      <p:ext uri="{BB962C8B-B14F-4D97-AF65-F5344CB8AC3E}">
        <p14:creationId xmlns:p14="http://schemas.microsoft.com/office/powerpoint/2010/main" val="90238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A33BDB-B23F-7952-5891-6B5CC1DE8AAE}"/>
              </a:ext>
            </a:extLst>
          </p:cNvPr>
          <p:cNvSpPr txBox="1"/>
          <p:nvPr/>
        </p:nvSpPr>
        <p:spPr>
          <a:xfrm>
            <a:off x="8290820" y="177926"/>
            <a:ext cx="367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L’immagine mostra </a:t>
            </a:r>
            <a:r>
              <a:rPr lang="it-IT" sz="2000" b="1" dirty="0"/>
              <a:t>il fusto/la radice </a:t>
            </a:r>
            <a:r>
              <a:rPr lang="it-IT" sz="2000" dirty="0"/>
              <a:t>di </a:t>
            </a:r>
            <a:r>
              <a:rPr lang="it-IT" sz="2000" i="1" dirty="0" err="1"/>
              <a:t>Trifolium</a:t>
            </a:r>
            <a:r>
              <a:rPr lang="it-IT" sz="2000" i="1" dirty="0"/>
              <a:t> sp</a:t>
            </a:r>
            <a:r>
              <a:rPr lang="it-IT" sz="2000" dirty="0"/>
              <a:t>. (trifoglio) con struttura di tipo  ________stele.</a:t>
            </a:r>
          </a:p>
        </p:txBody>
      </p:sp>
      <p:pic>
        <p:nvPicPr>
          <p:cNvPr id="4" name="Immagine 3" descr="Immagine che contiene cerchio, Policromia, arte&#10;&#10;Descrizione generata automaticamente">
            <a:extLst>
              <a:ext uri="{FF2B5EF4-FFF2-40B4-BE49-F238E27FC236}">
                <a16:creationId xmlns:a16="http://schemas.microsoft.com/office/drawing/2014/main" id="{636042B3-A183-0F71-D95E-95F018D3BC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18798" b="13224"/>
          <a:stretch/>
        </p:blipFill>
        <p:spPr>
          <a:xfrm>
            <a:off x="8027271" y="2765082"/>
            <a:ext cx="4204685" cy="4174761"/>
          </a:xfrm>
          <a:prstGeom prst="rect">
            <a:avLst/>
          </a:prstGeom>
        </p:spPr>
      </p:pic>
      <p:pic>
        <p:nvPicPr>
          <p:cNvPr id="6" name="Immagine 5" descr="Immagine che contiene cerchio, Policromia, sfera, viola&#10;&#10;Descrizione generata automaticamente">
            <a:extLst>
              <a:ext uri="{FF2B5EF4-FFF2-40B4-BE49-F238E27FC236}">
                <a16:creationId xmlns:a16="http://schemas.microsoft.com/office/drawing/2014/main" id="{466376EC-C001-4EDC-81F1-1CB3EAB9E6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3" t="26885" r="-710" b="5136"/>
          <a:stretch/>
        </p:blipFill>
        <p:spPr>
          <a:xfrm>
            <a:off x="0" y="0"/>
            <a:ext cx="4925670" cy="510415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F7455CB-CC20-DFBA-D53D-303C84A1CC86}"/>
              </a:ext>
            </a:extLst>
          </p:cNvPr>
          <p:cNvSpPr/>
          <p:nvPr/>
        </p:nvSpPr>
        <p:spPr>
          <a:xfrm>
            <a:off x="5140332" y="839646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34A0CB-0E73-65AB-2E6D-E526F4ADD1D5}"/>
              </a:ext>
            </a:extLst>
          </p:cNvPr>
          <p:cNvSpPr txBox="1"/>
          <p:nvPr/>
        </p:nvSpPr>
        <p:spPr>
          <a:xfrm>
            <a:off x="5533823" y="890861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090696A-DD1D-DF53-75DE-CE763639DA30}"/>
              </a:ext>
            </a:extLst>
          </p:cNvPr>
          <p:cNvSpPr/>
          <p:nvPr/>
        </p:nvSpPr>
        <p:spPr>
          <a:xfrm>
            <a:off x="1061426" y="5951292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F5F56C-4FD7-2DC8-6E9F-3A02BE0EB0E8}"/>
              </a:ext>
            </a:extLst>
          </p:cNvPr>
          <p:cNvSpPr txBox="1"/>
          <p:nvPr/>
        </p:nvSpPr>
        <p:spPr>
          <a:xfrm>
            <a:off x="1454917" y="6002507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949B7BF-90C9-6B56-35D0-20836177AC54}"/>
              </a:ext>
            </a:extLst>
          </p:cNvPr>
          <p:cNvSpPr/>
          <p:nvPr/>
        </p:nvSpPr>
        <p:spPr>
          <a:xfrm>
            <a:off x="5140332" y="2413427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F2C4FCD-5732-2FA4-3152-C51378801169}"/>
              </a:ext>
            </a:extLst>
          </p:cNvPr>
          <p:cNvSpPr txBox="1"/>
          <p:nvPr/>
        </p:nvSpPr>
        <p:spPr>
          <a:xfrm>
            <a:off x="5533823" y="2464642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87DEC7F-D479-D0A9-4454-D0CF965A378A}"/>
              </a:ext>
            </a:extLst>
          </p:cNvPr>
          <p:cNvSpPr/>
          <p:nvPr/>
        </p:nvSpPr>
        <p:spPr>
          <a:xfrm>
            <a:off x="5354994" y="4396230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78096C0-DF31-2D69-60CA-50AD118CDD75}"/>
              </a:ext>
            </a:extLst>
          </p:cNvPr>
          <p:cNvSpPr txBox="1"/>
          <p:nvPr/>
        </p:nvSpPr>
        <p:spPr>
          <a:xfrm>
            <a:off x="5748485" y="4447445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6D0FB94-27E1-AF77-9A21-D32B156D8625}"/>
              </a:ext>
            </a:extLst>
          </p:cNvPr>
          <p:cNvSpPr/>
          <p:nvPr/>
        </p:nvSpPr>
        <p:spPr>
          <a:xfrm>
            <a:off x="5354994" y="5339765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8725CC6-FF40-93BB-5A08-0AEAD5FB743D}"/>
              </a:ext>
            </a:extLst>
          </p:cNvPr>
          <p:cNvSpPr txBox="1"/>
          <p:nvPr/>
        </p:nvSpPr>
        <p:spPr>
          <a:xfrm>
            <a:off x="5748485" y="5390980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1BA52FD2-79E0-67D2-5D4D-6D2D08223C2E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2377586" y="1109458"/>
            <a:ext cx="2762746" cy="2430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ED1ECEB1-F999-6D1F-1732-98E5677CD874}"/>
              </a:ext>
            </a:extLst>
          </p:cNvPr>
          <p:cNvCxnSpPr>
            <a:cxnSpLocks/>
          </p:cNvCxnSpPr>
          <p:nvPr/>
        </p:nvCxnSpPr>
        <p:spPr>
          <a:xfrm flipH="1">
            <a:off x="3758959" y="2695485"/>
            <a:ext cx="13813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D256FA9B-AAC3-542C-2C1A-F62D2C9FFDE5}"/>
              </a:ext>
            </a:extLst>
          </p:cNvPr>
          <p:cNvSpPr/>
          <p:nvPr/>
        </p:nvSpPr>
        <p:spPr>
          <a:xfrm>
            <a:off x="5347256" y="3465810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076A707-D6A0-2BB8-FA39-C69BC59ADC84}"/>
              </a:ext>
            </a:extLst>
          </p:cNvPr>
          <p:cNvSpPr txBox="1"/>
          <p:nvPr/>
        </p:nvSpPr>
        <p:spPr>
          <a:xfrm>
            <a:off x="5740747" y="3517025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A8C487B6-EDAD-6A74-AFE5-924599119C8F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1454917" y="4272197"/>
            <a:ext cx="922670" cy="1679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0FDB9250-B14C-50B5-51AD-6BD2588AB15C}"/>
              </a:ext>
            </a:extLst>
          </p:cNvPr>
          <p:cNvCxnSpPr>
            <a:cxnSpLocks/>
          </p:cNvCxnSpPr>
          <p:nvPr/>
        </p:nvCxnSpPr>
        <p:spPr>
          <a:xfrm flipV="1">
            <a:off x="2385325" y="3735622"/>
            <a:ext cx="612708" cy="22336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637C41D8-6290-321B-EE9E-CAE54BA98AB7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7979577" y="3735622"/>
            <a:ext cx="146422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B2326BC2-B612-1840-D728-1B937E9DEF1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7987315" y="4666042"/>
            <a:ext cx="18162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A25AFA98-3D06-94A0-CCD1-86AF8B5B86C7}"/>
              </a:ext>
            </a:extLst>
          </p:cNvPr>
          <p:cNvCxnSpPr>
            <a:cxnSpLocks/>
          </p:cNvCxnSpPr>
          <p:nvPr/>
        </p:nvCxnSpPr>
        <p:spPr>
          <a:xfrm flipV="1">
            <a:off x="7979577" y="4935854"/>
            <a:ext cx="2150036" cy="685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ttangolo 38">
            <a:extLst>
              <a:ext uri="{FF2B5EF4-FFF2-40B4-BE49-F238E27FC236}">
                <a16:creationId xmlns:a16="http://schemas.microsoft.com/office/drawing/2014/main" id="{41668876-3C71-82B7-D409-6281120B93C0}"/>
              </a:ext>
            </a:extLst>
          </p:cNvPr>
          <p:cNvSpPr/>
          <p:nvPr/>
        </p:nvSpPr>
        <p:spPr>
          <a:xfrm>
            <a:off x="5349980" y="6143779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EAD91A6-3CB1-24C9-264D-0DFAC7340DF2}"/>
              </a:ext>
            </a:extLst>
          </p:cNvPr>
          <p:cNvSpPr txBox="1"/>
          <p:nvPr/>
        </p:nvSpPr>
        <p:spPr>
          <a:xfrm>
            <a:off x="5743471" y="6194994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41" name="Connettore 2 40">
            <a:extLst>
              <a:ext uri="{FF2B5EF4-FFF2-40B4-BE49-F238E27FC236}">
                <a16:creationId xmlns:a16="http://schemas.microsoft.com/office/drawing/2014/main" id="{A3CDFC5E-7E1E-94F8-C9D5-F79C089B5828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7982301" y="4935854"/>
            <a:ext cx="2555784" cy="14777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A119B143-B54A-4169-A6DA-1A27905AB23C}"/>
              </a:ext>
            </a:extLst>
          </p:cNvPr>
          <p:cNvSpPr txBox="1"/>
          <p:nvPr/>
        </p:nvSpPr>
        <p:spPr>
          <a:xfrm>
            <a:off x="8290820" y="1861174"/>
            <a:ext cx="367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Tra il floema e lo xilema è presente il __________.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CA455B8-C37F-7FB5-01E2-C18FDC82D707}"/>
              </a:ext>
            </a:extLst>
          </p:cNvPr>
          <p:cNvSpPr txBox="1"/>
          <p:nvPr/>
        </p:nvSpPr>
        <p:spPr>
          <a:xfrm>
            <a:off x="10129613" y="6643263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Foto di Viola Maurilli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7EB0A92-1A9E-A8E2-1013-958A18DD60DD}"/>
              </a:ext>
            </a:extLst>
          </p:cNvPr>
          <p:cNvSpPr txBox="1"/>
          <p:nvPr/>
        </p:nvSpPr>
        <p:spPr>
          <a:xfrm>
            <a:off x="2812200" y="5075498"/>
            <a:ext cx="222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Chiara Greco</a:t>
            </a:r>
          </a:p>
        </p:txBody>
      </p:sp>
    </p:spTree>
    <p:extLst>
      <p:ext uri="{BB962C8B-B14F-4D97-AF65-F5344CB8AC3E}">
        <p14:creationId xmlns:p14="http://schemas.microsoft.com/office/powerpoint/2010/main" val="338282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erchio, arte, Arte frattale, bolla&#10;&#10;Descrizione generata automaticamente">
            <a:extLst>
              <a:ext uri="{FF2B5EF4-FFF2-40B4-BE49-F238E27FC236}">
                <a16:creationId xmlns:a16="http://schemas.microsoft.com/office/drawing/2014/main" id="{A266DFA3-6DB4-B288-2433-AF5049D3F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9" t="11592" b="20050"/>
          <a:stretch/>
        </p:blipFill>
        <p:spPr>
          <a:xfrm>
            <a:off x="8724275" y="3050498"/>
            <a:ext cx="3467725" cy="3807502"/>
          </a:xfrm>
          <a:prstGeom prst="rect">
            <a:avLst/>
          </a:prstGeom>
        </p:spPr>
      </p:pic>
      <p:pic>
        <p:nvPicPr>
          <p:cNvPr id="5" name="Immagine 4" descr="Immagine che contiene cerchio, sfera, Policromia&#10;&#10;Descrizione generata automaticamente">
            <a:extLst>
              <a:ext uri="{FF2B5EF4-FFF2-40B4-BE49-F238E27FC236}">
                <a16:creationId xmlns:a16="http://schemas.microsoft.com/office/drawing/2014/main" id="{82956915-41A0-5015-E0F0-9A5180379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1" r="13439"/>
          <a:stretch/>
        </p:blipFill>
        <p:spPr>
          <a:xfrm>
            <a:off x="-2608" y="0"/>
            <a:ext cx="4422097" cy="472711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628E5B6C-E6EA-93C4-F83A-348CB5131490}"/>
              </a:ext>
            </a:extLst>
          </p:cNvPr>
          <p:cNvSpPr/>
          <p:nvPr/>
        </p:nvSpPr>
        <p:spPr>
          <a:xfrm>
            <a:off x="5102793" y="2668442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3832A3-1242-0DBC-1CC1-880A04AC8D39}"/>
              </a:ext>
            </a:extLst>
          </p:cNvPr>
          <p:cNvSpPr txBox="1"/>
          <p:nvPr/>
        </p:nvSpPr>
        <p:spPr>
          <a:xfrm>
            <a:off x="5496284" y="2719657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B72357A-2509-4A41-4E9A-8505E691A698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3431482" y="2938254"/>
            <a:ext cx="1671311" cy="2299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id="{ECF0D56C-1E88-EE89-6E18-1731A5E2E348}"/>
              </a:ext>
            </a:extLst>
          </p:cNvPr>
          <p:cNvSpPr/>
          <p:nvPr/>
        </p:nvSpPr>
        <p:spPr>
          <a:xfrm>
            <a:off x="5632513" y="3564096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5088465-A814-92B6-081A-46E3B85722F4}"/>
              </a:ext>
            </a:extLst>
          </p:cNvPr>
          <p:cNvSpPr txBox="1"/>
          <p:nvPr/>
        </p:nvSpPr>
        <p:spPr>
          <a:xfrm>
            <a:off x="6026004" y="3615311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0BA16C39-5A7B-5176-20D5-8B3E4D313A0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8264834" y="3833908"/>
            <a:ext cx="1163979" cy="120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AE8A4E-F06C-0393-1EB7-2938B255E6FC}"/>
              </a:ext>
            </a:extLst>
          </p:cNvPr>
          <p:cNvSpPr/>
          <p:nvPr/>
        </p:nvSpPr>
        <p:spPr>
          <a:xfrm>
            <a:off x="5632513" y="4629378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67ADF07-93E5-F48C-1417-2C1C05BBA246}"/>
              </a:ext>
            </a:extLst>
          </p:cNvPr>
          <p:cNvSpPr txBox="1"/>
          <p:nvPr/>
        </p:nvSpPr>
        <p:spPr>
          <a:xfrm>
            <a:off x="6026004" y="4680593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5AFB86-7FCD-0796-B4E4-27603FF50447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264834" y="4866280"/>
            <a:ext cx="1029068" cy="329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id="{533939EB-1863-FDF7-8E32-DC6853D3F519}"/>
              </a:ext>
            </a:extLst>
          </p:cNvPr>
          <p:cNvSpPr/>
          <p:nvPr/>
        </p:nvSpPr>
        <p:spPr>
          <a:xfrm>
            <a:off x="5610100" y="5685108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3CD7ACBF-D53C-B8EE-7AB7-FEF5E3018EE8}"/>
              </a:ext>
            </a:extLst>
          </p:cNvPr>
          <p:cNvSpPr txBox="1"/>
          <p:nvPr/>
        </p:nvSpPr>
        <p:spPr>
          <a:xfrm>
            <a:off x="6003591" y="5736323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4D89514E-A183-E1F2-1B97-7B30A24F3000}"/>
              </a:ext>
            </a:extLst>
          </p:cNvPr>
          <p:cNvCxnSpPr>
            <a:cxnSpLocks/>
          </p:cNvCxnSpPr>
          <p:nvPr/>
        </p:nvCxnSpPr>
        <p:spPr>
          <a:xfrm flipH="1">
            <a:off x="4228727" y="7540947"/>
            <a:ext cx="138137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8390217D-8524-B779-3C40-B117CA3E66E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8242421" y="5335529"/>
            <a:ext cx="1771009" cy="619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3B27CC6E-A13B-56F6-38E0-269C5D4F044F}"/>
              </a:ext>
            </a:extLst>
          </p:cNvPr>
          <p:cNvCxnSpPr>
            <a:cxnSpLocks/>
          </p:cNvCxnSpPr>
          <p:nvPr/>
        </p:nvCxnSpPr>
        <p:spPr>
          <a:xfrm>
            <a:off x="10458137" y="2782854"/>
            <a:ext cx="0" cy="17914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ttangolo 30">
            <a:extLst>
              <a:ext uri="{FF2B5EF4-FFF2-40B4-BE49-F238E27FC236}">
                <a16:creationId xmlns:a16="http://schemas.microsoft.com/office/drawing/2014/main" id="{283E467A-F5F3-EC8B-35CB-440A1454C6AB}"/>
              </a:ext>
            </a:extLst>
          </p:cNvPr>
          <p:cNvSpPr/>
          <p:nvPr/>
        </p:nvSpPr>
        <p:spPr>
          <a:xfrm>
            <a:off x="9141976" y="2238001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A7DF12A-771E-6938-347B-7D26A2B218FF}"/>
              </a:ext>
            </a:extLst>
          </p:cNvPr>
          <p:cNvSpPr txBox="1"/>
          <p:nvPr/>
        </p:nvSpPr>
        <p:spPr>
          <a:xfrm>
            <a:off x="9535467" y="2289216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4B5BD7F-BF6C-D1B2-CCC2-11C3CC82D5BE}"/>
              </a:ext>
            </a:extLst>
          </p:cNvPr>
          <p:cNvSpPr/>
          <p:nvPr/>
        </p:nvSpPr>
        <p:spPr>
          <a:xfrm>
            <a:off x="940841" y="5196699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5C42818-8D41-A820-FA98-6290907B959B}"/>
              </a:ext>
            </a:extLst>
          </p:cNvPr>
          <p:cNvSpPr txBox="1"/>
          <p:nvPr/>
        </p:nvSpPr>
        <p:spPr>
          <a:xfrm>
            <a:off x="1334332" y="5247914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571D3441-03A7-C9E8-B736-C0DF8C1F3DAE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2227022" y="2798000"/>
            <a:ext cx="29980" cy="2398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Ovale 17">
            <a:extLst>
              <a:ext uri="{FF2B5EF4-FFF2-40B4-BE49-F238E27FC236}">
                <a16:creationId xmlns:a16="http://schemas.microsoft.com/office/drawing/2014/main" id="{81761142-EDD5-10BE-0A72-A97E7B0C118B}"/>
              </a:ext>
            </a:extLst>
          </p:cNvPr>
          <p:cNvSpPr/>
          <p:nvPr/>
        </p:nvSpPr>
        <p:spPr>
          <a:xfrm>
            <a:off x="1402548" y="1451057"/>
            <a:ext cx="1648948" cy="134694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A995F4D-FB66-A23E-5B4A-034116935A7A}"/>
              </a:ext>
            </a:extLst>
          </p:cNvPr>
          <p:cNvSpPr txBox="1"/>
          <p:nvPr/>
        </p:nvSpPr>
        <p:spPr>
          <a:xfrm>
            <a:off x="5948886" y="181167"/>
            <a:ext cx="51857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Sono rappresentate sezioni </a:t>
            </a:r>
            <a:r>
              <a:rPr lang="it-IT" sz="2000" b="1" dirty="0"/>
              <a:t>del fusto/della radice </a:t>
            </a:r>
            <a:r>
              <a:rPr lang="it-IT" sz="2000" dirty="0"/>
              <a:t>di </a:t>
            </a:r>
            <a:r>
              <a:rPr lang="it-IT" sz="2000" i="1" dirty="0"/>
              <a:t>Iris sp. </a:t>
            </a:r>
            <a:r>
              <a:rPr lang="it-IT" sz="2000" dirty="0"/>
              <a:t>Questa è una pianta </a:t>
            </a:r>
            <a:r>
              <a:rPr lang="it-IT" sz="2000" b="1" dirty="0"/>
              <a:t>monocotiledone/dicotiledone</a:t>
            </a:r>
            <a:r>
              <a:rPr lang="it-IT" sz="2000" dirty="0"/>
              <a:t>, pertanto </a:t>
            </a:r>
            <a:r>
              <a:rPr lang="it-IT" sz="2000" b="1" dirty="0"/>
              <a:t>non può/può </a:t>
            </a:r>
            <a:r>
              <a:rPr lang="it-IT" sz="2000" dirty="0"/>
              <a:t>presentare accrescimento secondario.</a:t>
            </a: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451AE07E-FE74-5E94-190F-CD875731761C}"/>
              </a:ext>
            </a:extLst>
          </p:cNvPr>
          <p:cNvCxnSpPr/>
          <p:nvPr/>
        </p:nvCxnSpPr>
        <p:spPr>
          <a:xfrm>
            <a:off x="2923082" y="2719657"/>
            <a:ext cx="1019331" cy="895654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44991198-0B91-CF09-1950-5394270C77F8}"/>
              </a:ext>
            </a:extLst>
          </p:cNvPr>
          <p:cNvCxnSpPr>
            <a:cxnSpLocks/>
          </p:cNvCxnSpPr>
          <p:nvPr/>
        </p:nvCxnSpPr>
        <p:spPr>
          <a:xfrm flipH="1">
            <a:off x="2834740" y="2634704"/>
            <a:ext cx="176684" cy="150721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2EF8EE31-9AF1-57CE-B32E-DE17EA654AD5}"/>
              </a:ext>
            </a:extLst>
          </p:cNvPr>
          <p:cNvCxnSpPr>
            <a:cxnSpLocks/>
          </p:cNvCxnSpPr>
          <p:nvPr/>
        </p:nvCxnSpPr>
        <p:spPr>
          <a:xfrm flipH="1">
            <a:off x="3862563" y="3538956"/>
            <a:ext cx="176684" cy="150721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1EE2F6-89CC-A0C3-35D8-E029387CB52B}"/>
              </a:ext>
            </a:extLst>
          </p:cNvPr>
          <p:cNvSpPr txBox="1"/>
          <p:nvPr/>
        </p:nvSpPr>
        <p:spPr>
          <a:xfrm>
            <a:off x="9999669" y="6488668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Viola Maurilli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3E63FD-60D8-B14F-D056-7A7952EBCC5C}"/>
              </a:ext>
            </a:extLst>
          </p:cNvPr>
          <p:cNvSpPr txBox="1"/>
          <p:nvPr/>
        </p:nvSpPr>
        <p:spPr>
          <a:xfrm>
            <a:off x="2316446" y="-18004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Foto di Viola Maurilli</a:t>
            </a:r>
          </a:p>
        </p:txBody>
      </p:sp>
    </p:spTree>
    <p:extLst>
      <p:ext uri="{BB962C8B-B14F-4D97-AF65-F5344CB8AC3E}">
        <p14:creationId xmlns:p14="http://schemas.microsoft.com/office/powerpoint/2010/main" val="141017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erchio, Policromia, sfera, arte&#10;&#10;Descrizione generata automaticamente">
            <a:extLst>
              <a:ext uri="{FF2B5EF4-FFF2-40B4-BE49-F238E27FC236}">
                <a16:creationId xmlns:a16="http://schemas.microsoft.com/office/drawing/2014/main" id="{A176B9E9-B0B0-1BDE-B199-F25EEFD9F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1" t="20328" r="1815" b="9946"/>
          <a:stretch/>
        </p:blipFill>
        <p:spPr>
          <a:xfrm>
            <a:off x="116023" y="371799"/>
            <a:ext cx="6219819" cy="629880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3895857-F9A3-529F-F37D-6DD952E84D29}"/>
              </a:ext>
            </a:extLst>
          </p:cNvPr>
          <p:cNvSpPr/>
          <p:nvPr/>
        </p:nvSpPr>
        <p:spPr>
          <a:xfrm>
            <a:off x="6601811" y="2128802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4B414B2-9FE5-0715-DD6D-568A7810E535}"/>
              </a:ext>
            </a:extLst>
          </p:cNvPr>
          <p:cNvSpPr txBox="1"/>
          <p:nvPr/>
        </p:nvSpPr>
        <p:spPr>
          <a:xfrm>
            <a:off x="6995302" y="2180017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0CA62821-454F-41C3-7C51-543E86F46D55}"/>
              </a:ext>
            </a:extLst>
          </p:cNvPr>
          <p:cNvCxnSpPr>
            <a:cxnSpLocks/>
          </p:cNvCxnSpPr>
          <p:nvPr/>
        </p:nvCxnSpPr>
        <p:spPr>
          <a:xfrm flipH="1">
            <a:off x="3807502" y="2410674"/>
            <a:ext cx="27943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AB1335CA-42FD-33C4-C054-F9B890CFC6A9}"/>
              </a:ext>
            </a:extLst>
          </p:cNvPr>
          <p:cNvSpPr/>
          <p:nvPr/>
        </p:nvSpPr>
        <p:spPr>
          <a:xfrm>
            <a:off x="6682895" y="3634966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6A3CFD-698E-943E-44E3-E03FDF405A25}"/>
              </a:ext>
            </a:extLst>
          </p:cNvPr>
          <p:cNvSpPr txBox="1"/>
          <p:nvPr/>
        </p:nvSpPr>
        <p:spPr>
          <a:xfrm>
            <a:off x="7076386" y="3686181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5CEE64E-BE71-924E-8678-6665B54B7064}"/>
              </a:ext>
            </a:extLst>
          </p:cNvPr>
          <p:cNvCxnSpPr>
            <a:cxnSpLocks/>
          </p:cNvCxnSpPr>
          <p:nvPr/>
        </p:nvCxnSpPr>
        <p:spPr>
          <a:xfrm flipH="1">
            <a:off x="3028013" y="3916838"/>
            <a:ext cx="36548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ttangolo 8">
            <a:extLst>
              <a:ext uri="{FF2B5EF4-FFF2-40B4-BE49-F238E27FC236}">
                <a16:creationId xmlns:a16="http://schemas.microsoft.com/office/drawing/2014/main" id="{C7E99519-35CD-5C98-6040-CC7375F9FBAB}"/>
              </a:ext>
            </a:extLst>
          </p:cNvPr>
          <p:cNvSpPr/>
          <p:nvPr/>
        </p:nvSpPr>
        <p:spPr>
          <a:xfrm>
            <a:off x="6661769" y="2864271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089AEE-16C9-2CF9-D95A-CA35D06299BB}"/>
              </a:ext>
            </a:extLst>
          </p:cNvPr>
          <p:cNvSpPr txBox="1"/>
          <p:nvPr/>
        </p:nvSpPr>
        <p:spPr>
          <a:xfrm>
            <a:off x="7055260" y="2915486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AECF2AD-E688-DF4E-7F56-3161C958A3F0}"/>
              </a:ext>
            </a:extLst>
          </p:cNvPr>
          <p:cNvCxnSpPr>
            <a:cxnSpLocks/>
          </p:cNvCxnSpPr>
          <p:nvPr/>
        </p:nvCxnSpPr>
        <p:spPr>
          <a:xfrm flipH="1">
            <a:off x="3028013" y="3146143"/>
            <a:ext cx="363375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0542F42-14BF-C1BB-0FF2-94F38CE98BCC}"/>
              </a:ext>
            </a:extLst>
          </p:cNvPr>
          <p:cNvSpPr txBox="1"/>
          <p:nvPr/>
        </p:nvSpPr>
        <p:spPr>
          <a:xfrm>
            <a:off x="6349494" y="4272677"/>
            <a:ext cx="59314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Quale affermazione descrive correttamente questa struttura?</a:t>
            </a:r>
          </a:p>
          <a:p>
            <a:pPr marL="342900" indent="-342900">
              <a:buAutoNum type="alphaLcParenR"/>
            </a:pPr>
            <a:r>
              <a:rPr lang="it-IT" dirty="0"/>
              <a:t>È caratterizzata da fasci vascolari disposti in un cerchio continuo. </a:t>
            </a:r>
          </a:p>
          <a:p>
            <a:pPr marL="342900" indent="-342900">
              <a:buAutoNum type="alphaLcParenR"/>
            </a:pPr>
            <a:r>
              <a:rPr lang="it-IT" dirty="0"/>
              <a:t>Presenta fasci vascolari radiali con il floema che circonda lo xilema. </a:t>
            </a:r>
          </a:p>
          <a:p>
            <a:pPr marL="342900" indent="-342900">
              <a:buAutoNum type="alphaLcParenR"/>
            </a:pPr>
            <a:r>
              <a:rPr lang="it-IT" dirty="0"/>
              <a:t>Ha fasci vascolari alternati con il parenchima centrale.</a:t>
            </a:r>
          </a:p>
          <a:p>
            <a:pPr marL="342900" indent="-342900">
              <a:buAutoNum type="alphaLcParenR"/>
            </a:pPr>
            <a:r>
              <a:rPr lang="it-IT" dirty="0"/>
              <a:t>Contiene un sistema vascolare disposto a stella con raggi xilematici alternati ad arche floematiche.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A49AE8-D9D9-B0FB-33D0-0DB9D8E8C606}"/>
              </a:ext>
            </a:extLst>
          </p:cNvPr>
          <p:cNvSpPr txBox="1"/>
          <p:nvPr/>
        </p:nvSpPr>
        <p:spPr>
          <a:xfrm>
            <a:off x="4143511" y="6352486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Foto di Viola Maurilli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A92F787-7A1E-7624-FD44-A5C88F9EEDEF}"/>
              </a:ext>
            </a:extLst>
          </p:cNvPr>
          <p:cNvSpPr txBox="1"/>
          <p:nvPr/>
        </p:nvSpPr>
        <p:spPr>
          <a:xfrm>
            <a:off x="6465517" y="377671"/>
            <a:ext cx="5726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L’immagine mostra il cilindro centrale </a:t>
            </a:r>
            <a:r>
              <a:rPr lang="it-IT" sz="2000" b="1" dirty="0"/>
              <a:t>della radice/del fusto</a:t>
            </a:r>
            <a:r>
              <a:rPr lang="it-IT" sz="2000" dirty="0"/>
              <a:t> di </a:t>
            </a:r>
            <a:r>
              <a:rPr lang="it-IT" sz="2000" i="1" dirty="0" err="1"/>
              <a:t>Ranunculus</a:t>
            </a:r>
            <a:r>
              <a:rPr lang="it-IT" sz="2000" i="1" dirty="0"/>
              <a:t> sp. </a:t>
            </a:r>
            <a:r>
              <a:rPr lang="it-IT" sz="2000" dirty="0"/>
              <a:t>di tipo ______stele</a:t>
            </a:r>
            <a:r>
              <a:rPr lang="it-IT" sz="20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0326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cerchio, arte, sfera, rotondo&#10;&#10;Descrizione generata automaticamente">
            <a:extLst>
              <a:ext uri="{FF2B5EF4-FFF2-40B4-BE49-F238E27FC236}">
                <a16:creationId xmlns:a16="http://schemas.microsoft.com/office/drawing/2014/main" id="{EC36D182-F51E-E096-1979-C05A3A5C0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9017" r="5896" b="14317"/>
          <a:stretch/>
        </p:blipFill>
        <p:spPr>
          <a:xfrm>
            <a:off x="0" y="0"/>
            <a:ext cx="5231567" cy="51141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0EFC6D-B87C-6B51-F40A-BC91D51CF078}"/>
              </a:ext>
            </a:extLst>
          </p:cNvPr>
          <p:cNvSpPr txBox="1"/>
          <p:nvPr/>
        </p:nvSpPr>
        <p:spPr>
          <a:xfrm>
            <a:off x="7325193" y="3789010"/>
            <a:ext cx="4365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 sclereidi (cerchiate in rosso) hanno pareti lignificate. Servono a: 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mantenere aperti gli spazi aeriferi evitandone il collasso.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Facilitare lo scambio di gas tra le cellule.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Trasportare nutrienti attraverso il floema.</a:t>
            </a:r>
          </a:p>
          <a:p>
            <a:pPr marL="457200" indent="-457200">
              <a:buFont typeface="+mj-lt"/>
              <a:buAutoNum type="alphaLcParenR"/>
            </a:pPr>
            <a:r>
              <a:rPr lang="it-IT" sz="2000" dirty="0"/>
              <a:t>Conservare acqua.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6155AE-7D16-F7B6-54C3-4707AC7A4341}"/>
              </a:ext>
            </a:extLst>
          </p:cNvPr>
          <p:cNvSpPr txBox="1"/>
          <p:nvPr/>
        </p:nvSpPr>
        <p:spPr>
          <a:xfrm>
            <a:off x="6429630" y="206668"/>
            <a:ext cx="5051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L’immagine mostra una sezione del picciolo di </a:t>
            </a:r>
            <a:r>
              <a:rPr lang="it-IT" sz="2400" i="1" dirty="0"/>
              <a:t>Ninfea sp., </a:t>
            </a:r>
            <a:r>
              <a:rPr lang="it-IT" sz="2400" dirty="0"/>
              <a:t>una pianta _____sperma acquatica.</a:t>
            </a:r>
          </a:p>
        </p:txBody>
      </p:sp>
      <p:pic>
        <p:nvPicPr>
          <p:cNvPr id="4" name="Immagine 3" descr="Immagine che contiene cerchio, arte, sfera, rotondo&#10;&#10;Descrizione generata automaticamente">
            <a:extLst>
              <a:ext uri="{FF2B5EF4-FFF2-40B4-BE49-F238E27FC236}">
                <a16:creationId xmlns:a16="http://schemas.microsoft.com/office/drawing/2014/main" id="{05C7E8E2-8381-6779-DC7A-3BCE7EA7D9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6" t="49586" r="57223" b="40009"/>
          <a:stretch/>
        </p:blipFill>
        <p:spPr>
          <a:xfrm>
            <a:off x="2413415" y="3990688"/>
            <a:ext cx="4092317" cy="2867312"/>
          </a:xfrm>
          <a:prstGeom prst="rect">
            <a:avLst/>
          </a:prstGeom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2300DE46-8617-758F-A4D7-D4F52CDCC528}"/>
              </a:ext>
            </a:extLst>
          </p:cNvPr>
          <p:cNvSpPr/>
          <p:nvPr/>
        </p:nvSpPr>
        <p:spPr>
          <a:xfrm>
            <a:off x="5009466" y="4722925"/>
            <a:ext cx="966612" cy="78253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921EA0B7-6883-0A31-2BE8-3F0F2804B172}"/>
              </a:ext>
            </a:extLst>
          </p:cNvPr>
          <p:cNvSpPr/>
          <p:nvPr/>
        </p:nvSpPr>
        <p:spPr>
          <a:xfrm>
            <a:off x="4190005" y="5505460"/>
            <a:ext cx="966612" cy="87190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FFC1FD2-BEDF-283E-327D-4DC02AB04FA8}"/>
              </a:ext>
            </a:extLst>
          </p:cNvPr>
          <p:cNvSpPr/>
          <p:nvPr/>
        </p:nvSpPr>
        <p:spPr>
          <a:xfrm>
            <a:off x="5762371" y="2128802"/>
            <a:ext cx="2632321" cy="53962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6070B83-ECD8-DBBA-938C-07189011185A}"/>
              </a:ext>
            </a:extLst>
          </p:cNvPr>
          <p:cNvSpPr txBox="1"/>
          <p:nvPr/>
        </p:nvSpPr>
        <p:spPr>
          <a:xfrm>
            <a:off x="6155862" y="2180017"/>
            <a:ext cx="19740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___________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9672818F-A043-9BBC-B0CA-593A58E44C0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983043" y="1737534"/>
            <a:ext cx="2779328" cy="6610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EE330541-A53F-A5BD-24FF-1B1C2ADFD4C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160032" y="2398614"/>
            <a:ext cx="26023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7B34C31-8333-78B4-48C1-ABA21C0E23F5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603948" y="1737535"/>
            <a:ext cx="4158423" cy="661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7AC7A90-3EB0-51C2-F45C-24A120DCF70C}"/>
              </a:ext>
            </a:extLst>
          </p:cNvPr>
          <p:cNvSpPr txBox="1"/>
          <p:nvPr/>
        </p:nvSpPr>
        <p:spPr>
          <a:xfrm>
            <a:off x="110542" y="6482396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Foto di Viola Maurilli</a:t>
            </a:r>
          </a:p>
        </p:txBody>
      </p:sp>
    </p:spTree>
    <p:extLst>
      <p:ext uri="{BB962C8B-B14F-4D97-AF65-F5344CB8AC3E}">
        <p14:creationId xmlns:p14="http://schemas.microsoft.com/office/powerpoint/2010/main" val="17213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verde&#10;&#10;Descrizione generata automaticamente">
            <a:extLst>
              <a:ext uri="{FF2B5EF4-FFF2-40B4-BE49-F238E27FC236}">
                <a16:creationId xmlns:a16="http://schemas.microsoft.com/office/drawing/2014/main" id="{ED33EDD3-2CC1-49D7-1AF0-B3A3853F8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2" t="20984"/>
          <a:stretch/>
        </p:blipFill>
        <p:spPr>
          <a:xfrm>
            <a:off x="0" y="0"/>
            <a:ext cx="5961228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EA6ACA9-0133-1FE7-2439-D7860BB13096}"/>
              </a:ext>
            </a:extLst>
          </p:cNvPr>
          <p:cNvSpPr txBox="1"/>
          <p:nvPr/>
        </p:nvSpPr>
        <p:spPr>
          <a:xfrm>
            <a:off x="6480757" y="458956"/>
            <a:ext cx="52032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L’immagine mostra una sezione del fusto di </a:t>
            </a:r>
            <a:r>
              <a:rPr lang="it-IT" sz="2400" i="1" dirty="0"/>
              <a:t>Tilia sp</a:t>
            </a:r>
            <a:r>
              <a:rPr lang="it-IT" sz="2400" dirty="0"/>
              <a:t>. (tiglio). Quale delle seguenti affermazioni descrive correttamente questa struttura?</a:t>
            </a:r>
          </a:p>
          <a:p>
            <a:pPr marL="342900" indent="-342900">
              <a:buAutoNum type="alphaLcParenR"/>
            </a:pPr>
            <a:r>
              <a:rPr lang="it-IT" sz="2400" dirty="0"/>
              <a:t>Primaria, caratterizzata da fasci vascolari molto vicini tra loro. </a:t>
            </a:r>
          </a:p>
          <a:p>
            <a:pPr marL="342900" indent="-342900">
              <a:buAutoNum type="alphaLcParenR"/>
            </a:pPr>
            <a:r>
              <a:rPr lang="it-IT" sz="2400" dirty="0"/>
              <a:t>Secondaria, caratterizzata da un accrescimento in spessore grazie all'attività del cambio.</a:t>
            </a:r>
          </a:p>
          <a:p>
            <a:pPr marL="342900" indent="-342900">
              <a:buAutoNum type="alphaLcParenR"/>
            </a:pPr>
            <a:r>
              <a:rPr lang="it-IT" sz="2400" dirty="0"/>
              <a:t>Primaria, caratterizzata da un sistema vascolare disposto a stella. </a:t>
            </a:r>
          </a:p>
          <a:p>
            <a:pPr marL="342900" indent="-342900">
              <a:buAutoNum type="alphaLcParenR"/>
            </a:pPr>
            <a:r>
              <a:rPr lang="it-IT" sz="2400" dirty="0"/>
              <a:t>Primaria, caratterizzata da fasci vascolari collaterali chiusi.</a:t>
            </a:r>
          </a:p>
          <a:p>
            <a:endParaRPr lang="it-IT" sz="20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4E03EE-67C2-E44B-D1A9-CECC86B29A38}"/>
              </a:ext>
            </a:extLst>
          </p:cNvPr>
          <p:cNvSpPr txBox="1"/>
          <p:nvPr/>
        </p:nvSpPr>
        <p:spPr>
          <a:xfrm>
            <a:off x="0" y="0"/>
            <a:ext cx="2192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Foto di Viola Maurilli</a:t>
            </a:r>
          </a:p>
        </p:txBody>
      </p:sp>
    </p:spTree>
    <p:extLst>
      <p:ext uri="{BB962C8B-B14F-4D97-AF65-F5344CB8AC3E}">
        <p14:creationId xmlns:p14="http://schemas.microsoft.com/office/powerpoint/2010/main" val="1227624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410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Tema di Office</vt:lpstr>
      <vt:lpstr>Questionario sulle attività svolte in laboratorio</vt:lpstr>
      <vt:lpstr>Istruzioni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Questionario sulle attività svolte in laboratorio</dc:title>
  <dc:creator>Francesca Baistrocchi</dc:creator>
  <cp:lastModifiedBy>Giuseppina Falasca</cp:lastModifiedBy>
  <cp:revision>108</cp:revision>
  <dcterms:created xsi:type="dcterms:W3CDTF">2024-04-18T05:37:45Z</dcterms:created>
  <dcterms:modified xsi:type="dcterms:W3CDTF">2024-06-19T07:09:57Z</dcterms:modified>
</cp:coreProperties>
</file>