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428" r:id="rId3"/>
    <p:sldId id="459" r:id="rId4"/>
    <p:sldId id="460" r:id="rId5"/>
    <p:sldId id="462" r:id="rId6"/>
    <p:sldId id="461" r:id="rId7"/>
    <p:sldId id="458" r:id="rId8"/>
    <p:sldId id="457" r:id="rId9"/>
    <p:sldId id="444" r:id="rId10"/>
    <p:sldId id="445" r:id="rId11"/>
    <p:sldId id="414" r:id="rId12"/>
    <p:sldId id="415" r:id="rId13"/>
    <p:sldId id="446" r:id="rId14"/>
    <p:sldId id="416" r:id="rId15"/>
    <p:sldId id="417" r:id="rId16"/>
    <p:sldId id="447" r:id="rId17"/>
    <p:sldId id="418" r:id="rId18"/>
    <p:sldId id="448" r:id="rId19"/>
    <p:sldId id="420" r:id="rId20"/>
    <p:sldId id="449" r:id="rId21"/>
    <p:sldId id="317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22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B8CC6-3048-3340-B66A-DC58FB9CBD09}" type="datetimeFigureOut">
              <a:rPr lang="en-IT" smtClean="0"/>
              <a:t>10/12/2023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50DC-0E91-CA49-8A03-EC09714388E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211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786DA514-5507-A549-A477-AFDCC1DDB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A67E1-6006-3C4A-AD1F-443D35088E27}" type="slidenum">
              <a:rPr lang="it-IT" altLang="en-US" smtClean="0"/>
              <a:pPr>
                <a:spcBef>
                  <a:spcPct val="0"/>
                </a:spcBef>
              </a:pPr>
              <a:t>12</a:t>
            </a:fld>
            <a:endParaRPr lang="it-IT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6940749F-DDA2-264E-92B6-D7C672208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AC33709-7EF7-9F4D-A811-C4ADD44E3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b="1">
              <a:latin typeface="Arial" panose="020B0604020202020204" pitchFamily="34" charset="0"/>
            </a:endParaRP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27B97CC3-6857-1C4E-9392-1BDEA35C5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25970-2D78-3B47-A568-D2275259DA2A}" type="slidenum">
              <a:rPr lang="it-IT" altLang="en-US" smtClean="0"/>
              <a:pPr>
                <a:spcBef>
                  <a:spcPct val="0"/>
                </a:spcBef>
              </a:pPr>
              <a:t>23</a:t>
            </a:fld>
            <a:endParaRPr lang="it-IT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0C6BCF2-5375-6543-8032-14905FB0F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2B3BA84-E5C6-9E44-A8C5-A10E52D78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3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27B97CC3-6857-1C4E-9392-1BDEA35C5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25970-2D78-3B47-A568-D2275259DA2A}" type="slidenum">
              <a:rPr lang="it-IT" altLang="en-US" smtClean="0"/>
              <a:pPr>
                <a:spcBef>
                  <a:spcPct val="0"/>
                </a:spcBef>
              </a:pPr>
              <a:t>24</a:t>
            </a:fld>
            <a:endParaRPr lang="it-IT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0C6BCF2-5375-6543-8032-14905FB0F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2B3BA84-E5C6-9E44-A8C5-A10E52D78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4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3DBF6879-1CC0-7449-A085-43DFBB028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08C6B-8716-F342-88EF-9318ED3A2D15}" type="slidenum">
              <a:rPr lang="it-IT" altLang="en-US" smtClean="0"/>
              <a:pPr>
                <a:spcBef>
                  <a:spcPct val="0"/>
                </a:spcBef>
              </a:pPr>
              <a:t>25</a:t>
            </a:fld>
            <a:endParaRPr lang="it-IT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9CD39C7-2EC9-BC45-9777-6FB9392CD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07BA8D9-BFFE-754B-AA82-1F7E1F162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9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3DBF6879-1CC0-7449-A085-43DFBB028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08C6B-8716-F342-88EF-9318ED3A2D15}" type="slidenum">
              <a:rPr lang="it-IT" altLang="en-US" smtClean="0"/>
              <a:pPr>
                <a:spcBef>
                  <a:spcPct val="0"/>
                </a:spcBef>
              </a:pPr>
              <a:t>26</a:t>
            </a:fld>
            <a:endParaRPr lang="it-IT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9CD39C7-2EC9-BC45-9777-6FB9392CD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07BA8D9-BFFE-754B-AA82-1F7E1F162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75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3DBF6879-1CC0-7449-A085-43DFBB028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08C6B-8716-F342-88EF-9318ED3A2D15}" type="slidenum">
              <a:rPr lang="it-IT" altLang="en-US" smtClean="0"/>
              <a:pPr>
                <a:spcBef>
                  <a:spcPct val="0"/>
                </a:spcBef>
              </a:pPr>
              <a:t>27</a:t>
            </a:fld>
            <a:endParaRPr lang="it-IT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9CD39C7-2EC9-BC45-9777-6FB9392CD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07BA8D9-BFFE-754B-AA82-1F7E1F162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0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3DBF6879-1CC0-7449-A085-43DFBB028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08C6B-8716-F342-88EF-9318ED3A2D15}" type="slidenum">
              <a:rPr lang="it-IT" altLang="en-US" smtClean="0"/>
              <a:pPr>
                <a:spcBef>
                  <a:spcPct val="0"/>
                </a:spcBef>
              </a:pPr>
              <a:t>28</a:t>
            </a:fld>
            <a:endParaRPr lang="it-IT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9CD39C7-2EC9-BC45-9777-6FB9392CD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07BA8D9-BFFE-754B-AA82-1F7E1F162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6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83A529D-EA89-FC45-AB58-C983DB37F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658FE-8B98-DB4B-AEF6-109B677FD0C1}" type="slidenum">
              <a:rPr lang="it-IT" altLang="en-US" smtClean="0"/>
              <a:pPr>
                <a:spcBef>
                  <a:spcPct val="0"/>
                </a:spcBef>
              </a:pPr>
              <a:t>29</a:t>
            </a:fld>
            <a:endParaRPr lang="it-IT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B3D3FF5-5510-9241-B823-B48CAD32D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6DF1EB-7ECD-D446-A19C-9009004CF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In questa fase le teorie sviluppate sono scarsamente specificate e per lo più non fanno riferimento ai processi mentali che producono giudizi e scelte. L’attenzione è focalizzata soltanto sul risultato. Ciò è comprensibile, dato che i modelli statistici (sviluppati soprattutto in campo economico) non nascono per descrivere il funzionamento del sistema cognitivo, bensì per giungere a giudizi e a scelte ottimali. Il concetto di </a:t>
            </a:r>
            <a:r>
              <a:rPr lang="it-IT" altLang="en-US" i="1">
                <a:solidFill>
                  <a:schemeClr val="bg1"/>
                </a:solidFill>
                <a:latin typeface="Arial" panose="020B0604020202020204" pitchFamily="34" charset="0"/>
              </a:rPr>
              <a:t>ottimalità</a:t>
            </a: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, in questo contesto inteso come sinonimo di </a:t>
            </a:r>
            <a:r>
              <a:rPr lang="it-IT" altLang="en-US" i="1">
                <a:solidFill>
                  <a:schemeClr val="bg1"/>
                </a:solidFill>
                <a:latin typeface="Arial" panose="020B0604020202020204" pitchFamily="34" charset="0"/>
              </a:rPr>
              <a:t>razionalità</a:t>
            </a: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, ha comportato forti critiche e probabilmente anche fraintendimenti. Rispetto a questi ultimi, il più rilevante riguarda l’affermazione che l’uomo razionale, cioè quello che fa le scelte migliori, è l’uomo che si comporta in modo aderente alle teorie dell’utilità.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786DA514-5507-A549-A477-AFDCC1DDB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A67E1-6006-3C4A-AD1F-443D35088E27}" type="slidenum">
              <a:rPr lang="it-IT" altLang="en-US" smtClean="0"/>
              <a:pPr>
                <a:spcBef>
                  <a:spcPct val="0"/>
                </a:spcBef>
              </a:pPr>
              <a:t>13</a:t>
            </a:fld>
            <a:endParaRPr lang="it-IT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6940749F-DDA2-264E-92B6-D7C672208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AC33709-7EF7-9F4D-A811-C4ADD44E3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b="1">
              <a:latin typeface="Arial" panose="020B0604020202020204" pitchFamily="34" charset="0"/>
            </a:endParaRP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1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BA8D751F-D721-0E48-8692-D8DDF8A61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6B7AA-3B2D-6940-A81C-1675A2CD96BA}" type="slidenum">
              <a:rPr lang="it-IT" altLang="en-US" smtClean="0"/>
              <a:pPr>
                <a:spcBef>
                  <a:spcPct val="0"/>
                </a:spcBef>
              </a:pPr>
              <a:t>14</a:t>
            </a:fld>
            <a:endParaRPr lang="it-IT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30808A48-B541-694F-B986-BB2B85728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A1A3665D-D9FF-2544-A76C-E09128FDA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116D5156-6CE8-5D47-8760-B658621E0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FED6F-CEE5-9642-B2F7-D60608063716}" type="slidenum">
              <a:rPr lang="it-IT" altLang="en-US" smtClean="0"/>
              <a:pPr>
                <a:spcBef>
                  <a:spcPct val="0"/>
                </a:spcBef>
              </a:pPr>
              <a:t>15</a:t>
            </a:fld>
            <a:endParaRPr lang="it-IT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B6DDB9CD-67F2-3441-868E-5E5D88317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39F30EEC-1D5A-9542-A93A-C19BFACA4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en-US">
                <a:latin typeface="Arial" panose="020B0604020202020204" pitchFamily="34" charset="0"/>
              </a:rPr>
              <a:t>La maggior parte dei soggetti giudicavano la probabilità uguale presumibilmente perché questi eventi sono descritti dalla stessa statistica e quindi sono ugualmente rappresentativi della popolazione generale. Tuttavia, secondo la teoria dei campioni il numero di giorni in cui i maschi superano il 60% dovrebbe essere più grande per l’ospedale piccolo, in cui i bambini nati ogni giorno sono meno rappresentativi della popolazione di origine.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116D5156-6CE8-5D47-8760-B658621E0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FED6F-CEE5-9642-B2F7-D60608063716}" type="slidenum">
              <a:rPr lang="it-IT" altLang="en-US" smtClean="0"/>
              <a:pPr>
                <a:spcBef>
                  <a:spcPct val="0"/>
                </a:spcBef>
              </a:pPr>
              <a:t>16</a:t>
            </a:fld>
            <a:endParaRPr lang="it-IT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B6DDB9CD-67F2-3441-868E-5E5D88317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39F30EEC-1D5A-9542-A93A-C19BFACA4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en-US">
                <a:latin typeface="Arial" panose="020B0604020202020204" pitchFamily="34" charset="0"/>
              </a:rPr>
              <a:t>La maggior parte dei soggetti giudicavano la probabilità uguale presumibilmente perché questi eventi sono descritti dalla stessa statistica e quindi sono ugualmente rappresentativi della popolazione generale. Tuttavia, secondo la teoria dei campioni il numero di giorni in cui i maschi superano il 60% dovrebbe essere più grande per l’ospedale piccolo, in cui i bambini nati ogni giorno sono meno rappresentativi della popolazione di origine.</a:t>
            </a:r>
          </a:p>
        </p:txBody>
      </p:sp>
    </p:spTree>
    <p:extLst>
      <p:ext uri="{BB962C8B-B14F-4D97-AF65-F5344CB8AC3E}">
        <p14:creationId xmlns:p14="http://schemas.microsoft.com/office/powerpoint/2010/main" val="315829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D04EF82E-8588-F943-B6AB-AE82F6514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4EE207-8D6E-2D46-B264-FE14C16B8FA6}" type="slidenum">
              <a:rPr lang="it-IT" altLang="en-US" smtClean="0"/>
              <a:pPr>
                <a:spcBef>
                  <a:spcPct val="0"/>
                </a:spcBef>
              </a:pPr>
              <a:t>19</a:t>
            </a:fld>
            <a:endParaRPr lang="it-IT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B4F82289-79ED-824D-87BD-18ED04558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523B4558-89A7-E247-905A-067BD77DC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D04EF82E-8588-F943-B6AB-AE82F6514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4EE207-8D6E-2D46-B264-FE14C16B8FA6}" type="slidenum">
              <a:rPr lang="it-IT" altLang="en-US" smtClean="0"/>
              <a:pPr>
                <a:spcBef>
                  <a:spcPct val="0"/>
                </a:spcBef>
              </a:pPr>
              <a:t>20</a:t>
            </a:fld>
            <a:endParaRPr lang="it-IT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B4F82289-79ED-824D-87BD-18ED04558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523B4558-89A7-E247-905A-067BD77DC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1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27B97CC3-6857-1C4E-9392-1BDEA35C5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25970-2D78-3B47-A568-D2275259DA2A}" type="slidenum">
              <a:rPr lang="it-IT" altLang="en-US" smtClean="0"/>
              <a:pPr>
                <a:spcBef>
                  <a:spcPct val="0"/>
                </a:spcBef>
              </a:pPr>
              <a:t>21</a:t>
            </a:fld>
            <a:endParaRPr lang="it-IT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0C6BCF2-5375-6543-8032-14905FB0F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2B3BA84-E5C6-9E44-A8C5-A10E52D78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27B97CC3-6857-1C4E-9392-1BDEA35C5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25970-2D78-3B47-A568-D2275259DA2A}" type="slidenum">
              <a:rPr lang="it-IT" altLang="en-US" smtClean="0"/>
              <a:pPr>
                <a:spcBef>
                  <a:spcPct val="0"/>
                </a:spcBef>
              </a:pPr>
              <a:t>22</a:t>
            </a:fld>
            <a:endParaRPr lang="it-IT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0C6BCF2-5375-6543-8032-14905FB0F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2B3BA84-E5C6-9E44-A8C5-A10E52D78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en-US">
                <a:solidFill>
                  <a:schemeClr val="bg1"/>
                </a:solidFill>
                <a:latin typeface="Arial" panose="020B0604020202020204" pitchFamily="34" charset="0"/>
              </a:rPr>
              <a:t>Dopo aver osservato una lunga sequenza di rossi alla roulette, la maggior parte delle persone credono che sia molto più probabile il nero</a:t>
            </a:r>
          </a:p>
          <a:p>
            <a:pPr eaLnBrk="1" hangingPunct="1"/>
            <a:endParaRPr lang="it-I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7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B64A-58F8-F942-88E5-B1C9DBC67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E43C5-DB08-664A-AE89-3F00A07D2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C1E-203B-C942-BA51-4DC3F9D0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E24DC-2258-A340-ADD3-0C6ECD2C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C552-207A-5240-AA46-6787DA4E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907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B7BC-C048-4041-9324-B77E2939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6D06B-2EDD-EA47-B8A4-F9955978D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F819-6FB4-BD45-B2FA-F25A14CC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C9587-AAC9-EE42-85A4-A5C0BBD7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F184-F925-2642-9757-B3F5B813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213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B389F-5B47-1646-8953-02C898003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6D97F-8244-A242-A3C9-A9C674AA8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CF1C-0A3E-1B4A-A300-ED81A188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B5DE7-223E-0347-9A53-414D7A9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6C5C-2E87-B54A-9027-2FD4C047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63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C0FA22-9734-F743-969C-0A8A59D2D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F2C6D9-7C33-3148-BB14-0254218D4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A455FB-90C5-CF44-A6E1-26ADA7250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BC025-B887-C34A-A1C7-4B67794315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35309775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E56C-BD91-1B41-B88A-7DE60DBE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A661-A07F-AE42-8757-4ECE22FC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4C906-F725-6441-9623-053ABD29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77581-F2A7-5146-82F7-C43B5438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E144-A1D1-8545-BACE-B906D72B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449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F055-CF28-9142-A392-D7C359C6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DC158-B477-8F47-94EE-06DCFA17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B885B-6563-4540-AF7A-8718F351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4220-067A-ED46-8EED-516074D2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D887-ECDF-E54D-9FEB-90C1DB91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7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58DC-D769-1D4B-B893-E8047908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00813-6392-F844-B8FC-7CD059AE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817A4-70FA-6F42-B718-51201D261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775A9-1BCA-424C-9D5B-7A8C9F04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11F51-38CD-534E-BA07-46378685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F35E2-CB18-0645-84B0-C310FCA6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936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4EC0-DBCA-3A49-BD14-6446B483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AC14-8E03-E04D-995A-C90A1FD9B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35381-5282-9D4C-8AD4-CED7BBCF9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EBE1D-A89D-5C48-A8F5-19EF96A01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6AEE3-A03C-DE4C-8A77-DCFE030DE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600F8-CB66-5B4F-A712-A280D14C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4245-8209-7445-8F7F-207863C9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4F547-6331-8741-B1B4-4C2D4300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579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FE15-3610-5E48-84AF-716AA15B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15CFA5-8FB6-7C45-8AF8-FAC1BE5A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4A13D-C697-6F4A-A23E-01FCAF2E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633F2-FB18-0F42-BF5D-6FC9CAFC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935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234A0-2B9D-184A-9D05-AF877505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B8015-BAFD-FB4A-9262-14F2E313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49D97-2D8D-6C4C-92B0-4CCBEC48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12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F17D-0460-9F4C-B6A9-180217ED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8640-169E-574D-8A28-5D3B03AF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B85C6-A905-8943-927F-ACE025892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508CA-086B-C545-8C89-5DA9A44F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094F9-8D95-A048-AF56-3D794D16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601B6-9C86-5344-8F6C-F3042C98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76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89AB-BAA2-6844-9EB3-95B2E5BB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977E5-15A1-7D4E-97B6-011E4FE30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4527E-B782-A442-8903-ABC008F0D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5DE97-CD0B-CF47-A6EC-7DF591FB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77A88-291F-A74A-98C8-5D0BF542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75107-3856-2E4A-864E-C1CE4CD7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619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EAF0D-B0EE-3340-8686-60ECB644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A9A90-5113-2141-84D4-7E6A8C11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AD24-5981-244D-B9CE-17314A266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C7A9-BA0C-4841-A829-4E8B183FDB59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B1499-23D0-0E44-BF22-66191592D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364FA-10C9-D042-B9EA-33997BF52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CF67-66EC-B148-A9D4-88AB066E68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961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vNwCjc9H0&amp;ab_channel=LiveNOWfromFO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Snq_3DkOYg&amp;ab_channel=Law%26CrimeNetwor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8D6A427-77CD-FD45-9FC7-B6F8C1765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47CE1-AD6C-F347-88CB-2071E2BCAAF2}"/>
              </a:ext>
            </a:extLst>
          </p:cNvPr>
          <p:cNvSpPr/>
          <p:nvPr/>
        </p:nvSpPr>
        <p:spPr>
          <a:xfrm>
            <a:off x="126206" y="6361599"/>
            <a:ext cx="589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0" dirty="0">
                <a:effectLst/>
                <a:latin typeface="+mj-lt"/>
              </a:rPr>
              <a:t>Exterior of the old Atocha Station in Madrid </a:t>
            </a:r>
            <a:r>
              <a:rPr lang="en-GB" sz="1000" b="0" i="0" dirty="0">
                <a:effectLst/>
                <a:latin typeface="+mj-lt"/>
              </a:rPr>
              <a:t>(Gryffindor / CC BY-SA)</a:t>
            </a:r>
            <a:endParaRPr lang="x-none" sz="1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429" y="115193"/>
            <a:ext cx="10047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FORENSIC DECISION MAKING </a:t>
            </a:r>
          </a:p>
          <a:p>
            <a:pPr algn="ctr"/>
            <a:r>
              <a:rPr lang="en-US" sz="2800" dirty="0"/>
              <a:t>October 23</a:t>
            </a:r>
            <a:r>
              <a:rPr lang="en-US" sz="2800" baseline="30000" dirty="0"/>
              <a:t>th</a:t>
            </a:r>
            <a:r>
              <a:rPr lang="en-US" sz="280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45341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560AE2E6-C6D0-AC43-8A35-D34FD5DE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549275"/>
            <a:ext cx="9374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en-US" sz="2400" i="1" dirty="0" err="1">
                <a:solidFill>
                  <a:srgbClr val="C0D3DC"/>
                </a:solidFill>
                <a:latin typeface="Arial Narrow" panose="020B0604020202020204" pitchFamily="34" charset="0"/>
              </a:rPr>
              <a:t>Tversky</a:t>
            </a:r>
            <a:r>
              <a:rPr lang="it-IT" altLang="en-US" sz="2400" i="1" dirty="0">
                <a:solidFill>
                  <a:srgbClr val="C0D3DC"/>
                </a:solidFill>
                <a:latin typeface="Arial Narrow" panose="020B0604020202020204" pitchFamily="34" charset="0"/>
              </a:rPr>
              <a:t> e </a:t>
            </a:r>
            <a:r>
              <a:rPr lang="it-IT" altLang="en-US" sz="2400" i="1" dirty="0" err="1">
                <a:solidFill>
                  <a:srgbClr val="C0D3DC"/>
                </a:solidFill>
              </a:rPr>
              <a:t>Kahneman’s</a:t>
            </a:r>
            <a:r>
              <a:rPr lang="it-IT" altLang="en-US" sz="2400" i="1" dirty="0">
                <a:solidFill>
                  <a:srgbClr val="C0D3DC"/>
                </a:solidFill>
              </a:rPr>
              <a:t> </a:t>
            </a:r>
            <a:r>
              <a:rPr lang="it-IT" altLang="en-US" sz="2400" i="1" dirty="0" err="1">
                <a:solidFill>
                  <a:srgbClr val="C0D3DC"/>
                </a:solidFill>
              </a:rPr>
              <a:t>heuristics</a:t>
            </a:r>
            <a:r>
              <a:rPr lang="it-IT" altLang="en-US" sz="2400" i="1" dirty="0">
                <a:solidFill>
                  <a:srgbClr val="C0D3DC"/>
                </a:solidFill>
              </a:rPr>
              <a:t> and </a:t>
            </a:r>
            <a:r>
              <a:rPr lang="it-IT" altLang="en-US" sz="2400" i="1" dirty="0" err="1">
                <a:solidFill>
                  <a:srgbClr val="C0D3DC"/>
                </a:solidFill>
              </a:rPr>
              <a:t>bias</a:t>
            </a:r>
            <a:r>
              <a:rPr lang="it-IT" altLang="en-US" sz="2400" i="1" dirty="0">
                <a:solidFill>
                  <a:srgbClr val="C0D3DC"/>
                </a:solidFill>
              </a:rPr>
              <a:t> </a:t>
            </a:r>
            <a:r>
              <a:rPr lang="it-IT" altLang="en-US" sz="2400" i="1" dirty="0" err="1">
                <a:solidFill>
                  <a:srgbClr val="C0D3DC"/>
                </a:solidFill>
              </a:rPr>
              <a:t>research</a:t>
            </a:r>
            <a:r>
              <a:rPr lang="it-IT" altLang="en-US" sz="2400" i="1" dirty="0">
                <a:solidFill>
                  <a:srgbClr val="C0D3DC"/>
                </a:solidFill>
              </a:rPr>
              <a:t> </a:t>
            </a:r>
            <a:r>
              <a:rPr lang="it-IT" altLang="en-US" sz="2400" i="1" dirty="0" err="1">
                <a:solidFill>
                  <a:srgbClr val="C0D3DC"/>
                </a:solidFill>
              </a:rPr>
              <a:t>program</a:t>
            </a:r>
            <a:endParaRPr lang="it-IT" altLang="en-US" sz="2400" i="1" dirty="0">
              <a:solidFill>
                <a:srgbClr val="C0D3DC"/>
              </a:solidFill>
            </a:endParaRPr>
          </a:p>
        </p:txBody>
      </p:sp>
      <p:sp>
        <p:nvSpPr>
          <p:cNvPr id="81923" name="Rectangle 5">
            <a:extLst>
              <a:ext uri="{FF2B5EF4-FFF2-40B4-BE49-F238E27FC236}">
                <a16:creationId xmlns:a16="http://schemas.microsoft.com/office/drawing/2014/main" id="{B5377E82-D77A-5141-9BAF-BCA9CCC03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1395711"/>
            <a:ext cx="74882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chemeClr val="bg1"/>
                </a:solidFill>
              </a:rPr>
              <a:t>In the 60s and 70s, Daniel </a:t>
            </a:r>
            <a:r>
              <a:rPr lang="it-IT" altLang="en-US" sz="1800" dirty="0" err="1">
                <a:solidFill>
                  <a:schemeClr val="bg1"/>
                </a:solidFill>
              </a:rPr>
              <a:t>Kahneman</a:t>
            </a:r>
            <a:r>
              <a:rPr lang="it-IT" altLang="en-US" sz="1800" dirty="0">
                <a:solidFill>
                  <a:schemeClr val="bg1"/>
                </a:solidFill>
              </a:rPr>
              <a:t> and Amos </a:t>
            </a:r>
            <a:r>
              <a:rPr lang="it-IT" altLang="en-US" sz="1800" dirty="0" err="1">
                <a:solidFill>
                  <a:schemeClr val="bg1"/>
                </a:solidFill>
              </a:rPr>
              <a:t>Tversky</a:t>
            </a:r>
            <a:r>
              <a:rPr lang="it-IT" altLang="en-US" sz="1800" dirty="0">
                <a:solidFill>
                  <a:schemeClr val="bg1"/>
                </a:solidFill>
              </a:rPr>
              <a:t> </a:t>
            </a:r>
            <a:r>
              <a:rPr lang="it-IT" altLang="en-US" sz="1800" dirty="0" err="1">
                <a:solidFill>
                  <a:schemeClr val="bg1"/>
                </a:solidFill>
              </a:rPr>
              <a:t>published</a:t>
            </a:r>
            <a:r>
              <a:rPr lang="it-IT" altLang="en-US" sz="1800" dirty="0">
                <a:solidFill>
                  <a:schemeClr val="bg1"/>
                </a:solidFill>
              </a:rPr>
              <a:t> a </a:t>
            </a:r>
            <a:r>
              <a:rPr lang="it-IT" altLang="en-US" sz="1800" dirty="0" err="1">
                <a:solidFill>
                  <a:schemeClr val="bg1"/>
                </a:solidFill>
              </a:rPr>
              <a:t>series</a:t>
            </a:r>
            <a:r>
              <a:rPr lang="it-IT" altLang="en-US" sz="1800" dirty="0">
                <a:solidFill>
                  <a:schemeClr val="bg1"/>
                </a:solidFill>
              </a:rPr>
              <a:t> of </a:t>
            </a:r>
            <a:r>
              <a:rPr lang="it-IT" altLang="en-US" sz="1800" dirty="0" err="1">
                <a:solidFill>
                  <a:schemeClr val="bg1"/>
                </a:solidFill>
              </a:rPr>
              <a:t>papers</a:t>
            </a:r>
            <a:r>
              <a:rPr lang="it-IT" altLang="en-US" sz="1800" dirty="0">
                <a:solidFill>
                  <a:schemeClr val="bg1"/>
                </a:solidFill>
              </a:rPr>
              <a:t> </a:t>
            </a:r>
            <a:r>
              <a:rPr lang="it-IT" altLang="en-US" sz="1800" dirty="0" err="1">
                <a:solidFill>
                  <a:schemeClr val="bg1"/>
                </a:solidFill>
              </a:rPr>
              <a:t>focused</a:t>
            </a:r>
            <a:r>
              <a:rPr lang="it-IT" altLang="en-US" sz="1800" dirty="0">
                <a:solidFill>
                  <a:schemeClr val="bg1"/>
                </a:solidFill>
              </a:rPr>
              <a:t> on the </a:t>
            </a:r>
            <a:r>
              <a:rPr lang="it-IT" altLang="en-US" sz="1800" dirty="0" err="1">
                <a:solidFill>
                  <a:schemeClr val="bg1"/>
                </a:solidFill>
              </a:rPr>
              <a:t>heuristics</a:t>
            </a:r>
            <a:r>
              <a:rPr lang="it-IT" altLang="en-US" sz="1800" dirty="0">
                <a:solidFill>
                  <a:schemeClr val="bg1"/>
                </a:solidFill>
              </a:rPr>
              <a:t> and the </a:t>
            </a:r>
            <a:r>
              <a:rPr lang="it-IT" altLang="en-US" sz="1800" dirty="0" err="1">
                <a:solidFill>
                  <a:schemeClr val="bg1"/>
                </a:solidFill>
              </a:rPr>
              <a:t>errors</a:t>
            </a:r>
            <a:r>
              <a:rPr lang="it-IT" altLang="en-US" sz="1800" dirty="0">
                <a:solidFill>
                  <a:schemeClr val="bg1"/>
                </a:solidFill>
              </a:rPr>
              <a:t> due to </a:t>
            </a:r>
            <a:r>
              <a:rPr lang="it-IT" altLang="en-US" sz="1800" dirty="0" err="1">
                <a:solidFill>
                  <a:schemeClr val="bg1"/>
                </a:solidFill>
              </a:rPr>
              <a:t>their</a:t>
            </a:r>
            <a:r>
              <a:rPr lang="it-IT" altLang="en-US" sz="1800" dirty="0">
                <a:solidFill>
                  <a:schemeClr val="bg1"/>
                </a:solidFill>
              </a:rPr>
              <a:t> use (</a:t>
            </a:r>
            <a:r>
              <a:rPr lang="it-IT" altLang="en-US" sz="1800" dirty="0" err="1">
                <a:solidFill>
                  <a:schemeClr val="bg1"/>
                </a:solidFill>
              </a:rPr>
              <a:t>biases</a:t>
            </a:r>
            <a:r>
              <a:rPr lang="it-IT" altLang="en-US" sz="1800" dirty="0">
                <a:solidFill>
                  <a:schemeClr val="bg1"/>
                </a:solidFill>
              </a:rPr>
              <a:t>).</a:t>
            </a:r>
            <a:endParaRPr lang="it-IT" altLang="en-US" sz="1800" b="1" dirty="0">
              <a:solidFill>
                <a:schemeClr val="bg1"/>
              </a:solidFill>
            </a:endParaRP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9F55A748-5666-9E47-9786-E8C690A51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1" y="3373437"/>
            <a:ext cx="37750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USE OF HEURISTICS</a:t>
            </a: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31EE70BB-E1B5-F649-85A4-7B285196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308476"/>
            <a:ext cx="662463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SYSTEMATIC ERRORS (BIASES)</a:t>
            </a:r>
          </a:p>
          <a:p>
            <a:pPr eaLnBrk="1" hangingPunct="1">
              <a:buFontTx/>
              <a:buNone/>
            </a:pPr>
            <a:endParaRPr lang="it-IT" altLang="en-US" sz="1000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altLang="en-US" sz="2400" dirty="0" err="1">
                <a:solidFill>
                  <a:schemeClr val="bg1"/>
                </a:solidFill>
              </a:rPr>
              <a:t>Errors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here</a:t>
            </a:r>
            <a:r>
              <a:rPr lang="it-IT" altLang="en-US" sz="2400" dirty="0">
                <a:solidFill>
                  <a:schemeClr val="bg1"/>
                </a:solidFill>
              </a:rPr>
              <a:t> are </a:t>
            </a:r>
            <a:r>
              <a:rPr lang="it-IT" altLang="en-US" sz="2400" dirty="0" err="1">
                <a:solidFill>
                  <a:schemeClr val="bg1"/>
                </a:solidFill>
              </a:rPr>
              <a:t>meant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deviations</a:t>
            </a:r>
            <a:r>
              <a:rPr lang="it-IT" altLang="en-US" sz="2400" dirty="0">
                <a:solidFill>
                  <a:schemeClr val="bg1"/>
                </a:solidFill>
              </a:rPr>
              <a:t> from the normative </a:t>
            </a:r>
            <a:r>
              <a:rPr lang="it-IT" altLang="en-US" sz="2400" dirty="0" err="1">
                <a:solidFill>
                  <a:schemeClr val="bg1"/>
                </a:solidFill>
              </a:rPr>
              <a:t>theories</a:t>
            </a:r>
            <a:endParaRPr lang="it-IT" altLang="en-US" sz="2400" dirty="0">
              <a:solidFill>
                <a:schemeClr val="bg1"/>
              </a:solidFill>
            </a:endParaRPr>
          </a:p>
        </p:txBody>
      </p:sp>
      <p:sp>
        <p:nvSpPr>
          <p:cNvPr id="81926" name="Line 8">
            <a:extLst>
              <a:ext uri="{FF2B5EF4-FFF2-40B4-BE49-F238E27FC236}">
                <a16:creationId xmlns:a16="http://schemas.microsoft.com/office/drawing/2014/main" id="{D58DF8E5-8065-E544-A758-89002DFA1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3876675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55697376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>
            <a:extLst>
              <a:ext uri="{FF2B5EF4-FFF2-40B4-BE49-F238E27FC236}">
                <a16:creationId xmlns:a16="http://schemas.microsoft.com/office/drawing/2014/main" id="{14B86C33-50F3-5045-AEC8-E258B00EE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2" y="4292600"/>
            <a:ext cx="395922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REPRESENTATIVENESS 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  <p:sp>
        <p:nvSpPr>
          <p:cNvPr id="114691" name="Rectangle 5">
            <a:extLst>
              <a:ext uri="{FF2B5EF4-FFF2-40B4-BE49-F238E27FC236}">
                <a16:creationId xmlns:a16="http://schemas.microsoft.com/office/drawing/2014/main" id="{C1F388C6-A349-7040-8511-C775336CB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773239"/>
            <a:ext cx="76327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800" i="1">
                <a:solidFill>
                  <a:schemeClr val="bg1"/>
                </a:solidFill>
              </a:rPr>
              <a:t>Our conception of judgmental heuristics is based on </a:t>
            </a:r>
            <a:r>
              <a:rPr lang="it-IT" altLang="en-US" sz="1800" i="1">
                <a:solidFill>
                  <a:srgbClr val="FFFF00"/>
                </a:solidFill>
              </a:rPr>
              <a:t>natural assessments that are routinely carried out as part of the perception of events and the comprehension of messages.</a:t>
            </a:r>
            <a:r>
              <a:rPr lang="it-IT" altLang="en-US" sz="1800" i="1">
                <a:solidFill>
                  <a:schemeClr val="bg1"/>
                </a:solidFill>
              </a:rPr>
              <a:t> Such natural assessments include computations of similarity and representativeness, attribution of causality, and evaluations of the availability of associations and exemplars…One of the manifestations of a heuristic is the relative neglect of other considerations.</a:t>
            </a:r>
            <a:r>
              <a:rPr lang="it-IT" altLang="en-US" sz="1800" b="1"/>
              <a:t> </a:t>
            </a:r>
            <a:r>
              <a:rPr lang="it-IT" altLang="en-US" sz="1800">
                <a:solidFill>
                  <a:schemeClr val="bg1"/>
                </a:solidFill>
              </a:rPr>
              <a:t>(Tversky &amp; Kahneman, 1984, pag. 294)</a:t>
            </a:r>
          </a:p>
        </p:txBody>
      </p:sp>
      <p:sp>
        <p:nvSpPr>
          <p:cNvPr id="114692" name="Rectangle 6">
            <a:extLst>
              <a:ext uri="{FF2B5EF4-FFF2-40B4-BE49-F238E27FC236}">
                <a16:creationId xmlns:a16="http://schemas.microsoft.com/office/drawing/2014/main" id="{35285E58-9325-9947-9C6C-29A98689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252" y="4292602"/>
            <a:ext cx="30241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AVAILABILITY  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  <p:sp>
        <p:nvSpPr>
          <p:cNvPr id="114693" name="Rectangle 7">
            <a:extLst>
              <a:ext uri="{FF2B5EF4-FFF2-40B4-BE49-F238E27FC236}">
                <a16:creationId xmlns:a16="http://schemas.microsoft.com/office/drawing/2014/main" id="{6AB4BF79-F963-F548-898C-F84B1DE7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5157789"/>
            <a:ext cx="54721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ANCHORING AND ADJUSTMENT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272A91D-3841-F343-B9CC-882DCD93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549275"/>
            <a:ext cx="9374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en-US" sz="2400" i="1" dirty="0" err="1">
                <a:solidFill>
                  <a:srgbClr val="C0D3DC"/>
                </a:solidFill>
                <a:latin typeface="Arial Narrow" panose="020B0604020202020204" pitchFamily="34" charset="0"/>
              </a:rPr>
              <a:t>Tversky</a:t>
            </a:r>
            <a:r>
              <a:rPr lang="it-IT" altLang="en-US" sz="2400" i="1" dirty="0">
                <a:solidFill>
                  <a:srgbClr val="C0D3DC"/>
                </a:solidFill>
                <a:latin typeface="Arial Narrow" panose="020B0604020202020204" pitchFamily="34" charset="0"/>
              </a:rPr>
              <a:t> e </a:t>
            </a:r>
            <a:r>
              <a:rPr lang="it-IT" altLang="en-US" sz="2400" i="1" dirty="0" err="1">
                <a:solidFill>
                  <a:srgbClr val="C0D3DC"/>
                </a:solidFill>
              </a:rPr>
              <a:t>Kahneman’s</a:t>
            </a:r>
            <a:r>
              <a:rPr lang="it-IT" altLang="en-US" sz="2400" i="1" dirty="0">
                <a:solidFill>
                  <a:srgbClr val="C0D3DC"/>
                </a:solidFill>
              </a:rPr>
              <a:t> </a:t>
            </a:r>
            <a:r>
              <a:rPr lang="it-IT" altLang="en-US" sz="2400" i="1" dirty="0" err="1">
                <a:solidFill>
                  <a:srgbClr val="C0D3DC"/>
                </a:solidFill>
              </a:rPr>
              <a:t>heuristics</a:t>
            </a:r>
            <a:r>
              <a:rPr lang="it-IT" altLang="en-US" sz="2400" i="1" dirty="0">
                <a:solidFill>
                  <a:srgbClr val="C0D3DC"/>
                </a:solidFill>
              </a:rPr>
              <a:t> and </a:t>
            </a:r>
            <a:r>
              <a:rPr lang="it-IT" altLang="en-US" sz="2400" i="1" dirty="0" err="1">
                <a:solidFill>
                  <a:srgbClr val="C0D3DC"/>
                </a:solidFill>
              </a:rPr>
              <a:t>bias</a:t>
            </a:r>
            <a:r>
              <a:rPr lang="it-IT" altLang="en-US" sz="2400" i="1" dirty="0">
                <a:solidFill>
                  <a:srgbClr val="C0D3DC"/>
                </a:solidFill>
              </a:rPr>
              <a:t> </a:t>
            </a:r>
            <a:r>
              <a:rPr lang="it-IT" altLang="en-US" sz="2400" i="1" dirty="0" err="1">
                <a:solidFill>
                  <a:srgbClr val="C0D3DC"/>
                </a:solidFill>
              </a:rPr>
              <a:t>research</a:t>
            </a:r>
            <a:r>
              <a:rPr lang="it-IT" altLang="en-US" sz="2400" i="1" dirty="0">
                <a:solidFill>
                  <a:srgbClr val="C0D3DC"/>
                </a:solidFill>
              </a:rPr>
              <a:t> </a:t>
            </a:r>
            <a:r>
              <a:rPr lang="it-IT" altLang="en-US" sz="2400" i="1" dirty="0" err="1">
                <a:solidFill>
                  <a:srgbClr val="C0D3DC"/>
                </a:solidFill>
              </a:rPr>
              <a:t>program</a:t>
            </a:r>
            <a:endParaRPr lang="it-IT" altLang="en-US" sz="2400" i="1" dirty="0">
              <a:solidFill>
                <a:srgbClr val="C0D3DC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>
            <a:extLst>
              <a:ext uri="{FF2B5EF4-FFF2-40B4-BE49-F238E27FC236}">
                <a16:creationId xmlns:a16="http://schemas.microsoft.com/office/drawing/2014/main" id="{F775AC51-0D86-6A49-8F4C-7D5DB442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624" y="1624427"/>
            <a:ext cx="6696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 err="1">
                <a:solidFill>
                  <a:schemeClr val="bg1"/>
                </a:solidFill>
              </a:rPr>
              <a:t>Mr</a:t>
            </a:r>
            <a:r>
              <a:rPr lang="it-IT" altLang="en-US" sz="2400" dirty="0">
                <a:solidFill>
                  <a:schemeClr val="bg1"/>
                </a:solidFill>
              </a:rPr>
              <a:t> White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shy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solitary</a:t>
            </a:r>
            <a:r>
              <a:rPr lang="it-IT" altLang="en-US" sz="2400" dirty="0">
                <a:solidFill>
                  <a:schemeClr val="bg1"/>
                </a:solidFill>
              </a:rPr>
              <a:t>,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always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kind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not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interested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people</a:t>
            </a:r>
            <a:r>
              <a:rPr lang="it-IT" altLang="en-US" sz="2400" dirty="0">
                <a:solidFill>
                  <a:schemeClr val="bg1"/>
                </a:solidFill>
              </a:rPr>
              <a:t>.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humble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loves</a:t>
            </a:r>
            <a:r>
              <a:rPr lang="it-IT" altLang="en-US" sz="2400" dirty="0">
                <a:solidFill>
                  <a:schemeClr val="bg1"/>
                </a:solidFill>
              </a:rPr>
              <a:t> the </a:t>
            </a:r>
            <a:r>
              <a:rPr lang="it-IT" altLang="en-US" sz="2400" dirty="0" err="1">
                <a:solidFill>
                  <a:schemeClr val="bg1"/>
                </a:solidFill>
              </a:rPr>
              <a:t>details</a:t>
            </a:r>
            <a:r>
              <a:rPr lang="it-IT" altLang="en-US" sz="2400" dirty="0">
                <a:solidFill>
                  <a:schemeClr val="bg1"/>
                </a:solidFill>
              </a:rPr>
              <a:t> of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, and </a:t>
            </a:r>
            <a:r>
              <a:rPr lang="it-IT" altLang="en-US" sz="2400" dirty="0" err="1">
                <a:solidFill>
                  <a:schemeClr val="bg1"/>
                </a:solidFill>
              </a:rPr>
              <a:t>that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in the appropriate </a:t>
            </a:r>
            <a:r>
              <a:rPr lang="it-IT" altLang="en-US" sz="2400" dirty="0" err="1">
                <a:solidFill>
                  <a:schemeClr val="bg1"/>
                </a:solidFill>
              </a:rPr>
              <a:t>order</a:t>
            </a:r>
            <a:r>
              <a:rPr lang="it-IT" altLang="en-US" sz="2400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16739" name="Rectangle 5">
            <a:extLst>
              <a:ext uri="{FF2B5EF4-FFF2-40B4-BE49-F238E27FC236}">
                <a16:creationId xmlns:a16="http://schemas.microsoft.com/office/drawing/2014/main" id="{2E20137B-638A-6F44-8557-7D586F4EE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42" y="3719512"/>
            <a:ext cx="84248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altLang="en-US" sz="2400" dirty="0" err="1">
                <a:solidFill>
                  <a:srgbClr val="C0D3DC"/>
                </a:solidFill>
              </a:rPr>
              <a:t>What’s</a:t>
            </a:r>
            <a:r>
              <a:rPr lang="it-IT" altLang="en-US" sz="2400" dirty="0">
                <a:solidFill>
                  <a:srgbClr val="C0D3DC"/>
                </a:solidFill>
              </a:rPr>
              <a:t> the </a:t>
            </a:r>
            <a:r>
              <a:rPr lang="it-IT" altLang="en-US" sz="2400" dirty="0" err="1">
                <a:solidFill>
                  <a:srgbClr val="C0D3DC"/>
                </a:solidFill>
              </a:rPr>
              <a:t>probability</a:t>
            </a:r>
            <a:r>
              <a:rPr lang="it-IT" altLang="en-US" sz="2400" dirty="0">
                <a:solidFill>
                  <a:srgbClr val="C0D3DC"/>
                </a:solidFill>
              </a:rPr>
              <a:t> </a:t>
            </a:r>
            <a:r>
              <a:rPr lang="it-IT" altLang="en-US" sz="2400" dirty="0" err="1">
                <a:solidFill>
                  <a:srgbClr val="C0D3DC"/>
                </a:solidFill>
              </a:rPr>
              <a:t>that</a:t>
            </a:r>
            <a:r>
              <a:rPr lang="it-IT" altLang="en-US" sz="2400" dirty="0">
                <a:solidFill>
                  <a:srgbClr val="C0D3DC"/>
                </a:solidFill>
              </a:rPr>
              <a:t> </a:t>
            </a:r>
            <a:r>
              <a:rPr lang="it-IT" altLang="en-US" sz="2400" dirty="0" err="1">
                <a:solidFill>
                  <a:srgbClr val="C0D3DC"/>
                </a:solidFill>
              </a:rPr>
              <a:t>Mr</a:t>
            </a:r>
            <a:r>
              <a:rPr lang="it-IT" altLang="en-US" sz="2400" dirty="0">
                <a:solidFill>
                  <a:srgbClr val="C0D3DC"/>
                </a:solidFill>
              </a:rPr>
              <a:t> White </a:t>
            </a:r>
            <a:r>
              <a:rPr lang="it-IT" altLang="en-US" sz="2400" dirty="0" err="1">
                <a:solidFill>
                  <a:srgbClr val="C0D3DC"/>
                </a:solidFill>
              </a:rPr>
              <a:t>is</a:t>
            </a:r>
            <a:endParaRPr lang="it-IT" altLang="en-US" sz="2400" dirty="0">
              <a:solidFill>
                <a:srgbClr val="C0D3DC"/>
              </a:solidFill>
            </a:endParaRPr>
          </a:p>
          <a:p>
            <a:pPr marL="457200" indent="-457200" algn="just">
              <a:buFontTx/>
              <a:buAutoNum type="alphaLcParenR"/>
            </a:pPr>
            <a:r>
              <a:rPr lang="it-IT" altLang="en-US" sz="2400" dirty="0" err="1">
                <a:solidFill>
                  <a:srgbClr val="C0D3DC"/>
                </a:solidFill>
              </a:rPr>
              <a:t>Peasant</a:t>
            </a:r>
            <a:endParaRPr lang="it-IT" altLang="en-US" sz="2400" dirty="0">
              <a:solidFill>
                <a:srgbClr val="C0D3DC"/>
              </a:solidFill>
            </a:endParaRPr>
          </a:p>
          <a:p>
            <a:pPr marL="457200" indent="-457200" algn="just">
              <a:buFontTx/>
              <a:buAutoNum type="alphaLcParenR"/>
            </a:pPr>
            <a:r>
              <a:rPr lang="it-IT" altLang="en-US" sz="2400" dirty="0" err="1">
                <a:solidFill>
                  <a:srgbClr val="C0D3DC"/>
                </a:solidFill>
              </a:rPr>
              <a:t>Medical</a:t>
            </a:r>
            <a:r>
              <a:rPr lang="it-IT" altLang="en-US" sz="2400" dirty="0">
                <a:solidFill>
                  <a:srgbClr val="C0D3DC"/>
                </a:solidFill>
              </a:rPr>
              <a:t> </a:t>
            </a:r>
            <a:r>
              <a:rPr lang="it-IT" altLang="en-US" sz="2400" dirty="0" err="1">
                <a:solidFill>
                  <a:srgbClr val="C0D3DC"/>
                </a:solidFill>
              </a:rPr>
              <a:t>doctor</a:t>
            </a:r>
            <a:endParaRPr lang="it-IT" altLang="en-US" sz="2400" dirty="0">
              <a:solidFill>
                <a:srgbClr val="C0D3DC"/>
              </a:solidFill>
            </a:endParaRPr>
          </a:p>
          <a:p>
            <a:pPr marL="457200" indent="-457200" algn="just">
              <a:buFontTx/>
              <a:buAutoNum type="alphaLcParenR"/>
            </a:pPr>
            <a:r>
              <a:rPr lang="it-IT" altLang="en-US" sz="2400" dirty="0" err="1">
                <a:solidFill>
                  <a:srgbClr val="C0D3DC"/>
                </a:solidFill>
              </a:rPr>
              <a:t>Librarian</a:t>
            </a:r>
            <a:endParaRPr lang="it-IT" altLang="en-US" sz="2400" dirty="0">
              <a:solidFill>
                <a:srgbClr val="C0D3DC"/>
              </a:solidFill>
            </a:endParaRPr>
          </a:p>
          <a:p>
            <a:pPr marL="457200" indent="-457200" algn="just">
              <a:buFontTx/>
              <a:buAutoNum type="alphaLcParenR"/>
            </a:pPr>
            <a:r>
              <a:rPr lang="it-IT" altLang="en-US" sz="2400" dirty="0">
                <a:solidFill>
                  <a:srgbClr val="C0D3DC"/>
                </a:solidFill>
              </a:rPr>
              <a:t>Car </a:t>
            </a:r>
            <a:r>
              <a:rPr lang="it-IT" altLang="en-US" sz="2400" dirty="0" err="1">
                <a:solidFill>
                  <a:srgbClr val="C0D3DC"/>
                </a:solidFill>
              </a:rPr>
              <a:t>racer</a:t>
            </a:r>
            <a:endParaRPr lang="it-IT" altLang="en-US" sz="2400" dirty="0">
              <a:solidFill>
                <a:srgbClr val="C0D3DC"/>
              </a:solidFill>
            </a:endParaRPr>
          </a:p>
        </p:txBody>
      </p:sp>
      <p:pic>
        <p:nvPicPr>
          <p:cNvPr id="116740" name="Picture 6" descr="j0292020">
            <a:extLst>
              <a:ext uri="{FF2B5EF4-FFF2-40B4-BE49-F238E27FC236}">
                <a16:creationId xmlns:a16="http://schemas.microsoft.com/office/drawing/2014/main" id="{870C37E9-6B0A-F646-B761-9BBAC90ACA7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4" b="32471"/>
          <a:stretch>
            <a:fillRect/>
          </a:stretch>
        </p:blipFill>
        <p:spPr>
          <a:xfrm>
            <a:off x="2063751" y="1773238"/>
            <a:ext cx="1439863" cy="1371600"/>
          </a:xfrm>
          <a:noFill/>
        </p:spPr>
      </p:pic>
      <p:sp>
        <p:nvSpPr>
          <p:cNvPr id="116741" name="Rectangle 8">
            <a:extLst>
              <a:ext uri="{FF2B5EF4-FFF2-40B4-BE49-F238E27FC236}">
                <a16:creationId xmlns:a16="http://schemas.microsoft.com/office/drawing/2014/main" id="{A253A013-A922-1B4C-955E-2A9BCC4FC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6" y="1593851"/>
            <a:ext cx="8353425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4E5826-DF45-6343-907D-89A89B0E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926" y="676276"/>
            <a:ext cx="395922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REPRESENTATIVENESS 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>
            <a:extLst>
              <a:ext uri="{FF2B5EF4-FFF2-40B4-BE49-F238E27FC236}">
                <a16:creationId xmlns:a16="http://schemas.microsoft.com/office/drawing/2014/main" id="{F775AC51-0D86-6A49-8F4C-7D5DB442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624" y="1624427"/>
            <a:ext cx="6696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 err="1">
                <a:solidFill>
                  <a:schemeClr val="bg1"/>
                </a:solidFill>
              </a:rPr>
              <a:t>Mr</a:t>
            </a:r>
            <a:r>
              <a:rPr lang="it-IT" altLang="en-US" sz="2400" dirty="0">
                <a:solidFill>
                  <a:schemeClr val="bg1"/>
                </a:solidFill>
              </a:rPr>
              <a:t> White (A)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shy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solitary</a:t>
            </a:r>
            <a:r>
              <a:rPr lang="it-IT" altLang="en-US" sz="2400" dirty="0">
                <a:solidFill>
                  <a:schemeClr val="bg1"/>
                </a:solidFill>
              </a:rPr>
              <a:t>,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always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kind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not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interested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people</a:t>
            </a:r>
            <a:r>
              <a:rPr lang="it-IT" altLang="en-US" sz="2400" dirty="0">
                <a:solidFill>
                  <a:schemeClr val="bg1"/>
                </a:solidFill>
              </a:rPr>
              <a:t>.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humble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loves</a:t>
            </a:r>
            <a:r>
              <a:rPr lang="it-IT" altLang="en-US" sz="2400" dirty="0">
                <a:solidFill>
                  <a:schemeClr val="bg1"/>
                </a:solidFill>
              </a:rPr>
              <a:t> the </a:t>
            </a:r>
            <a:r>
              <a:rPr lang="it-IT" altLang="en-US" sz="2400" dirty="0" err="1">
                <a:solidFill>
                  <a:schemeClr val="bg1"/>
                </a:solidFill>
              </a:rPr>
              <a:t>details</a:t>
            </a:r>
            <a:r>
              <a:rPr lang="it-IT" altLang="en-US" sz="2400" dirty="0">
                <a:solidFill>
                  <a:schemeClr val="bg1"/>
                </a:solidFill>
              </a:rPr>
              <a:t> of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, and </a:t>
            </a:r>
            <a:r>
              <a:rPr lang="it-IT" altLang="en-US" sz="2400" dirty="0" err="1">
                <a:solidFill>
                  <a:schemeClr val="bg1"/>
                </a:solidFill>
              </a:rPr>
              <a:t>that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in the appropriate </a:t>
            </a:r>
            <a:r>
              <a:rPr lang="it-IT" altLang="en-US" sz="2400" dirty="0" err="1">
                <a:solidFill>
                  <a:schemeClr val="bg1"/>
                </a:solidFill>
              </a:rPr>
              <a:t>order</a:t>
            </a:r>
            <a:r>
              <a:rPr lang="it-IT" altLang="en-US" sz="2400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116740" name="Picture 6" descr="j0292020">
            <a:extLst>
              <a:ext uri="{FF2B5EF4-FFF2-40B4-BE49-F238E27FC236}">
                <a16:creationId xmlns:a16="http://schemas.microsoft.com/office/drawing/2014/main" id="{870C37E9-6B0A-F646-B761-9BBAC90ACA7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4" b="32471"/>
          <a:stretch>
            <a:fillRect/>
          </a:stretch>
        </p:blipFill>
        <p:spPr>
          <a:xfrm>
            <a:off x="2063751" y="1773238"/>
            <a:ext cx="1439863" cy="1371600"/>
          </a:xfrm>
          <a:noFill/>
        </p:spPr>
      </p:pic>
      <p:sp>
        <p:nvSpPr>
          <p:cNvPr id="116741" name="Rectangle 8">
            <a:extLst>
              <a:ext uri="{FF2B5EF4-FFF2-40B4-BE49-F238E27FC236}">
                <a16:creationId xmlns:a16="http://schemas.microsoft.com/office/drawing/2014/main" id="{A253A013-A922-1B4C-955E-2A9BCC4FC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6" y="1593851"/>
            <a:ext cx="8353425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6742" name="Text Box 10">
            <a:extLst>
              <a:ext uri="{FF2B5EF4-FFF2-40B4-BE49-F238E27FC236}">
                <a16:creationId xmlns:a16="http://schemas.microsoft.com/office/drawing/2014/main" id="{E458CB58-F575-5A42-973C-26C7BBB05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4005065"/>
            <a:ext cx="828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err="1">
                <a:solidFill>
                  <a:srgbClr val="FFFF00"/>
                </a:solidFill>
              </a:rPr>
              <a:t>When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answering</a:t>
            </a:r>
            <a:r>
              <a:rPr lang="it-IT" altLang="en-US" sz="2400" dirty="0">
                <a:solidFill>
                  <a:srgbClr val="FFFF00"/>
                </a:solidFill>
              </a:rPr>
              <a:t> to </a:t>
            </a:r>
            <a:r>
              <a:rPr lang="it-IT" altLang="en-US" sz="2400" dirty="0" err="1">
                <a:solidFill>
                  <a:srgbClr val="FFFF00"/>
                </a:solidFill>
              </a:rPr>
              <a:t>this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type</a:t>
            </a:r>
            <a:r>
              <a:rPr lang="it-IT" altLang="en-US" sz="2400" dirty="0">
                <a:solidFill>
                  <a:srgbClr val="FFFF00"/>
                </a:solidFill>
              </a:rPr>
              <a:t> of </a:t>
            </a:r>
            <a:r>
              <a:rPr lang="it-IT" altLang="en-US" sz="2400" dirty="0" err="1">
                <a:solidFill>
                  <a:srgbClr val="FFFF00"/>
                </a:solidFill>
              </a:rPr>
              <a:t>questions</a:t>
            </a:r>
            <a:r>
              <a:rPr lang="it-IT" altLang="en-US" sz="2400" dirty="0">
                <a:solidFill>
                  <a:srgbClr val="FFFF00"/>
                </a:solidFill>
              </a:rPr>
              <a:t>, </a:t>
            </a:r>
            <a:r>
              <a:rPr lang="it-IT" altLang="en-US" sz="2400" dirty="0" err="1">
                <a:solidFill>
                  <a:srgbClr val="FFFF00"/>
                </a:solidFill>
              </a:rPr>
              <a:t>individuals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tend</a:t>
            </a:r>
            <a:r>
              <a:rPr lang="it-IT" altLang="en-US" sz="2400" dirty="0">
                <a:solidFill>
                  <a:srgbClr val="FFFF00"/>
                </a:solidFill>
              </a:rPr>
              <a:t> to estimate the </a:t>
            </a:r>
            <a:r>
              <a:rPr lang="it-IT" altLang="en-US" sz="2400" dirty="0" err="1">
                <a:solidFill>
                  <a:srgbClr val="FFFF00"/>
                </a:solidFill>
              </a:rPr>
              <a:t>probabilities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as</a:t>
            </a:r>
            <a:r>
              <a:rPr lang="it-IT" altLang="en-US" sz="2400" dirty="0">
                <a:solidFill>
                  <a:srgbClr val="FFFF00"/>
                </a:solidFill>
              </a:rPr>
              <a:t> the </a:t>
            </a:r>
            <a:r>
              <a:rPr lang="it-IT" altLang="en-US" sz="2400" dirty="0" err="1">
                <a:solidFill>
                  <a:srgbClr val="FFFF00"/>
                </a:solidFill>
              </a:rPr>
              <a:t>degree</a:t>
            </a:r>
            <a:r>
              <a:rPr lang="it-IT" altLang="en-US" sz="2400" dirty="0">
                <a:solidFill>
                  <a:srgbClr val="FFFF00"/>
                </a:solidFill>
              </a:rPr>
              <a:t> in </a:t>
            </a:r>
            <a:r>
              <a:rPr lang="it-IT" altLang="en-US" sz="2400" dirty="0" err="1">
                <a:solidFill>
                  <a:srgbClr val="FFFF00"/>
                </a:solidFill>
              </a:rPr>
              <a:t>which</a:t>
            </a:r>
            <a:r>
              <a:rPr lang="it-IT" altLang="en-US" sz="2400" dirty="0">
                <a:solidFill>
                  <a:srgbClr val="FFFF00"/>
                </a:solidFill>
              </a:rPr>
              <a:t> A </a:t>
            </a:r>
            <a:r>
              <a:rPr lang="it-IT" altLang="en-US" sz="2400" dirty="0" err="1">
                <a:solidFill>
                  <a:srgbClr val="FFFF00"/>
                </a:solidFill>
              </a:rPr>
              <a:t>is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close</a:t>
            </a:r>
            <a:r>
              <a:rPr lang="it-IT" altLang="en-US" sz="2400" dirty="0">
                <a:solidFill>
                  <a:srgbClr val="FFFF00"/>
                </a:solidFill>
              </a:rPr>
              <a:t> to the </a:t>
            </a:r>
            <a:r>
              <a:rPr lang="it-IT" altLang="en-US" sz="2400" dirty="0" err="1">
                <a:solidFill>
                  <a:srgbClr val="FFFF00"/>
                </a:solidFill>
              </a:rPr>
              <a:t>prototype</a:t>
            </a:r>
            <a:r>
              <a:rPr lang="it-IT" altLang="en-US" sz="2400" dirty="0">
                <a:solidFill>
                  <a:srgbClr val="FFFF00"/>
                </a:solidFill>
              </a:rPr>
              <a:t> of the </a:t>
            </a:r>
            <a:r>
              <a:rPr lang="it-IT" altLang="en-US" sz="2400" dirty="0" err="1">
                <a:solidFill>
                  <a:srgbClr val="FFFF00"/>
                </a:solidFill>
              </a:rPr>
              <a:t>class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it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belongs</a:t>
            </a:r>
            <a:r>
              <a:rPr lang="it-IT" altLang="en-US" sz="2400" dirty="0">
                <a:solidFill>
                  <a:srgbClr val="FFFF00"/>
                </a:solidFill>
              </a:rPr>
              <a:t> to.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B0758C-7D9B-224A-AF96-798788D01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926" y="676276"/>
            <a:ext cx="395922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REPRESENTATIVENESS 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3930"/>
      </p:ext>
    </p:extLst>
  </p:cSld>
  <p:clrMapOvr>
    <a:masterClrMapping/>
  </p:clrMapOvr>
  <p:transition spd="med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">
            <a:extLst>
              <a:ext uri="{FF2B5EF4-FFF2-40B4-BE49-F238E27FC236}">
                <a16:creationId xmlns:a16="http://schemas.microsoft.com/office/drawing/2014/main" id="{1A3302B7-210F-4D44-AAE6-ADE81C661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765176"/>
            <a:ext cx="87137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BIAS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  <p:sp>
        <p:nvSpPr>
          <p:cNvPr id="118787" name="Text Box 11">
            <a:extLst>
              <a:ext uri="{FF2B5EF4-FFF2-40B4-BE49-F238E27FC236}">
                <a16:creationId xmlns:a16="http://schemas.microsoft.com/office/drawing/2014/main" id="{BF4EC6CB-C410-A244-A963-A87C12D9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527176"/>
            <a:ext cx="828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A. Base rate </a:t>
            </a:r>
            <a:r>
              <a:rPr lang="it-IT" altLang="en-US" sz="2400" dirty="0" err="1">
                <a:solidFill>
                  <a:schemeClr val="bg1"/>
                </a:solidFill>
              </a:rPr>
              <a:t>neglect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Tversky</a:t>
            </a:r>
            <a:r>
              <a:rPr lang="it-IT" altLang="en-US" sz="2400" dirty="0">
                <a:solidFill>
                  <a:schemeClr val="bg1"/>
                </a:solidFill>
              </a:rPr>
              <a:t> &amp; </a:t>
            </a:r>
            <a:r>
              <a:rPr lang="it-IT" altLang="en-US" sz="2400" dirty="0" err="1">
                <a:solidFill>
                  <a:schemeClr val="bg1"/>
                </a:solidFill>
              </a:rPr>
              <a:t>Kahneman</a:t>
            </a:r>
            <a:r>
              <a:rPr lang="it-IT" altLang="en-US" sz="2400" dirty="0">
                <a:solidFill>
                  <a:schemeClr val="bg1"/>
                </a:solidFill>
              </a:rPr>
              <a:t>, 1973)</a:t>
            </a:r>
          </a:p>
        </p:txBody>
      </p:sp>
      <p:sp>
        <p:nvSpPr>
          <p:cNvPr id="118788" name="Text Box 12">
            <a:extLst>
              <a:ext uri="{FF2B5EF4-FFF2-40B4-BE49-F238E27FC236}">
                <a16:creationId xmlns:a16="http://schemas.microsoft.com/office/drawing/2014/main" id="{444979AA-14CC-6E44-B766-6F9AF7CE1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636838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In </a:t>
            </a:r>
            <a:r>
              <a:rPr lang="it-IT" altLang="en-US" sz="2400" dirty="0" err="1">
                <a:solidFill>
                  <a:schemeClr val="bg1"/>
                </a:solidFill>
              </a:rPr>
              <a:t>Mr</a:t>
            </a:r>
            <a:r>
              <a:rPr lang="it-IT" altLang="en-US" sz="2400" dirty="0">
                <a:solidFill>
                  <a:schemeClr val="bg1"/>
                </a:solidFill>
              </a:rPr>
              <a:t> White </a:t>
            </a:r>
            <a:r>
              <a:rPr lang="it-IT" altLang="en-US" sz="2400" dirty="0" err="1">
                <a:solidFill>
                  <a:schemeClr val="bg1"/>
                </a:solidFill>
              </a:rPr>
              <a:t>example</a:t>
            </a:r>
            <a:r>
              <a:rPr lang="it-IT" altLang="en-US" sz="2400" dirty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118789" name="Group 22">
            <a:extLst>
              <a:ext uri="{FF2B5EF4-FFF2-40B4-BE49-F238E27FC236}">
                <a16:creationId xmlns:a16="http://schemas.microsoft.com/office/drawing/2014/main" id="{1CD5149B-6D02-3746-86F1-9B48AAB878B9}"/>
              </a:ext>
            </a:extLst>
          </p:cNvPr>
          <p:cNvGrpSpPr>
            <a:grpSpLocks/>
          </p:cNvGrpSpPr>
          <p:nvPr/>
        </p:nvGrpSpPr>
        <p:grpSpPr bwMode="auto">
          <a:xfrm>
            <a:off x="4367808" y="3570655"/>
            <a:ext cx="2376488" cy="2409825"/>
            <a:chOff x="703" y="1979"/>
            <a:chExt cx="1497" cy="1518"/>
          </a:xfrm>
        </p:grpSpPr>
        <p:sp>
          <p:nvSpPr>
            <p:cNvPr id="118794" name="Oval 13">
              <a:extLst>
                <a:ext uri="{FF2B5EF4-FFF2-40B4-BE49-F238E27FC236}">
                  <a16:creationId xmlns:a16="http://schemas.microsoft.com/office/drawing/2014/main" id="{35E8BC03-FBB4-0C44-9FFA-1919E0B3E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2000"/>
              <a:ext cx="1496" cy="149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IT" sz="1800" b="1"/>
            </a:p>
          </p:txBody>
        </p:sp>
        <p:sp>
          <p:nvSpPr>
            <p:cNvPr id="118795" name="Freeform 14">
              <a:extLst>
                <a:ext uri="{FF2B5EF4-FFF2-40B4-BE49-F238E27FC236}">
                  <a16:creationId xmlns:a16="http://schemas.microsoft.com/office/drawing/2014/main" id="{AC83AC9F-8729-324B-9E3A-83144FE7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979"/>
              <a:ext cx="764" cy="795"/>
            </a:xfrm>
            <a:custGeom>
              <a:avLst/>
              <a:gdLst>
                <a:gd name="T0" fmla="*/ 0 w 764"/>
                <a:gd name="T1" fmla="*/ 342 h 795"/>
                <a:gd name="T2" fmla="*/ 590 w 764"/>
                <a:gd name="T3" fmla="*/ 795 h 795"/>
                <a:gd name="T4" fmla="*/ 764 w 764"/>
                <a:gd name="T5" fmla="*/ 33 h 795"/>
                <a:gd name="T6" fmla="*/ 299 w 764"/>
                <a:gd name="T7" fmla="*/ 90 h 795"/>
                <a:gd name="T8" fmla="*/ 0 w 764"/>
                <a:gd name="T9" fmla="*/ 342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4" h="795">
                  <a:moveTo>
                    <a:pt x="0" y="342"/>
                  </a:moveTo>
                  <a:cubicBezTo>
                    <a:pt x="295" y="568"/>
                    <a:pt x="590" y="795"/>
                    <a:pt x="590" y="795"/>
                  </a:cubicBezTo>
                  <a:cubicBezTo>
                    <a:pt x="617" y="690"/>
                    <a:pt x="740" y="210"/>
                    <a:pt x="764" y="33"/>
                  </a:cubicBezTo>
                  <a:cubicBezTo>
                    <a:pt x="589" y="0"/>
                    <a:pt x="378" y="51"/>
                    <a:pt x="299" y="90"/>
                  </a:cubicBezTo>
                  <a:cubicBezTo>
                    <a:pt x="220" y="129"/>
                    <a:pt x="116" y="187"/>
                    <a:pt x="0" y="3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C0D3D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18796" name="Freeform 16">
              <a:extLst>
                <a:ext uri="{FF2B5EF4-FFF2-40B4-BE49-F238E27FC236}">
                  <a16:creationId xmlns:a16="http://schemas.microsoft.com/office/drawing/2014/main" id="{85A3C79D-6455-A443-A76F-F7D8A35DF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013"/>
              <a:ext cx="292" cy="760"/>
            </a:xfrm>
            <a:custGeom>
              <a:avLst/>
              <a:gdLst>
                <a:gd name="T0" fmla="*/ 0 w 292"/>
                <a:gd name="T1" fmla="*/ 760 h 760"/>
                <a:gd name="T2" fmla="*/ 249 w 292"/>
                <a:gd name="T3" fmla="*/ 21 h 760"/>
                <a:gd name="T4" fmla="*/ 178 w 292"/>
                <a:gd name="T5" fmla="*/ 0 h 760"/>
                <a:gd name="T6" fmla="*/ 0 w 292"/>
                <a:gd name="T7" fmla="*/ 760 h 7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" h="760">
                  <a:moveTo>
                    <a:pt x="0" y="760"/>
                  </a:moveTo>
                  <a:cubicBezTo>
                    <a:pt x="43" y="651"/>
                    <a:pt x="201" y="195"/>
                    <a:pt x="249" y="21"/>
                  </a:cubicBezTo>
                  <a:cubicBezTo>
                    <a:pt x="213" y="7"/>
                    <a:pt x="292" y="34"/>
                    <a:pt x="178" y="0"/>
                  </a:cubicBezTo>
                  <a:cubicBezTo>
                    <a:pt x="87" y="385"/>
                    <a:pt x="34" y="602"/>
                    <a:pt x="0" y="76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18797" name="Oval 17">
              <a:extLst>
                <a:ext uri="{FF2B5EF4-FFF2-40B4-BE49-F238E27FC236}">
                  <a16:creationId xmlns:a16="http://schemas.microsoft.com/office/drawing/2014/main" id="{C4AA070D-D4D2-A045-8BD1-A8D33BBE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8"/>
              <a:ext cx="1496" cy="149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IT" sz="1800" b="1"/>
            </a:p>
          </p:txBody>
        </p:sp>
      </p:grpSp>
      <p:sp>
        <p:nvSpPr>
          <p:cNvPr id="118790" name="Text Box 19">
            <a:extLst>
              <a:ext uri="{FF2B5EF4-FFF2-40B4-BE49-F238E27FC236}">
                <a16:creationId xmlns:a16="http://schemas.microsoft.com/office/drawing/2014/main" id="{1F9D33A7-31F2-D144-9419-B17D59D0E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908" y="3346817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 err="1">
                <a:solidFill>
                  <a:schemeClr val="bg1"/>
                </a:solidFill>
              </a:rPr>
              <a:t>peasants</a:t>
            </a:r>
            <a:endParaRPr lang="it-IT" altLang="en-US" sz="1800" dirty="0">
              <a:solidFill>
                <a:schemeClr val="bg1"/>
              </a:solidFill>
            </a:endParaRPr>
          </a:p>
        </p:txBody>
      </p:sp>
      <p:sp>
        <p:nvSpPr>
          <p:cNvPr id="118791" name="Text Box 20">
            <a:extLst>
              <a:ext uri="{FF2B5EF4-FFF2-40B4-BE49-F238E27FC236}">
                <a16:creationId xmlns:a16="http://schemas.microsoft.com/office/drawing/2014/main" id="{2841159F-6554-8743-9721-5B796A73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772" y="327538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 err="1">
                <a:solidFill>
                  <a:schemeClr val="bg1"/>
                </a:solidFill>
              </a:rPr>
              <a:t>librarians</a:t>
            </a:r>
            <a:endParaRPr lang="it-IT" altLang="en-US" sz="1800" dirty="0">
              <a:solidFill>
                <a:schemeClr val="bg1"/>
              </a:solidFill>
            </a:endParaRPr>
          </a:p>
        </p:txBody>
      </p:sp>
      <p:sp>
        <p:nvSpPr>
          <p:cNvPr id="118792" name="Text Box 21">
            <a:extLst>
              <a:ext uri="{FF2B5EF4-FFF2-40B4-BE49-F238E27FC236}">
                <a16:creationId xmlns:a16="http://schemas.microsoft.com/office/drawing/2014/main" id="{1DE3828F-8004-A94C-8CF6-52156D67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308" y="5758230"/>
            <a:ext cx="1150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 err="1">
                <a:solidFill>
                  <a:schemeClr val="bg1"/>
                </a:solidFill>
              </a:rPr>
              <a:t>other</a:t>
            </a:r>
            <a:endParaRPr lang="it-IT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4">
            <a:extLst>
              <a:ext uri="{FF2B5EF4-FFF2-40B4-BE49-F238E27FC236}">
                <a16:creationId xmlns:a16="http://schemas.microsoft.com/office/drawing/2014/main" id="{E4FC3231-61D7-6D4D-A004-A1AE6E8CE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96976"/>
            <a:ext cx="828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B. Sample </a:t>
            </a:r>
            <a:r>
              <a:rPr lang="it-IT" altLang="en-US" sz="2400" dirty="0" err="1">
                <a:solidFill>
                  <a:schemeClr val="bg1"/>
                </a:solidFill>
              </a:rPr>
              <a:t>size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neglect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Kahneman</a:t>
            </a:r>
            <a:r>
              <a:rPr lang="it-IT" altLang="en-US" sz="2400" dirty="0">
                <a:solidFill>
                  <a:schemeClr val="bg1"/>
                </a:solidFill>
              </a:rPr>
              <a:t> &amp; </a:t>
            </a:r>
            <a:r>
              <a:rPr lang="it-IT" altLang="en-US" sz="2400" dirty="0" err="1">
                <a:solidFill>
                  <a:schemeClr val="bg1"/>
                </a:solidFill>
              </a:rPr>
              <a:t>Tversky</a:t>
            </a:r>
            <a:r>
              <a:rPr lang="it-IT" altLang="en-US" sz="2400" dirty="0">
                <a:solidFill>
                  <a:schemeClr val="bg1"/>
                </a:solidFill>
              </a:rPr>
              <a:t>, 1972)</a:t>
            </a:r>
          </a:p>
        </p:txBody>
      </p:sp>
      <p:pic>
        <p:nvPicPr>
          <p:cNvPr id="120836" name="Picture 9" descr="j0235319">
            <a:extLst>
              <a:ext uri="{FF2B5EF4-FFF2-40B4-BE49-F238E27FC236}">
                <a16:creationId xmlns:a16="http://schemas.microsoft.com/office/drawing/2014/main" id="{3BE99CB3-FED6-7A48-AF02-ED57AFFD664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>
            <a:fillRect/>
          </a:stretch>
        </p:blipFill>
        <p:spPr>
          <a:xfrm>
            <a:off x="1992314" y="2728913"/>
            <a:ext cx="1944687" cy="142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7" name="Rectangle 11">
            <a:extLst>
              <a:ext uri="{FF2B5EF4-FFF2-40B4-BE49-F238E27FC236}">
                <a16:creationId xmlns:a16="http://schemas.microsoft.com/office/drawing/2014/main" id="{ADCDE44E-5880-5B4E-8BCB-CE60B1EA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2924176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rgbClr val="FF9900"/>
                </a:solidFill>
              </a:rPr>
              <a:t>45 CHILDREN</a:t>
            </a:r>
          </a:p>
        </p:txBody>
      </p:sp>
      <p:sp>
        <p:nvSpPr>
          <p:cNvPr id="120838" name="Rectangle 12">
            <a:extLst>
              <a:ext uri="{FF2B5EF4-FFF2-40B4-BE49-F238E27FC236}">
                <a16:creationId xmlns:a16="http://schemas.microsoft.com/office/drawing/2014/main" id="{28ABA1D9-7BDB-0C47-8F8D-70059ABC1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2133601"/>
            <a:ext cx="2160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# BIRTHS PER DAY</a:t>
            </a:r>
          </a:p>
        </p:txBody>
      </p:sp>
      <p:sp>
        <p:nvSpPr>
          <p:cNvPr id="120839" name="PubCross">
            <a:extLst>
              <a:ext uri="{FF2B5EF4-FFF2-40B4-BE49-F238E27FC236}">
                <a16:creationId xmlns:a16="http://schemas.microsoft.com/office/drawing/2014/main" id="{17E7A08D-B80D-D144-8A93-2D1919E4178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16500" y="2728914"/>
            <a:ext cx="647700" cy="719137"/>
          </a:xfrm>
          <a:custGeom>
            <a:avLst/>
            <a:gdLst>
              <a:gd name="T0" fmla="*/ 9711002 w 21600"/>
              <a:gd name="T1" fmla="*/ 0 h 21600"/>
              <a:gd name="T2" fmla="*/ 0 w 21600"/>
              <a:gd name="T3" fmla="*/ 11971234 h 21600"/>
              <a:gd name="T4" fmla="*/ 9711002 w 21600"/>
              <a:gd name="T5" fmla="*/ 23942501 h 21600"/>
              <a:gd name="T6" fmla="*/ 19422004 w 21600"/>
              <a:gd name="T7" fmla="*/ 119712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T"/>
          </a:p>
        </p:txBody>
      </p:sp>
      <p:sp>
        <p:nvSpPr>
          <p:cNvPr id="120840" name="PubCross">
            <a:extLst>
              <a:ext uri="{FF2B5EF4-FFF2-40B4-BE49-F238E27FC236}">
                <a16:creationId xmlns:a16="http://schemas.microsoft.com/office/drawing/2014/main" id="{A86A82A1-41D7-E14A-9532-1F68393AE1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160963" y="3789363"/>
            <a:ext cx="360362" cy="360362"/>
          </a:xfrm>
          <a:custGeom>
            <a:avLst/>
            <a:gdLst>
              <a:gd name="T0" fmla="*/ 3006036 w 21600"/>
              <a:gd name="T1" fmla="*/ 0 h 21600"/>
              <a:gd name="T2" fmla="*/ 0 w 21600"/>
              <a:gd name="T3" fmla="*/ 3006036 h 21600"/>
              <a:gd name="T4" fmla="*/ 3006036 w 21600"/>
              <a:gd name="T5" fmla="*/ 6012073 h 21600"/>
              <a:gd name="T6" fmla="*/ 6012073 w 21600"/>
              <a:gd name="T7" fmla="*/ 30060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T"/>
          </a:p>
        </p:txBody>
      </p:sp>
      <p:sp>
        <p:nvSpPr>
          <p:cNvPr id="120841" name="Rectangle 15">
            <a:extLst>
              <a:ext uri="{FF2B5EF4-FFF2-40B4-BE49-F238E27FC236}">
                <a16:creationId xmlns:a16="http://schemas.microsoft.com/office/drawing/2014/main" id="{FD7A6D32-DED1-3547-A8E9-D781D233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6" y="2205038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CITY</a:t>
            </a:r>
          </a:p>
        </p:txBody>
      </p:sp>
      <p:sp>
        <p:nvSpPr>
          <p:cNvPr id="120842" name="Rectangle 16">
            <a:extLst>
              <a:ext uri="{FF2B5EF4-FFF2-40B4-BE49-F238E27FC236}">
                <a16:creationId xmlns:a16="http://schemas.microsoft.com/office/drawing/2014/main" id="{CD5CE340-DC1C-ED4F-8978-533EE6DE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6" y="2133600"/>
            <a:ext cx="1680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2 HOSPITALS</a:t>
            </a:r>
          </a:p>
        </p:txBody>
      </p:sp>
      <p:sp>
        <p:nvSpPr>
          <p:cNvPr id="120843" name="Rectangle 17">
            <a:extLst>
              <a:ext uri="{FF2B5EF4-FFF2-40B4-BE49-F238E27FC236}">
                <a16:creationId xmlns:a16="http://schemas.microsoft.com/office/drawing/2014/main" id="{986D5B1F-9923-F14A-A78C-11BD2164F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770313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</a:rPr>
              <a:t>15 CHILDREN</a:t>
            </a:r>
          </a:p>
        </p:txBody>
      </p:sp>
      <p:sp>
        <p:nvSpPr>
          <p:cNvPr id="120844" name="Rectangle 18">
            <a:extLst>
              <a:ext uri="{FF2B5EF4-FFF2-40B4-BE49-F238E27FC236}">
                <a16:creationId xmlns:a16="http://schemas.microsoft.com/office/drawing/2014/main" id="{F17961F5-1C75-BA42-A411-F096B7782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437064"/>
            <a:ext cx="8713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rgbClr val="C0D3DC"/>
                </a:solidFill>
              </a:rPr>
              <a:t>IN 1 YEAR, IN WHICH HOSPITAL WE MIGHT OBSERVE THE HIGHER FREQUENCY OF DAYS WHEN MORE THAN 60% OF CHILDREN ARE MALES?</a:t>
            </a:r>
          </a:p>
        </p:txBody>
      </p:sp>
      <p:sp>
        <p:nvSpPr>
          <p:cNvPr id="120845" name="Rectangle 19">
            <a:extLst>
              <a:ext uri="{FF2B5EF4-FFF2-40B4-BE49-F238E27FC236}">
                <a16:creationId xmlns:a16="http://schemas.microsoft.com/office/drawing/2014/main" id="{08B26547-3391-8045-898E-25D10D67F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2139951"/>
            <a:ext cx="2749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MALE/FEMALE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 RATIO</a:t>
            </a:r>
          </a:p>
        </p:txBody>
      </p:sp>
      <p:sp>
        <p:nvSpPr>
          <p:cNvPr id="120846" name="Rectangle 20">
            <a:extLst>
              <a:ext uri="{FF2B5EF4-FFF2-40B4-BE49-F238E27FC236}">
                <a16:creationId xmlns:a16="http://schemas.microsoft.com/office/drawing/2014/main" id="{8D9548E5-15AD-6A44-8C0A-35EB3223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2924176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9900"/>
                </a:solidFill>
              </a:rPr>
              <a:t>1:1</a:t>
            </a:r>
          </a:p>
        </p:txBody>
      </p:sp>
      <p:sp>
        <p:nvSpPr>
          <p:cNvPr id="120847" name="Rectangle 24">
            <a:extLst>
              <a:ext uri="{FF2B5EF4-FFF2-40B4-BE49-F238E27FC236}">
                <a16:creationId xmlns:a16="http://schemas.microsoft.com/office/drawing/2014/main" id="{A02D18CF-6BF3-3F4C-AE16-5221F830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37703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FF00"/>
                </a:solidFill>
              </a:rPr>
              <a:t>1:1</a:t>
            </a:r>
          </a:p>
        </p:txBody>
      </p:sp>
      <p:sp>
        <p:nvSpPr>
          <p:cNvPr id="120849" name="Rectangle 26">
            <a:extLst>
              <a:ext uri="{FF2B5EF4-FFF2-40B4-BE49-F238E27FC236}">
                <a16:creationId xmlns:a16="http://schemas.microsoft.com/office/drawing/2014/main" id="{06A3D6A3-4E4C-0244-9DE5-1672D51F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133601"/>
            <a:ext cx="8785225" cy="22320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0DB4993-114D-F84C-8AB3-89F58377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765176"/>
            <a:ext cx="87137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BIAS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88174D73-AD20-FC4C-B3DF-D4DE6364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373217"/>
            <a:ext cx="4679404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 typeface="Arial" panose="020B0604020202020204" pitchFamily="34" charset="0"/>
              <a:buChar char="-"/>
            </a:pPr>
            <a:r>
              <a:rPr lang="it-IT" altLang="en-US" sz="1800" b="1" dirty="0">
                <a:solidFill>
                  <a:schemeClr val="bg1"/>
                </a:solidFill>
              </a:rPr>
              <a:t>A. The </a:t>
            </a:r>
            <a:r>
              <a:rPr lang="it-IT" altLang="en-US" sz="1800" b="1" dirty="0" err="1">
                <a:solidFill>
                  <a:schemeClr val="bg1"/>
                </a:solidFill>
              </a:rPr>
              <a:t>larger</a:t>
            </a:r>
            <a:r>
              <a:rPr lang="it-IT" altLang="en-US" sz="1800" b="1" dirty="0">
                <a:solidFill>
                  <a:schemeClr val="bg1"/>
                </a:solidFill>
              </a:rPr>
              <a:t> hospital </a:t>
            </a:r>
          </a:p>
          <a:p>
            <a:pPr algn="just" eaLnBrk="1" hangingPunct="1">
              <a:spcBef>
                <a:spcPct val="30000"/>
              </a:spcBef>
              <a:buFont typeface="Arial" panose="020B0604020202020204" pitchFamily="34" charset="0"/>
              <a:buChar char="-"/>
            </a:pPr>
            <a:r>
              <a:rPr lang="it-IT" altLang="en-US" sz="1800" b="1" dirty="0">
                <a:solidFill>
                  <a:schemeClr val="bg1"/>
                </a:solidFill>
              </a:rPr>
              <a:t>B. The </a:t>
            </a:r>
            <a:r>
              <a:rPr lang="it-IT" altLang="en-US" sz="1800" b="1" dirty="0" err="1">
                <a:solidFill>
                  <a:schemeClr val="bg1"/>
                </a:solidFill>
              </a:rPr>
              <a:t>smaller</a:t>
            </a:r>
            <a:r>
              <a:rPr lang="it-IT" altLang="en-US" sz="1800" b="1" dirty="0">
                <a:solidFill>
                  <a:schemeClr val="bg1"/>
                </a:solidFill>
              </a:rPr>
              <a:t> hospital </a:t>
            </a:r>
          </a:p>
          <a:p>
            <a:pPr algn="just" eaLnBrk="1" hangingPunct="1">
              <a:spcBef>
                <a:spcPct val="30000"/>
              </a:spcBef>
              <a:buFont typeface="Arial" panose="020B0604020202020204" pitchFamily="34" charset="0"/>
              <a:buChar char="-"/>
            </a:pPr>
            <a:r>
              <a:rPr lang="it-IT" altLang="en-US" sz="1800" b="1" dirty="0">
                <a:solidFill>
                  <a:schemeClr val="bg1"/>
                </a:solidFill>
              </a:rPr>
              <a:t>C. No </a:t>
            </a:r>
            <a:r>
              <a:rPr lang="it-IT" altLang="en-US" sz="1800" b="1" dirty="0" err="1">
                <a:solidFill>
                  <a:schemeClr val="bg1"/>
                </a:solidFill>
              </a:rPr>
              <a:t>difference</a:t>
            </a:r>
            <a:r>
              <a:rPr lang="it-IT" altLang="en-US" sz="18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4">
            <a:extLst>
              <a:ext uri="{FF2B5EF4-FFF2-40B4-BE49-F238E27FC236}">
                <a16:creationId xmlns:a16="http://schemas.microsoft.com/office/drawing/2014/main" id="{E4FC3231-61D7-6D4D-A004-A1AE6E8CE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96976"/>
            <a:ext cx="828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B. Sample </a:t>
            </a:r>
            <a:r>
              <a:rPr lang="it-IT" altLang="en-US" sz="2400" dirty="0" err="1">
                <a:solidFill>
                  <a:schemeClr val="bg1"/>
                </a:solidFill>
              </a:rPr>
              <a:t>size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neglect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Kahneman</a:t>
            </a:r>
            <a:r>
              <a:rPr lang="it-IT" altLang="en-US" sz="2400" dirty="0">
                <a:solidFill>
                  <a:schemeClr val="bg1"/>
                </a:solidFill>
              </a:rPr>
              <a:t> &amp; </a:t>
            </a:r>
            <a:r>
              <a:rPr lang="it-IT" altLang="en-US" sz="2400" dirty="0" err="1">
                <a:solidFill>
                  <a:schemeClr val="bg1"/>
                </a:solidFill>
              </a:rPr>
              <a:t>Tversky</a:t>
            </a:r>
            <a:r>
              <a:rPr lang="it-IT" altLang="en-US" sz="2400" dirty="0">
                <a:solidFill>
                  <a:schemeClr val="bg1"/>
                </a:solidFill>
              </a:rPr>
              <a:t>, 1972)</a:t>
            </a:r>
          </a:p>
        </p:txBody>
      </p:sp>
      <p:pic>
        <p:nvPicPr>
          <p:cNvPr id="120836" name="Picture 9" descr="j0235319">
            <a:extLst>
              <a:ext uri="{FF2B5EF4-FFF2-40B4-BE49-F238E27FC236}">
                <a16:creationId xmlns:a16="http://schemas.microsoft.com/office/drawing/2014/main" id="{3BE99CB3-FED6-7A48-AF02-ED57AFFD664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>
            <a:fillRect/>
          </a:stretch>
        </p:blipFill>
        <p:spPr>
          <a:xfrm>
            <a:off x="1992314" y="2728913"/>
            <a:ext cx="1944687" cy="142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7" name="Rectangle 11">
            <a:extLst>
              <a:ext uri="{FF2B5EF4-FFF2-40B4-BE49-F238E27FC236}">
                <a16:creationId xmlns:a16="http://schemas.microsoft.com/office/drawing/2014/main" id="{ADCDE44E-5880-5B4E-8BCB-CE60B1EA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2924176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rgbClr val="FF9900"/>
                </a:solidFill>
              </a:rPr>
              <a:t>45 CHILDREN</a:t>
            </a:r>
          </a:p>
        </p:txBody>
      </p:sp>
      <p:sp>
        <p:nvSpPr>
          <p:cNvPr id="120838" name="Rectangle 12">
            <a:extLst>
              <a:ext uri="{FF2B5EF4-FFF2-40B4-BE49-F238E27FC236}">
                <a16:creationId xmlns:a16="http://schemas.microsoft.com/office/drawing/2014/main" id="{28ABA1D9-7BDB-0C47-8F8D-70059ABC1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2133601"/>
            <a:ext cx="2160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# BIRTHS PER DAY</a:t>
            </a:r>
          </a:p>
        </p:txBody>
      </p:sp>
      <p:sp>
        <p:nvSpPr>
          <p:cNvPr id="120839" name="PubCross">
            <a:extLst>
              <a:ext uri="{FF2B5EF4-FFF2-40B4-BE49-F238E27FC236}">
                <a16:creationId xmlns:a16="http://schemas.microsoft.com/office/drawing/2014/main" id="{17E7A08D-B80D-D144-8A93-2D1919E4178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16500" y="2728914"/>
            <a:ext cx="647700" cy="719137"/>
          </a:xfrm>
          <a:custGeom>
            <a:avLst/>
            <a:gdLst>
              <a:gd name="T0" fmla="*/ 9711002 w 21600"/>
              <a:gd name="T1" fmla="*/ 0 h 21600"/>
              <a:gd name="T2" fmla="*/ 0 w 21600"/>
              <a:gd name="T3" fmla="*/ 11971234 h 21600"/>
              <a:gd name="T4" fmla="*/ 9711002 w 21600"/>
              <a:gd name="T5" fmla="*/ 23942501 h 21600"/>
              <a:gd name="T6" fmla="*/ 19422004 w 21600"/>
              <a:gd name="T7" fmla="*/ 119712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T"/>
          </a:p>
        </p:txBody>
      </p:sp>
      <p:sp>
        <p:nvSpPr>
          <p:cNvPr id="120840" name="PubCross">
            <a:extLst>
              <a:ext uri="{FF2B5EF4-FFF2-40B4-BE49-F238E27FC236}">
                <a16:creationId xmlns:a16="http://schemas.microsoft.com/office/drawing/2014/main" id="{A86A82A1-41D7-E14A-9532-1F68393AE1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160963" y="3789363"/>
            <a:ext cx="360362" cy="360362"/>
          </a:xfrm>
          <a:custGeom>
            <a:avLst/>
            <a:gdLst>
              <a:gd name="T0" fmla="*/ 3006036 w 21600"/>
              <a:gd name="T1" fmla="*/ 0 h 21600"/>
              <a:gd name="T2" fmla="*/ 0 w 21600"/>
              <a:gd name="T3" fmla="*/ 3006036 h 21600"/>
              <a:gd name="T4" fmla="*/ 3006036 w 21600"/>
              <a:gd name="T5" fmla="*/ 6012073 h 21600"/>
              <a:gd name="T6" fmla="*/ 6012073 w 21600"/>
              <a:gd name="T7" fmla="*/ 30060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T"/>
          </a:p>
        </p:txBody>
      </p:sp>
      <p:sp>
        <p:nvSpPr>
          <p:cNvPr id="120841" name="Rectangle 15">
            <a:extLst>
              <a:ext uri="{FF2B5EF4-FFF2-40B4-BE49-F238E27FC236}">
                <a16:creationId xmlns:a16="http://schemas.microsoft.com/office/drawing/2014/main" id="{FD7A6D32-DED1-3547-A8E9-D781D233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6" y="2205038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CITY</a:t>
            </a:r>
          </a:p>
        </p:txBody>
      </p:sp>
      <p:sp>
        <p:nvSpPr>
          <p:cNvPr id="120842" name="Rectangle 16">
            <a:extLst>
              <a:ext uri="{FF2B5EF4-FFF2-40B4-BE49-F238E27FC236}">
                <a16:creationId xmlns:a16="http://schemas.microsoft.com/office/drawing/2014/main" id="{CD5CE340-DC1C-ED4F-8978-533EE6DE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6" y="2133600"/>
            <a:ext cx="1680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2 HOSPITALS</a:t>
            </a:r>
          </a:p>
        </p:txBody>
      </p:sp>
      <p:sp>
        <p:nvSpPr>
          <p:cNvPr id="120843" name="Rectangle 17">
            <a:extLst>
              <a:ext uri="{FF2B5EF4-FFF2-40B4-BE49-F238E27FC236}">
                <a16:creationId xmlns:a16="http://schemas.microsoft.com/office/drawing/2014/main" id="{986D5B1F-9923-F14A-A78C-11BD2164F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770313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</a:rPr>
              <a:t>15 CHILDREN</a:t>
            </a:r>
          </a:p>
        </p:txBody>
      </p:sp>
      <p:sp>
        <p:nvSpPr>
          <p:cNvPr id="120844" name="Rectangle 18">
            <a:extLst>
              <a:ext uri="{FF2B5EF4-FFF2-40B4-BE49-F238E27FC236}">
                <a16:creationId xmlns:a16="http://schemas.microsoft.com/office/drawing/2014/main" id="{F17961F5-1C75-BA42-A411-F096B7782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437064"/>
            <a:ext cx="8713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rgbClr val="C0D3DC"/>
                </a:solidFill>
              </a:rPr>
              <a:t>IN 1 YEAR, IN WHICH HOSPITAL WE MIGHT OBSERVE THE HIGHER FREQUENCY OF DAYS WHEN MORE THAN 60% OF CHILDREN ARE MALES?</a:t>
            </a:r>
          </a:p>
        </p:txBody>
      </p:sp>
      <p:sp>
        <p:nvSpPr>
          <p:cNvPr id="120845" name="Rectangle 19">
            <a:extLst>
              <a:ext uri="{FF2B5EF4-FFF2-40B4-BE49-F238E27FC236}">
                <a16:creationId xmlns:a16="http://schemas.microsoft.com/office/drawing/2014/main" id="{08B26547-3391-8045-898E-25D10D67F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2139951"/>
            <a:ext cx="2749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MALE/FEMALE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 RATIO</a:t>
            </a:r>
          </a:p>
        </p:txBody>
      </p:sp>
      <p:sp>
        <p:nvSpPr>
          <p:cNvPr id="120846" name="Rectangle 20">
            <a:extLst>
              <a:ext uri="{FF2B5EF4-FFF2-40B4-BE49-F238E27FC236}">
                <a16:creationId xmlns:a16="http://schemas.microsoft.com/office/drawing/2014/main" id="{8D9548E5-15AD-6A44-8C0A-35EB3223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2924176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9900"/>
                </a:solidFill>
              </a:rPr>
              <a:t>1:1</a:t>
            </a:r>
          </a:p>
        </p:txBody>
      </p:sp>
      <p:sp>
        <p:nvSpPr>
          <p:cNvPr id="120847" name="Rectangle 24">
            <a:extLst>
              <a:ext uri="{FF2B5EF4-FFF2-40B4-BE49-F238E27FC236}">
                <a16:creationId xmlns:a16="http://schemas.microsoft.com/office/drawing/2014/main" id="{A02D18CF-6BF3-3F4C-AE16-5221F830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37703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FF00"/>
                </a:solidFill>
              </a:rPr>
              <a:t>1:1</a:t>
            </a:r>
          </a:p>
        </p:txBody>
      </p:sp>
      <p:sp>
        <p:nvSpPr>
          <p:cNvPr id="120849" name="Rectangle 26">
            <a:extLst>
              <a:ext uri="{FF2B5EF4-FFF2-40B4-BE49-F238E27FC236}">
                <a16:creationId xmlns:a16="http://schemas.microsoft.com/office/drawing/2014/main" id="{06A3D6A3-4E4C-0244-9DE5-1672D51F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133601"/>
            <a:ext cx="8785225" cy="22320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0DB4993-114D-F84C-8AB3-89F58377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765176"/>
            <a:ext cx="87137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BIAS</a:t>
            </a:r>
            <a:endParaRPr lang="it-IT" altLang="en-US" sz="2400" i="1" dirty="0">
              <a:solidFill>
                <a:srgbClr val="FFFF00"/>
              </a:solidFill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47B6C9C5-99B8-CF4B-9165-136A7A99D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373217"/>
            <a:ext cx="4679404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 typeface="Arial" panose="020B0604020202020204" pitchFamily="34" charset="0"/>
              <a:buChar char="-"/>
            </a:pPr>
            <a:r>
              <a:rPr lang="it-IT" altLang="en-US" sz="1800" b="1" dirty="0">
                <a:solidFill>
                  <a:schemeClr val="bg1"/>
                </a:solidFill>
              </a:rPr>
              <a:t>A. The </a:t>
            </a:r>
            <a:r>
              <a:rPr lang="it-IT" altLang="en-US" sz="1800" b="1" dirty="0" err="1">
                <a:solidFill>
                  <a:schemeClr val="bg1"/>
                </a:solidFill>
              </a:rPr>
              <a:t>larger</a:t>
            </a:r>
            <a:r>
              <a:rPr lang="it-IT" altLang="en-US" sz="1800" b="1" dirty="0">
                <a:solidFill>
                  <a:schemeClr val="bg1"/>
                </a:solidFill>
              </a:rPr>
              <a:t> hospital (21)</a:t>
            </a:r>
          </a:p>
          <a:p>
            <a:pPr algn="just" eaLnBrk="1" hangingPunct="1">
              <a:spcBef>
                <a:spcPct val="30000"/>
              </a:spcBef>
              <a:buFont typeface="Arial" panose="020B0604020202020204" pitchFamily="34" charset="0"/>
              <a:buChar char="-"/>
            </a:pPr>
            <a:r>
              <a:rPr lang="it-IT" altLang="en-US" sz="1800" b="1" dirty="0">
                <a:solidFill>
                  <a:schemeClr val="bg1"/>
                </a:solidFill>
              </a:rPr>
              <a:t>B. The </a:t>
            </a:r>
            <a:r>
              <a:rPr lang="it-IT" altLang="en-US" sz="1800" b="1" dirty="0" err="1">
                <a:solidFill>
                  <a:schemeClr val="bg1"/>
                </a:solidFill>
              </a:rPr>
              <a:t>smaller</a:t>
            </a:r>
            <a:r>
              <a:rPr lang="it-IT" altLang="en-US" sz="1800" b="1" dirty="0">
                <a:solidFill>
                  <a:schemeClr val="bg1"/>
                </a:solidFill>
              </a:rPr>
              <a:t> hospital (21)</a:t>
            </a:r>
          </a:p>
          <a:p>
            <a:pPr algn="just" eaLnBrk="1" hangingPunct="1">
              <a:spcBef>
                <a:spcPct val="30000"/>
              </a:spcBef>
              <a:buFont typeface="Arial" panose="020B0604020202020204" pitchFamily="34" charset="0"/>
              <a:buChar char="-"/>
            </a:pPr>
            <a:r>
              <a:rPr lang="it-IT" altLang="en-US" sz="1800" b="1" dirty="0">
                <a:solidFill>
                  <a:schemeClr val="bg1"/>
                </a:solidFill>
              </a:rPr>
              <a:t>C. No </a:t>
            </a:r>
            <a:r>
              <a:rPr lang="it-IT" altLang="en-US" sz="1800" b="1" dirty="0" err="1">
                <a:solidFill>
                  <a:schemeClr val="bg1"/>
                </a:solidFill>
              </a:rPr>
              <a:t>difference</a:t>
            </a:r>
            <a:r>
              <a:rPr lang="it-IT" altLang="en-US" sz="1800" b="1" dirty="0">
                <a:solidFill>
                  <a:schemeClr val="bg1"/>
                </a:solidFill>
              </a:rPr>
              <a:t> (53)</a:t>
            </a:r>
          </a:p>
        </p:txBody>
      </p:sp>
    </p:spTree>
    <p:extLst>
      <p:ext uri="{BB962C8B-B14F-4D97-AF65-F5344CB8AC3E}">
        <p14:creationId xmlns:p14="http://schemas.microsoft.com/office/powerpoint/2010/main" val="1056459382"/>
      </p:ext>
    </p:extLst>
  </p:cSld>
  <p:clrMapOvr>
    <a:masterClrMapping/>
  </p:clrMapOvr>
  <p:transition spd="med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8">
            <a:extLst>
              <a:ext uri="{FF2B5EF4-FFF2-40B4-BE49-F238E27FC236}">
                <a16:creationId xmlns:a16="http://schemas.microsoft.com/office/drawing/2014/main" id="{4931FD57-9CE2-6B4F-BCC4-0EEC11F6CD4C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3573464"/>
            <a:ext cx="1008062" cy="612775"/>
            <a:chOff x="1565" y="2251"/>
            <a:chExt cx="635" cy="386"/>
          </a:xfrm>
        </p:grpSpPr>
        <p:grpSp>
          <p:nvGrpSpPr>
            <p:cNvPr id="122896" name="Group 13">
              <a:extLst>
                <a:ext uri="{FF2B5EF4-FFF2-40B4-BE49-F238E27FC236}">
                  <a16:creationId xmlns:a16="http://schemas.microsoft.com/office/drawing/2014/main" id="{236BB910-6EE1-C34A-BCEA-36D376720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2251"/>
              <a:ext cx="635" cy="386"/>
              <a:chOff x="521" y="1344"/>
              <a:chExt cx="635" cy="386"/>
            </a:xfrm>
          </p:grpSpPr>
          <p:sp>
            <p:nvSpPr>
              <p:cNvPr id="122898" name="Oval 14">
                <a:extLst>
                  <a:ext uri="{FF2B5EF4-FFF2-40B4-BE49-F238E27FC236}">
                    <a16:creationId xmlns:a16="http://schemas.microsoft.com/office/drawing/2014/main" id="{2CC2AEFB-D4CE-5142-BF40-F4731AF17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59140">
                <a:off x="623" y="1242"/>
                <a:ext cx="386" cy="58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  <p:sp>
            <p:nvSpPr>
              <p:cNvPr id="122899" name="Oval 15">
                <a:extLst>
                  <a:ext uri="{FF2B5EF4-FFF2-40B4-BE49-F238E27FC236}">
                    <a16:creationId xmlns:a16="http://schemas.microsoft.com/office/drawing/2014/main" id="{B1FEFC54-DD56-464D-B677-F966B4EC2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8839">
                <a:off x="669" y="1242"/>
                <a:ext cx="386" cy="5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</p:grpSp>
        <p:sp>
          <p:nvSpPr>
            <p:cNvPr id="122897" name="AutoShape 17">
              <a:extLst>
                <a:ext uri="{FF2B5EF4-FFF2-40B4-BE49-F238E27FC236}">
                  <a16:creationId xmlns:a16="http://schemas.microsoft.com/office/drawing/2014/main" id="{0E78172B-CC51-2446-A54A-8A98EBD80D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63258">
              <a:off x="1775" y="2301"/>
              <a:ext cx="264" cy="272"/>
            </a:xfrm>
            <a:prstGeom prst="plus">
              <a:avLst>
                <a:gd name="adj" fmla="val 37005"/>
              </a:avLst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IT" sz="1800" b="1"/>
            </a:p>
          </p:txBody>
        </p:sp>
      </p:grpSp>
      <p:grpSp>
        <p:nvGrpSpPr>
          <p:cNvPr id="122883" name="Group 19">
            <a:extLst>
              <a:ext uri="{FF2B5EF4-FFF2-40B4-BE49-F238E27FC236}">
                <a16:creationId xmlns:a16="http://schemas.microsoft.com/office/drawing/2014/main" id="{6611F20E-C1E1-4443-BCED-F100B3B796DE}"/>
              </a:ext>
            </a:extLst>
          </p:cNvPr>
          <p:cNvGrpSpPr>
            <a:grpSpLocks/>
          </p:cNvGrpSpPr>
          <p:nvPr/>
        </p:nvGrpSpPr>
        <p:grpSpPr bwMode="auto">
          <a:xfrm rot="3486552">
            <a:off x="3772695" y="2007395"/>
            <a:ext cx="612775" cy="1008063"/>
            <a:chOff x="793" y="1434"/>
            <a:chExt cx="386" cy="635"/>
          </a:xfrm>
        </p:grpSpPr>
        <p:grpSp>
          <p:nvGrpSpPr>
            <p:cNvPr id="122892" name="Group 20">
              <a:extLst>
                <a:ext uri="{FF2B5EF4-FFF2-40B4-BE49-F238E27FC236}">
                  <a16:creationId xmlns:a16="http://schemas.microsoft.com/office/drawing/2014/main" id="{4F9755A6-F118-8C48-96D0-1194148ECA52}"/>
                </a:ext>
              </a:extLst>
            </p:cNvPr>
            <p:cNvGrpSpPr>
              <a:grpSpLocks/>
            </p:cNvGrpSpPr>
            <p:nvPr/>
          </p:nvGrpSpPr>
          <p:grpSpPr bwMode="auto">
            <a:xfrm rot="-4881790">
              <a:off x="668" y="1559"/>
              <a:ext cx="635" cy="386"/>
              <a:chOff x="521" y="1344"/>
              <a:chExt cx="635" cy="386"/>
            </a:xfrm>
          </p:grpSpPr>
          <p:sp>
            <p:nvSpPr>
              <p:cNvPr id="122894" name="Oval 21">
                <a:extLst>
                  <a:ext uri="{FF2B5EF4-FFF2-40B4-BE49-F238E27FC236}">
                    <a16:creationId xmlns:a16="http://schemas.microsoft.com/office/drawing/2014/main" id="{09BC5ED4-B065-C043-B160-58120467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59140">
                <a:off x="623" y="1242"/>
                <a:ext cx="386" cy="58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  <p:sp>
            <p:nvSpPr>
              <p:cNvPr id="122895" name="Oval 22">
                <a:extLst>
                  <a:ext uri="{FF2B5EF4-FFF2-40B4-BE49-F238E27FC236}">
                    <a16:creationId xmlns:a16="http://schemas.microsoft.com/office/drawing/2014/main" id="{FCDA78BE-B431-DA4E-9EB4-91AFB413C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8839">
                <a:off x="669" y="1242"/>
                <a:ext cx="386" cy="5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</p:grpSp>
        <p:sp>
          <p:nvSpPr>
            <p:cNvPr id="122893" name="Freeform 23">
              <a:extLst>
                <a:ext uri="{FF2B5EF4-FFF2-40B4-BE49-F238E27FC236}">
                  <a16:creationId xmlns:a16="http://schemas.microsoft.com/office/drawing/2014/main" id="{7299F261-5E73-AC43-BB6E-41654B8BFA8B}"/>
                </a:ext>
              </a:extLst>
            </p:cNvPr>
            <p:cNvSpPr>
              <a:spLocks/>
            </p:cNvSpPr>
            <p:nvPr/>
          </p:nvSpPr>
          <p:spPr bwMode="auto">
            <a:xfrm rot="-1669937">
              <a:off x="885" y="1509"/>
              <a:ext cx="241" cy="462"/>
            </a:xfrm>
            <a:custGeom>
              <a:avLst/>
              <a:gdLst>
                <a:gd name="T0" fmla="*/ 17 w 919"/>
                <a:gd name="T1" fmla="*/ 183 h 1121"/>
                <a:gd name="T2" fmla="*/ 18 w 919"/>
                <a:gd name="T3" fmla="*/ 137 h 1121"/>
                <a:gd name="T4" fmla="*/ 8 w 919"/>
                <a:gd name="T5" fmla="*/ 116 h 1121"/>
                <a:gd name="T6" fmla="*/ 2 w 919"/>
                <a:gd name="T7" fmla="*/ 93 h 1121"/>
                <a:gd name="T8" fmla="*/ 0 w 919"/>
                <a:gd name="T9" fmla="*/ 60 h 1121"/>
                <a:gd name="T10" fmla="*/ 4 w 919"/>
                <a:gd name="T11" fmla="*/ 30 h 1121"/>
                <a:gd name="T12" fmla="*/ 11 w 919"/>
                <a:gd name="T13" fmla="*/ 13 h 1121"/>
                <a:gd name="T14" fmla="*/ 23 w 919"/>
                <a:gd name="T15" fmla="*/ 2 h 1121"/>
                <a:gd name="T16" fmla="*/ 36 w 919"/>
                <a:gd name="T17" fmla="*/ 2 h 1121"/>
                <a:gd name="T18" fmla="*/ 48 w 919"/>
                <a:gd name="T19" fmla="*/ 10 h 1121"/>
                <a:gd name="T20" fmla="*/ 54 w 919"/>
                <a:gd name="T21" fmla="*/ 25 h 1121"/>
                <a:gd name="T22" fmla="*/ 56 w 919"/>
                <a:gd name="T23" fmla="*/ 50 h 1121"/>
                <a:gd name="T24" fmla="*/ 56 w 919"/>
                <a:gd name="T25" fmla="*/ 66 h 1121"/>
                <a:gd name="T26" fmla="*/ 63 w 919"/>
                <a:gd name="T27" fmla="*/ 99 h 1121"/>
                <a:gd name="T28" fmla="*/ 58 w 919"/>
                <a:gd name="T29" fmla="*/ 105 h 1121"/>
                <a:gd name="T30" fmla="*/ 58 w 919"/>
                <a:gd name="T31" fmla="*/ 115 h 1121"/>
                <a:gd name="T32" fmla="*/ 58 w 919"/>
                <a:gd name="T33" fmla="*/ 117 h 1121"/>
                <a:gd name="T34" fmla="*/ 58 w 919"/>
                <a:gd name="T35" fmla="*/ 121 h 1121"/>
                <a:gd name="T36" fmla="*/ 57 w 919"/>
                <a:gd name="T37" fmla="*/ 124 h 1121"/>
                <a:gd name="T38" fmla="*/ 58 w 919"/>
                <a:gd name="T39" fmla="*/ 137 h 1121"/>
                <a:gd name="T40" fmla="*/ 55 w 919"/>
                <a:gd name="T41" fmla="*/ 144 h 1121"/>
                <a:gd name="T42" fmla="*/ 40 w 919"/>
                <a:gd name="T43" fmla="*/ 147 h 1121"/>
                <a:gd name="T44" fmla="*/ 40 w 919"/>
                <a:gd name="T45" fmla="*/ 184 h 1121"/>
                <a:gd name="T46" fmla="*/ 25 w 919"/>
                <a:gd name="T47" fmla="*/ 188 h 1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9" h="1121">
                  <a:moveTo>
                    <a:pt x="248" y="1076"/>
                  </a:moveTo>
                  <a:cubicBezTo>
                    <a:pt x="196" y="1038"/>
                    <a:pt x="287" y="875"/>
                    <a:pt x="266" y="809"/>
                  </a:cubicBezTo>
                  <a:cubicBezTo>
                    <a:pt x="244" y="743"/>
                    <a:pt x="157" y="724"/>
                    <a:pt x="119" y="681"/>
                  </a:cubicBezTo>
                  <a:cubicBezTo>
                    <a:pt x="81" y="638"/>
                    <a:pt x="54" y="604"/>
                    <a:pt x="35" y="549"/>
                  </a:cubicBezTo>
                  <a:cubicBezTo>
                    <a:pt x="16" y="494"/>
                    <a:pt x="0" y="415"/>
                    <a:pt x="3" y="353"/>
                  </a:cubicBezTo>
                  <a:cubicBezTo>
                    <a:pt x="6" y="291"/>
                    <a:pt x="29" y="221"/>
                    <a:pt x="54" y="175"/>
                  </a:cubicBezTo>
                  <a:cubicBezTo>
                    <a:pt x="79" y="129"/>
                    <a:pt x="109" y="102"/>
                    <a:pt x="155" y="75"/>
                  </a:cubicBezTo>
                  <a:cubicBezTo>
                    <a:pt x="201" y="48"/>
                    <a:pt x="268" y="22"/>
                    <a:pt x="329" y="11"/>
                  </a:cubicBezTo>
                  <a:cubicBezTo>
                    <a:pt x="401" y="11"/>
                    <a:pt x="460" y="0"/>
                    <a:pt x="521" y="11"/>
                  </a:cubicBezTo>
                  <a:cubicBezTo>
                    <a:pt x="583" y="19"/>
                    <a:pt x="655" y="39"/>
                    <a:pt x="699" y="61"/>
                  </a:cubicBezTo>
                  <a:cubicBezTo>
                    <a:pt x="728" y="94"/>
                    <a:pt x="764" y="106"/>
                    <a:pt x="783" y="145"/>
                  </a:cubicBezTo>
                  <a:cubicBezTo>
                    <a:pt x="802" y="184"/>
                    <a:pt x="811" y="257"/>
                    <a:pt x="815" y="297"/>
                  </a:cubicBezTo>
                  <a:cubicBezTo>
                    <a:pt x="819" y="337"/>
                    <a:pt x="793" y="340"/>
                    <a:pt x="809" y="388"/>
                  </a:cubicBezTo>
                  <a:cubicBezTo>
                    <a:pt x="825" y="436"/>
                    <a:pt x="909" y="544"/>
                    <a:pt x="914" y="583"/>
                  </a:cubicBezTo>
                  <a:cubicBezTo>
                    <a:pt x="919" y="622"/>
                    <a:pt x="852" y="604"/>
                    <a:pt x="842" y="619"/>
                  </a:cubicBezTo>
                  <a:cubicBezTo>
                    <a:pt x="831" y="634"/>
                    <a:pt x="852" y="665"/>
                    <a:pt x="852" y="677"/>
                  </a:cubicBezTo>
                  <a:cubicBezTo>
                    <a:pt x="852" y="689"/>
                    <a:pt x="841" y="686"/>
                    <a:pt x="840" y="691"/>
                  </a:cubicBezTo>
                  <a:cubicBezTo>
                    <a:pt x="839" y="696"/>
                    <a:pt x="850" y="703"/>
                    <a:pt x="848" y="710"/>
                  </a:cubicBezTo>
                  <a:cubicBezTo>
                    <a:pt x="847" y="717"/>
                    <a:pt x="829" y="714"/>
                    <a:pt x="829" y="730"/>
                  </a:cubicBezTo>
                  <a:cubicBezTo>
                    <a:pt x="829" y="747"/>
                    <a:pt x="853" y="786"/>
                    <a:pt x="847" y="806"/>
                  </a:cubicBezTo>
                  <a:cubicBezTo>
                    <a:pt x="841" y="825"/>
                    <a:pt x="840" y="840"/>
                    <a:pt x="795" y="850"/>
                  </a:cubicBezTo>
                  <a:cubicBezTo>
                    <a:pt x="750" y="860"/>
                    <a:pt x="616" y="827"/>
                    <a:pt x="580" y="866"/>
                  </a:cubicBezTo>
                  <a:cubicBezTo>
                    <a:pt x="544" y="904"/>
                    <a:pt x="614" y="1041"/>
                    <a:pt x="578" y="1081"/>
                  </a:cubicBezTo>
                  <a:cubicBezTo>
                    <a:pt x="542" y="1121"/>
                    <a:pt x="409" y="1103"/>
                    <a:pt x="365" y="1108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79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grpSp>
        <p:nvGrpSpPr>
          <p:cNvPr id="122884" name="Group 18">
            <a:extLst>
              <a:ext uri="{FF2B5EF4-FFF2-40B4-BE49-F238E27FC236}">
                <a16:creationId xmlns:a16="http://schemas.microsoft.com/office/drawing/2014/main" id="{1F952AA4-7697-BA48-8C71-77F3703DBD31}"/>
              </a:ext>
            </a:extLst>
          </p:cNvPr>
          <p:cNvGrpSpPr>
            <a:grpSpLocks/>
          </p:cNvGrpSpPr>
          <p:nvPr/>
        </p:nvGrpSpPr>
        <p:grpSpPr bwMode="auto">
          <a:xfrm>
            <a:off x="4079876" y="2349501"/>
            <a:ext cx="612775" cy="1008063"/>
            <a:chOff x="793" y="1434"/>
            <a:chExt cx="386" cy="635"/>
          </a:xfrm>
        </p:grpSpPr>
        <p:grpSp>
          <p:nvGrpSpPr>
            <p:cNvPr id="122888" name="Group 10">
              <a:extLst>
                <a:ext uri="{FF2B5EF4-FFF2-40B4-BE49-F238E27FC236}">
                  <a16:creationId xmlns:a16="http://schemas.microsoft.com/office/drawing/2014/main" id="{EAA1251D-6016-E246-8D86-10BDB9EAE98A}"/>
                </a:ext>
              </a:extLst>
            </p:cNvPr>
            <p:cNvGrpSpPr>
              <a:grpSpLocks/>
            </p:cNvGrpSpPr>
            <p:nvPr/>
          </p:nvGrpSpPr>
          <p:grpSpPr bwMode="auto">
            <a:xfrm rot="-4881790">
              <a:off x="668" y="1559"/>
              <a:ext cx="635" cy="386"/>
              <a:chOff x="521" y="1344"/>
              <a:chExt cx="635" cy="386"/>
            </a:xfrm>
          </p:grpSpPr>
          <p:sp>
            <p:nvSpPr>
              <p:cNvPr id="122890" name="Oval 11">
                <a:extLst>
                  <a:ext uri="{FF2B5EF4-FFF2-40B4-BE49-F238E27FC236}">
                    <a16:creationId xmlns:a16="http://schemas.microsoft.com/office/drawing/2014/main" id="{CA7C6787-26A2-524D-BDAA-D377989AB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59140">
                <a:off x="623" y="1242"/>
                <a:ext cx="386" cy="58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  <p:sp>
            <p:nvSpPr>
              <p:cNvPr id="122891" name="Oval 12">
                <a:extLst>
                  <a:ext uri="{FF2B5EF4-FFF2-40B4-BE49-F238E27FC236}">
                    <a16:creationId xmlns:a16="http://schemas.microsoft.com/office/drawing/2014/main" id="{C6BE213E-776D-C948-AD9A-269E4FE55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8839">
                <a:off x="669" y="1242"/>
                <a:ext cx="386" cy="5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</p:grpSp>
        <p:sp>
          <p:nvSpPr>
            <p:cNvPr id="122889" name="Freeform 16">
              <a:extLst>
                <a:ext uri="{FF2B5EF4-FFF2-40B4-BE49-F238E27FC236}">
                  <a16:creationId xmlns:a16="http://schemas.microsoft.com/office/drawing/2014/main" id="{8BE5FCB8-CEF9-D14E-897D-7BBF0CEC9204}"/>
                </a:ext>
              </a:extLst>
            </p:cNvPr>
            <p:cNvSpPr>
              <a:spLocks/>
            </p:cNvSpPr>
            <p:nvPr/>
          </p:nvSpPr>
          <p:spPr bwMode="auto">
            <a:xfrm rot="-1669937">
              <a:off x="885" y="1509"/>
              <a:ext cx="241" cy="462"/>
            </a:xfrm>
            <a:custGeom>
              <a:avLst/>
              <a:gdLst>
                <a:gd name="T0" fmla="*/ 17 w 919"/>
                <a:gd name="T1" fmla="*/ 183 h 1121"/>
                <a:gd name="T2" fmla="*/ 18 w 919"/>
                <a:gd name="T3" fmla="*/ 137 h 1121"/>
                <a:gd name="T4" fmla="*/ 8 w 919"/>
                <a:gd name="T5" fmla="*/ 116 h 1121"/>
                <a:gd name="T6" fmla="*/ 2 w 919"/>
                <a:gd name="T7" fmla="*/ 93 h 1121"/>
                <a:gd name="T8" fmla="*/ 0 w 919"/>
                <a:gd name="T9" fmla="*/ 60 h 1121"/>
                <a:gd name="T10" fmla="*/ 4 w 919"/>
                <a:gd name="T11" fmla="*/ 30 h 1121"/>
                <a:gd name="T12" fmla="*/ 11 w 919"/>
                <a:gd name="T13" fmla="*/ 13 h 1121"/>
                <a:gd name="T14" fmla="*/ 23 w 919"/>
                <a:gd name="T15" fmla="*/ 2 h 1121"/>
                <a:gd name="T16" fmla="*/ 36 w 919"/>
                <a:gd name="T17" fmla="*/ 2 h 1121"/>
                <a:gd name="T18" fmla="*/ 48 w 919"/>
                <a:gd name="T19" fmla="*/ 10 h 1121"/>
                <a:gd name="T20" fmla="*/ 54 w 919"/>
                <a:gd name="T21" fmla="*/ 25 h 1121"/>
                <a:gd name="T22" fmla="*/ 56 w 919"/>
                <a:gd name="T23" fmla="*/ 50 h 1121"/>
                <a:gd name="T24" fmla="*/ 56 w 919"/>
                <a:gd name="T25" fmla="*/ 66 h 1121"/>
                <a:gd name="T26" fmla="*/ 63 w 919"/>
                <a:gd name="T27" fmla="*/ 99 h 1121"/>
                <a:gd name="T28" fmla="*/ 58 w 919"/>
                <a:gd name="T29" fmla="*/ 105 h 1121"/>
                <a:gd name="T30" fmla="*/ 58 w 919"/>
                <a:gd name="T31" fmla="*/ 115 h 1121"/>
                <a:gd name="T32" fmla="*/ 58 w 919"/>
                <a:gd name="T33" fmla="*/ 117 h 1121"/>
                <a:gd name="T34" fmla="*/ 58 w 919"/>
                <a:gd name="T35" fmla="*/ 121 h 1121"/>
                <a:gd name="T36" fmla="*/ 57 w 919"/>
                <a:gd name="T37" fmla="*/ 124 h 1121"/>
                <a:gd name="T38" fmla="*/ 58 w 919"/>
                <a:gd name="T39" fmla="*/ 137 h 1121"/>
                <a:gd name="T40" fmla="*/ 55 w 919"/>
                <a:gd name="T41" fmla="*/ 144 h 1121"/>
                <a:gd name="T42" fmla="*/ 40 w 919"/>
                <a:gd name="T43" fmla="*/ 147 h 1121"/>
                <a:gd name="T44" fmla="*/ 40 w 919"/>
                <a:gd name="T45" fmla="*/ 184 h 1121"/>
                <a:gd name="T46" fmla="*/ 25 w 919"/>
                <a:gd name="T47" fmla="*/ 188 h 1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9" h="1121">
                  <a:moveTo>
                    <a:pt x="248" y="1076"/>
                  </a:moveTo>
                  <a:cubicBezTo>
                    <a:pt x="196" y="1038"/>
                    <a:pt x="287" y="875"/>
                    <a:pt x="266" y="809"/>
                  </a:cubicBezTo>
                  <a:cubicBezTo>
                    <a:pt x="244" y="743"/>
                    <a:pt x="157" y="724"/>
                    <a:pt x="119" y="681"/>
                  </a:cubicBezTo>
                  <a:cubicBezTo>
                    <a:pt x="81" y="638"/>
                    <a:pt x="54" y="604"/>
                    <a:pt x="35" y="549"/>
                  </a:cubicBezTo>
                  <a:cubicBezTo>
                    <a:pt x="16" y="494"/>
                    <a:pt x="0" y="415"/>
                    <a:pt x="3" y="353"/>
                  </a:cubicBezTo>
                  <a:cubicBezTo>
                    <a:pt x="6" y="291"/>
                    <a:pt x="29" y="221"/>
                    <a:pt x="54" y="175"/>
                  </a:cubicBezTo>
                  <a:cubicBezTo>
                    <a:pt x="79" y="129"/>
                    <a:pt x="109" y="102"/>
                    <a:pt x="155" y="75"/>
                  </a:cubicBezTo>
                  <a:cubicBezTo>
                    <a:pt x="201" y="48"/>
                    <a:pt x="268" y="22"/>
                    <a:pt x="329" y="11"/>
                  </a:cubicBezTo>
                  <a:cubicBezTo>
                    <a:pt x="401" y="11"/>
                    <a:pt x="460" y="0"/>
                    <a:pt x="521" y="11"/>
                  </a:cubicBezTo>
                  <a:cubicBezTo>
                    <a:pt x="583" y="19"/>
                    <a:pt x="655" y="39"/>
                    <a:pt x="699" y="61"/>
                  </a:cubicBezTo>
                  <a:cubicBezTo>
                    <a:pt x="728" y="94"/>
                    <a:pt x="764" y="106"/>
                    <a:pt x="783" y="145"/>
                  </a:cubicBezTo>
                  <a:cubicBezTo>
                    <a:pt x="802" y="184"/>
                    <a:pt x="811" y="257"/>
                    <a:pt x="815" y="297"/>
                  </a:cubicBezTo>
                  <a:cubicBezTo>
                    <a:pt x="819" y="337"/>
                    <a:pt x="793" y="340"/>
                    <a:pt x="809" y="388"/>
                  </a:cubicBezTo>
                  <a:cubicBezTo>
                    <a:pt x="825" y="436"/>
                    <a:pt x="909" y="544"/>
                    <a:pt x="914" y="583"/>
                  </a:cubicBezTo>
                  <a:cubicBezTo>
                    <a:pt x="919" y="622"/>
                    <a:pt x="852" y="604"/>
                    <a:pt x="842" y="619"/>
                  </a:cubicBezTo>
                  <a:cubicBezTo>
                    <a:pt x="831" y="634"/>
                    <a:pt x="852" y="665"/>
                    <a:pt x="852" y="677"/>
                  </a:cubicBezTo>
                  <a:cubicBezTo>
                    <a:pt x="852" y="689"/>
                    <a:pt x="841" y="686"/>
                    <a:pt x="840" y="691"/>
                  </a:cubicBezTo>
                  <a:cubicBezTo>
                    <a:pt x="839" y="696"/>
                    <a:pt x="850" y="703"/>
                    <a:pt x="848" y="710"/>
                  </a:cubicBezTo>
                  <a:cubicBezTo>
                    <a:pt x="847" y="717"/>
                    <a:pt x="829" y="714"/>
                    <a:pt x="829" y="730"/>
                  </a:cubicBezTo>
                  <a:cubicBezTo>
                    <a:pt x="829" y="747"/>
                    <a:pt x="853" y="786"/>
                    <a:pt x="847" y="806"/>
                  </a:cubicBezTo>
                  <a:cubicBezTo>
                    <a:pt x="841" y="825"/>
                    <a:pt x="840" y="840"/>
                    <a:pt x="795" y="850"/>
                  </a:cubicBezTo>
                  <a:cubicBezTo>
                    <a:pt x="750" y="860"/>
                    <a:pt x="616" y="827"/>
                    <a:pt x="580" y="866"/>
                  </a:cubicBezTo>
                  <a:cubicBezTo>
                    <a:pt x="544" y="904"/>
                    <a:pt x="614" y="1041"/>
                    <a:pt x="578" y="1081"/>
                  </a:cubicBezTo>
                  <a:cubicBezTo>
                    <a:pt x="542" y="1121"/>
                    <a:pt x="409" y="1103"/>
                    <a:pt x="365" y="1108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79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122885" name="Rectangle 25">
            <a:extLst>
              <a:ext uri="{FF2B5EF4-FFF2-40B4-BE49-F238E27FC236}">
                <a16:creationId xmlns:a16="http://schemas.microsoft.com/office/drawing/2014/main" id="{1F081303-0EB4-9F4E-9AE4-ED61A4E8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2060575"/>
            <a:ext cx="1911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 err="1">
                <a:solidFill>
                  <a:schemeClr val="bg1"/>
                </a:solidFill>
              </a:rPr>
              <a:t>Tossing</a:t>
            </a:r>
            <a:r>
              <a:rPr lang="it-IT" altLang="en-US" sz="1800" b="1" dirty="0">
                <a:solidFill>
                  <a:schemeClr val="bg1"/>
                </a:solidFill>
              </a:rPr>
              <a:t> 3 </a:t>
            </a:r>
            <a:r>
              <a:rPr lang="it-IT" altLang="en-US" sz="1800" b="1" dirty="0" err="1">
                <a:solidFill>
                  <a:schemeClr val="bg1"/>
                </a:solidFill>
              </a:rPr>
              <a:t>coins</a:t>
            </a:r>
            <a:endParaRPr lang="it-IT" altLang="en-US" sz="1800" b="1" dirty="0">
              <a:solidFill>
                <a:schemeClr val="bg1"/>
              </a:solidFill>
            </a:endParaRPr>
          </a:p>
        </p:txBody>
      </p:sp>
      <p:sp>
        <p:nvSpPr>
          <p:cNvPr id="122886" name="Rectangle 26">
            <a:extLst>
              <a:ext uri="{FF2B5EF4-FFF2-40B4-BE49-F238E27FC236}">
                <a16:creationId xmlns:a16="http://schemas.microsoft.com/office/drawing/2014/main" id="{9A91B8B7-F847-A145-8542-0D20653B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2559051"/>
            <a:ext cx="3288464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3600" b="1" dirty="0">
                <a:solidFill>
                  <a:srgbClr val="FF9900"/>
                </a:solidFill>
              </a:rPr>
              <a:t>1) T-H-T-H-H-T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3600" b="1" dirty="0">
                <a:solidFill>
                  <a:srgbClr val="FFFF00"/>
                </a:solidFill>
              </a:rPr>
              <a:t>2) T-T-T-H-H-H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3600" b="1" dirty="0">
                <a:solidFill>
                  <a:schemeClr val="bg1"/>
                </a:solidFill>
              </a:rPr>
              <a:t>3) T-T-T-T-H-T</a:t>
            </a:r>
          </a:p>
        </p:txBody>
      </p:sp>
      <p:sp>
        <p:nvSpPr>
          <p:cNvPr id="122887" name="Rectangle 27">
            <a:extLst>
              <a:ext uri="{FF2B5EF4-FFF2-40B4-BE49-F238E27FC236}">
                <a16:creationId xmlns:a16="http://schemas.microsoft.com/office/drawing/2014/main" id="{6997BAD9-2CE8-8641-9556-872AE62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941888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T=</a:t>
            </a:r>
            <a:r>
              <a:rPr lang="it-IT" altLang="en-US" sz="1800" b="1" dirty="0" err="1">
                <a:solidFill>
                  <a:schemeClr val="bg1"/>
                </a:solidFill>
              </a:rPr>
              <a:t>tails</a:t>
            </a:r>
            <a:r>
              <a:rPr lang="it-IT" altLang="en-US" sz="1800" b="1" dirty="0">
                <a:solidFill>
                  <a:schemeClr val="bg1"/>
                </a:solidFill>
              </a:rPr>
              <a:t>; H=heads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DCF12099-EA4F-EE4D-B394-A5224797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328" y="5698740"/>
            <a:ext cx="7393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2800" b="1" dirty="0" err="1">
                <a:solidFill>
                  <a:schemeClr val="bg1"/>
                </a:solidFill>
              </a:rPr>
              <a:t>Which</a:t>
            </a:r>
            <a:r>
              <a:rPr lang="it-IT" altLang="en-US" sz="2800" b="1" dirty="0">
                <a:solidFill>
                  <a:schemeClr val="bg1"/>
                </a:solidFill>
              </a:rPr>
              <a:t> </a:t>
            </a:r>
            <a:r>
              <a:rPr lang="it-IT" altLang="en-US" sz="2800" b="1" dirty="0" err="1">
                <a:solidFill>
                  <a:schemeClr val="bg1"/>
                </a:solidFill>
              </a:rPr>
              <a:t>coin</a:t>
            </a:r>
            <a:r>
              <a:rPr lang="it-IT" altLang="en-US" sz="2800" b="1" dirty="0">
                <a:solidFill>
                  <a:schemeClr val="bg1"/>
                </a:solidFill>
              </a:rPr>
              <a:t> </a:t>
            </a:r>
            <a:r>
              <a:rPr lang="it-IT" altLang="en-US" sz="2800" b="1" dirty="0" err="1">
                <a:solidFill>
                  <a:schemeClr val="bg1"/>
                </a:solidFill>
              </a:rPr>
              <a:t>is</a:t>
            </a:r>
            <a:r>
              <a:rPr lang="it-IT" altLang="en-US" sz="2800" b="1" dirty="0">
                <a:solidFill>
                  <a:schemeClr val="bg1"/>
                </a:solidFill>
              </a:rPr>
              <a:t> </a:t>
            </a:r>
            <a:r>
              <a:rPr lang="it-IT" altLang="en-US" sz="2800" b="1" dirty="0" err="1">
                <a:solidFill>
                  <a:schemeClr val="bg1"/>
                </a:solidFill>
              </a:rPr>
              <a:t>most</a:t>
            </a:r>
            <a:r>
              <a:rPr lang="it-IT" altLang="en-US" sz="2800" b="1" dirty="0">
                <a:solidFill>
                  <a:schemeClr val="bg1"/>
                </a:solidFill>
              </a:rPr>
              <a:t> </a:t>
            </a:r>
            <a:r>
              <a:rPr lang="it-IT" altLang="en-US" sz="2800" b="1" dirty="0" err="1">
                <a:solidFill>
                  <a:schemeClr val="bg1"/>
                </a:solidFill>
              </a:rPr>
              <a:t>probably</a:t>
            </a:r>
            <a:r>
              <a:rPr lang="it-IT" altLang="en-US" sz="2800" b="1" dirty="0">
                <a:solidFill>
                  <a:schemeClr val="bg1"/>
                </a:solidFill>
              </a:rPr>
              <a:t> </a:t>
            </a:r>
            <a:r>
              <a:rPr lang="it-IT" altLang="en-US" sz="2800" b="1" dirty="0" err="1">
                <a:solidFill>
                  <a:schemeClr val="bg1"/>
                </a:solidFill>
              </a:rPr>
              <a:t>unbalanced</a:t>
            </a:r>
            <a:r>
              <a:rPr lang="it-IT" altLang="en-US" sz="28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8">
            <a:extLst>
              <a:ext uri="{FF2B5EF4-FFF2-40B4-BE49-F238E27FC236}">
                <a16:creationId xmlns:a16="http://schemas.microsoft.com/office/drawing/2014/main" id="{4931FD57-9CE2-6B4F-BCC4-0EEC11F6CD4C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3573464"/>
            <a:ext cx="1008062" cy="612775"/>
            <a:chOff x="1565" y="2251"/>
            <a:chExt cx="635" cy="386"/>
          </a:xfrm>
        </p:grpSpPr>
        <p:grpSp>
          <p:nvGrpSpPr>
            <p:cNvPr id="122896" name="Group 13">
              <a:extLst>
                <a:ext uri="{FF2B5EF4-FFF2-40B4-BE49-F238E27FC236}">
                  <a16:creationId xmlns:a16="http://schemas.microsoft.com/office/drawing/2014/main" id="{236BB910-6EE1-C34A-BCEA-36D376720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2251"/>
              <a:ext cx="635" cy="386"/>
              <a:chOff x="521" y="1344"/>
              <a:chExt cx="635" cy="386"/>
            </a:xfrm>
          </p:grpSpPr>
          <p:sp>
            <p:nvSpPr>
              <p:cNvPr id="122898" name="Oval 14">
                <a:extLst>
                  <a:ext uri="{FF2B5EF4-FFF2-40B4-BE49-F238E27FC236}">
                    <a16:creationId xmlns:a16="http://schemas.microsoft.com/office/drawing/2014/main" id="{2CC2AEFB-D4CE-5142-BF40-F4731AF17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59140">
                <a:off x="623" y="1242"/>
                <a:ext cx="386" cy="58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  <p:sp>
            <p:nvSpPr>
              <p:cNvPr id="122899" name="Oval 15">
                <a:extLst>
                  <a:ext uri="{FF2B5EF4-FFF2-40B4-BE49-F238E27FC236}">
                    <a16:creationId xmlns:a16="http://schemas.microsoft.com/office/drawing/2014/main" id="{B1FEFC54-DD56-464D-B677-F966B4EC2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8839">
                <a:off x="669" y="1242"/>
                <a:ext cx="386" cy="5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</p:grpSp>
        <p:sp>
          <p:nvSpPr>
            <p:cNvPr id="122897" name="AutoShape 17">
              <a:extLst>
                <a:ext uri="{FF2B5EF4-FFF2-40B4-BE49-F238E27FC236}">
                  <a16:creationId xmlns:a16="http://schemas.microsoft.com/office/drawing/2014/main" id="{0E78172B-CC51-2446-A54A-8A98EBD80D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63258">
              <a:off x="1775" y="2301"/>
              <a:ext cx="264" cy="272"/>
            </a:xfrm>
            <a:prstGeom prst="plus">
              <a:avLst>
                <a:gd name="adj" fmla="val 37005"/>
              </a:avLst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IT" sz="1800" b="1"/>
            </a:p>
          </p:txBody>
        </p:sp>
      </p:grpSp>
      <p:grpSp>
        <p:nvGrpSpPr>
          <p:cNvPr id="122883" name="Group 19">
            <a:extLst>
              <a:ext uri="{FF2B5EF4-FFF2-40B4-BE49-F238E27FC236}">
                <a16:creationId xmlns:a16="http://schemas.microsoft.com/office/drawing/2014/main" id="{6611F20E-C1E1-4443-BCED-F100B3B796DE}"/>
              </a:ext>
            </a:extLst>
          </p:cNvPr>
          <p:cNvGrpSpPr>
            <a:grpSpLocks/>
          </p:cNvGrpSpPr>
          <p:nvPr/>
        </p:nvGrpSpPr>
        <p:grpSpPr bwMode="auto">
          <a:xfrm rot="3486552">
            <a:off x="3772695" y="2007395"/>
            <a:ext cx="612775" cy="1008063"/>
            <a:chOff x="793" y="1434"/>
            <a:chExt cx="386" cy="635"/>
          </a:xfrm>
        </p:grpSpPr>
        <p:grpSp>
          <p:nvGrpSpPr>
            <p:cNvPr id="122892" name="Group 20">
              <a:extLst>
                <a:ext uri="{FF2B5EF4-FFF2-40B4-BE49-F238E27FC236}">
                  <a16:creationId xmlns:a16="http://schemas.microsoft.com/office/drawing/2014/main" id="{4F9755A6-F118-8C48-96D0-1194148ECA52}"/>
                </a:ext>
              </a:extLst>
            </p:cNvPr>
            <p:cNvGrpSpPr>
              <a:grpSpLocks/>
            </p:cNvGrpSpPr>
            <p:nvPr/>
          </p:nvGrpSpPr>
          <p:grpSpPr bwMode="auto">
            <a:xfrm rot="-4881790">
              <a:off x="668" y="1559"/>
              <a:ext cx="635" cy="386"/>
              <a:chOff x="521" y="1344"/>
              <a:chExt cx="635" cy="386"/>
            </a:xfrm>
          </p:grpSpPr>
          <p:sp>
            <p:nvSpPr>
              <p:cNvPr id="122894" name="Oval 21">
                <a:extLst>
                  <a:ext uri="{FF2B5EF4-FFF2-40B4-BE49-F238E27FC236}">
                    <a16:creationId xmlns:a16="http://schemas.microsoft.com/office/drawing/2014/main" id="{09BC5ED4-B065-C043-B160-58120467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59140">
                <a:off x="623" y="1242"/>
                <a:ext cx="386" cy="58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  <p:sp>
            <p:nvSpPr>
              <p:cNvPr id="122895" name="Oval 22">
                <a:extLst>
                  <a:ext uri="{FF2B5EF4-FFF2-40B4-BE49-F238E27FC236}">
                    <a16:creationId xmlns:a16="http://schemas.microsoft.com/office/drawing/2014/main" id="{FCDA78BE-B431-DA4E-9EB4-91AFB413C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8839">
                <a:off x="669" y="1242"/>
                <a:ext cx="386" cy="5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</p:grpSp>
        <p:sp>
          <p:nvSpPr>
            <p:cNvPr id="122893" name="Freeform 23">
              <a:extLst>
                <a:ext uri="{FF2B5EF4-FFF2-40B4-BE49-F238E27FC236}">
                  <a16:creationId xmlns:a16="http://schemas.microsoft.com/office/drawing/2014/main" id="{7299F261-5E73-AC43-BB6E-41654B8BFA8B}"/>
                </a:ext>
              </a:extLst>
            </p:cNvPr>
            <p:cNvSpPr>
              <a:spLocks/>
            </p:cNvSpPr>
            <p:nvPr/>
          </p:nvSpPr>
          <p:spPr bwMode="auto">
            <a:xfrm rot="-1669937">
              <a:off x="885" y="1509"/>
              <a:ext cx="241" cy="462"/>
            </a:xfrm>
            <a:custGeom>
              <a:avLst/>
              <a:gdLst>
                <a:gd name="T0" fmla="*/ 17 w 919"/>
                <a:gd name="T1" fmla="*/ 183 h 1121"/>
                <a:gd name="T2" fmla="*/ 18 w 919"/>
                <a:gd name="T3" fmla="*/ 137 h 1121"/>
                <a:gd name="T4" fmla="*/ 8 w 919"/>
                <a:gd name="T5" fmla="*/ 116 h 1121"/>
                <a:gd name="T6" fmla="*/ 2 w 919"/>
                <a:gd name="T7" fmla="*/ 93 h 1121"/>
                <a:gd name="T8" fmla="*/ 0 w 919"/>
                <a:gd name="T9" fmla="*/ 60 h 1121"/>
                <a:gd name="T10" fmla="*/ 4 w 919"/>
                <a:gd name="T11" fmla="*/ 30 h 1121"/>
                <a:gd name="T12" fmla="*/ 11 w 919"/>
                <a:gd name="T13" fmla="*/ 13 h 1121"/>
                <a:gd name="T14" fmla="*/ 23 w 919"/>
                <a:gd name="T15" fmla="*/ 2 h 1121"/>
                <a:gd name="T16" fmla="*/ 36 w 919"/>
                <a:gd name="T17" fmla="*/ 2 h 1121"/>
                <a:gd name="T18" fmla="*/ 48 w 919"/>
                <a:gd name="T19" fmla="*/ 10 h 1121"/>
                <a:gd name="T20" fmla="*/ 54 w 919"/>
                <a:gd name="T21" fmla="*/ 25 h 1121"/>
                <a:gd name="T22" fmla="*/ 56 w 919"/>
                <a:gd name="T23" fmla="*/ 50 h 1121"/>
                <a:gd name="T24" fmla="*/ 56 w 919"/>
                <a:gd name="T25" fmla="*/ 66 h 1121"/>
                <a:gd name="T26" fmla="*/ 63 w 919"/>
                <a:gd name="T27" fmla="*/ 99 h 1121"/>
                <a:gd name="T28" fmla="*/ 58 w 919"/>
                <a:gd name="T29" fmla="*/ 105 h 1121"/>
                <a:gd name="T30" fmla="*/ 58 w 919"/>
                <a:gd name="T31" fmla="*/ 115 h 1121"/>
                <a:gd name="T32" fmla="*/ 58 w 919"/>
                <a:gd name="T33" fmla="*/ 117 h 1121"/>
                <a:gd name="T34" fmla="*/ 58 w 919"/>
                <a:gd name="T35" fmla="*/ 121 h 1121"/>
                <a:gd name="T36" fmla="*/ 57 w 919"/>
                <a:gd name="T37" fmla="*/ 124 h 1121"/>
                <a:gd name="T38" fmla="*/ 58 w 919"/>
                <a:gd name="T39" fmla="*/ 137 h 1121"/>
                <a:gd name="T40" fmla="*/ 55 w 919"/>
                <a:gd name="T41" fmla="*/ 144 h 1121"/>
                <a:gd name="T42" fmla="*/ 40 w 919"/>
                <a:gd name="T43" fmla="*/ 147 h 1121"/>
                <a:gd name="T44" fmla="*/ 40 w 919"/>
                <a:gd name="T45" fmla="*/ 184 h 1121"/>
                <a:gd name="T46" fmla="*/ 25 w 919"/>
                <a:gd name="T47" fmla="*/ 188 h 1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9" h="1121">
                  <a:moveTo>
                    <a:pt x="248" y="1076"/>
                  </a:moveTo>
                  <a:cubicBezTo>
                    <a:pt x="196" y="1038"/>
                    <a:pt x="287" y="875"/>
                    <a:pt x="266" y="809"/>
                  </a:cubicBezTo>
                  <a:cubicBezTo>
                    <a:pt x="244" y="743"/>
                    <a:pt x="157" y="724"/>
                    <a:pt x="119" y="681"/>
                  </a:cubicBezTo>
                  <a:cubicBezTo>
                    <a:pt x="81" y="638"/>
                    <a:pt x="54" y="604"/>
                    <a:pt x="35" y="549"/>
                  </a:cubicBezTo>
                  <a:cubicBezTo>
                    <a:pt x="16" y="494"/>
                    <a:pt x="0" y="415"/>
                    <a:pt x="3" y="353"/>
                  </a:cubicBezTo>
                  <a:cubicBezTo>
                    <a:pt x="6" y="291"/>
                    <a:pt x="29" y="221"/>
                    <a:pt x="54" y="175"/>
                  </a:cubicBezTo>
                  <a:cubicBezTo>
                    <a:pt x="79" y="129"/>
                    <a:pt x="109" y="102"/>
                    <a:pt x="155" y="75"/>
                  </a:cubicBezTo>
                  <a:cubicBezTo>
                    <a:pt x="201" y="48"/>
                    <a:pt x="268" y="22"/>
                    <a:pt x="329" y="11"/>
                  </a:cubicBezTo>
                  <a:cubicBezTo>
                    <a:pt x="401" y="11"/>
                    <a:pt x="460" y="0"/>
                    <a:pt x="521" y="11"/>
                  </a:cubicBezTo>
                  <a:cubicBezTo>
                    <a:pt x="583" y="19"/>
                    <a:pt x="655" y="39"/>
                    <a:pt x="699" y="61"/>
                  </a:cubicBezTo>
                  <a:cubicBezTo>
                    <a:pt x="728" y="94"/>
                    <a:pt x="764" y="106"/>
                    <a:pt x="783" y="145"/>
                  </a:cubicBezTo>
                  <a:cubicBezTo>
                    <a:pt x="802" y="184"/>
                    <a:pt x="811" y="257"/>
                    <a:pt x="815" y="297"/>
                  </a:cubicBezTo>
                  <a:cubicBezTo>
                    <a:pt x="819" y="337"/>
                    <a:pt x="793" y="340"/>
                    <a:pt x="809" y="388"/>
                  </a:cubicBezTo>
                  <a:cubicBezTo>
                    <a:pt x="825" y="436"/>
                    <a:pt x="909" y="544"/>
                    <a:pt x="914" y="583"/>
                  </a:cubicBezTo>
                  <a:cubicBezTo>
                    <a:pt x="919" y="622"/>
                    <a:pt x="852" y="604"/>
                    <a:pt x="842" y="619"/>
                  </a:cubicBezTo>
                  <a:cubicBezTo>
                    <a:pt x="831" y="634"/>
                    <a:pt x="852" y="665"/>
                    <a:pt x="852" y="677"/>
                  </a:cubicBezTo>
                  <a:cubicBezTo>
                    <a:pt x="852" y="689"/>
                    <a:pt x="841" y="686"/>
                    <a:pt x="840" y="691"/>
                  </a:cubicBezTo>
                  <a:cubicBezTo>
                    <a:pt x="839" y="696"/>
                    <a:pt x="850" y="703"/>
                    <a:pt x="848" y="710"/>
                  </a:cubicBezTo>
                  <a:cubicBezTo>
                    <a:pt x="847" y="717"/>
                    <a:pt x="829" y="714"/>
                    <a:pt x="829" y="730"/>
                  </a:cubicBezTo>
                  <a:cubicBezTo>
                    <a:pt x="829" y="747"/>
                    <a:pt x="853" y="786"/>
                    <a:pt x="847" y="806"/>
                  </a:cubicBezTo>
                  <a:cubicBezTo>
                    <a:pt x="841" y="825"/>
                    <a:pt x="840" y="840"/>
                    <a:pt x="795" y="850"/>
                  </a:cubicBezTo>
                  <a:cubicBezTo>
                    <a:pt x="750" y="860"/>
                    <a:pt x="616" y="827"/>
                    <a:pt x="580" y="866"/>
                  </a:cubicBezTo>
                  <a:cubicBezTo>
                    <a:pt x="544" y="904"/>
                    <a:pt x="614" y="1041"/>
                    <a:pt x="578" y="1081"/>
                  </a:cubicBezTo>
                  <a:cubicBezTo>
                    <a:pt x="542" y="1121"/>
                    <a:pt x="409" y="1103"/>
                    <a:pt x="365" y="1108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79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grpSp>
        <p:nvGrpSpPr>
          <p:cNvPr id="122884" name="Group 18">
            <a:extLst>
              <a:ext uri="{FF2B5EF4-FFF2-40B4-BE49-F238E27FC236}">
                <a16:creationId xmlns:a16="http://schemas.microsoft.com/office/drawing/2014/main" id="{1F952AA4-7697-BA48-8C71-77F3703DBD31}"/>
              </a:ext>
            </a:extLst>
          </p:cNvPr>
          <p:cNvGrpSpPr>
            <a:grpSpLocks/>
          </p:cNvGrpSpPr>
          <p:nvPr/>
        </p:nvGrpSpPr>
        <p:grpSpPr bwMode="auto">
          <a:xfrm>
            <a:off x="4079876" y="2349501"/>
            <a:ext cx="612775" cy="1008063"/>
            <a:chOff x="793" y="1434"/>
            <a:chExt cx="386" cy="635"/>
          </a:xfrm>
        </p:grpSpPr>
        <p:grpSp>
          <p:nvGrpSpPr>
            <p:cNvPr id="122888" name="Group 10">
              <a:extLst>
                <a:ext uri="{FF2B5EF4-FFF2-40B4-BE49-F238E27FC236}">
                  <a16:creationId xmlns:a16="http://schemas.microsoft.com/office/drawing/2014/main" id="{EAA1251D-6016-E246-8D86-10BDB9EAE98A}"/>
                </a:ext>
              </a:extLst>
            </p:cNvPr>
            <p:cNvGrpSpPr>
              <a:grpSpLocks/>
            </p:cNvGrpSpPr>
            <p:nvPr/>
          </p:nvGrpSpPr>
          <p:grpSpPr bwMode="auto">
            <a:xfrm rot="-4881790">
              <a:off x="668" y="1559"/>
              <a:ext cx="635" cy="386"/>
              <a:chOff x="521" y="1344"/>
              <a:chExt cx="635" cy="386"/>
            </a:xfrm>
          </p:grpSpPr>
          <p:sp>
            <p:nvSpPr>
              <p:cNvPr id="122890" name="Oval 11">
                <a:extLst>
                  <a:ext uri="{FF2B5EF4-FFF2-40B4-BE49-F238E27FC236}">
                    <a16:creationId xmlns:a16="http://schemas.microsoft.com/office/drawing/2014/main" id="{CA7C6787-26A2-524D-BDAA-D377989AB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59140">
                <a:off x="623" y="1242"/>
                <a:ext cx="386" cy="58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  <p:sp>
            <p:nvSpPr>
              <p:cNvPr id="122891" name="Oval 12">
                <a:extLst>
                  <a:ext uri="{FF2B5EF4-FFF2-40B4-BE49-F238E27FC236}">
                    <a16:creationId xmlns:a16="http://schemas.microsoft.com/office/drawing/2014/main" id="{C6BE213E-776D-C948-AD9A-269E4FE55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28839">
                <a:off x="669" y="1242"/>
                <a:ext cx="386" cy="5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IT" sz="1800" b="1"/>
              </a:p>
            </p:txBody>
          </p:sp>
        </p:grpSp>
        <p:sp>
          <p:nvSpPr>
            <p:cNvPr id="122889" name="Freeform 16">
              <a:extLst>
                <a:ext uri="{FF2B5EF4-FFF2-40B4-BE49-F238E27FC236}">
                  <a16:creationId xmlns:a16="http://schemas.microsoft.com/office/drawing/2014/main" id="{8BE5FCB8-CEF9-D14E-897D-7BBF0CEC9204}"/>
                </a:ext>
              </a:extLst>
            </p:cNvPr>
            <p:cNvSpPr>
              <a:spLocks/>
            </p:cNvSpPr>
            <p:nvPr/>
          </p:nvSpPr>
          <p:spPr bwMode="auto">
            <a:xfrm rot="-1669937">
              <a:off x="885" y="1509"/>
              <a:ext cx="241" cy="462"/>
            </a:xfrm>
            <a:custGeom>
              <a:avLst/>
              <a:gdLst>
                <a:gd name="T0" fmla="*/ 17 w 919"/>
                <a:gd name="T1" fmla="*/ 183 h 1121"/>
                <a:gd name="T2" fmla="*/ 18 w 919"/>
                <a:gd name="T3" fmla="*/ 137 h 1121"/>
                <a:gd name="T4" fmla="*/ 8 w 919"/>
                <a:gd name="T5" fmla="*/ 116 h 1121"/>
                <a:gd name="T6" fmla="*/ 2 w 919"/>
                <a:gd name="T7" fmla="*/ 93 h 1121"/>
                <a:gd name="T8" fmla="*/ 0 w 919"/>
                <a:gd name="T9" fmla="*/ 60 h 1121"/>
                <a:gd name="T10" fmla="*/ 4 w 919"/>
                <a:gd name="T11" fmla="*/ 30 h 1121"/>
                <a:gd name="T12" fmla="*/ 11 w 919"/>
                <a:gd name="T13" fmla="*/ 13 h 1121"/>
                <a:gd name="T14" fmla="*/ 23 w 919"/>
                <a:gd name="T15" fmla="*/ 2 h 1121"/>
                <a:gd name="T16" fmla="*/ 36 w 919"/>
                <a:gd name="T17" fmla="*/ 2 h 1121"/>
                <a:gd name="T18" fmla="*/ 48 w 919"/>
                <a:gd name="T19" fmla="*/ 10 h 1121"/>
                <a:gd name="T20" fmla="*/ 54 w 919"/>
                <a:gd name="T21" fmla="*/ 25 h 1121"/>
                <a:gd name="T22" fmla="*/ 56 w 919"/>
                <a:gd name="T23" fmla="*/ 50 h 1121"/>
                <a:gd name="T24" fmla="*/ 56 w 919"/>
                <a:gd name="T25" fmla="*/ 66 h 1121"/>
                <a:gd name="T26" fmla="*/ 63 w 919"/>
                <a:gd name="T27" fmla="*/ 99 h 1121"/>
                <a:gd name="T28" fmla="*/ 58 w 919"/>
                <a:gd name="T29" fmla="*/ 105 h 1121"/>
                <a:gd name="T30" fmla="*/ 58 w 919"/>
                <a:gd name="T31" fmla="*/ 115 h 1121"/>
                <a:gd name="T32" fmla="*/ 58 w 919"/>
                <a:gd name="T33" fmla="*/ 117 h 1121"/>
                <a:gd name="T34" fmla="*/ 58 w 919"/>
                <a:gd name="T35" fmla="*/ 121 h 1121"/>
                <a:gd name="T36" fmla="*/ 57 w 919"/>
                <a:gd name="T37" fmla="*/ 124 h 1121"/>
                <a:gd name="T38" fmla="*/ 58 w 919"/>
                <a:gd name="T39" fmla="*/ 137 h 1121"/>
                <a:gd name="T40" fmla="*/ 55 w 919"/>
                <a:gd name="T41" fmla="*/ 144 h 1121"/>
                <a:gd name="T42" fmla="*/ 40 w 919"/>
                <a:gd name="T43" fmla="*/ 147 h 1121"/>
                <a:gd name="T44" fmla="*/ 40 w 919"/>
                <a:gd name="T45" fmla="*/ 184 h 1121"/>
                <a:gd name="T46" fmla="*/ 25 w 919"/>
                <a:gd name="T47" fmla="*/ 188 h 1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9" h="1121">
                  <a:moveTo>
                    <a:pt x="248" y="1076"/>
                  </a:moveTo>
                  <a:cubicBezTo>
                    <a:pt x="196" y="1038"/>
                    <a:pt x="287" y="875"/>
                    <a:pt x="266" y="809"/>
                  </a:cubicBezTo>
                  <a:cubicBezTo>
                    <a:pt x="244" y="743"/>
                    <a:pt x="157" y="724"/>
                    <a:pt x="119" y="681"/>
                  </a:cubicBezTo>
                  <a:cubicBezTo>
                    <a:pt x="81" y="638"/>
                    <a:pt x="54" y="604"/>
                    <a:pt x="35" y="549"/>
                  </a:cubicBezTo>
                  <a:cubicBezTo>
                    <a:pt x="16" y="494"/>
                    <a:pt x="0" y="415"/>
                    <a:pt x="3" y="353"/>
                  </a:cubicBezTo>
                  <a:cubicBezTo>
                    <a:pt x="6" y="291"/>
                    <a:pt x="29" y="221"/>
                    <a:pt x="54" y="175"/>
                  </a:cubicBezTo>
                  <a:cubicBezTo>
                    <a:pt x="79" y="129"/>
                    <a:pt x="109" y="102"/>
                    <a:pt x="155" y="75"/>
                  </a:cubicBezTo>
                  <a:cubicBezTo>
                    <a:pt x="201" y="48"/>
                    <a:pt x="268" y="22"/>
                    <a:pt x="329" y="11"/>
                  </a:cubicBezTo>
                  <a:cubicBezTo>
                    <a:pt x="401" y="11"/>
                    <a:pt x="460" y="0"/>
                    <a:pt x="521" y="11"/>
                  </a:cubicBezTo>
                  <a:cubicBezTo>
                    <a:pt x="583" y="19"/>
                    <a:pt x="655" y="39"/>
                    <a:pt x="699" y="61"/>
                  </a:cubicBezTo>
                  <a:cubicBezTo>
                    <a:pt x="728" y="94"/>
                    <a:pt x="764" y="106"/>
                    <a:pt x="783" y="145"/>
                  </a:cubicBezTo>
                  <a:cubicBezTo>
                    <a:pt x="802" y="184"/>
                    <a:pt x="811" y="257"/>
                    <a:pt x="815" y="297"/>
                  </a:cubicBezTo>
                  <a:cubicBezTo>
                    <a:pt x="819" y="337"/>
                    <a:pt x="793" y="340"/>
                    <a:pt x="809" y="388"/>
                  </a:cubicBezTo>
                  <a:cubicBezTo>
                    <a:pt x="825" y="436"/>
                    <a:pt x="909" y="544"/>
                    <a:pt x="914" y="583"/>
                  </a:cubicBezTo>
                  <a:cubicBezTo>
                    <a:pt x="919" y="622"/>
                    <a:pt x="852" y="604"/>
                    <a:pt x="842" y="619"/>
                  </a:cubicBezTo>
                  <a:cubicBezTo>
                    <a:pt x="831" y="634"/>
                    <a:pt x="852" y="665"/>
                    <a:pt x="852" y="677"/>
                  </a:cubicBezTo>
                  <a:cubicBezTo>
                    <a:pt x="852" y="689"/>
                    <a:pt x="841" y="686"/>
                    <a:pt x="840" y="691"/>
                  </a:cubicBezTo>
                  <a:cubicBezTo>
                    <a:pt x="839" y="696"/>
                    <a:pt x="850" y="703"/>
                    <a:pt x="848" y="710"/>
                  </a:cubicBezTo>
                  <a:cubicBezTo>
                    <a:pt x="847" y="717"/>
                    <a:pt x="829" y="714"/>
                    <a:pt x="829" y="730"/>
                  </a:cubicBezTo>
                  <a:cubicBezTo>
                    <a:pt x="829" y="747"/>
                    <a:pt x="853" y="786"/>
                    <a:pt x="847" y="806"/>
                  </a:cubicBezTo>
                  <a:cubicBezTo>
                    <a:pt x="841" y="825"/>
                    <a:pt x="840" y="840"/>
                    <a:pt x="795" y="850"/>
                  </a:cubicBezTo>
                  <a:cubicBezTo>
                    <a:pt x="750" y="860"/>
                    <a:pt x="616" y="827"/>
                    <a:pt x="580" y="866"/>
                  </a:cubicBezTo>
                  <a:cubicBezTo>
                    <a:pt x="544" y="904"/>
                    <a:pt x="614" y="1041"/>
                    <a:pt x="578" y="1081"/>
                  </a:cubicBezTo>
                  <a:cubicBezTo>
                    <a:pt x="542" y="1121"/>
                    <a:pt x="409" y="1103"/>
                    <a:pt x="365" y="1108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79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122885" name="Rectangle 25">
            <a:extLst>
              <a:ext uri="{FF2B5EF4-FFF2-40B4-BE49-F238E27FC236}">
                <a16:creationId xmlns:a16="http://schemas.microsoft.com/office/drawing/2014/main" id="{1F081303-0EB4-9F4E-9AE4-ED61A4E8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2060575"/>
            <a:ext cx="1911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 err="1">
                <a:solidFill>
                  <a:schemeClr val="bg1"/>
                </a:solidFill>
              </a:rPr>
              <a:t>Tossing</a:t>
            </a:r>
            <a:r>
              <a:rPr lang="it-IT" altLang="en-US" sz="1800" b="1" dirty="0">
                <a:solidFill>
                  <a:schemeClr val="bg1"/>
                </a:solidFill>
              </a:rPr>
              <a:t> 3 </a:t>
            </a:r>
            <a:r>
              <a:rPr lang="it-IT" altLang="en-US" sz="1800" b="1" dirty="0" err="1">
                <a:solidFill>
                  <a:schemeClr val="bg1"/>
                </a:solidFill>
              </a:rPr>
              <a:t>coins</a:t>
            </a:r>
            <a:endParaRPr lang="it-IT" altLang="en-US" sz="1800" b="1" dirty="0">
              <a:solidFill>
                <a:schemeClr val="bg1"/>
              </a:solidFill>
            </a:endParaRPr>
          </a:p>
        </p:txBody>
      </p:sp>
      <p:sp>
        <p:nvSpPr>
          <p:cNvPr id="122886" name="Rectangle 26">
            <a:extLst>
              <a:ext uri="{FF2B5EF4-FFF2-40B4-BE49-F238E27FC236}">
                <a16:creationId xmlns:a16="http://schemas.microsoft.com/office/drawing/2014/main" id="{9A91B8B7-F847-A145-8542-0D20653B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2559051"/>
            <a:ext cx="3288464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3600" b="1" dirty="0">
                <a:solidFill>
                  <a:srgbClr val="FF9900"/>
                </a:solidFill>
              </a:rPr>
              <a:t>1) T-H-T-H-H-T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3600" b="1" dirty="0">
                <a:solidFill>
                  <a:srgbClr val="FFFF00"/>
                </a:solidFill>
              </a:rPr>
              <a:t>2) T-T-T-H-H-H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3600" b="1" dirty="0">
                <a:solidFill>
                  <a:schemeClr val="bg1"/>
                </a:solidFill>
              </a:rPr>
              <a:t>3) T-T-T-T-H-T</a:t>
            </a:r>
          </a:p>
        </p:txBody>
      </p:sp>
      <p:sp>
        <p:nvSpPr>
          <p:cNvPr id="122887" name="Rectangle 27">
            <a:extLst>
              <a:ext uri="{FF2B5EF4-FFF2-40B4-BE49-F238E27FC236}">
                <a16:creationId xmlns:a16="http://schemas.microsoft.com/office/drawing/2014/main" id="{6997BAD9-2CE8-8641-9556-872AE62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941888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T=</a:t>
            </a:r>
            <a:r>
              <a:rPr lang="it-IT" altLang="en-US" sz="1800" b="1" dirty="0" err="1">
                <a:solidFill>
                  <a:schemeClr val="bg1"/>
                </a:solidFill>
              </a:rPr>
              <a:t>tails</a:t>
            </a:r>
            <a:r>
              <a:rPr lang="it-IT" altLang="en-US" sz="1800" b="1" dirty="0">
                <a:solidFill>
                  <a:schemeClr val="bg1"/>
                </a:solidFill>
              </a:rPr>
              <a:t>; H=heads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7AC2A5CD-2870-724C-AFD2-8360428E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5305426"/>
            <a:ext cx="828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People </a:t>
            </a:r>
            <a:r>
              <a:rPr lang="it-IT" altLang="en-US" sz="2400" dirty="0" err="1">
                <a:solidFill>
                  <a:schemeClr val="bg1"/>
                </a:solidFill>
              </a:rPr>
              <a:t>tend</a:t>
            </a:r>
            <a:r>
              <a:rPr lang="it-IT" altLang="en-US" sz="2400" dirty="0">
                <a:solidFill>
                  <a:schemeClr val="bg1"/>
                </a:solidFill>
              </a:rPr>
              <a:t> to </a:t>
            </a:r>
            <a:r>
              <a:rPr lang="it-IT" altLang="en-US" sz="2400" dirty="0" err="1">
                <a:solidFill>
                  <a:schemeClr val="bg1"/>
                </a:solidFill>
              </a:rPr>
              <a:t>believe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that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sequences</a:t>
            </a:r>
            <a:r>
              <a:rPr lang="it-IT" altLang="en-US" sz="2400" dirty="0">
                <a:solidFill>
                  <a:schemeClr val="bg1"/>
                </a:solidFill>
              </a:rPr>
              <a:t> of </a:t>
            </a:r>
            <a:r>
              <a:rPr lang="it-IT" altLang="en-US" sz="2400" dirty="0" err="1">
                <a:solidFill>
                  <a:schemeClr val="bg1"/>
                </a:solidFill>
              </a:rPr>
              <a:t>events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generated</a:t>
            </a:r>
            <a:r>
              <a:rPr lang="it-IT" altLang="en-US" sz="2400" dirty="0">
                <a:solidFill>
                  <a:schemeClr val="bg1"/>
                </a:solidFill>
              </a:rPr>
              <a:t> by a random </a:t>
            </a:r>
            <a:r>
              <a:rPr lang="it-IT" altLang="en-US" sz="2400" dirty="0" err="1">
                <a:solidFill>
                  <a:schemeClr val="bg1"/>
                </a:solidFill>
              </a:rPr>
              <a:t>process</a:t>
            </a:r>
            <a:r>
              <a:rPr lang="it-IT" altLang="en-US" sz="2400" dirty="0">
                <a:solidFill>
                  <a:schemeClr val="bg1"/>
                </a:solidFill>
              </a:rPr>
              <a:t> show the </a:t>
            </a:r>
            <a:r>
              <a:rPr lang="it-IT" altLang="en-US" sz="2400" dirty="0" err="1">
                <a:solidFill>
                  <a:schemeClr val="bg1"/>
                </a:solidFill>
              </a:rPr>
              <a:t>main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features</a:t>
            </a:r>
            <a:r>
              <a:rPr lang="it-IT" altLang="en-US" sz="2400" dirty="0">
                <a:solidFill>
                  <a:schemeClr val="bg1"/>
                </a:solidFill>
              </a:rPr>
              <a:t> of </a:t>
            </a:r>
            <a:r>
              <a:rPr lang="it-IT" altLang="en-US" sz="2400" dirty="0" err="1">
                <a:solidFill>
                  <a:schemeClr val="bg1"/>
                </a:solidFill>
              </a:rPr>
              <a:t>that</a:t>
            </a:r>
            <a:r>
              <a:rPr lang="it-IT" altLang="en-US" sz="2400" dirty="0">
                <a:solidFill>
                  <a:schemeClr val="bg1"/>
                </a:solidFill>
              </a:rPr>
              <a:t> random </a:t>
            </a:r>
            <a:r>
              <a:rPr lang="it-IT" altLang="en-US" sz="2400" dirty="0" err="1">
                <a:solidFill>
                  <a:schemeClr val="bg1"/>
                </a:solidFill>
              </a:rPr>
              <a:t>process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even</a:t>
            </a:r>
            <a:r>
              <a:rPr lang="it-IT" altLang="en-US" sz="2400" dirty="0">
                <a:solidFill>
                  <a:schemeClr val="bg1"/>
                </a:solidFill>
              </a:rPr>
              <a:t> for short </a:t>
            </a:r>
            <a:r>
              <a:rPr lang="it-IT" altLang="en-US" sz="2400" dirty="0" err="1">
                <a:solidFill>
                  <a:schemeClr val="bg1"/>
                </a:solidFill>
              </a:rPr>
              <a:t>sequences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which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false)</a:t>
            </a:r>
          </a:p>
        </p:txBody>
      </p:sp>
    </p:spTree>
    <p:extLst>
      <p:ext uri="{BB962C8B-B14F-4D97-AF65-F5344CB8AC3E}">
        <p14:creationId xmlns:p14="http://schemas.microsoft.com/office/powerpoint/2010/main" val="3793097322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>
            <a:extLst>
              <a:ext uri="{FF2B5EF4-FFF2-40B4-BE49-F238E27FC236}">
                <a16:creationId xmlns:a16="http://schemas.microsoft.com/office/drawing/2014/main" id="{0404C8E6-C2F5-6C4B-9E8A-33BA44EBA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836613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LOCAL REPRESENTATION OF CHANCE</a:t>
            </a:r>
          </a:p>
        </p:txBody>
      </p:sp>
      <p:sp>
        <p:nvSpPr>
          <p:cNvPr id="124931" name="Text Box 5">
            <a:extLst>
              <a:ext uri="{FF2B5EF4-FFF2-40B4-BE49-F238E27FC236}">
                <a16:creationId xmlns:a16="http://schemas.microsoft.com/office/drawing/2014/main" id="{DF0483D3-8E4D-9D41-84F1-8C9FEE80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1730375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err="1">
                <a:solidFill>
                  <a:schemeClr val="bg1"/>
                </a:solidFill>
              </a:rPr>
              <a:t>Gambler’s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fallacy</a:t>
            </a:r>
            <a:endParaRPr lang="it-IT" altLang="en-US" sz="2400" dirty="0">
              <a:solidFill>
                <a:schemeClr val="bg1"/>
              </a:solidFill>
            </a:endParaRPr>
          </a:p>
        </p:txBody>
      </p:sp>
      <p:sp>
        <p:nvSpPr>
          <p:cNvPr id="124932" name="Text Box 6">
            <a:extLst>
              <a:ext uri="{FF2B5EF4-FFF2-40B4-BE49-F238E27FC236}">
                <a16:creationId xmlns:a16="http://schemas.microsoft.com/office/drawing/2014/main" id="{D9826755-F4DE-8D4F-A2EC-EB911EAF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24933" name="Text Box 7">
            <a:extLst>
              <a:ext uri="{FF2B5EF4-FFF2-40B4-BE49-F238E27FC236}">
                <a16:creationId xmlns:a16="http://schemas.microsoft.com/office/drawing/2014/main" id="{C61F3668-A05C-344D-BF35-B507A2D1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652963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A random </a:t>
            </a:r>
            <a:r>
              <a:rPr lang="it-IT" altLang="en-US" sz="2400" dirty="0" err="1">
                <a:solidFill>
                  <a:schemeClr val="bg1"/>
                </a:solidFill>
              </a:rPr>
              <a:t>process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viewed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as</a:t>
            </a:r>
            <a:r>
              <a:rPr lang="it-IT" altLang="en-US" sz="2400" dirty="0">
                <a:solidFill>
                  <a:schemeClr val="bg1"/>
                </a:solidFill>
              </a:rPr>
              <a:t> a self-</a:t>
            </a:r>
            <a:r>
              <a:rPr lang="it-IT" altLang="en-US" sz="2400" dirty="0" err="1">
                <a:solidFill>
                  <a:schemeClr val="bg1"/>
                </a:solidFill>
              </a:rPr>
              <a:t>correcting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process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wherein</a:t>
            </a:r>
            <a:r>
              <a:rPr lang="it-IT" altLang="en-US" sz="2400" dirty="0">
                <a:solidFill>
                  <a:schemeClr val="bg1"/>
                </a:solidFill>
              </a:rPr>
              <a:t> a </a:t>
            </a:r>
            <a:r>
              <a:rPr lang="it-IT" altLang="en-US" sz="2400" dirty="0" err="1">
                <a:solidFill>
                  <a:schemeClr val="bg1"/>
                </a:solidFill>
              </a:rPr>
              <a:t>deviation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one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direction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balanced</a:t>
            </a:r>
            <a:r>
              <a:rPr lang="it-IT" altLang="en-US" sz="2400" dirty="0">
                <a:solidFill>
                  <a:schemeClr val="bg1"/>
                </a:solidFill>
              </a:rPr>
              <a:t> out by a </a:t>
            </a:r>
            <a:r>
              <a:rPr lang="it-IT" altLang="en-US" sz="2400" dirty="0" err="1">
                <a:solidFill>
                  <a:schemeClr val="bg1"/>
                </a:solidFill>
              </a:rPr>
              <a:t>deviation</a:t>
            </a:r>
            <a:r>
              <a:rPr lang="it-IT" altLang="en-US" sz="2400" dirty="0">
                <a:solidFill>
                  <a:schemeClr val="bg1"/>
                </a:solidFill>
              </a:rPr>
              <a:t> in the opposite </a:t>
            </a:r>
            <a:r>
              <a:rPr lang="it-IT" altLang="en-US" sz="2400" dirty="0" err="1">
                <a:solidFill>
                  <a:schemeClr val="bg1"/>
                </a:solidFill>
              </a:rPr>
              <a:t>direction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Tversky</a:t>
            </a:r>
            <a:r>
              <a:rPr lang="it-IT" altLang="en-US" sz="2400" dirty="0">
                <a:solidFill>
                  <a:schemeClr val="bg1"/>
                </a:solidFill>
              </a:rPr>
              <a:t> e </a:t>
            </a:r>
            <a:r>
              <a:rPr lang="it-IT" altLang="en-US" sz="2400" dirty="0" err="1">
                <a:solidFill>
                  <a:schemeClr val="bg1"/>
                </a:solidFill>
              </a:rPr>
              <a:t>Kahneman</a:t>
            </a:r>
            <a:r>
              <a:rPr lang="it-IT" altLang="en-US" sz="2400" dirty="0">
                <a:solidFill>
                  <a:schemeClr val="bg1"/>
                </a:solidFill>
              </a:rPr>
              <a:t>, 1984)</a:t>
            </a:r>
          </a:p>
        </p:txBody>
      </p:sp>
      <p:sp>
        <p:nvSpPr>
          <p:cNvPr id="124934" name="Line 8">
            <a:extLst>
              <a:ext uri="{FF2B5EF4-FFF2-40B4-BE49-F238E27FC236}">
                <a16:creationId xmlns:a16="http://schemas.microsoft.com/office/drawing/2014/main" id="{A7115B26-255F-074D-A2D6-DA1810F0A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1354138"/>
            <a:ext cx="0" cy="360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24935" name="Oval 9">
            <a:extLst>
              <a:ext uri="{FF2B5EF4-FFF2-40B4-BE49-F238E27FC236}">
                <a16:creationId xmlns:a16="http://schemas.microsoft.com/office/drawing/2014/main" id="{C09ADFC1-07ED-054E-A003-96719049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9" y="2852739"/>
            <a:ext cx="503237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6" name="Oval 10">
            <a:extLst>
              <a:ext uri="{FF2B5EF4-FFF2-40B4-BE49-F238E27FC236}">
                <a16:creationId xmlns:a16="http://schemas.microsoft.com/office/drawing/2014/main" id="{E1ADB998-045F-7C4F-8B5E-CA6A4B71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852739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7" name="Oval 11">
            <a:extLst>
              <a:ext uri="{FF2B5EF4-FFF2-40B4-BE49-F238E27FC236}">
                <a16:creationId xmlns:a16="http://schemas.microsoft.com/office/drawing/2014/main" id="{B199D127-214C-294A-87DD-99FE44B3C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852739"/>
            <a:ext cx="503238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8" name="Oval 12">
            <a:extLst>
              <a:ext uri="{FF2B5EF4-FFF2-40B4-BE49-F238E27FC236}">
                <a16:creationId xmlns:a16="http://schemas.microsoft.com/office/drawing/2014/main" id="{A17F35C8-8F03-4645-836D-EC8C0D21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852739"/>
            <a:ext cx="503238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9" name="Oval 13">
            <a:extLst>
              <a:ext uri="{FF2B5EF4-FFF2-40B4-BE49-F238E27FC236}">
                <a16:creationId xmlns:a16="http://schemas.microsoft.com/office/drawing/2014/main" id="{63627139-FF08-6942-81AB-216AD63B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2854325"/>
            <a:ext cx="503238" cy="5032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0" name="Oval 14">
            <a:extLst>
              <a:ext uri="{FF2B5EF4-FFF2-40B4-BE49-F238E27FC236}">
                <a16:creationId xmlns:a16="http://schemas.microsoft.com/office/drawing/2014/main" id="{83F74B12-9C43-6A4C-AB39-626DBD08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2852739"/>
            <a:ext cx="503238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1" name="Oval 15">
            <a:extLst>
              <a:ext uri="{FF2B5EF4-FFF2-40B4-BE49-F238E27FC236}">
                <a16:creationId xmlns:a16="http://schemas.microsoft.com/office/drawing/2014/main" id="{0136C123-E232-9441-8632-A0DB2D14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852739"/>
            <a:ext cx="503237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2" name="Oval 16">
            <a:extLst>
              <a:ext uri="{FF2B5EF4-FFF2-40B4-BE49-F238E27FC236}">
                <a16:creationId xmlns:a16="http://schemas.microsoft.com/office/drawing/2014/main" id="{EF559694-648E-0D4C-A8F9-A65E95E5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2854325"/>
            <a:ext cx="503237" cy="5032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3" name="Line 17">
            <a:extLst>
              <a:ext uri="{FF2B5EF4-FFF2-40B4-BE49-F238E27FC236}">
                <a16:creationId xmlns:a16="http://schemas.microsoft.com/office/drawing/2014/main" id="{9527E7A5-D8C4-924E-8671-4DD628D44B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4339" y="3927475"/>
            <a:ext cx="51133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24944" name="Rectangle 18">
            <a:extLst>
              <a:ext uri="{FF2B5EF4-FFF2-40B4-BE49-F238E27FC236}">
                <a16:creationId xmlns:a16="http://schemas.microsoft.com/office/drawing/2014/main" id="{3CD6EE42-4BA4-634C-810F-53BBD912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9" y="3998913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24945" name="Line 19">
            <a:extLst>
              <a:ext uri="{FF2B5EF4-FFF2-40B4-BE49-F238E27FC236}">
                <a16:creationId xmlns:a16="http://schemas.microsoft.com/office/drawing/2014/main" id="{9D7A9A95-7294-0F41-A76A-6F9FD0680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4825" y="2565401"/>
            <a:ext cx="0" cy="1368425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24946" name="Oval 20">
            <a:extLst>
              <a:ext uri="{FF2B5EF4-FFF2-40B4-BE49-F238E27FC236}">
                <a16:creationId xmlns:a16="http://schemas.microsoft.com/office/drawing/2014/main" id="{6C77019B-8972-914E-A143-A12F6145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1" y="2536826"/>
            <a:ext cx="576263" cy="576263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7" name="Oval 21">
            <a:extLst>
              <a:ext uri="{FF2B5EF4-FFF2-40B4-BE49-F238E27FC236}">
                <a16:creationId xmlns:a16="http://schemas.microsoft.com/office/drawing/2014/main" id="{81E8035A-8E00-7F4F-BABB-DC2C2E36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328988"/>
            <a:ext cx="576262" cy="576262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8" name="Rectangle 22">
            <a:extLst>
              <a:ext uri="{FF2B5EF4-FFF2-40B4-BE49-F238E27FC236}">
                <a16:creationId xmlns:a16="http://schemas.microsoft.com/office/drawing/2014/main" id="{8B600CCA-7E6F-1042-9772-AE17B7CC5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4" y="3946526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 err="1">
                <a:solidFill>
                  <a:schemeClr val="bg1"/>
                </a:solidFill>
              </a:rPr>
              <a:t>Prediction</a:t>
            </a:r>
            <a:endParaRPr lang="it-IT" altLang="en-US" sz="1800" b="1" dirty="0">
              <a:solidFill>
                <a:schemeClr val="bg1"/>
              </a:solidFill>
            </a:endParaRPr>
          </a:p>
        </p:txBody>
      </p:sp>
      <p:sp>
        <p:nvSpPr>
          <p:cNvPr id="124949" name="Rectangle 23">
            <a:extLst>
              <a:ext uri="{FF2B5EF4-FFF2-40B4-BE49-F238E27FC236}">
                <a16:creationId xmlns:a16="http://schemas.microsoft.com/office/drawing/2014/main" id="{B447F558-A5A8-D147-A384-7F2E1285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344328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4950" name="Rectangle 24">
            <a:extLst>
              <a:ext uri="{FF2B5EF4-FFF2-40B4-BE49-F238E27FC236}">
                <a16:creationId xmlns:a16="http://schemas.microsoft.com/office/drawing/2014/main" id="{B4405770-BBCA-0848-87EE-1AB086E2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26368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18">
            <a:extLst>
              <a:ext uri="{FF2B5EF4-FFF2-40B4-BE49-F238E27FC236}">
                <a16:creationId xmlns:a16="http://schemas.microsoft.com/office/drawing/2014/main" id="{36248578-C1EE-5F47-94FD-15AD10ED6B21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2459038"/>
            <a:ext cx="7686676" cy="1619250"/>
            <a:chOff x="86" y="2411"/>
            <a:chExt cx="4842" cy="1020"/>
          </a:xfrm>
        </p:grpSpPr>
        <p:pic>
          <p:nvPicPr>
            <p:cNvPr id="79878" name="Picture 14" descr="wisbrain">
              <a:extLst>
                <a:ext uri="{FF2B5EF4-FFF2-40B4-BE49-F238E27FC236}">
                  <a16:creationId xmlns:a16="http://schemas.microsoft.com/office/drawing/2014/main" id="{63802FE3-B758-F64E-A6EF-185A995EF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3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" t="5844" r="4846" b="5844"/>
            <a:stretch>
              <a:fillRect/>
            </a:stretch>
          </p:blipFill>
          <p:spPr bwMode="auto">
            <a:xfrm>
              <a:off x="3721" y="2411"/>
              <a:ext cx="1207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9" name="Rectangle 9">
              <a:extLst>
                <a:ext uri="{FF2B5EF4-FFF2-40B4-BE49-F238E27FC236}">
                  <a16:creationId xmlns:a16="http://schemas.microsoft.com/office/drawing/2014/main" id="{F34505D8-8E34-C64E-AF09-4FF5C37E5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" y="2614"/>
              <a:ext cx="3855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82563" indent="-1825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it-IT" altLang="en-US" sz="2400" dirty="0"/>
                <a:t>BECAUSE OF THE LIMITS OF THE COGNITIVE SYSTEM</a:t>
              </a:r>
            </a:p>
            <a:p>
              <a:pPr eaLnBrk="1" hangingPunct="1">
                <a:buFontTx/>
                <a:buNone/>
              </a:pPr>
              <a:endParaRPr lang="it-IT" altLang="en-US" sz="2400" dirty="0"/>
            </a:p>
          </p:txBody>
        </p:sp>
      </p:grpSp>
      <p:sp>
        <p:nvSpPr>
          <p:cNvPr id="79877" name="Rectangle 12">
            <a:extLst>
              <a:ext uri="{FF2B5EF4-FFF2-40B4-BE49-F238E27FC236}">
                <a16:creationId xmlns:a16="http://schemas.microsoft.com/office/drawing/2014/main" id="{C79158E0-31B1-CE49-BC35-D37A3243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512764"/>
            <a:ext cx="91455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4400" dirty="0"/>
              <a:t>WHY INDIVIDUALS DO NOT BEHAVE LIKE THE NORMATIVE MODELS PRESCRIBE?</a:t>
            </a:r>
          </a:p>
        </p:txBody>
      </p:sp>
    </p:spTree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>
            <a:extLst>
              <a:ext uri="{FF2B5EF4-FFF2-40B4-BE49-F238E27FC236}">
                <a16:creationId xmlns:a16="http://schemas.microsoft.com/office/drawing/2014/main" id="{0404C8E6-C2F5-6C4B-9E8A-33BA44EBA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836613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rgbClr val="FFFF00"/>
                </a:solidFill>
              </a:rPr>
              <a:t>LOCAL REPRESENTATION OF CHANCE</a:t>
            </a:r>
          </a:p>
        </p:txBody>
      </p:sp>
      <p:sp>
        <p:nvSpPr>
          <p:cNvPr id="124931" name="Text Box 5">
            <a:extLst>
              <a:ext uri="{FF2B5EF4-FFF2-40B4-BE49-F238E27FC236}">
                <a16:creationId xmlns:a16="http://schemas.microsoft.com/office/drawing/2014/main" id="{DF0483D3-8E4D-9D41-84F1-8C9FEE80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1730375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err="1">
                <a:solidFill>
                  <a:schemeClr val="bg1"/>
                </a:solidFill>
              </a:rPr>
              <a:t>Gambler’s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fallacy</a:t>
            </a:r>
            <a:endParaRPr lang="it-IT" altLang="en-US" sz="2400" dirty="0">
              <a:solidFill>
                <a:schemeClr val="bg1"/>
              </a:solidFill>
            </a:endParaRPr>
          </a:p>
        </p:txBody>
      </p:sp>
      <p:sp>
        <p:nvSpPr>
          <p:cNvPr id="124932" name="Text Box 6">
            <a:extLst>
              <a:ext uri="{FF2B5EF4-FFF2-40B4-BE49-F238E27FC236}">
                <a16:creationId xmlns:a16="http://schemas.microsoft.com/office/drawing/2014/main" id="{D9826755-F4DE-8D4F-A2EC-EB911EAF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24933" name="Text Box 7">
            <a:extLst>
              <a:ext uri="{FF2B5EF4-FFF2-40B4-BE49-F238E27FC236}">
                <a16:creationId xmlns:a16="http://schemas.microsoft.com/office/drawing/2014/main" id="{C61F3668-A05C-344D-BF35-B507A2D1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652963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A random </a:t>
            </a:r>
            <a:r>
              <a:rPr lang="it-IT" altLang="en-US" sz="2400" dirty="0" err="1">
                <a:solidFill>
                  <a:schemeClr val="bg1"/>
                </a:solidFill>
              </a:rPr>
              <a:t>process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viewed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as</a:t>
            </a:r>
            <a:r>
              <a:rPr lang="it-IT" altLang="en-US" sz="2400" dirty="0">
                <a:solidFill>
                  <a:schemeClr val="bg1"/>
                </a:solidFill>
              </a:rPr>
              <a:t> a self-</a:t>
            </a:r>
            <a:r>
              <a:rPr lang="it-IT" altLang="en-US" sz="2400" dirty="0" err="1">
                <a:solidFill>
                  <a:schemeClr val="bg1"/>
                </a:solidFill>
              </a:rPr>
              <a:t>correcting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process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wherein</a:t>
            </a:r>
            <a:r>
              <a:rPr lang="it-IT" altLang="en-US" sz="2400" dirty="0">
                <a:solidFill>
                  <a:schemeClr val="bg1"/>
                </a:solidFill>
              </a:rPr>
              <a:t> a </a:t>
            </a:r>
            <a:r>
              <a:rPr lang="it-IT" altLang="en-US" sz="2400" dirty="0" err="1">
                <a:solidFill>
                  <a:schemeClr val="bg1"/>
                </a:solidFill>
              </a:rPr>
              <a:t>deviation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one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direction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balanced</a:t>
            </a:r>
            <a:r>
              <a:rPr lang="it-IT" altLang="en-US" sz="2400" dirty="0">
                <a:solidFill>
                  <a:schemeClr val="bg1"/>
                </a:solidFill>
              </a:rPr>
              <a:t> out by a </a:t>
            </a:r>
            <a:r>
              <a:rPr lang="it-IT" altLang="en-US" sz="2400" dirty="0" err="1">
                <a:solidFill>
                  <a:schemeClr val="bg1"/>
                </a:solidFill>
              </a:rPr>
              <a:t>deviation</a:t>
            </a:r>
            <a:r>
              <a:rPr lang="it-IT" altLang="en-US" sz="2400" dirty="0">
                <a:solidFill>
                  <a:schemeClr val="bg1"/>
                </a:solidFill>
              </a:rPr>
              <a:t> in the opposite </a:t>
            </a:r>
            <a:r>
              <a:rPr lang="it-IT" altLang="en-US" sz="2400" dirty="0" err="1">
                <a:solidFill>
                  <a:schemeClr val="bg1"/>
                </a:solidFill>
              </a:rPr>
              <a:t>direction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Tversky</a:t>
            </a:r>
            <a:r>
              <a:rPr lang="it-IT" altLang="en-US" sz="2400" dirty="0">
                <a:solidFill>
                  <a:schemeClr val="bg1"/>
                </a:solidFill>
              </a:rPr>
              <a:t> e </a:t>
            </a:r>
            <a:r>
              <a:rPr lang="it-IT" altLang="en-US" sz="2400" dirty="0" err="1">
                <a:solidFill>
                  <a:schemeClr val="bg1"/>
                </a:solidFill>
              </a:rPr>
              <a:t>Kahneman</a:t>
            </a:r>
            <a:r>
              <a:rPr lang="it-IT" altLang="en-US" sz="2400" dirty="0">
                <a:solidFill>
                  <a:schemeClr val="bg1"/>
                </a:solidFill>
              </a:rPr>
              <a:t>, 1984)</a:t>
            </a:r>
          </a:p>
        </p:txBody>
      </p:sp>
      <p:sp>
        <p:nvSpPr>
          <p:cNvPr id="124934" name="Line 8">
            <a:extLst>
              <a:ext uri="{FF2B5EF4-FFF2-40B4-BE49-F238E27FC236}">
                <a16:creationId xmlns:a16="http://schemas.microsoft.com/office/drawing/2014/main" id="{A7115B26-255F-074D-A2D6-DA1810F0A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1354138"/>
            <a:ext cx="0" cy="360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24935" name="Oval 9">
            <a:extLst>
              <a:ext uri="{FF2B5EF4-FFF2-40B4-BE49-F238E27FC236}">
                <a16:creationId xmlns:a16="http://schemas.microsoft.com/office/drawing/2014/main" id="{C09ADFC1-07ED-054E-A003-96719049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9" y="2852739"/>
            <a:ext cx="503237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6" name="Oval 10">
            <a:extLst>
              <a:ext uri="{FF2B5EF4-FFF2-40B4-BE49-F238E27FC236}">
                <a16:creationId xmlns:a16="http://schemas.microsoft.com/office/drawing/2014/main" id="{E1ADB998-045F-7C4F-8B5E-CA6A4B71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852739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7" name="Oval 11">
            <a:extLst>
              <a:ext uri="{FF2B5EF4-FFF2-40B4-BE49-F238E27FC236}">
                <a16:creationId xmlns:a16="http://schemas.microsoft.com/office/drawing/2014/main" id="{B199D127-214C-294A-87DD-99FE44B3C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852739"/>
            <a:ext cx="503238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8" name="Oval 12">
            <a:extLst>
              <a:ext uri="{FF2B5EF4-FFF2-40B4-BE49-F238E27FC236}">
                <a16:creationId xmlns:a16="http://schemas.microsoft.com/office/drawing/2014/main" id="{A17F35C8-8F03-4645-836D-EC8C0D21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852739"/>
            <a:ext cx="503238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39" name="Oval 13">
            <a:extLst>
              <a:ext uri="{FF2B5EF4-FFF2-40B4-BE49-F238E27FC236}">
                <a16:creationId xmlns:a16="http://schemas.microsoft.com/office/drawing/2014/main" id="{63627139-FF08-6942-81AB-216AD63B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2854325"/>
            <a:ext cx="503238" cy="5032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0" name="Oval 14">
            <a:extLst>
              <a:ext uri="{FF2B5EF4-FFF2-40B4-BE49-F238E27FC236}">
                <a16:creationId xmlns:a16="http://schemas.microsoft.com/office/drawing/2014/main" id="{83F74B12-9C43-6A4C-AB39-626DBD08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2852739"/>
            <a:ext cx="503238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1" name="Oval 15">
            <a:extLst>
              <a:ext uri="{FF2B5EF4-FFF2-40B4-BE49-F238E27FC236}">
                <a16:creationId xmlns:a16="http://schemas.microsoft.com/office/drawing/2014/main" id="{0136C123-E232-9441-8632-A0DB2D14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852739"/>
            <a:ext cx="503237" cy="5032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2" name="Oval 16">
            <a:extLst>
              <a:ext uri="{FF2B5EF4-FFF2-40B4-BE49-F238E27FC236}">
                <a16:creationId xmlns:a16="http://schemas.microsoft.com/office/drawing/2014/main" id="{EF559694-648E-0D4C-A8F9-A65E95E5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2854325"/>
            <a:ext cx="503237" cy="5032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3" name="Line 17">
            <a:extLst>
              <a:ext uri="{FF2B5EF4-FFF2-40B4-BE49-F238E27FC236}">
                <a16:creationId xmlns:a16="http://schemas.microsoft.com/office/drawing/2014/main" id="{9527E7A5-D8C4-924E-8671-4DD628D44B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4339" y="3927475"/>
            <a:ext cx="51133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24944" name="Rectangle 18">
            <a:extLst>
              <a:ext uri="{FF2B5EF4-FFF2-40B4-BE49-F238E27FC236}">
                <a16:creationId xmlns:a16="http://schemas.microsoft.com/office/drawing/2014/main" id="{3CD6EE42-4BA4-634C-810F-53BBD912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9" y="3998913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24945" name="Line 19">
            <a:extLst>
              <a:ext uri="{FF2B5EF4-FFF2-40B4-BE49-F238E27FC236}">
                <a16:creationId xmlns:a16="http://schemas.microsoft.com/office/drawing/2014/main" id="{9D7A9A95-7294-0F41-A76A-6F9FD0680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4825" y="2565401"/>
            <a:ext cx="0" cy="1368425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24946" name="Oval 20">
            <a:extLst>
              <a:ext uri="{FF2B5EF4-FFF2-40B4-BE49-F238E27FC236}">
                <a16:creationId xmlns:a16="http://schemas.microsoft.com/office/drawing/2014/main" id="{6C77019B-8972-914E-A143-A12F6145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1" y="2536826"/>
            <a:ext cx="576263" cy="576263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7" name="Oval 21">
            <a:extLst>
              <a:ext uri="{FF2B5EF4-FFF2-40B4-BE49-F238E27FC236}">
                <a16:creationId xmlns:a16="http://schemas.microsoft.com/office/drawing/2014/main" id="{81E8035A-8E00-7F4F-BABB-DC2C2E36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328988"/>
            <a:ext cx="576262" cy="576262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800" b="1"/>
          </a:p>
        </p:txBody>
      </p:sp>
      <p:sp>
        <p:nvSpPr>
          <p:cNvPr id="124948" name="Rectangle 22">
            <a:extLst>
              <a:ext uri="{FF2B5EF4-FFF2-40B4-BE49-F238E27FC236}">
                <a16:creationId xmlns:a16="http://schemas.microsoft.com/office/drawing/2014/main" id="{8B600CCA-7E6F-1042-9772-AE17B7CC5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4" y="3946526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 dirty="0" err="1">
                <a:solidFill>
                  <a:schemeClr val="bg1"/>
                </a:solidFill>
              </a:rPr>
              <a:t>Prediction</a:t>
            </a:r>
            <a:endParaRPr lang="it-IT" altLang="en-US" sz="1800" b="1" dirty="0">
              <a:solidFill>
                <a:schemeClr val="bg1"/>
              </a:solidFill>
            </a:endParaRPr>
          </a:p>
        </p:txBody>
      </p:sp>
      <p:sp>
        <p:nvSpPr>
          <p:cNvPr id="124949" name="Rectangle 23">
            <a:extLst>
              <a:ext uri="{FF2B5EF4-FFF2-40B4-BE49-F238E27FC236}">
                <a16:creationId xmlns:a16="http://schemas.microsoft.com/office/drawing/2014/main" id="{B447F558-A5A8-D147-A384-7F2E1285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344328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24950" name="Rectangle 24">
            <a:extLst>
              <a:ext uri="{FF2B5EF4-FFF2-40B4-BE49-F238E27FC236}">
                <a16:creationId xmlns:a16="http://schemas.microsoft.com/office/drawing/2014/main" id="{B4405770-BBCA-0848-87EE-1AB086E2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26368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4231018457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4">
            <a:extLst>
              <a:ext uri="{FF2B5EF4-FFF2-40B4-BE49-F238E27FC236}">
                <a16:creationId xmlns:a16="http://schemas.microsoft.com/office/drawing/2014/main" id="{95220539-091E-9442-87FA-981323A2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26979" name="Rectangle 23">
            <a:extLst>
              <a:ext uri="{FF2B5EF4-FFF2-40B4-BE49-F238E27FC236}">
                <a16:creationId xmlns:a16="http://schemas.microsoft.com/office/drawing/2014/main" id="{0C78DE3B-7E5F-3E4A-98DE-006F11BE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765176"/>
            <a:ext cx="8066088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90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1363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3365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908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480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52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4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Mr. White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intelligent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not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creative. He </a:t>
            </a:r>
            <a:r>
              <a:rPr lang="it-IT" altLang="en-US" sz="2400" dirty="0" err="1">
                <a:solidFill>
                  <a:schemeClr val="bg1"/>
                </a:solidFill>
              </a:rPr>
              <a:t>strives</a:t>
            </a:r>
            <a:r>
              <a:rPr lang="it-IT" altLang="en-US" sz="2400" dirty="0">
                <a:solidFill>
                  <a:schemeClr val="bg1"/>
                </a:solidFill>
              </a:rPr>
              <a:t> for </a:t>
            </a:r>
            <a:r>
              <a:rPr lang="it-IT" altLang="en-US" sz="2400" dirty="0" err="1">
                <a:solidFill>
                  <a:schemeClr val="bg1"/>
                </a:solidFill>
              </a:rPr>
              <a:t>order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clarity</a:t>
            </a:r>
            <a:r>
              <a:rPr lang="it-IT" altLang="en-US" sz="2400" dirty="0">
                <a:solidFill>
                  <a:schemeClr val="bg1"/>
                </a:solidFill>
              </a:rPr>
              <a:t>, and </a:t>
            </a:r>
            <a:r>
              <a:rPr lang="it-IT" altLang="en-US" sz="2400" dirty="0" err="1">
                <a:solidFill>
                  <a:schemeClr val="bg1"/>
                </a:solidFill>
              </a:rPr>
              <a:t>prefers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wherein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every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details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finds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appropriate </a:t>
            </a:r>
            <a:r>
              <a:rPr lang="it-IT" altLang="en-US" sz="2400" dirty="0" err="1">
                <a:solidFill>
                  <a:schemeClr val="bg1"/>
                </a:solidFill>
              </a:rPr>
              <a:t>place</a:t>
            </a:r>
            <a:r>
              <a:rPr lang="it-IT" altLang="en-US" sz="2400" dirty="0">
                <a:solidFill>
                  <a:schemeClr val="bg1"/>
                </a:solidFill>
              </a:rPr>
              <a:t>. His </a:t>
            </a:r>
            <a:r>
              <a:rPr lang="it-IT" altLang="en-US" sz="2400" dirty="0" err="1">
                <a:solidFill>
                  <a:schemeClr val="bg1"/>
                </a:solidFill>
              </a:rPr>
              <a:t>writings</a:t>
            </a:r>
            <a:r>
              <a:rPr lang="it-IT" altLang="en-US" sz="2400" dirty="0">
                <a:solidFill>
                  <a:schemeClr val="bg1"/>
                </a:solidFill>
              </a:rPr>
              <a:t> are </a:t>
            </a:r>
            <a:r>
              <a:rPr lang="it-IT" altLang="en-US" sz="2400" dirty="0" err="1">
                <a:solidFill>
                  <a:schemeClr val="bg1"/>
                </a:solidFill>
              </a:rPr>
              <a:t>rather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boring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dull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competent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does</a:t>
            </a:r>
            <a:r>
              <a:rPr lang="it-IT" altLang="en-US" sz="2400" dirty="0">
                <a:solidFill>
                  <a:schemeClr val="bg1"/>
                </a:solidFill>
              </a:rPr>
              <a:t>. He </a:t>
            </a:r>
            <a:r>
              <a:rPr lang="it-IT" altLang="en-US" sz="2400" dirty="0" err="1">
                <a:solidFill>
                  <a:schemeClr val="bg1"/>
                </a:solidFill>
              </a:rPr>
              <a:t>doesn’t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seem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attracted</a:t>
            </a:r>
            <a:r>
              <a:rPr lang="it-IT" altLang="en-US" sz="2400" dirty="0">
                <a:solidFill>
                  <a:schemeClr val="bg1"/>
                </a:solidFill>
              </a:rPr>
              <a:t> to </a:t>
            </a:r>
            <a:r>
              <a:rPr lang="it-IT" altLang="en-US" sz="2400" dirty="0" err="1">
                <a:solidFill>
                  <a:schemeClr val="bg1"/>
                </a:solidFill>
              </a:rPr>
              <a:t>people</a:t>
            </a:r>
            <a:r>
              <a:rPr lang="it-IT" altLang="en-US" sz="2400" dirty="0">
                <a:solidFill>
                  <a:schemeClr val="bg1"/>
                </a:solidFill>
              </a:rPr>
              <a:t> and social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endParaRPr lang="it-IT" altLang="en-US" sz="240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 err="1">
                <a:solidFill>
                  <a:srgbClr val="FFFF00"/>
                </a:solidFill>
              </a:rPr>
              <a:t>What’s</a:t>
            </a:r>
            <a:r>
              <a:rPr lang="it-IT" altLang="en-US" sz="2400" dirty="0">
                <a:solidFill>
                  <a:srgbClr val="FFFF00"/>
                </a:solidFill>
              </a:rPr>
              <a:t> the </a:t>
            </a:r>
            <a:r>
              <a:rPr lang="it-IT" altLang="en-US" sz="2400" dirty="0" err="1">
                <a:solidFill>
                  <a:srgbClr val="FFFF00"/>
                </a:solidFill>
              </a:rPr>
              <a:t>propability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that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Mr</a:t>
            </a:r>
            <a:r>
              <a:rPr lang="it-IT" altLang="en-US" sz="2400" dirty="0">
                <a:solidFill>
                  <a:srgbClr val="FFFF00"/>
                </a:solidFill>
              </a:rPr>
              <a:t> White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enrols</a:t>
            </a:r>
            <a:r>
              <a:rPr lang="it-IT" altLang="en-US" sz="2400" dirty="0">
                <a:solidFill>
                  <a:srgbClr val="FFFF00"/>
                </a:solidFill>
              </a:rPr>
              <a:t> in the </a:t>
            </a:r>
            <a:r>
              <a:rPr lang="it-IT" altLang="en-US" sz="2400" dirty="0" err="1">
                <a:solidFill>
                  <a:srgbClr val="FFFF00"/>
                </a:solidFill>
              </a:rPr>
              <a:t>faculty</a:t>
            </a:r>
            <a:r>
              <a:rPr lang="it-IT" altLang="en-US" sz="2400" dirty="0">
                <a:solidFill>
                  <a:srgbClr val="FFFF00"/>
                </a:solidFill>
              </a:rPr>
              <a:t> of </a:t>
            </a:r>
            <a:r>
              <a:rPr lang="it-IT" altLang="en-US" sz="2400" dirty="0" err="1">
                <a:solidFill>
                  <a:srgbClr val="FFFF00"/>
                </a:solidFill>
              </a:rPr>
              <a:t>journalism</a:t>
            </a:r>
            <a:endParaRPr lang="it-IT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4">
            <a:extLst>
              <a:ext uri="{FF2B5EF4-FFF2-40B4-BE49-F238E27FC236}">
                <a16:creationId xmlns:a16="http://schemas.microsoft.com/office/drawing/2014/main" id="{95220539-091E-9442-87FA-981323A2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26979" name="Rectangle 23">
            <a:extLst>
              <a:ext uri="{FF2B5EF4-FFF2-40B4-BE49-F238E27FC236}">
                <a16:creationId xmlns:a16="http://schemas.microsoft.com/office/drawing/2014/main" id="{0C78DE3B-7E5F-3E4A-98DE-006F11BE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765175"/>
            <a:ext cx="8066088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90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1363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3365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908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480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52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4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Mr. White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intelligent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not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creative. He </a:t>
            </a:r>
            <a:r>
              <a:rPr lang="it-IT" altLang="en-US" sz="2400" dirty="0" err="1">
                <a:solidFill>
                  <a:schemeClr val="bg1"/>
                </a:solidFill>
              </a:rPr>
              <a:t>strives</a:t>
            </a:r>
            <a:r>
              <a:rPr lang="it-IT" altLang="en-US" sz="2400" dirty="0">
                <a:solidFill>
                  <a:schemeClr val="bg1"/>
                </a:solidFill>
              </a:rPr>
              <a:t> for </a:t>
            </a:r>
            <a:r>
              <a:rPr lang="it-IT" altLang="en-US" sz="2400" dirty="0" err="1">
                <a:solidFill>
                  <a:schemeClr val="bg1"/>
                </a:solidFill>
              </a:rPr>
              <a:t>order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clarity</a:t>
            </a:r>
            <a:r>
              <a:rPr lang="it-IT" altLang="en-US" sz="2400" dirty="0">
                <a:solidFill>
                  <a:schemeClr val="bg1"/>
                </a:solidFill>
              </a:rPr>
              <a:t>, and </a:t>
            </a:r>
            <a:r>
              <a:rPr lang="it-IT" altLang="en-US" sz="2400" dirty="0" err="1">
                <a:solidFill>
                  <a:schemeClr val="bg1"/>
                </a:solidFill>
              </a:rPr>
              <a:t>prefers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wherein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every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details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finds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appropriate </a:t>
            </a:r>
            <a:r>
              <a:rPr lang="it-IT" altLang="en-US" sz="2400" dirty="0" err="1">
                <a:solidFill>
                  <a:schemeClr val="bg1"/>
                </a:solidFill>
              </a:rPr>
              <a:t>place</a:t>
            </a:r>
            <a:r>
              <a:rPr lang="it-IT" altLang="en-US" sz="2400" dirty="0">
                <a:solidFill>
                  <a:schemeClr val="bg1"/>
                </a:solidFill>
              </a:rPr>
              <a:t>. His </a:t>
            </a:r>
            <a:r>
              <a:rPr lang="it-IT" altLang="en-US" sz="2400" dirty="0" err="1">
                <a:solidFill>
                  <a:schemeClr val="bg1"/>
                </a:solidFill>
              </a:rPr>
              <a:t>writings</a:t>
            </a:r>
            <a:r>
              <a:rPr lang="it-IT" altLang="en-US" sz="2400" dirty="0">
                <a:solidFill>
                  <a:schemeClr val="bg1"/>
                </a:solidFill>
              </a:rPr>
              <a:t> are </a:t>
            </a:r>
            <a:r>
              <a:rPr lang="it-IT" altLang="en-US" sz="2400" dirty="0" err="1">
                <a:solidFill>
                  <a:schemeClr val="bg1"/>
                </a:solidFill>
              </a:rPr>
              <a:t>rather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boring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dull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competent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does</a:t>
            </a:r>
            <a:r>
              <a:rPr lang="it-IT" altLang="en-US" sz="2400" dirty="0">
                <a:solidFill>
                  <a:schemeClr val="bg1"/>
                </a:solidFill>
              </a:rPr>
              <a:t>. He </a:t>
            </a:r>
            <a:r>
              <a:rPr lang="it-IT" altLang="en-US" sz="2400" dirty="0" err="1">
                <a:solidFill>
                  <a:schemeClr val="bg1"/>
                </a:solidFill>
              </a:rPr>
              <a:t>doesn’t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seem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attracted</a:t>
            </a:r>
            <a:r>
              <a:rPr lang="it-IT" altLang="en-US" sz="2400" dirty="0">
                <a:solidFill>
                  <a:schemeClr val="bg1"/>
                </a:solidFill>
              </a:rPr>
              <a:t> to </a:t>
            </a:r>
            <a:r>
              <a:rPr lang="it-IT" altLang="en-US" sz="2400" dirty="0" err="1">
                <a:solidFill>
                  <a:schemeClr val="bg1"/>
                </a:solidFill>
              </a:rPr>
              <a:t>people</a:t>
            </a:r>
            <a:r>
              <a:rPr lang="it-IT" altLang="en-US" sz="2400" dirty="0">
                <a:solidFill>
                  <a:schemeClr val="bg1"/>
                </a:solidFill>
              </a:rPr>
              <a:t> and social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endParaRPr lang="it-IT" altLang="en-US" sz="240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 err="1">
                <a:solidFill>
                  <a:srgbClr val="FFFF00"/>
                </a:solidFill>
              </a:rPr>
              <a:t>What’s</a:t>
            </a:r>
            <a:r>
              <a:rPr lang="it-IT" altLang="en-US" sz="2400" dirty="0">
                <a:solidFill>
                  <a:srgbClr val="FFFF00"/>
                </a:solidFill>
              </a:rPr>
              <a:t> the </a:t>
            </a:r>
            <a:r>
              <a:rPr lang="it-IT" altLang="en-US" sz="2400" dirty="0" err="1">
                <a:solidFill>
                  <a:srgbClr val="FFFF00"/>
                </a:solidFill>
              </a:rPr>
              <a:t>propability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that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Mr</a:t>
            </a:r>
            <a:r>
              <a:rPr lang="it-IT" altLang="en-US" sz="2400" dirty="0">
                <a:solidFill>
                  <a:srgbClr val="FFFF00"/>
                </a:solidFill>
              </a:rPr>
              <a:t> White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enrols</a:t>
            </a:r>
            <a:r>
              <a:rPr lang="it-IT" altLang="en-US" sz="2400" dirty="0">
                <a:solidFill>
                  <a:srgbClr val="FFFF00"/>
                </a:solidFill>
              </a:rPr>
              <a:t> in the </a:t>
            </a:r>
            <a:r>
              <a:rPr lang="it-IT" altLang="en-US" sz="2400" dirty="0" err="1">
                <a:solidFill>
                  <a:srgbClr val="FFFF00"/>
                </a:solidFill>
              </a:rPr>
              <a:t>faculty</a:t>
            </a:r>
            <a:r>
              <a:rPr lang="it-IT" altLang="en-US" sz="2400" dirty="0">
                <a:solidFill>
                  <a:srgbClr val="FFFF00"/>
                </a:solidFill>
              </a:rPr>
              <a:t> of </a:t>
            </a:r>
            <a:r>
              <a:rPr lang="it-IT" altLang="en-US" sz="2400" dirty="0" err="1">
                <a:solidFill>
                  <a:srgbClr val="FFFF00"/>
                </a:solidFill>
              </a:rPr>
              <a:t>journalism</a:t>
            </a:r>
            <a:r>
              <a:rPr lang="it-IT" altLang="en-US" sz="2400" dirty="0">
                <a:solidFill>
                  <a:srgbClr val="FFFF00"/>
                </a:solidFill>
              </a:rPr>
              <a:t>, </a:t>
            </a:r>
            <a:r>
              <a:rPr lang="it-IT" altLang="en-US" sz="2400" dirty="0" err="1">
                <a:solidFill>
                  <a:srgbClr val="FFFF00"/>
                </a:solidFill>
              </a:rPr>
              <a:t>but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regrets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almost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immediately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his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choice</a:t>
            </a:r>
            <a:endParaRPr lang="it-IT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479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4">
            <a:extLst>
              <a:ext uri="{FF2B5EF4-FFF2-40B4-BE49-F238E27FC236}">
                <a16:creationId xmlns:a16="http://schemas.microsoft.com/office/drawing/2014/main" id="{95220539-091E-9442-87FA-981323A2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26979" name="Rectangle 23">
            <a:extLst>
              <a:ext uri="{FF2B5EF4-FFF2-40B4-BE49-F238E27FC236}">
                <a16:creationId xmlns:a16="http://schemas.microsoft.com/office/drawing/2014/main" id="{0C78DE3B-7E5F-3E4A-98DE-006F11BE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765176"/>
            <a:ext cx="806608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90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1363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3365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908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480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52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4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Mr. White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intelligent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not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creative. He </a:t>
            </a:r>
            <a:r>
              <a:rPr lang="it-IT" altLang="en-US" sz="2400" dirty="0" err="1">
                <a:solidFill>
                  <a:schemeClr val="bg1"/>
                </a:solidFill>
              </a:rPr>
              <a:t>strives</a:t>
            </a:r>
            <a:r>
              <a:rPr lang="it-IT" altLang="en-US" sz="2400" dirty="0">
                <a:solidFill>
                  <a:schemeClr val="bg1"/>
                </a:solidFill>
              </a:rPr>
              <a:t> for </a:t>
            </a:r>
            <a:r>
              <a:rPr lang="it-IT" altLang="en-US" sz="2400" dirty="0" err="1">
                <a:solidFill>
                  <a:schemeClr val="bg1"/>
                </a:solidFill>
              </a:rPr>
              <a:t>order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clarity</a:t>
            </a:r>
            <a:r>
              <a:rPr lang="it-IT" altLang="en-US" sz="2400" dirty="0">
                <a:solidFill>
                  <a:schemeClr val="bg1"/>
                </a:solidFill>
              </a:rPr>
              <a:t>, and </a:t>
            </a:r>
            <a:r>
              <a:rPr lang="it-IT" altLang="en-US" sz="2400" dirty="0" err="1">
                <a:solidFill>
                  <a:schemeClr val="bg1"/>
                </a:solidFill>
              </a:rPr>
              <a:t>prefers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wherein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every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details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finds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appropriate </a:t>
            </a:r>
            <a:r>
              <a:rPr lang="it-IT" altLang="en-US" sz="2400" dirty="0" err="1">
                <a:solidFill>
                  <a:schemeClr val="bg1"/>
                </a:solidFill>
              </a:rPr>
              <a:t>place</a:t>
            </a:r>
            <a:r>
              <a:rPr lang="it-IT" altLang="en-US" sz="2400" dirty="0">
                <a:solidFill>
                  <a:schemeClr val="bg1"/>
                </a:solidFill>
              </a:rPr>
              <a:t>. His </a:t>
            </a:r>
            <a:r>
              <a:rPr lang="it-IT" altLang="en-US" sz="2400" dirty="0" err="1">
                <a:solidFill>
                  <a:schemeClr val="bg1"/>
                </a:solidFill>
              </a:rPr>
              <a:t>writings</a:t>
            </a:r>
            <a:r>
              <a:rPr lang="it-IT" altLang="en-US" sz="2400" dirty="0">
                <a:solidFill>
                  <a:schemeClr val="bg1"/>
                </a:solidFill>
              </a:rPr>
              <a:t> are </a:t>
            </a:r>
            <a:r>
              <a:rPr lang="it-IT" altLang="en-US" sz="2400" dirty="0" err="1">
                <a:solidFill>
                  <a:schemeClr val="bg1"/>
                </a:solidFill>
              </a:rPr>
              <a:t>rather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boring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dull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competent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does</a:t>
            </a:r>
            <a:r>
              <a:rPr lang="it-IT" altLang="en-US" sz="2400" dirty="0">
                <a:solidFill>
                  <a:schemeClr val="bg1"/>
                </a:solidFill>
              </a:rPr>
              <a:t>. He </a:t>
            </a:r>
            <a:r>
              <a:rPr lang="it-IT" altLang="en-US" sz="2400" dirty="0" err="1">
                <a:solidFill>
                  <a:schemeClr val="bg1"/>
                </a:solidFill>
              </a:rPr>
              <a:t>doesn’t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seem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attracted</a:t>
            </a:r>
            <a:r>
              <a:rPr lang="it-IT" altLang="en-US" sz="2400" dirty="0">
                <a:solidFill>
                  <a:schemeClr val="bg1"/>
                </a:solidFill>
              </a:rPr>
              <a:t> to </a:t>
            </a:r>
            <a:r>
              <a:rPr lang="it-IT" altLang="en-US" sz="2400" dirty="0" err="1">
                <a:solidFill>
                  <a:schemeClr val="bg1"/>
                </a:solidFill>
              </a:rPr>
              <a:t>people</a:t>
            </a:r>
            <a:r>
              <a:rPr lang="it-IT" altLang="en-US" sz="2400" dirty="0">
                <a:solidFill>
                  <a:schemeClr val="bg1"/>
                </a:solidFill>
              </a:rPr>
              <a:t> and social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endParaRPr lang="it-IT" altLang="en-US" sz="240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 err="1">
                <a:solidFill>
                  <a:srgbClr val="FFFF00"/>
                </a:solidFill>
              </a:rPr>
              <a:t>What’s</a:t>
            </a:r>
            <a:r>
              <a:rPr lang="it-IT" altLang="en-US" sz="2400" dirty="0">
                <a:solidFill>
                  <a:srgbClr val="FFFF00"/>
                </a:solidFill>
              </a:rPr>
              <a:t> the </a:t>
            </a:r>
            <a:r>
              <a:rPr lang="it-IT" altLang="en-US" sz="2400" dirty="0" err="1">
                <a:solidFill>
                  <a:srgbClr val="FFFF00"/>
                </a:solidFill>
              </a:rPr>
              <a:t>propability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that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Mr</a:t>
            </a:r>
            <a:r>
              <a:rPr lang="it-IT" altLang="en-US" sz="2400" dirty="0">
                <a:solidFill>
                  <a:srgbClr val="FFFF00"/>
                </a:solidFill>
              </a:rPr>
              <a:t> White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enrols</a:t>
            </a:r>
            <a:r>
              <a:rPr lang="it-IT" altLang="en-US" sz="2400" dirty="0">
                <a:solidFill>
                  <a:srgbClr val="FFFF00"/>
                </a:solidFill>
              </a:rPr>
              <a:t> in the </a:t>
            </a:r>
            <a:r>
              <a:rPr lang="it-IT" altLang="en-US" sz="2400" dirty="0" err="1">
                <a:solidFill>
                  <a:srgbClr val="FFFF00"/>
                </a:solidFill>
              </a:rPr>
              <a:t>faculty</a:t>
            </a:r>
            <a:r>
              <a:rPr lang="it-IT" altLang="en-US" sz="2400" dirty="0">
                <a:solidFill>
                  <a:srgbClr val="FFFF00"/>
                </a:solidFill>
              </a:rPr>
              <a:t> of </a:t>
            </a:r>
            <a:r>
              <a:rPr lang="it-IT" altLang="en-US" sz="2400" dirty="0" err="1">
                <a:solidFill>
                  <a:srgbClr val="FFFF00"/>
                </a:solidFill>
              </a:rPr>
              <a:t>journalism</a:t>
            </a:r>
            <a:r>
              <a:rPr lang="it-IT" altLang="en-US" sz="2400" dirty="0">
                <a:solidFill>
                  <a:srgbClr val="FFFF00"/>
                </a:solidFill>
              </a:rPr>
              <a:t>, </a:t>
            </a:r>
            <a:r>
              <a:rPr lang="it-IT" altLang="en-US" sz="2400" dirty="0" err="1">
                <a:solidFill>
                  <a:srgbClr val="FFFF00"/>
                </a:solidFill>
              </a:rPr>
              <a:t>but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regrets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almost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immediately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his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choice</a:t>
            </a:r>
            <a:r>
              <a:rPr lang="it-IT" altLang="en-US" sz="2400" dirty="0">
                <a:solidFill>
                  <a:srgbClr val="FFFF00"/>
                </a:solidFill>
              </a:rPr>
              <a:t>, and 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enrol</a:t>
            </a:r>
            <a:r>
              <a:rPr lang="it-IT" altLang="en-US" sz="2400" dirty="0">
                <a:solidFill>
                  <a:srgbClr val="FFFF00"/>
                </a:solidFill>
              </a:rPr>
              <a:t> in the </a:t>
            </a:r>
            <a:r>
              <a:rPr lang="it-IT" altLang="en-US" sz="2400" dirty="0" err="1">
                <a:solidFill>
                  <a:srgbClr val="FFFF00"/>
                </a:solidFill>
              </a:rPr>
              <a:t>faculty</a:t>
            </a:r>
            <a:r>
              <a:rPr lang="it-IT" altLang="en-US" sz="2400" dirty="0">
                <a:solidFill>
                  <a:srgbClr val="FFFF00"/>
                </a:solidFill>
              </a:rPr>
              <a:t> of </a:t>
            </a:r>
            <a:r>
              <a:rPr lang="it-IT" altLang="en-US" sz="2400" dirty="0" err="1">
                <a:solidFill>
                  <a:srgbClr val="FFFF00"/>
                </a:solidFill>
              </a:rPr>
              <a:t>engineering</a:t>
            </a:r>
            <a:endParaRPr lang="it-IT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5195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4">
            <a:extLst>
              <a:ext uri="{FF2B5EF4-FFF2-40B4-BE49-F238E27FC236}">
                <a16:creationId xmlns:a16="http://schemas.microsoft.com/office/drawing/2014/main" id="{95220539-091E-9442-87FA-981323A2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26979" name="Rectangle 23">
            <a:extLst>
              <a:ext uri="{FF2B5EF4-FFF2-40B4-BE49-F238E27FC236}">
                <a16:creationId xmlns:a16="http://schemas.microsoft.com/office/drawing/2014/main" id="{0C78DE3B-7E5F-3E4A-98DE-006F11BE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765176"/>
            <a:ext cx="806608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90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1363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3365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908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480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52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4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Mr. White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intelligent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not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creative. He </a:t>
            </a:r>
            <a:r>
              <a:rPr lang="it-IT" altLang="en-US" sz="2400" dirty="0" err="1">
                <a:solidFill>
                  <a:schemeClr val="bg1"/>
                </a:solidFill>
              </a:rPr>
              <a:t>strives</a:t>
            </a:r>
            <a:r>
              <a:rPr lang="it-IT" altLang="en-US" sz="2400" dirty="0">
                <a:solidFill>
                  <a:schemeClr val="bg1"/>
                </a:solidFill>
              </a:rPr>
              <a:t> for </a:t>
            </a:r>
            <a:r>
              <a:rPr lang="it-IT" altLang="en-US" sz="2400" dirty="0" err="1">
                <a:solidFill>
                  <a:schemeClr val="bg1"/>
                </a:solidFill>
              </a:rPr>
              <a:t>order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clarity</a:t>
            </a:r>
            <a:r>
              <a:rPr lang="it-IT" altLang="en-US" sz="2400" dirty="0">
                <a:solidFill>
                  <a:schemeClr val="bg1"/>
                </a:solidFill>
              </a:rPr>
              <a:t>, and </a:t>
            </a:r>
            <a:r>
              <a:rPr lang="it-IT" altLang="en-US" sz="2400" dirty="0" err="1">
                <a:solidFill>
                  <a:schemeClr val="bg1"/>
                </a:solidFill>
              </a:rPr>
              <a:t>prefers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wherein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every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details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finds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appropriate </a:t>
            </a:r>
            <a:r>
              <a:rPr lang="it-IT" altLang="en-US" sz="2400" dirty="0" err="1">
                <a:solidFill>
                  <a:schemeClr val="bg1"/>
                </a:solidFill>
              </a:rPr>
              <a:t>place</a:t>
            </a:r>
            <a:r>
              <a:rPr lang="it-IT" altLang="en-US" sz="2400" dirty="0">
                <a:solidFill>
                  <a:schemeClr val="bg1"/>
                </a:solidFill>
              </a:rPr>
              <a:t>. His </a:t>
            </a:r>
            <a:r>
              <a:rPr lang="it-IT" altLang="en-US" sz="2400" dirty="0" err="1">
                <a:solidFill>
                  <a:schemeClr val="bg1"/>
                </a:solidFill>
              </a:rPr>
              <a:t>writings</a:t>
            </a:r>
            <a:r>
              <a:rPr lang="it-IT" altLang="en-US" sz="2400" dirty="0">
                <a:solidFill>
                  <a:schemeClr val="bg1"/>
                </a:solidFill>
              </a:rPr>
              <a:t> are </a:t>
            </a:r>
            <a:r>
              <a:rPr lang="it-IT" altLang="en-US" sz="2400" dirty="0" err="1">
                <a:solidFill>
                  <a:schemeClr val="bg1"/>
                </a:solidFill>
              </a:rPr>
              <a:t>rather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boring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dull</a:t>
            </a:r>
            <a:r>
              <a:rPr lang="it-IT" altLang="en-US" sz="2400" dirty="0">
                <a:solidFill>
                  <a:schemeClr val="bg1"/>
                </a:solidFill>
              </a:rPr>
              <a:t>,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very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competent</a:t>
            </a:r>
            <a:r>
              <a:rPr lang="it-IT" altLang="en-US" sz="2400" dirty="0">
                <a:solidFill>
                  <a:schemeClr val="bg1"/>
                </a:solidFill>
              </a:rPr>
              <a:t> in </a:t>
            </a:r>
            <a:r>
              <a:rPr lang="it-IT" altLang="en-US" sz="2400" dirty="0" err="1">
                <a:solidFill>
                  <a:schemeClr val="bg1"/>
                </a:solidFill>
              </a:rPr>
              <a:t>everything</a:t>
            </a:r>
            <a:r>
              <a:rPr lang="it-IT" altLang="en-US" sz="2400" dirty="0">
                <a:solidFill>
                  <a:schemeClr val="bg1"/>
                </a:solidFill>
              </a:rPr>
              <a:t> he </a:t>
            </a:r>
            <a:r>
              <a:rPr lang="it-IT" altLang="en-US" sz="2400" dirty="0" err="1">
                <a:solidFill>
                  <a:schemeClr val="bg1"/>
                </a:solidFill>
              </a:rPr>
              <a:t>does</a:t>
            </a:r>
            <a:r>
              <a:rPr lang="it-IT" altLang="en-US" sz="2400" dirty="0">
                <a:solidFill>
                  <a:schemeClr val="bg1"/>
                </a:solidFill>
              </a:rPr>
              <a:t>. He </a:t>
            </a:r>
            <a:r>
              <a:rPr lang="it-IT" altLang="en-US" sz="2400" dirty="0" err="1">
                <a:solidFill>
                  <a:schemeClr val="bg1"/>
                </a:solidFill>
              </a:rPr>
              <a:t>doesn’t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seem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attracted</a:t>
            </a:r>
            <a:r>
              <a:rPr lang="it-IT" altLang="en-US" sz="2400" dirty="0">
                <a:solidFill>
                  <a:schemeClr val="bg1"/>
                </a:solidFill>
              </a:rPr>
              <a:t> to </a:t>
            </a:r>
            <a:r>
              <a:rPr lang="it-IT" altLang="en-US" sz="2400" dirty="0" err="1">
                <a:solidFill>
                  <a:schemeClr val="bg1"/>
                </a:solidFill>
              </a:rPr>
              <a:t>people</a:t>
            </a:r>
            <a:r>
              <a:rPr lang="it-IT" altLang="en-US" sz="2400" dirty="0">
                <a:solidFill>
                  <a:schemeClr val="bg1"/>
                </a:solidFill>
              </a:rPr>
              <a:t> and social </a:t>
            </a:r>
            <a:r>
              <a:rPr lang="it-IT" altLang="en-US" sz="2400" dirty="0" err="1">
                <a:solidFill>
                  <a:schemeClr val="bg1"/>
                </a:solidFill>
              </a:rPr>
              <a:t>situations</a:t>
            </a:r>
            <a:r>
              <a:rPr lang="it-IT" altLang="en-US" sz="2400" dirty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endParaRPr lang="it-IT" altLang="en-US" sz="240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it-IT" altLang="en-US" sz="2400" dirty="0" err="1">
                <a:solidFill>
                  <a:srgbClr val="FFFF00"/>
                </a:solidFill>
              </a:rPr>
              <a:t>What’s</a:t>
            </a:r>
            <a:r>
              <a:rPr lang="it-IT" altLang="en-US" sz="2400" dirty="0">
                <a:solidFill>
                  <a:srgbClr val="FFFF00"/>
                </a:solidFill>
              </a:rPr>
              <a:t> the </a:t>
            </a:r>
            <a:r>
              <a:rPr lang="it-IT" altLang="en-US" sz="2400" dirty="0" err="1">
                <a:solidFill>
                  <a:srgbClr val="FFFF00"/>
                </a:solidFill>
              </a:rPr>
              <a:t>propability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that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Mr</a:t>
            </a:r>
            <a:r>
              <a:rPr lang="it-IT" altLang="en-US" sz="2400" dirty="0">
                <a:solidFill>
                  <a:srgbClr val="FFFF00"/>
                </a:solidFill>
              </a:rPr>
              <a:t> White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enrols</a:t>
            </a:r>
            <a:r>
              <a:rPr lang="it-IT" altLang="en-US" sz="2400" dirty="0">
                <a:solidFill>
                  <a:srgbClr val="FFFF00"/>
                </a:solidFill>
              </a:rPr>
              <a:t> in the </a:t>
            </a:r>
            <a:r>
              <a:rPr lang="it-IT" altLang="en-US" sz="2400" dirty="0" err="1">
                <a:solidFill>
                  <a:srgbClr val="FFFF00"/>
                </a:solidFill>
              </a:rPr>
              <a:t>faculty</a:t>
            </a:r>
            <a:r>
              <a:rPr lang="it-IT" altLang="en-US" sz="2400" dirty="0">
                <a:solidFill>
                  <a:srgbClr val="FFFF00"/>
                </a:solidFill>
              </a:rPr>
              <a:t> of </a:t>
            </a:r>
            <a:r>
              <a:rPr lang="it-IT" altLang="en-US" sz="2400" dirty="0" err="1">
                <a:solidFill>
                  <a:srgbClr val="FFFF00"/>
                </a:solidFill>
              </a:rPr>
              <a:t>journalism</a:t>
            </a:r>
            <a:r>
              <a:rPr lang="it-IT" altLang="en-US" sz="2400" dirty="0">
                <a:solidFill>
                  <a:srgbClr val="FFFF00"/>
                </a:solidFill>
              </a:rPr>
              <a:t>, </a:t>
            </a:r>
            <a:r>
              <a:rPr lang="it-IT" altLang="en-US" sz="2400" dirty="0" err="1">
                <a:solidFill>
                  <a:srgbClr val="FFFF00"/>
                </a:solidFill>
              </a:rPr>
              <a:t>but</a:t>
            </a:r>
            <a:r>
              <a:rPr lang="it-IT" altLang="en-US" sz="2400" dirty="0">
                <a:solidFill>
                  <a:srgbClr val="FFFF00"/>
                </a:solidFill>
              </a:rPr>
              <a:t>  	    21%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regrets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almost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immediately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his</a:t>
            </a: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choice</a:t>
            </a:r>
            <a:r>
              <a:rPr lang="it-IT" altLang="en-US" sz="2400" dirty="0">
                <a:solidFill>
                  <a:srgbClr val="FFFF00"/>
                </a:solidFill>
              </a:rPr>
              <a:t>, and   39%</a:t>
            </a:r>
          </a:p>
          <a:p>
            <a:pPr algn="just" eaLnBrk="1" hangingPunct="1">
              <a:spcBef>
                <a:spcPct val="30000"/>
              </a:spcBef>
              <a:buFontTx/>
              <a:buAutoNum type="alphaLcParenR"/>
            </a:pPr>
            <a:r>
              <a:rPr lang="it-IT" altLang="en-US" sz="2400" dirty="0">
                <a:solidFill>
                  <a:srgbClr val="FFFF00"/>
                </a:solidFill>
              </a:rPr>
              <a:t> </a:t>
            </a:r>
            <a:r>
              <a:rPr lang="it-IT" altLang="en-US" sz="2400" dirty="0" err="1">
                <a:solidFill>
                  <a:srgbClr val="FFFF00"/>
                </a:solidFill>
              </a:rPr>
              <a:t>enrol</a:t>
            </a:r>
            <a:r>
              <a:rPr lang="it-IT" altLang="en-US" sz="2400" dirty="0">
                <a:solidFill>
                  <a:srgbClr val="FFFF00"/>
                </a:solidFill>
              </a:rPr>
              <a:t> in the </a:t>
            </a:r>
            <a:r>
              <a:rPr lang="it-IT" altLang="en-US" sz="2400" dirty="0" err="1">
                <a:solidFill>
                  <a:srgbClr val="FFFF00"/>
                </a:solidFill>
              </a:rPr>
              <a:t>faculty</a:t>
            </a:r>
            <a:r>
              <a:rPr lang="it-IT" altLang="en-US" sz="2400" dirty="0">
                <a:solidFill>
                  <a:srgbClr val="FFFF00"/>
                </a:solidFill>
              </a:rPr>
              <a:t> of </a:t>
            </a:r>
            <a:r>
              <a:rPr lang="it-IT" altLang="en-US" sz="2400" dirty="0" err="1">
                <a:solidFill>
                  <a:srgbClr val="FFFF00"/>
                </a:solidFill>
              </a:rPr>
              <a:t>engineering</a:t>
            </a:r>
            <a:r>
              <a:rPr lang="it-IT" altLang="en-US" sz="2400" dirty="0">
                <a:solidFill>
                  <a:srgbClr val="FFFF00"/>
                </a:solidFill>
              </a:rPr>
              <a:t> 		    41%</a:t>
            </a:r>
          </a:p>
        </p:txBody>
      </p:sp>
    </p:spTree>
    <p:extLst>
      <p:ext uri="{BB962C8B-B14F-4D97-AF65-F5344CB8AC3E}">
        <p14:creationId xmlns:p14="http://schemas.microsoft.com/office/powerpoint/2010/main" val="2479288070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6">
            <a:extLst>
              <a:ext uri="{FF2B5EF4-FFF2-40B4-BE49-F238E27FC236}">
                <a16:creationId xmlns:a16="http://schemas.microsoft.com/office/drawing/2014/main" id="{FEEA8E95-431A-594B-B462-877B3804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258653E2-22E3-7A43-A2C8-1431DF000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628775"/>
            <a:ext cx="7848600" cy="44958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You are a trainer in a flight school. During their first flight, some of your trainees perform very well, some very poorly. A psychologist says you that you should punish the trainees after a poorly executed flight, and award those who performed well. 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You do that and find out that trainees performed worse after having being awarded, and trainees performed better after being punished. </a:t>
            </a:r>
          </a:p>
          <a:p>
            <a:pPr eaLnBrk="1" hangingPunct="1"/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What are your conclusions?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02CFE582-C9AB-4947-98AE-BB04F6B25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Regression toward the mean</a:t>
            </a:r>
            <a:endParaRPr lang="it-IT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32666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6">
            <a:extLst>
              <a:ext uri="{FF2B5EF4-FFF2-40B4-BE49-F238E27FC236}">
                <a16:creationId xmlns:a16="http://schemas.microsoft.com/office/drawing/2014/main" id="{FEEA8E95-431A-594B-B462-877B3804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02CFE582-C9AB-4947-98AE-BB04F6B25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Regression toward the mean</a:t>
            </a:r>
            <a:endParaRPr lang="it-IT" altLang="en-US" dirty="0">
              <a:solidFill>
                <a:srgbClr val="FFFF00"/>
              </a:solidFill>
            </a:endParaRPr>
          </a:p>
        </p:txBody>
      </p:sp>
      <p:pic>
        <p:nvPicPr>
          <p:cNvPr id="222210" name="Picture 2" descr="How to Make a Bell Curve in Excel: Example + Template">
            <a:extLst>
              <a:ext uri="{FF2B5EF4-FFF2-40B4-BE49-F238E27FC236}">
                <a16:creationId xmlns:a16="http://schemas.microsoft.com/office/drawing/2014/main" id="{AF100906-1902-F44E-A315-1387EF90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20" y="2132857"/>
            <a:ext cx="7812360" cy="43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6">
            <a:extLst>
              <a:ext uri="{FF2B5EF4-FFF2-40B4-BE49-F238E27FC236}">
                <a16:creationId xmlns:a16="http://schemas.microsoft.com/office/drawing/2014/main" id="{F55A7811-EDA8-9B40-AC10-43A5FF96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20" y="1065612"/>
            <a:ext cx="8229600" cy="9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rgbClr val="FFFF00"/>
                </a:solidFill>
              </a:rPr>
              <a:t>1st flight</a:t>
            </a:r>
            <a:endParaRPr lang="it-IT" altLang="en-US" sz="3200" kern="0" dirty="0">
              <a:solidFill>
                <a:srgbClr val="FFFF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E615DA-A6DC-C648-A9B1-78FD68CD7DA4}"/>
              </a:ext>
            </a:extLst>
          </p:cNvPr>
          <p:cNvSpPr/>
          <p:nvPr/>
        </p:nvSpPr>
        <p:spPr>
          <a:xfrm>
            <a:off x="3071664" y="6165305"/>
            <a:ext cx="288032" cy="3186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E74FE0-B666-CB4F-923E-AE600AC0497C}"/>
              </a:ext>
            </a:extLst>
          </p:cNvPr>
          <p:cNvSpPr/>
          <p:nvPr/>
        </p:nvSpPr>
        <p:spPr>
          <a:xfrm>
            <a:off x="8544272" y="6165304"/>
            <a:ext cx="288032" cy="3186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86D10-A832-1D44-B27B-B3751411843D}"/>
              </a:ext>
            </a:extLst>
          </p:cNvPr>
          <p:cNvSpPr txBox="1"/>
          <p:nvPr/>
        </p:nvSpPr>
        <p:spPr>
          <a:xfrm>
            <a:off x="2640330" y="5539298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Trainee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398BF-864A-8044-B1FD-AA01EDB87267}"/>
              </a:ext>
            </a:extLst>
          </p:cNvPr>
          <p:cNvSpPr txBox="1"/>
          <p:nvPr/>
        </p:nvSpPr>
        <p:spPr>
          <a:xfrm>
            <a:off x="8112938" y="5423056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Trainee 2</a:t>
            </a:r>
          </a:p>
        </p:txBody>
      </p:sp>
    </p:spTree>
    <p:extLst>
      <p:ext uri="{BB962C8B-B14F-4D97-AF65-F5344CB8AC3E}">
        <p14:creationId xmlns:p14="http://schemas.microsoft.com/office/powerpoint/2010/main" val="3556489702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6">
            <a:extLst>
              <a:ext uri="{FF2B5EF4-FFF2-40B4-BE49-F238E27FC236}">
                <a16:creationId xmlns:a16="http://schemas.microsoft.com/office/drawing/2014/main" id="{FEEA8E95-431A-594B-B462-877B3804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02CFE582-C9AB-4947-98AE-BB04F6B25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Regression toward the mean</a:t>
            </a:r>
            <a:endParaRPr lang="it-IT" altLang="en-US" dirty="0">
              <a:solidFill>
                <a:srgbClr val="FFFF00"/>
              </a:solidFill>
            </a:endParaRPr>
          </a:p>
        </p:txBody>
      </p:sp>
      <p:pic>
        <p:nvPicPr>
          <p:cNvPr id="222210" name="Picture 2" descr="How to Make a Bell Curve in Excel: Example + Template">
            <a:extLst>
              <a:ext uri="{FF2B5EF4-FFF2-40B4-BE49-F238E27FC236}">
                <a16:creationId xmlns:a16="http://schemas.microsoft.com/office/drawing/2014/main" id="{AF100906-1902-F44E-A315-1387EF90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20" y="2132857"/>
            <a:ext cx="7812360" cy="43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6">
            <a:extLst>
              <a:ext uri="{FF2B5EF4-FFF2-40B4-BE49-F238E27FC236}">
                <a16:creationId xmlns:a16="http://schemas.microsoft.com/office/drawing/2014/main" id="{F55A7811-EDA8-9B40-AC10-43A5FF96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20" y="1065612"/>
            <a:ext cx="8229600" cy="9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rgbClr val="FFFF00"/>
                </a:solidFill>
              </a:rPr>
              <a:t>2nd flight</a:t>
            </a:r>
            <a:endParaRPr lang="it-IT" altLang="en-US" sz="3200" kern="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86D10-A832-1D44-B27B-B3751411843D}"/>
              </a:ext>
            </a:extLst>
          </p:cNvPr>
          <p:cNvSpPr txBox="1"/>
          <p:nvPr/>
        </p:nvSpPr>
        <p:spPr>
          <a:xfrm>
            <a:off x="4296514" y="5607722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Trainee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398BF-864A-8044-B1FD-AA01EDB87267}"/>
              </a:ext>
            </a:extLst>
          </p:cNvPr>
          <p:cNvSpPr txBox="1"/>
          <p:nvPr/>
        </p:nvSpPr>
        <p:spPr>
          <a:xfrm>
            <a:off x="6888804" y="5580241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Trainee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A5A3F8-6CE4-CE4D-9529-164AC409EEDF}"/>
              </a:ext>
            </a:extLst>
          </p:cNvPr>
          <p:cNvSpPr/>
          <p:nvPr/>
        </p:nvSpPr>
        <p:spPr>
          <a:xfrm>
            <a:off x="4583832" y="6165304"/>
            <a:ext cx="288032" cy="3186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5E2CF9-2E3E-284C-B281-D584EB0C2E63}"/>
              </a:ext>
            </a:extLst>
          </p:cNvPr>
          <p:cNvSpPr/>
          <p:nvPr/>
        </p:nvSpPr>
        <p:spPr>
          <a:xfrm>
            <a:off x="7320138" y="6165303"/>
            <a:ext cx="288032" cy="3186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99584715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6">
            <a:extLst>
              <a:ext uri="{FF2B5EF4-FFF2-40B4-BE49-F238E27FC236}">
                <a16:creationId xmlns:a16="http://schemas.microsoft.com/office/drawing/2014/main" id="{FEEA8E95-431A-594B-B462-877B3804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9241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02CFE582-C9AB-4947-98AE-BB04F6B25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Regression toward the mean</a:t>
            </a:r>
            <a:endParaRPr lang="it-IT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F55A7811-EDA8-9B40-AC10-43A5FF96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89210"/>
            <a:ext cx="8229600" cy="9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rgbClr val="FFFF00"/>
                </a:solidFill>
              </a:rPr>
              <a:t>A change between two successive observations is only due to chance</a:t>
            </a:r>
            <a:endParaRPr lang="it-IT" altLang="en-US" sz="32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76392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98364E0-292D-3E4C-ACFD-34F4AA12E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Representativeness heuristic</a:t>
            </a: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EB23C5-2C53-CE4A-9BF7-C0FA2A6D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68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FFFF00"/>
                </a:solidFill>
              </a:rPr>
              <a:t>J. Depp v A. Heard defamation trial</a:t>
            </a:r>
          </a:p>
          <a:p>
            <a:pPr eaLnBrk="1" hangingPunct="1">
              <a:defRPr/>
            </a:pPr>
            <a:endParaRPr lang="en-US" altLang="en-US" sz="3200" kern="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altLang="en-US" sz="3200" kern="0" dirty="0">
                <a:solidFill>
                  <a:srgbClr val="FFFF00"/>
                </a:solidFill>
                <a:hlinkClick r:id="rId3"/>
              </a:rPr>
              <a:t>https://www.youtube.com/watch?v=YavNwCjc9H0&amp;ab_channel=LiveNOWfromFOX</a:t>
            </a:r>
            <a:endParaRPr lang="it-IT" altLang="en-US" sz="3200" kern="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it-IT" altLang="en-US" sz="3200" kern="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altLang="en-US" sz="3200" kern="0" dirty="0">
                <a:solidFill>
                  <a:srgbClr val="FFFF00"/>
                </a:solidFill>
                <a:hlinkClick r:id="rId4"/>
              </a:rPr>
              <a:t>https://www.youtube.com/watch?v=VSnq_3DkOYg&amp;ab_channel=Law%26CrimeNetwork</a:t>
            </a:r>
            <a:endParaRPr lang="it-IT" altLang="en-US" sz="3200" kern="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altLang="en-US" sz="3200" kern="0" dirty="0" err="1">
                <a:solidFill>
                  <a:srgbClr val="FFFF00"/>
                </a:solidFill>
              </a:rPr>
              <a:t>https</a:t>
            </a:r>
            <a:r>
              <a:rPr lang="it-IT" altLang="en-US" sz="3200" kern="0" dirty="0">
                <a:solidFill>
                  <a:srgbClr val="FFFF00"/>
                </a:solidFill>
              </a:rPr>
              <a:t>://</a:t>
            </a:r>
            <a:r>
              <a:rPr lang="it-IT" altLang="en-US" sz="3200" kern="0" dirty="0" err="1">
                <a:solidFill>
                  <a:srgbClr val="FFFF00"/>
                </a:solidFill>
              </a:rPr>
              <a:t>www.youtube.com</a:t>
            </a:r>
            <a:r>
              <a:rPr lang="it-IT" altLang="en-US" sz="3200" kern="0" dirty="0">
                <a:solidFill>
                  <a:srgbClr val="FFFF00"/>
                </a:solidFill>
              </a:rPr>
              <a:t>/</a:t>
            </a:r>
            <a:r>
              <a:rPr lang="it-IT" altLang="en-US" sz="3200" kern="0" dirty="0" err="1">
                <a:solidFill>
                  <a:srgbClr val="FFFF00"/>
                </a:solidFill>
              </a:rPr>
              <a:t>watch?v</a:t>
            </a:r>
            <a:r>
              <a:rPr lang="it-IT" altLang="en-US" sz="3200" kern="0" dirty="0">
                <a:solidFill>
                  <a:srgbClr val="FFFF00"/>
                </a:solidFill>
              </a:rPr>
              <a:t>=</a:t>
            </a:r>
            <a:r>
              <a:rPr lang="it-IT" altLang="en-US" sz="3200" kern="0" dirty="0" err="1">
                <a:solidFill>
                  <a:srgbClr val="FFFF00"/>
                </a:solidFill>
              </a:rPr>
              <a:t>SxMwjJQy</a:t>
            </a:r>
            <a:r>
              <a:rPr lang="it-IT" altLang="en-US" sz="3200" kern="0" dirty="0">
                <a:solidFill>
                  <a:srgbClr val="FFFF00"/>
                </a:solidFill>
              </a:rPr>
              <a:t>-KU</a:t>
            </a: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12">
            <a:extLst>
              <a:ext uri="{FF2B5EF4-FFF2-40B4-BE49-F238E27FC236}">
                <a16:creationId xmlns:a16="http://schemas.microsoft.com/office/drawing/2014/main" id="{C79158E0-31B1-CE49-BC35-D37A3243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512764"/>
            <a:ext cx="91455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4400" dirty="0"/>
              <a:t>THE MONTY HALL PROBLEM</a:t>
            </a:r>
          </a:p>
        </p:txBody>
      </p:sp>
      <p:pic>
        <p:nvPicPr>
          <p:cNvPr id="23556" name="Picture 4" descr="Monty Hall Problem | A Blog on Probability and Statistics">
            <a:extLst>
              <a:ext uri="{FF2B5EF4-FFF2-40B4-BE49-F238E27FC236}">
                <a16:creationId xmlns:a16="http://schemas.microsoft.com/office/drawing/2014/main" id="{F9F89DA5-01C3-2543-BE2E-BE761126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1" y="1566148"/>
            <a:ext cx="7570787" cy="50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45986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12">
            <a:extLst>
              <a:ext uri="{FF2B5EF4-FFF2-40B4-BE49-F238E27FC236}">
                <a16:creationId xmlns:a16="http://schemas.microsoft.com/office/drawing/2014/main" id="{C79158E0-31B1-CE49-BC35-D37A3243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512764"/>
            <a:ext cx="91455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4400" dirty="0"/>
              <a:t>THE MONTY HALL PROBLEM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BDBBA39-1073-AA4D-8768-D95AB67D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4" y="2222138"/>
            <a:ext cx="8343900" cy="463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0810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12">
            <a:extLst>
              <a:ext uri="{FF2B5EF4-FFF2-40B4-BE49-F238E27FC236}">
                <a16:creationId xmlns:a16="http://schemas.microsoft.com/office/drawing/2014/main" id="{C79158E0-31B1-CE49-BC35-D37A3243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512764"/>
            <a:ext cx="91455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4400" dirty="0"/>
              <a:t>THE MONTY HALL PROBLEM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BDBBA39-1073-AA4D-8768-D95AB67D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4" y="2222138"/>
            <a:ext cx="8343900" cy="463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AA641-46A7-2549-8615-955355272F96}"/>
              </a:ext>
            </a:extLst>
          </p:cNvPr>
          <p:cNvSpPr txBox="1"/>
          <p:nvPr/>
        </p:nvSpPr>
        <p:spPr>
          <a:xfrm>
            <a:off x="1085850" y="6261097"/>
            <a:ext cx="606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</a:t>
            </a:r>
            <a:r>
              <a:rPr lang="en-IT" sz="2400" dirty="0"/>
              <a:t>ould you stick on your first choice or change?</a:t>
            </a:r>
          </a:p>
        </p:txBody>
      </p:sp>
    </p:spTree>
    <p:extLst>
      <p:ext uri="{BB962C8B-B14F-4D97-AF65-F5344CB8AC3E}">
        <p14:creationId xmlns:p14="http://schemas.microsoft.com/office/powerpoint/2010/main" val="109469932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12">
            <a:extLst>
              <a:ext uri="{FF2B5EF4-FFF2-40B4-BE49-F238E27FC236}">
                <a16:creationId xmlns:a16="http://schemas.microsoft.com/office/drawing/2014/main" id="{C79158E0-31B1-CE49-BC35-D37A3243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512764"/>
            <a:ext cx="91455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4400" dirty="0"/>
              <a:t>THE MONTY HALL PROBLEM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37780-8564-DF40-B708-1ED8E30C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67" y="2181226"/>
            <a:ext cx="12267334" cy="21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704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D00300EE-307B-CD46-B222-D98D596CE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093" y="2397125"/>
            <a:ext cx="6119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400" dirty="0"/>
              <a:t>COGNITIVE «ILLUSIONS»</a:t>
            </a:r>
          </a:p>
          <a:p>
            <a:pPr eaLnBrk="1" hangingPunct="1">
              <a:buFontTx/>
              <a:buNone/>
            </a:pPr>
            <a:endParaRPr lang="it-IT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39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18">
            <a:extLst>
              <a:ext uri="{FF2B5EF4-FFF2-40B4-BE49-F238E27FC236}">
                <a16:creationId xmlns:a16="http://schemas.microsoft.com/office/drawing/2014/main" id="{36248578-C1EE-5F47-94FD-15AD10ED6B21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2459038"/>
            <a:ext cx="7686676" cy="1619250"/>
            <a:chOff x="86" y="2411"/>
            <a:chExt cx="4842" cy="1020"/>
          </a:xfrm>
        </p:grpSpPr>
        <p:pic>
          <p:nvPicPr>
            <p:cNvPr id="79878" name="Picture 14" descr="wisbrain">
              <a:extLst>
                <a:ext uri="{FF2B5EF4-FFF2-40B4-BE49-F238E27FC236}">
                  <a16:creationId xmlns:a16="http://schemas.microsoft.com/office/drawing/2014/main" id="{63802FE3-B758-F64E-A6EF-185A995EF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3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" t="5844" r="4846" b="5844"/>
            <a:stretch>
              <a:fillRect/>
            </a:stretch>
          </p:blipFill>
          <p:spPr bwMode="auto">
            <a:xfrm>
              <a:off x="3721" y="2411"/>
              <a:ext cx="1207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9" name="Rectangle 9">
              <a:extLst>
                <a:ext uri="{FF2B5EF4-FFF2-40B4-BE49-F238E27FC236}">
                  <a16:creationId xmlns:a16="http://schemas.microsoft.com/office/drawing/2014/main" id="{F34505D8-8E34-C64E-AF09-4FF5C37E5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" y="2614"/>
              <a:ext cx="3855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82563" indent="-1825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it-IT" altLang="en-US" sz="2400" dirty="0"/>
                <a:t>BECAUSE OF THE LIMITS OF THE COGNITIVE SYSTEM</a:t>
              </a:r>
            </a:p>
            <a:p>
              <a:pPr eaLnBrk="1" hangingPunct="1">
                <a:buFontTx/>
                <a:buNone/>
              </a:pPr>
              <a:endParaRPr lang="it-IT" altLang="en-US" sz="2400" dirty="0"/>
            </a:p>
          </p:txBody>
        </p:sp>
      </p:grpSp>
      <p:sp>
        <p:nvSpPr>
          <p:cNvPr id="79875" name="Rectangle 10">
            <a:extLst>
              <a:ext uri="{FF2B5EF4-FFF2-40B4-BE49-F238E27FC236}">
                <a16:creationId xmlns:a16="http://schemas.microsoft.com/office/drawing/2014/main" id="{5608B444-69FE-A44E-98E4-BA7C74429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221164"/>
            <a:ext cx="81375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400" dirty="0">
                <a:latin typeface="Arial Narrow" panose="020B0604020202020204" pitchFamily="34" charset="0"/>
              </a:rPr>
              <a:t>BOUNDED RATIONALITY</a:t>
            </a:r>
          </a:p>
          <a:p>
            <a:pPr algn="just" eaLnBrk="1" hangingPunct="1">
              <a:buFontTx/>
              <a:buNone/>
            </a:pPr>
            <a:r>
              <a:rPr lang="it-IT" altLang="en-US" sz="2400" dirty="0" err="1">
                <a:latin typeface="Arial Narrow" panose="020B0604020202020204" pitchFamily="34" charset="0"/>
              </a:rPr>
              <a:t>people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reason</a:t>
            </a:r>
            <a:r>
              <a:rPr lang="it-IT" altLang="en-US" sz="2400" dirty="0">
                <a:latin typeface="Arial Narrow" panose="020B0604020202020204" pitchFamily="34" charset="0"/>
              </a:rPr>
              <a:t>, </a:t>
            </a:r>
            <a:r>
              <a:rPr lang="it-IT" altLang="en-US" sz="2400" dirty="0" err="1">
                <a:latin typeface="Arial Narrow" panose="020B0604020202020204" pitchFamily="34" charset="0"/>
              </a:rPr>
              <a:t>choose</a:t>
            </a:r>
            <a:r>
              <a:rPr lang="it-IT" altLang="en-US" sz="2400" dirty="0">
                <a:latin typeface="Arial Narrow" panose="020B0604020202020204" pitchFamily="34" charset="0"/>
              </a:rPr>
              <a:t>, </a:t>
            </a:r>
            <a:r>
              <a:rPr lang="it-IT" altLang="en-US" sz="2400" dirty="0" err="1">
                <a:latin typeface="Arial Narrow" panose="020B0604020202020204" pitchFamily="34" charset="0"/>
              </a:rPr>
              <a:t>make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judgments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rationally</a:t>
            </a:r>
            <a:r>
              <a:rPr lang="it-IT" altLang="en-US" sz="2400" dirty="0">
                <a:latin typeface="Arial Narrow" panose="020B0604020202020204" pitchFamily="34" charset="0"/>
              </a:rPr>
              <a:t>, </a:t>
            </a:r>
            <a:r>
              <a:rPr lang="it-IT" altLang="en-US" sz="2400" dirty="0" err="1">
                <a:latin typeface="Arial Narrow" panose="020B0604020202020204" pitchFamily="34" charset="0"/>
              </a:rPr>
              <a:t>but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only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within</a:t>
            </a:r>
            <a:r>
              <a:rPr lang="it-IT" altLang="en-US" sz="2400" dirty="0">
                <a:latin typeface="Arial Narrow" panose="020B0604020202020204" pitchFamily="34" charset="0"/>
              </a:rPr>
              <a:t> the </a:t>
            </a:r>
            <a:r>
              <a:rPr lang="it-IT" altLang="en-US" sz="2400" dirty="0" err="1">
                <a:latin typeface="Arial Narrow" panose="020B0604020202020204" pitchFamily="34" charset="0"/>
              </a:rPr>
              <a:t>limits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imposed</a:t>
            </a:r>
            <a:r>
              <a:rPr lang="it-IT" altLang="en-US" sz="2400" dirty="0">
                <a:latin typeface="Arial Narrow" panose="020B0604020202020204" pitchFamily="34" charset="0"/>
              </a:rPr>
              <a:t> by </a:t>
            </a:r>
            <a:r>
              <a:rPr lang="it-IT" altLang="en-US" sz="2400" dirty="0" err="1">
                <a:latin typeface="Arial Narrow" panose="020B0604020202020204" pitchFamily="34" charset="0"/>
              </a:rPr>
              <a:t>their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ability</a:t>
            </a:r>
            <a:r>
              <a:rPr lang="it-IT" altLang="en-US" sz="2400" dirty="0">
                <a:latin typeface="Arial Narrow" panose="020B0604020202020204" pitchFamily="34" charset="0"/>
              </a:rPr>
              <a:t> to </a:t>
            </a:r>
            <a:r>
              <a:rPr lang="it-IT" altLang="en-US" sz="2400" dirty="0" err="1">
                <a:latin typeface="Arial Narrow" panose="020B0604020202020204" pitchFamily="34" charset="0"/>
              </a:rPr>
              <a:t>search</a:t>
            </a:r>
            <a:r>
              <a:rPr lang="it-IT" altLang="en-US" sz="2400" dirty="0">
                <a:latin typeface="Arial Narrow" panose="020B0604020202020204" pitchFamily="34" charset="0"/>
              </a:rPr>
              <a:t> / </a:t>
            </a:r>
            <a:r>
              <a:rPr lang="it-IT" altLang="en-US" sz="2400" dirty="0" err="1">
                <a:latin typeface="Arial Narrow" panose="020B0604020202020204" pitchFamily="34" charset="0"/>
              </a:rPr>
              <a:t>store</a:t>
            </a:r>
            <a:r>
              <a:rPr lang="it-IT" altLang="en-US" sz="2400" dirty="0">
                <a:latin typeface="Arial Narrow" panose="020B0604020202020204" pitchFamily="34" charset="0"/>
              </a:rPr>
              <a:t> information and </a:t>
            </a:r>
            <a:r>
              <a:rPr lang="it-IT" altLang="en-US" sz="2400" dirty="0" err="1">
                <a:latin typeface="Arial Narrow" panose="020B0604020202020204" pitchFamily="34" charset="0"/>
              </a:rPr>
              <a:t>their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computational</a:t>
            </a:r>
            <a:r>
              <a:rPr lang="it-IT" altLang="en-US" sz="2400" dirty="0">
                <a:latin typeface="Arial Narrow" panose="020B0604020202020204" pitchFamily="34" charset="0"/>
              </a:rPr>
              <a:t> </a:t>
            </a:r>
            <a:r>
              <a:rPr lang="it-IT" altLang="en-US" sz="2400" dirty="0" err="1">
                <a:latin typeface="Arial Narrow" panose="020B0604020202020204" pitchFamily="34" charset="0"/>
              </a:rPr>
              <a:t>abilities</a:t>
            </a:r>
            <a:endParaRPr lang="it-IT" altLang="en-US" sz="2400" dirty="0">
              <a:latin typeface="Arial Narrow" panose="020B0604020202020204" pitchFamily="34" charset="0"/>
            </a:endParaRPr>
          </a:p>
        </p:txBody>
      </p:sp>
      <p:sp>
        <p:nvSpPr>
          <p:cNvPr id="79877" name="Rectangle 12">
            <a:extLst>
              <a:ext uri="{FF2B5EF4-FFF2-40B4-BE49-F238E27FC236}">
                <a16:creationId xmlns:a16="http://schemas.microsoft.com/office/drawing/2014/main" id="{C79158E0-31B1-CE49-BC35-D37A3243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512764"/>
            <a:ext cx="91455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4400" dirty="0"/>
              <a:t>WHY INDIVIDUALS DO NOT BEHAVE LIKE THE NORMATIVE MODELS PRESCRIBE?</a:t>
            </a:r>
          </a:p>
        </p:txBody>
      </p:sp>
    </p:spTree>
    <p:extLst>
      <p:ext uri="{BB962C8B-B14F-4D97-AF65-F5344CB8AC3E}">
        <p14:creationId xmlns:p14="http://schemas.microsoft.com/office/powerpoint/2010/main" val="4251777504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>
            <a:extLst>
              <a:ext uri="{FF2B5EF4-FFF2-40B4-BE49-F238E27FC236}">
                <a16:creationId xmlns:a16="http://schemas.microsoft.com/office/drawing/2014/main" id="{C059270F-C3A9-A34A-A1F2-4C0F72AA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84313"/>
            <a:ext cx="91455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4400" dirty="0">
                <a:solidFill>
                  <a:schemeClr val="bg1"/>
                </a:solidFill>
              </a:rPr>
              <a:t>ALTERNATIVES?</a:t>
            </a:r>
          </a:p>
        </p:txBody>
      </p:sp>
      <p:sp>
        <p:nvSpPr>
          <p:cNvPr id="80899" name="Rectangle 10">
            <a:extLst>
              <a:ext uri="{FF2B5EF4-FFF2-40B4-BE49-F238E27FC236}">
                <a16:creationId xmlns:a16="http://schemas.microsoft.com/office/drawing/2014/main" id="{313022F2-1FF7-9542-B8B3-15EC7E3FE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3068961"/>
            <a:ext cx="31686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HEURISTICS</a:t>
            </a:r>
          </a:p>
          <a:p>
            <a:pPr eaLnBrk="1" hangingPunct="1">
              <a:buFontTx/>
              <a:buNone/>
            </a:pPr>
            <a:endParaRPr lang="it-IT" altLang="en-US" sz="2800" dirty="0">
              <a:solidFill>
                <a:schemeClr val="bg1"/>
              </a:solidFill>
            </a:endParaRPr>
          </a:p>
        </p:txBody>
      </p:sp>
      <p:sp>
        <p:nvSpPr>
          <p:cNvPr id="80900" name="Rectangle 12">
            <a:extLst>
              <a:ext uri="{FF2B5EF4-FFF2-40B4-BE49-F238E27FC236}">
                <a16:creationId xmlns:a16="http://schemas.microsoft.com/office/drawing/2014/main" id="{D91667FF-1C22-5F45-8D1E-DF02DE3A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731" y="3974410"/>
            <a:ext cx="68405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bg1"/>
                </a:solidFill>
              </a:rPr>
              <a:t>Herbert Simon (1955) </a:t>
            </a:r>
            <a:r>
              <a:rPr lang="it-IT" altLang="en-US" sz="2400" dirty="0" err="1">
                <a:solidFill>
                  <a:schemeClr val="bg1"/>
                </a:solidFill>
              </a:rPr>
              <a:t>proposed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that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individuals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make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decisions</a:t>
            </a:r>
            <a:r>
              <a:rPr lang="it-IT" altLang="en-US" sz="2400" dirty="0">
                <a:solidFill>
                  <a:schemeClr val="bg1"/>
                </a:solidFill>
              </a:rPr>
              <a:t> and </a:t>
            </a:r>
            <a:r>
              <a:rPr lang="it-IT" altLang="en-US" sz="2400" dirty="0" err="1">
                <a:solidFill>
                  <a:schemeClr val="bg1"/>
                </a:solidFill>
              </a:rPr>
              <a:t>judgements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using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processes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that</a:t>
            </a:r>
            <a:r>
              <a:rPr lang="it-IT" altLang="en-US" sz="2400" dirty="0">
                <a:solidFill>
                  <a:schemeClr val="bg1"/>
                </a:solidFill>
              </a:rPr>
              <a:t> do </a:t>
            </a:r>
            <a:r>
              <a:rPr lang="it-IT" altLang="en-US" sz="2400" dirty="0" err="1">
                <a:solidFill>
                  <a:schemeClr val="bg1"/>
                </a:solidFill>
              </a:rPr>
              <a:t>not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lead</a:t>
            </a:r>
            <a:r>
              <a:rPr lang="it-IT" altLang="en-US" sz="2400" dirty="0">
                <a:solidFill>
                  <a:schemeClr val="bg1"/>
                </a:solidFill>
              </a:rPr>
              <a:t> to the best </a:t>
            </a:r>
            <a:r>
              <a:rPr lang="it-IT" altLang="en-US" sz="2400" dirty="0" err="1">
                <a:solidFill>
                  <a:schemeClr val="bg1"/>
                </a:solidFill>
              </a:rPr>
              <a:t>result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as</a:t>
            </a:r>
            <a:r>
              <a:rPr lang="it-IT" altLang="en-US" sz="2400" dirty="0">
                <a:solidFill>
                  <a:schemeClr val="bg1"/>
                </a:solidFill>
              </a:rPr>
              <a:t> in the normative </a:t>
            </a:r>
            <a:r>
              <a:rPr lang="it-IT" altLang="en-US" sz="2400" dirty="0" err="1">
                <a:solidFill>
                  <a:schemeClr val="bg1"/>
                </a:solidFill>
              </a:rPr>
              <a:t>models</a:t>
            </a:r>
            <a:r>
              <a:rPr lang="it-IT" altLang="en-US" sz="2400" dirty="0">
                <a:solidFill>
                  <a:schemeClr val="bg1"/>
                </a:solidFill>
              </a:rPr>
              <a:t>) </a:t>
            </a:r>
            <a:r>
              <a:rPr lang="it-IT" altLang="en-US" sz="2400" dirty="0" err="1">
                <a:solidFill>
                  <a:schemeClr val="bg1"/>
                </a:solidFill>
              </a:rPr>
              <a:t>but</a:t>
            </a:r>
            <a:r>
              <a:rPr lang="it-IT" altLang="en-US" sz="2400" dirty="0">
                <a:solidFill>
                  <a:schemeClr val="bg1"/>
                </a:solidFill>
              </a:rPr>
              <a:t> to a </a:t>
            </a:r>
            <a:r>
              <a:rPr lang="it-IT" altLang="en-US" sz="2400" dirty="0" err="1">
                <a:solidFill>
                  <a:schemeClr val="bg1"/>
                </a:solidFill>
              </a:rPr>
              <a:t>resultsa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that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is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satisfying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enough</a:t>
            </a:r>
            <a:r>
              <a:rPr lang="it-IT" altLang="en-US" sz="2400" dirty="0">
                <a:solidFill>
                  <a:schemeClr val="bg1"/>
                </a:solidFill>
              </a:rPr>
              <a:t> (</a:t>
            </a:r>
            <a:r>
              <a:rPr lang="it-IT" altLang="en-US" sz="2400" dirty="0" err="1">
                <a:solidFill>
                  <a:schemeClr val="bg1"/>
                </a:solidFill>
              </a:rPr>
              <a:t>bounded</a:t>
            </a:r>
            <a:r>
              <a:rPr lang="it-IT" altLang="en-US" sz="2400" dirty="0">
                <a:solidFill>
                  <a:schemeClr val="bg1"/>
                </a:solidFill>
              </a:rPr>
              <a:t> </a:t>
            </a:r>
            <a:r>
              <a:rPr lang="it-IT" altLang="en-US" sz="2400" dirty="0" err="1">
                <a:solidFill>
                  <a:schemeClr val="bg1"/>
                </a:solidFill>
              </a:rPr>
              <a:t>rationality</a:t>
            </a:r>
            <a:r>
              <a:rPr lang="it-IT" altLang="en-US" sz="2400" dirty="0">
                <a:solidFill>
                  <a:schemeClr val="bg1"/>
                </a:solidFill>
              </a:rPr>
              <a:t>)</a:t>
            </a:r>
            <a:endParaRPr lang="it-IT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19739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13751</TotalTime>
  <Words>1804</Words>
  <Application>Microsoft Macintosh PowerPoint</Application>
  <PresentationFormat>Widescreen</PresentationFormat>
  <Paragraphs>174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toward the mean</vt:lpstr>
      <vt:lpstr>Regression toward the mean</vt:lpstr>
      <vt:lpstr>Regression toward the mean</vt:lpstr>
      <vt:lpstr>Regression toward the mean</vt:lpstr>
      <vt:lpstr>Representativeness heuristic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ferlazzo</dc:creator>
  <cp:lastModifiedBy>Fabio Ferlazzo</cp:lastModifiedBy>
  <cp:revision>47</cp:revision>
  <dcterms:created xsi:type="dcterms:W3CDTF">2020-08-22T07:24:06Z</dcterms:created>
  <dcterms:modified xsi:type="dcterms:W3CDTF">2023-12-10T15:30:04Z</dcterms:modified>
</cp:coreProperties>
</file>