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3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B7C58-FD83-4DAA-9E0F-7D9D70CF9E5E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7ED6C-AB1A-40B1-96E4-E5B2BEA000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4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AA4CB-C0E6-4A96-BCFB-363F6319E5B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77875"/>
            <a:ext cx="6716712" cy="37782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778375"/>
            <a:ext cx="5041900" cy="4445000"/>
          </a:xfrm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1989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D9E2-3DBC-4D39-8250-FFEC28726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133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819-2E58-4EAE-8D1B-18C7F520F2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740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8F7B-8C9A-47A0-8365-500165EFC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4012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304F8-B5E4-40CE-835B-7D8BAF0F75D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83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71A44-89C5-4896-9CFE-5F2F76B59F1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4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056DF-3C01-404F-AFC5-A02AA00BF0A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99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F55C6-8069-4728-93AF-2C324F32FFF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07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F735-56B3-48C9-9D4F-370EA2FB22B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2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66424-6AF6-403E-B571-538645A56A1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59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B8CAF-698F-4E99-80A7-EEC72841291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8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660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9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FD6B2-62F5-4290-88B0-9134FE4E3FB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8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0A35-27F5-4031-AE80-39CFBA717E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3048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75414-0EAB-462A-B196-D66FFBF2518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06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CADE2-BE9F-438C-9BB0-CF68163C080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89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5D4A5-8366-4CBA-BA49-6349792552A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49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181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26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683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884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026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955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40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6B40-7D01-46BC-B01F-61461D3999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5633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104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13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05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979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D9E2-3DBC-4D39-8250-FFEC28726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77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0A35-27F5-4031-AE80-39CFBA717E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196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6B40-7D01-46BC-B01F-61461D3999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8475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4EB5-A788-4017-9E66-189D286274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5761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EA5E-E037-467A-B07D-F8E326CC3A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04028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227BE-E2A2-4902-815A-BDBF30F0D3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2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4EB5-A788-4017-9E66-189D286274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232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48CAE-6FEC-44A6-AE8C-12BF793EE2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8410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46" y="273060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14" y="1435110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3B87-1BD7-4C11-A00C-45AF7F8F2C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268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338C4-9AAC-4B90-8F4E-0326CFE7B1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4476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819-2E58-4EAE-8D1B-18C7F520F2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770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8F7B-8C9A-47A0-8365-500165EFC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21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EA5E-E037-467A-B07D-F8E326CC3A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330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227BE-E2A2-4902-815A-BDBF30F0D3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888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48CAE-6FEC-44A6-AE8C-12BF793EE2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53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45" y="273058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13" y="1435108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3B87-1BD7-4C11-A00C-45AF7F8F2C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304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338C4-9AAC-4B90-8F4E-0326CFE7B1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88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1FFCB0-4E54-4E1E-A1A0-CA84AE5978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63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A2DE1BC-8D75-4946-A016-DECAC0908207}" type="slidenum">
              <a:rPr lang="it-IT" altLang="it-IT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2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0A701-48BB-446D-8C39-936C01E61503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6937-4F81-4CD0-94AF-F9B502BDCF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93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D21FFCB0-4E54-4E1E-A1A0-CA84AE5978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67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3" Type="http://schemas.openxmlformats.org/officeDocument/2006/relationships/audio" Target="../media/media2.m4a"/><Relationship Id="rId7" Type="http://schemas.openxmlformats.org/officeDocument/2006/relationships/image" Target="../media/image3.wmf"/><Relationship Id="rId12" Type="http://schemas.openxmlformats.org/officeDocument/2006/relationships/oleObject" Target="../embeddings/oleObject7.bin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1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oleObject" Target="../embeddings/oleObject10.bin"/><Relationship Id="rId2" Type="http://schemas.microsoft.com/office/2007/relationships/media" Target="../media/media3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4.png"/><Relationship Id="rId2" Type="http://schemas.microsoft.com/office/2007/relationships/media" Target="../media/media8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0.xml"/><Relationship Id="rId9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8453441" y="1698625"/>
            <a:ext cx="8080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3054351" y="1963738"/>
            <a:ext cx="2667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3302002" y="1793883"/>
          <a:ext cx="3714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5" imgW="978123" imgH="927311" progId="Photoshop.Image.4">
                  <p:embed/>
                </p:oleObj>
              </mc:Choice>
              <mc:Fallback>
                <p:oleObj name="Image" r:id="rId5" imgW="978123" imgH="927311" progId="Photoshop.Image.4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2" y="1793883"/>
                        <a:ext cx="371475" cy="35877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3054359" y="1282700"/>
            <a:ext cx="5710239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8764588" y="1282702"/>
            <a:ext cx="0" cy="68103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3054351" y="1736726"/>
            <a:ext cx="0" cy="22701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3054351" y="1282701"/>
            <a:ext cx="0" cy="22701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1" name="Rectangle 9" descr="Diagonali larghe verso l'alto"/>
          <p:cNvSpPr>
            <a:spLocks noChangeArrowheads="1"/>
          </p:cNvSpPr>
          <p:nvPr/>
        </p:nvSpPr>
        <p:spPr bwMode="auto">
          <a:xfrm rot="16200000" flipH="1" flipV="1">
            <a:off x="3994946" y="1839121"/>
            <a:ext cx="227012" cy="247651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2" name="Rectangle 10" descr="Diagonali larghe verso l'alto"/>
          <p:cNvSpPr>
            <a:spLocks noChangeArrowheads="1"/>
          </p:cNvSpPr>
          <p:nvPr/>
        </p:nvSpPr>
        <p:spPr bwMode="auto">
          <a:xfrm rot="16200000" flipH="1" flipV="1">
            <a:off x="3994151" y="1158877"/>
            <a:ext cx="228600" cy="247651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4418013" y="1660527"/>
            <a:ext cx="0" cy="30321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4418013" y="1282708"/>
            <a:ext cx="0" cy="3016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3425825" y="1320808"/>
            <a:ext cx="0" cy="454025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3549651" y="1320808"/>
            <a:ext cx="0" cy="454025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3675063" y="1320808"/>
            <a:ext cx="0" cy="454025"/>
          </a:xfrm>
          <a:prstGeom prst="line">
            <a:avLst/>
          </a:prstGeom>
          <a:noFill/>
          <a:ln w="25400">
            <a:solidFill>
              <a:srgbClr val="000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2632075" y="1517650"/>
            <a:ext cx="433388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2619386" y="1736725"/>
            <a:ext cx="43497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2060578" y="1584325"/>
            <a:ext cx="744539" cy="114300"/>
          </a:xfrm>
          <a:prstGeom prst="rightArrow">
            <a:avLst>
              <a:gd name="adj1" fmla="val 50000"/>
              <a:gd name="adj2" fmla="val 162847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2557465" y="1282700"/>
            <a:ext cx="309563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  <a:endParaRPr kumimoji="0" lang="it-IT" alt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998664" y="1611312"/>
            <a:ext cx="56445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1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Gas</a:t>
            </a:r>
            <a:endParaRPr kumimoji="0" lang="it-IT" altLang="it-IT" sz="22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716338" y="1368425"/>
            <a:ext cx="235834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V="1">
            <a:off x="3549651" y="979489"/>
            <a:ext cx="0" cy="30321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3549659" y="979488"/>
            <a:ext cx="142875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5535623" y="979488"/>
            <a:ext cx="21113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8081966" y="979488"/>
            <a:ext cx="99218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>
            <a:off x="9074151" y="979489"/>
            <a:ext cx="0" cy="37941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 flipH="1">
            <a:off x="8764590" y="1358900"/>
            <a:ext cx="30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7523163" y="812800"/>
            <a:ext cx="210186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•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7947025" y="812800"/>
            <a:ext cx="210186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•</a:t>
            </a:r>
          </a:p>
        </p:txBody>
      </p:sp>
      <p:grpSp>
        <p:nvGrpSpPr>
          <p:cNvPr id="8222" name="Group 30"/>
          <p:cNvGrpSpPr>
            <a:grpSpLocks/>
          </p:cNvGrpSpPr>
          <p:nvPr/>
        </p:nvGrpSpPr>
        <p:grpSpPr bwMode="auto">
          <a:xfrm>
            <a:off x="5040313" y="904877"/>
            <a:ext cx="61912" cy="150813"/>
            <a:chOff x="2064" y="2352"/>
            <a:chExt cx="48" cy="192"/>
          </a:xfrm>
        </p:grpSpPr>
        <p:sp>
          <p:nvSpPr>
            <p:cNvPr id="8280" name="Line 31"/>
            <p:cNvSpPr>
              <a:spLocks noChangeShapeType="1"/>
            </p:cNvSpPr>
            <p:nvPr/>
          </p:nvSpPr>
          <p:spPr bwMode="auto">
            <a:xfrm>
              <a:off x="2064" y="2352"/>
              <a:ext cx="0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81" name="Line 32"/>
            <p:cNvSpPr>
              <a:spLocks noChangeShapeType="1"/>
            </p:cNvSpPr>
            <p:nvPr/>
          </p:nvSpPr>
          <p:spPr bwMode="auto">
            <a:xfrm>
              <a:off x="2112" y="2400"/>
              <a:ext cx="0" cy="96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223" name="Group 33"/>
          <p:cNvGrpSpPr>
            <a:grpSpLocks/>
          </p:cNvGrpSpPr>
          <p:nvPr/>
        </p:nvGrpSpPr>
        <p:grpSpPr bwMode="auto">
          <a:xfrm>
            <a:off x="5226061" y="904877"/>
            <a:ext cx="61913" cy="150813"/>
            <a:chOff x="2064" y="2352"/>
            <a:chExt cx="48" cy="192"/>
          </a:xfrm>
        </p:grpSpPr>
        <p:sp>
          <p:nvSpPr>
            <p:cNvPr id="8278" name="Line 34"/>
            <p:cNvSpPr>
              <a:spLocks noChangeShapeType="1"/>
            </p:cNvSpPr>
            <p:nvPr/>
          </p:nvSpPr>
          <p:spPr bwMode="auto">
            <a:xfrm>
              <a:off x="2064" y="2352"/>
              <a:ext cx="0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79" name="Line 35"/>
            <p:cNvSpPr>
              <a:spLocks noChangeShapeType="1"/>
            </p:cNvSpPr>
            <p:nvPr/>
          </p:nvSpPr>
          <p:spPr bwMode="auto">
            <a:xfrm>
              <a:off x="2112" y="2400"/>
              <a:ext cx="0" cy="96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224" name="Group 36"/>
          <p:cNvGrpSpPr>
            <a:grpSpLocks/>
          </p:cNvGrpSpPr>
          <p:nvPr/>
        </p:nvGrpSpPr>
        <p:grpSpPr bwMode="auto">
          <a:xfrm>
            <a:off x="5411788" y="904877"/>
            <a:ext cx="61912" cy="150813"/>
            <a:chOff x="2064" y="2352"/>
            <a:chExt cx="48" cy="192"/>
          </a:xfrm>
        </p:grpSpPr>
        <p:sp>
          <p:nvSpPr>
            <p:cNvPr id="8276" name="Line 37"/>
            <p:cNvSpPr>
              <a:spLocks noChangeShapeType="1"/>
            </p:cNvSpPr>
            <p:nvPr/>
          </p:nvSpPr>
          <p:spPr bwMode="auto">
            <a:xfrm>
              <a:off x="2064" y="2352"/>
              <a:ext cx="0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77" name="Line 38"/>
            <p:cNvSpPr>
              <a:spLocks noChangeShapeType="1"/>
            </p:cNvSpPr>
            <p:nvPr/>
          </p:nvSpPr>
          <p:spPr bwMode="auto">
            <a:xfrm>
              <a:off x="2112" y="2400"/>
              <a:ext cx="0" cy="96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8225" name="Line 39"/>
          <p:cNvSpPr>
            <a:spLocks noChangeShapeType="1"/>
          </p:cNvSpPr>
          <p:nvPr/>
        </p:nvSpPr>
        <p:spPr bwMode="auto">
          <a:xfrm flipV="1">
            <a:off x="7708902" y="866778"/>
            <a:ext cx="185739" cy="7461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26" name="Line 40"/>
          <p:cNvSpPr>
            <a:spLocks noChangeShapeType="1"/>
          </p:cNvSpPr>
          <p:nvPr/>
        </p:nvSpPr>
        <p:spPr bwMode="auto">
          <a:xfrm>
            <a:off x="7770813" y="828675"/>
            <a:ext cx="61912" cy="381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27" name="Line 41"/>
          <p:cNvSpPr>
            <a:spLocks noChangeShapeType="1"/>
          </p:cNvSpPr>
          <p:nvPr/>
        </p:nvSpPr>
        <p:spPr bwMode="auto">
          <a:xfrm flipH="1">
            <a:off x="4356100" y="1168400"/>
            <a:ext cx="16144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28" name="Line 42"/>
          <p:cNvSpPr>
            <a:spLocks noChangeShapeType="1"/>
          </p:cNvSpPr>
          <p:nvPr/>
        </p:nvSpPr>
        <p:spPr bwMode="auto">
          <a:xfrm rot="10800000" flipH="1">
            <a:off x="6529399" y="1168400"/>
            <a:ext cx="161448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29" name="Line 43"/>
          <p:cNvSpPr>
            <a:spLocks noChangeShapeType="1"/>
          </p:cNvSpPr>
          <p:nvPr/>
        </p:nvSpPr>
        <p:spPr bwMode="auto">
          <a:xfrm>
            <a:off x="8267700" y="1055689"/>
            <a:ext cx="0" cy="188912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30" name="Oval 44"/>
          <p:cNvSpPr>
            <a:spLocks noChangeArrowheads="1"/>
          </p:cNvSpPr>
          <p:nvPr/>
        </p:nvSpPr>
        <p:spPr bwMode="auto">
          <a:xfrm>
            <a:off x="8640766" y="1622425"/>
            <a:ext cx="247651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31" name="Line 45"/>
          <p:cNvSpPr>
            <a:spLocks noChangeShapeType="1"/>
          </p:cNvSpPr>
          <p:nvPr/>
        </p:nvSpPr>
        <p:spPr bwMode="auto">
          <a:xfrm>
            <a:off x="9261475" y="1698627"/>
            <a:ext cx="0" cy="15081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32" name="Line 46"/>
          <p:cNvSpPr>
            <a:spLocks noChangeShapeType="1"/>
          </p:cNvSpPr>
          <p:nvPr/>
        </p:nvSpPr>
        <p:spPr bwMode="auto">
          <a:xfrm>
            <a:off x="9261478" y="1849438"/>
            <a:ext cx="309563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233" name="Group 47"/>
          <p:cNvGrpSpPr>
            <a:grpSpLocks/>
          </p:cNvGrpSpPr>
          <p:nvPr/>
        </p:nvGrpSpPr>
        <p:grpSpPr bwMode="auto">
          <a:xfrm>
            <a:off x="4441811" y="1244601"/>
            <a:ext cx="581737" cy="922288"/>
            <a:chOff x="2226" y="1392"/>
            <a:chExt cx="449" cy="1171"/>
          </a:xfrm>
        </p:grpSpPr>
        <p:sp>
          <p:nvSpPr>
            <p:cNvPr id="8273" name="Text Box 48"/>
            <p:cNvSpPr txBox="1">
              <a:spLocks noChangeArrowheads="1"/>
            </p:cNvSpPr>
            <p:nvPr/>
          </p:nvSpPr>
          <p:spPr bwMode="auto">
            <a:xfrm>
              <a:off x="2226" y="1392"/>
              <a:ext cx="179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74" name="Text Box 49"/>
            <p:cNvSpPr txBox="1">
              <a:spLocks noChangeArrowheads="1"/>
            </p:cNvSpPr>
            <p:nvPr/>
          </p:nvSpPr>
          <p:spPr bwMode="auto">
            <a:xfrm>
              <a:off x="2496" y="1440"/>
              <a:ext cx="179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75" name="Text Box 50"/>
            <p:cNvSpPr txBox="1">
              <a:spLocks noChangeArrowheads="1"/>
            </p:cNvSpPr>
            <p:nvPr/>
          </p:nvSpPr>
          <p:spPr bwMode="auto">
            <a:xfrm>
              <a:off x="2304" y="1698"/>
              <a:ext cx="179" cy="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234" name="Group 51"/>
          <p:cNvGrpSpPr>
            <a:grpSpLocks/>
          </p:cNvGrpSpPr>
          <p:nvPr/>
        </p:nvGrpSpPr>
        <p:grpSpPr bwMode="auto">
          <a:xfrm>
            <a:off x="4603727" y="1471606"/>
            <a:ext cx="458202" cy="542889"/>
            <a:chOff x="2352" y="1680"/>
            <a:chExt cx="354" cy="689"/>
          </a:xfrm>
        </p:grpSpPr>
        <p:sp>
          <p:nvSpPr>
            <p:cNvPr id="8270" name="Text Box 52"/>
            <p:cNvSpPr txBox="1">
              <a:spLocks noChangeArrowheads="1"/>
            </p:cNvSpPr>
            <p:nvPr/>
          </p:nvSpPr>
          <p:spPr bwMode="auto">
            <a:xfrm>
              <a:off x="2352" y="1680"/>
              <a:ext cx="114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  <p:sp>
          <p:nvSpPr>
            <p:cNvPr id="8271" name="Text Box 53"/>
            <p:cNvSpPr txBox="1">
              <a:spLocks noChangeArrowheads="1"/>
            </p:cNvSpPr>
            <p:nvPr/>
          </p:nvSpPr>
          <p:spPr bwMode="auto">
            <a:xfrm>
              <a:off x="2592" y="1730"/>
              <a:ext cx="114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  <p:sp>
          <p:nvSpPr>
            <p:cNvPr id="8272" name="Text Box 54"/>
            <p:cNvSpPr txBox="1">
              <a:spLocks noChangeArrowheads="1"/>
            </p:cNvSpPr>
            <p:nvPr/>
          </p:nvSpPr>
          <p:spPr bwMode="auto">
            <a:xfrm>
              <a:off x="2544" y="1875"/>
              <a:ext cx="114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</p:grpSp>
      <p:grpSp>
        <p:nvGrpSpPr>
          <p:cNvPr id="8235" name="Group 55"/>
          <p:cNvGrpSpPr>
            <a:grpSpLocks/>
          </p:cNvGrpSpPr>
          <p:nvPr/>
        </p:nvGrpSpPr>
        <p:grpSpPr bwMode="auto">
          <a:xfrm>
            <a:off x="6591214" y="1389070"/>
            <a:ext cx="224834" cy="547639"/>
            <a:chOff x="3792" y="1574"/>
            <a:chExt cx="174" cy="697"/>
          </a:xfrm>
        </p:grpSpPr>
        <p:sp>
          <p:nvSpPr>
            <p:cNvPr id="8267" name="Text Box 56"/>
            <p:cNvSpPr txBox="1">
              <a:spLocks noChangeArrowheads="1"/>
            </p:cNvSpPr>
            <p:nvPr/>
          </p:nvSpPr>
          <p:spPr bwMode="auto">
            <a:xfrm>
              <a:off x="3792" y="1574"/>
              <a:ext cx="114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  <p:sp>
          <p:nvSpPr>
            <p:cNvPr id="8268" name="Text Box 57"/>
            <p:cNvSpPr txBox="1">
              <a:spLocks noChangeArrowheads="1"/>
            </p:cNvSpPr>
            <p:nvPr/>
          </p:nvSpPr>
          <p:spPr bwMode="auto">
            <a:xfrm>
              <a:off x="3852" y="1679"/>
              <a:ext cx="114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  <p:sp>
          <p:nvSpPr>
            <p:cNvPr id="8269" name="Text Box 58"/>
            <p:cNvSpPr txBox="1">
              <a:spLocks noChangeArrowheads="1"/>
            </p:cNvSpPr>
            <p:nvPr/>
          </p:nvSpPr>
          <p:spPr bwMode="auto">
            <a:xfrm>
              <a:off x="3803" y="1776"/>
              <a:ext cx="114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</p:grpSp>
      <p:sp>
        <p:nvSpPr>
          <p:cNvPr id="8236" name="Line 59"/>
          <p:cNvSpPr>
            <a:spLocks noChangeShapeType="1"/>
          </p:cNvSpPr>
          <p:nvPr/>
        </p:nvSpPr>
        <p:spPr bwMode="auto">
          <a:xfrm>
            <a:off x="8453439" y="1547821"/>
            <a:ext cx="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37" name="Line 60"/>
          <p:cNvSpPr>
            <a:spLocks noChangeShapeType="1"/>
          </p:cNvSpPr>
          <p:nvPr/>
        </p:nvSpPr>
        <p:spPr bwMode="auto">
          <a:xfrm flipH="1">
            <a:off x="8329623" y="1849438"/>
            <a:ext cx="123825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38" name="Line 61"/>
          <p:cNvSpPr>
            <a:spLocks noChangeShapeType="1"/>
          </p:cNvSpPr>
          <p:nvPr/>
        </p:nvSpPr>
        <p:spPr bwMode="auto">
          <a:xfrm flipH="1" flipV="1">
            <a:off x="8329623" y="1509713"/>
            <a:ext cx="123825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239" name="Group 62"/>
          <p:cNvGrpSpPr>
            <a:grpSpLocks/>
          </p:cNvGrpSpPr>
          <p:nvPr/>
        </p:nvGrpSpPr>
        <p:grpSpPr bwMode="auto">
          <a:xfrm>
            <a:off x="8205954" y="1433521"/>
            <a:ext cx="162903" cy="569867"/>
            <a:chOff x="5136" y="1631"/>
            <a:chExt cx="127" cy="725"/>
          </a:xfrm>
        </p:grpSpPr>
        <p:sp>
          <p:nvSpPr>
            <p:cNvPr id="8264" name="Text Box 63"/>
            <p:cNvSpPr txBox="1">
              <a:spLocks noChangeArrowheads="1"/>
            </p:cNvSpPr>
            <p:nvPr/>
          </p:nvSpPr>
          <p:spPr bwMode="auto">
            <a:xfrm>
              <a:off x="5148" y="1631"/>
              <a:ext cx="115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  <p:sp>
          <p:nvSpPr>
            <p:cNvPr id="8265" name="Text Box 64"/>
            <p:cNvSpPr txBox="1">
              <a:spLocks noChangeArrowheads="1"/>
            </p:cNvSpPr>
            <p:nvPr/>
          </p:nvSpPr>
          <p:spPr bwMode="auto">
            <a:xfrm>
              <a:off x="5148" y="1728"/>
              <a:ext cx="115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  <p:sp>
          <p:nvSpPr>
            <p:cNvPr id="8266" name="Text Box 65"/>
            <p:cNvSpPr txBox="1">
              <a:spLocks noChangeArrowheads="1"/>
            </p:cNvSpPr>
            <p:nvPr/>
          </p:nvSpPr>
          <p:spPr bwMode="auto">
            <a:xfrm>
              <a:off x="5136" y="1861"/>
              <a:ext cx="115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</a:p>
          </p:txBody>
        </p:sp>
      </p:grpSp>
      <p:grpSp>
        <p:nvGrpSpPr>
          <p:cNvPr id="8240" name="Group 66"/>
          <p:cNvGrpSpPr>
            <a:grpSpLocks/>
          </p:cNvGrpSpPr>
          <p:nvPr/>
        </p:nvGrpSpPr>
        <p:grpSpPr bwMode="auto">
          <a:xfrm>
            <a:off x="5908643" y="1319213"/>
            <a:ext cx="457905" cy="834164"/>
            <a:chOff x="3234" y="1486"/>
            <a:chExt cx="354" cy="1061"/>
          </a:xfrm>
        </p:grpSpPr>
        <p:sp>
          <p:nvSpPr>
            <p:cNvPr id="8261" name="Text Box 67"/>
            <p:cNvSpPr txBox="1">
              <a:spLocks noChangeArrowheads="1"/>
            </p:cNvSpPr>
            <p:nvPr/>
          </p:nvSpPr>
          <p:spPr bwMode="auto">
            <a:xfrm>
              <a:off x="3399" y="1486"/>
              <a:ext cx="180" cy="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62" name="Text Box 68"/>
            <p:cNvSpPr txBox="1">
              <a:spLocks noChangeArrowheads="1"/>
            </p:cNvSpPr>
            <p:nvPr/>
          </p:nvSpPr>
          <p:spPr bwMode="auto">
            <a:xfrm>
              <a:off x="3234" y="1603"/>
              <a:ext cx="180" cy="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63" name="Text Box 69"/>
            <p:cNvSpPr txBox="1">
              <a:spLocks noChangeArrowheads="1"/>
            </p:cNvSpPr>
            <p:nvPr/>
          </p:nvSpPr>
          <p:spPr bwMode="auto">
            <a:xfrm>
              <a:off x="3408" y="1680"/>
              <a:ext cx="180" cy="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241" name="Group 70"/>
          <p:cNvGrpSpPr>
            <a:grpSpLocks/>
          </p:cNvGrpSpPr>
          <p:nvPr/>
        </p:nvGrpSpPr>
        <p:grpSpPr bwMode="auto">
          <a:xfrm>
            <a:off x="7421556" y="1260488"/>
            <a:ext cx="418221" cy="907996"/>
            <a:chOff x="4530" y="1411"/>
            <a:chExt cx="323" cy="1154"/>
          </a:xfrm>
        </p:grpSpPr>
        <p:sp>
          <p:nvSpPr>
            <p:cNvPr id="8258" name="Text Box 71"/>
            <p:cNvSpPr txBox="1">
              <a:spLocks noChangeArrowheads="1"/>
            </p:cNvSpPr>
            <p:nvPr/>
          </p:nvSpPr>
          <p:spPr bwMode="auto">
            <a:xfrm>
              <a:off x="4530" y="1411"/>
              <a:ext cx="179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59" name="Text Box 72"/>
            <p:cNvSpPr txBox="1">
              <a:spLocks noChangeArrowheads="1"/>
            </p:cNvSpPr>
            <p:nvPr/>
          </p:nvSpPr>
          <p:spPr bwMode="auto">
            <a:xfrm>
              <a:off x="4674" y="1554"/>
              <a:ext cx="179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60" name="Text Box 73"/>
            <p:cNvSpPr txBox="1">
              <a:spLocks noChangeArrowheads="1"/>
            </p:cNvSpPr>
            <p:nvPr/>
          </p:nvSpPr>
          <p:spPr bwMode="auto">
            <a:xfrm>
              <a:off x="4530" y="1699"/>
              <a:ext cx="179" cy="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43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•</a:t>
              </a:r>
              <a:endPara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8242" name="Line 74"/>
          <p:cNvSpPr>
            <a:spLocks noChangeShapeType="1"/>
          </p:cNvSpPr>
          <p:nvPr/>
        </p:nvSpPr>
        <p:spPr bwMode="auto">
          <a:xfrm flipH="1">
            <a:off x="6902450" y="1963738"/>
            <a:ext cx="1862139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43" name="Line 75"/>
          <p:cNvSpPr>
            <a:spLocks noChangeShapeType="1"/>
          </p:cNvSpPr>
          <p:nvPr/>
        </p:nvSpPr>
        <p:spPr bwMode="auto">
          <a:xfrm>
            <a:off x="5721351" y="1963746"/>
            <a:ext cx="0" cy="6048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44" name="Line 76"/>
          <p:cNvSpPr>
            <a:spLocks noChangeShapeType="1"/>
          </p:cNvSpPr>
          <p:nvPr/>
        </p:nvSpPr>
        <p:spPr bwMode="auto">
          <a:xfrm>
            <a:off x="6902451" y="1963746"/>
            <a:ext cx="0" cy="6048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45" name="Line 77"/>
          <p:cNvSpPr>
            <a:spLocks noChangeShapeType="1"/>
          </p:cNvSpPr>
          <p:nvPr/>
        </p:nvSpPr>
        <p:spPr bwMode="auto">
          <a:xfrm>
            <a:off x="5349886" y="1660525"/>
            <a:ext cx="4349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46" name="Line 78"/>
          <p:cNvSpPr>
            <a:spLocks noChangeShapeType="1"/>
          </p:cNvSpPr>
          <p:nvPr/>
        </p:nvSpPr>
        <p:spPr bwMode="auto">
          <a:xfrm>
            <a:off x="7088199" y="1660525"/>
            <a:ext cx="4349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47" name="AutoShape 79"/>
          <p:cNvSpPr>
            <a:spLocks noChangeArrowheads="1"/>
          </p:cNvSpPr>
          <p:nvPr/>
        </p:nvSpPr>
        <p:spPr bwMode="auto">
          <a:xfrm>
            <a:off x="6094423" y="1963746"/>
            <a:ext cx="311151" cy="454025"/>
          </a:xfrm>
          <a:prstGeom prst="downArrow">
            <a:avLst>
              <a:gd name="adj1" fmla="val 50000"/>
              <a:gd name="adj2" fmla="val 3648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48" name="Oval 80"/>
          <p:cNvSpPr>
            <a:spLocks noChangeArrowheads="1"/>
          </p:cNvSpPr>
          <p:nvPr/>
        </p:nvSpPr>
        <p:spPr bwMode="auto">
          <a:xfrm>
            <a:off x="8826510" y="1397001"/>
            <a:ext cx="311151" cy="1508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</a:p>
        </p:txBody>
      </p:sp>
      <p:sp>
        <p:nvSpPr>
          <p:cNvPr id="8249" name="Text Box 81"/>
          <p:cNvSpPr txBox="1">
            <a:spLocks noChangeArrowheads="1"/>
          </p:cNvSpPr>
          <p:nvPr/>
        </p:nvSpPr>
        <p:spPr bwMode="auto">
          <a:xfrm>
            <a:off x="6098437" y="925513"/>
            <a:ext cx="298351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</a:t>
            </a:r>
          </a:p>
        </p:txBody>
      </p:sp>
      <p:sp>
        <p:nvSpPr>
          <p:cNvPr id="8250" name="Text Box 82"/>
          <p:cNvSpPr txBox="1">
            <a:spLocks noChangeArrowheads="1"/>
          </p:cNvSpPr>
          <p:nvPr/>
        </p:nvSpPr>
        <p:spPr bwMode="auto">
          <a:xfrm>
            <a:off x="8393880" y="1912939"/>
            <a:ext cx="31438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8251" name="Text Box 83"/>
          <p:cNvSpPr txBox="1">
            <a:spLocks noChangeArrowheads="1"/>
          </p:cNvSpPr>
          <p:nvPr/>
        </p:nvSpPr>
        <p:spPr bwMode="auto">
          <a:xfrm>
            <a:off x="6160415" y="2343150"/>
            <a:ext cx="283924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8252" name="Line 84"/>
          <p:cNvSpPr>
            <a:spLocks noChangeShapeType="1"/>
          </p:cNvSpPr>
          <p:nvPr/>
        </p:nvSpPr>
        <p:spPr bwMode="auto">
          <a:xfrm flipV="1">
            <a:off x="7708910" y="758825"/>
            <a:ext cx="123825" cy="762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53" name="Text Box 85"/>
          <p:cNvSpPr txBox="1">
            <a:spLocks noChangeArrowheads="1"/>
          </p:cNvSpPr>
          <p:nvPr/>
        </p:nvSpPr>
        <p:spPr bwMode="auto">
          <a:xfrm>
            <a:off x="1863725" y="258768"/>
            <a:ext cx="5660396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1" i="1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SPETTROMETRO</a:t>
            </a:r>
            <a:r>
              <a:rPr kumimoji="0" lang="it-IT" altLang="it-IT" sz="3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 </a:t>
            </a:r>
            <a:r>
              <a:rPr kumimoji="0" lang="it-IT" altLang="it-IT" sz="3000" b="1" i="1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DI</a:t>
            </a:r>
            <a:r>
              <a:rPr kumimoji="0" lang="it-IT" altLang="it-IT" sz="3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 </a:t>
            </a:r>
            <a:r>
              <a:rPr kumimoji="0" lang="it-IT" altLang="it-IT" sz="3000" b="1" i="1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Handwriting" pitchFamily="66" charset="0"/>
                <a:ea typeface="+mn-ea"/>
                <a:cs typeface="+mn-cs"/>
              </a:rPr>
              <a:t>MASSA</a:t>
            </a:r>
            <a:endParaRPr kumimoji="0" lang="it-IT" altLang="it-IT" sz="3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Handwriting" pitchFamily="66" charset="0"/>
              <a:ea typeface="+mn-ea"/>
              <a:cs typeface="+mn-cs"/>
            </a:endParaRPr>
          </a:p>
        </p:txBody>
      </p:sp>
      <p:sp>
        <p:nvSpPr>
          <p:cNvPr id="8254" name="Text Box 86"/>
          <p:cNvSpPr txBox="1">
            <a:spLocks noChangeArrowheads="1"/>
          </p:cNvSpPr>
          <p:nvPr/>
        </p:nvSpPr>
        <p:spPr bwMode="auto">
          <a:xfrm>
            <a:off x="1935166" y="3051176"/>
            <a:ext cx="8488363" cy="31393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Miscela isotopica iniziale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  +   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         (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Elio naturale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54927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</a:t>
            </a:r>
          </a:p>
          <a:p>
            <a:pPr marL="0" marR="0" lvl="0" indent="0" algn="l" defTabSz="54927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       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  +   e           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+  2e</a:t>
            </a:r>
          </a:p>
          <a:p>
            <a:pPr marL="0" marR="0" lvl="0" indent="0" algn="l" defTabSz="54927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Nella sorgente ionica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54927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				       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  +   e          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</a:t>
            </a:r>
            <a:r>
              <a:rPr kumimoji="0" lang="it-IT" altLang="it-IT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+  2e</a:t>
            </a:r>
          </a:p>
          <a:p>
            <a:pPr marL="0" marR="0" lvl="0" indent="0" algn="l" defTabSz="549275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55" name="Line 87"/>
          <p:cNvSpPr>
            <a:spLocks noChangeShapeType="1"/>
          </p:cNvSpPr>
          <p:nvPr/>
        </p:nvSpPr>
        <p:spPr bwMode="auto">
          <a:xfrm>
            <a:off x="6972302" y="4525963"/>
            <a:ext cx="54133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56" name="Line 88"/>
          <p:cNvSpPr>
            <a:spLocks noChangeShapeType="1"/>
          </p:cNvSpPr>
          <p:nvPr/>
        </p:nvSpPr>
        <p:spPr bwMode="auto">
          <a:xfrm>
            <a:off x="6880229" y="5622925"/>
            <a:ext cx="542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257" name="AutoShape 89"/>
          <p:cNvSpPr>
            <a:spLocks/>
          </p:cNvSpPr>
          <p:nvPr/>
        </p:nvSpPr>
        <p:spPr bwMode="auto">
          <a:xfrm>
            <a:off x="5113339" y="4017964"/>
            <a:ext cx="303212" cy="1789112"/>
          </a:xfrm>
          <a:prstGeom prst="leftBrace">
            <a:avLst>
              <a:gd name="adj1" fmla="val 49171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779"/>
    </mc:Choice>
    <mc:Fallback xmlns="">
      <p:transition spd="slow" advTm="50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848683" y="136532"/>
            <a:ext cx="6526402" cy="9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Energia acquistata dagli ioni a causa della d.d.p.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54927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V: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it-IT" altLang="it-IT" sz="2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Energia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=  </a:t>
            </a:r>
            <a:r>
              <a:rPr kumimoji="0" lang="it-IT" altLang="it-IT" sz="2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   </a:t>
            </a:r>
            <a:r>
              <a:rPr kumimoji="0" lang="it-IT" altLang="it-IT" sz="2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 </a:t>
            </a:r>
            <a:r>
              <a:rPr kumimoji="0" lang="it-IT" altLang="it-IT" sz="2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V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=     </a:t>
            </a:r>
            <a:r>
              <a:rPr kumimoji="0" lang="it-IT" altLang="it-IT" sz="2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Energia cinetica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857502" y="2468570"/>
            <a:ext cx="38811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927349" y="2230445"/>
            <a:ext cx="468256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it-IT" altLang="it-IT" sz="26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2eV;    </a:t>
            </a: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               ; </a:t>
            </a: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705475" y="2141546"/>
            <a:ext cx="70551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2eV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5695950" y="2503488"/>
            <a:ext cx="7445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5364163" y="1965325"/>
          <a:ext cx="609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zione" r:id="rId6" imgW="228501" imgH="253890" progId="Equation.3">
                  <p:embed/>
                </p:oleObj>
              </mc:Choice>
              <mc:Fallback>
                <p:oleObj name="Equazione" r:id="rId6" imgW="228501" imgH="253890" progId="Equation.3">
                  <p:embed/>
                  <p:pic>
                    <p:nvPicPr>
                      <p:cNvPr id="9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965325"/>
                        <a:ext cx="6096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551739" y="2057408"/>
            <a:ext cx="70551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2eV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7461250" y="2501900"/>
            <a:ext cx="7445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695758" y="2551120"/>
            <a:ext cx="40094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346326" y="1143003"/>
            <a:ext cx="7864475" cy="4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Sia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massa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dello ione: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it-IT" altLang="it-IT" sz="2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Energia cinetica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        mv</a:t>
            </a: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8930590" y="1050925"/>
            <a:ext cx="269886" cy="799148"/>
            <a:chOff x="8736" y="1056"/>
            <a:chExt cx="284" cy="839"/>
          </a:xfrm>
        </p:grpSpPr>
        <p:sp>
          <p:nvSpPr>
            <p:cNvPr id="9294" name="Text Box 13"/>
            <p:cNvSpPr txBox="1">
              <a:spLocks noChangeArrowheads="1"/>
            </p:cNvSpPr>
            <p:nvPr/>
          </p:nvSpPr>
          <p:spPr bwMode="auto">
            <a:xfrm>
              <a:off x="8756" y="1056"/>
              <a:ext cx="245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18" tIns="16459" rIns="32918" bIns="16459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295" name="Text Box 14"/>
            <p:cNvSpPr txBox="1">
              <a:spLocks noChangeArrowheads="1"/>
            </p:cNvSpPr>
            <p:nvPr/>
          </p:nvSpPr>
          <p:spPr bwMode="auto">
            <a:xfrm>
              <a:off x="8736" y="1440"/>
              <a:ext cx="245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18" tIns="16459" rIns="32918" bIns="16459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296" name="Line 15"/>
            <p:cNvSpPr>
              <a:spLocks noChangeShapeType="1"/>
            </p:cNvSpPr>
            <p:nvPr/>
          </p:nvSpPr>
          <p:spPr bwMode="auto">
            <a:xfrm>
              <a:off x="8736" y="1488"/>
              <a:ext cx="2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2918" tIns="16459" rIns="32918" bIns="16459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229" name="Object 16"/>
          <p:cNvGraphicFramePr>
            <a:graphicFrameLocks noChangeAspect="1"/>
          </p:cNvGraphicFramePr>
          <p:nvPr/>
        </p:nvGraphicFramePr>
        <p:xfrm>
          <a:off x="3717935" y="3255963"/>
          <a:ext cx="881063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zione" r:id="rId8" imgW="228501" imgH="253890" progId="Equation.3">
                  <p:embed/>
                </p:oleObj>
              </mc:Choice>
              <mc:Fallback>
                <p:oleObj name="Equazione" r:id="rId8" imgW="228501" imgH="253890" progId="Equation.3">
                  <p:embed/>
                  <p:pic>
                    <p:nvPicPr>
                      <p:cNvPr id="922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935" y="3255963"/>
                        <a:ext cx="881063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7"/>
          <p:cNvSpPr txBox="1">
            <a:spLocks noChangeArrowheads="1"/>
          </p:cNvSpPr>
          <p:nvPr/>
        </p:nvSpPr>
        <p:spPr bwMode="auto">
          <a:xfrm>
            <a:off x="2198070" y="2992446"/>
            <a:ext cx="601318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</a:p>
        </p:txBody>
      </p:sp>
      <p:sp>
        <p:nvSpPr>
          <p:cNvPr id="9231" name="Text Box 18"/>
          <p:cNvSpPr txBox="1">
            <a:spLocks noChangeArrowheads="1"/>
          </p:cNvSpPr>
          <p:nvPr/>
        </p:nvSpPr>
        <p:spPr bwMode="auto">
          <a:xfrm>
            <a:off x="4409339" y="2889258"/>
            <a:ext cx="296748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</a:t>
            </a:r>
          </a:p>
        </p:txBody>
      </p:sp>
      <p:sp>
        <p:nvSpPr>
          <p:cNvPr id="9232" name="Line 19"/>
          <p:cNvSpPr>
            <a:spLocks noChangeShapeType="1"/>
          </p:cNvSpPr>
          <p:nvPr/>
        </p:nvSpPr>
        <p:spPr bwMode="auto">
          <a:xfrm>
            <a:off x="3917953" y="3317875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2890103" y="2889258"/>
            <a:ext cx="296748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</a:t>
            </a:r>
          </a:p>
        </p:txBody>
      </p:sp>
      <p:sp>
        <p:nvSpPr>
          <p:cNvPr id="9234" name="Line 21"/>
          <p:cNvSpPr>
            <a:spLocks noChangeShapeType="1"/>
          </p:cNvSpPr>
          <p:nvPr/>
        </p:nvSpPr>
        <p:spPr bwMode="auto">
          <a:xfrm>
            <a:off x="2863851" y="3317875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35" name="Text Box 22"/>
          <p:cNvSpPr txBox="1">
            <a:spLocks noChangeArrowheads="1"/>
          </p:cNvSpPr>
          <p:nvPr/>
        </p:nvSpPr>
        <p:spPr bwMode="auto">
          <a:xfrm>
            <a:off x="2911634" y="3355983"/>
            <a:ext cx="277512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</a:p>
        </p:txBody>
      </p:sp>
      <p:sp>
        <p:nvSpPr>
          <p:cNvPr id="9236" name="Text Box 23"/>
          <p:cNvSpPr txBox="1">
            <a:spLocks noChangeArrowheads="1"/>
          </p:cNvSpPr>
          <p:nvPr/>
        </p:nvSpPr>
        <p:spPr bwMode="auto">
          <a:xfrm>
            <a:off x="4202114" y="3302008"/>
            <a:ext cx="70551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2eV</a:t>
            </a:r>
          </a:p>
        </p:txBody>
      </p:sp>
      <p:sp>
        <p:nvSpPr>
          <p:cNvPr id="9237" name="Line 24"/>
          <p:cNvSpPr>
            <a:spLocks noChangeShapeType="1"/>
          </p:cNvSpPr>
          <p:nvPr/>
        </p:nvSpPr>
        <p:spPr bwMode="auto">
          <a:xfrm>
            <a:off x="4192598" y="3749675"/>
            <a:ext cx="744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38" name="Text Box 25"/>
          <p:cNvSpPr txBox="1">
            <a:spLocks noChangeArrowheads="1"/>
          </p:cNvSpPr>
          <p:nvPr/>
        </p:nvSpPr>
        <p:spPr bwMode="auto">
          <a:xfrm>
            <a:off x="4311276" y="3711583"/>
            <a:ext cx="38811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9239" name="Text Box 26"/>
          <p:cNvSpPr txBox="1">
            <a:spLocks noChangeArrowheads="1"/>
          </p:cNvSpPr>
          <p:nvPr/>
        </p:nvSpPr>
        <p:spPr bwMode="auto">
          <a:xfrm>
            <a:off x="5900003" y="2935296"/>
            <a:ext cx="296748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</a:t>
            </a:r>
          </a:p>
        </p:txBody>
      </p:sp>
      <p:sp>
        <p:nvSpPr>
          <p:cNvPr id="9240" name="Line 27"/>
          <p:cNvSpPr>
            <a:spLocks noChangeShapeType="1"/>
          </p:cNvSpPr>
          <p:nvPr/>
        </p:nvSpPr>
        <p:spPr bwMode="auto">
          <a:xfrm>
            <a:off x="5611823" y="3317875"/>
            <a:ext cx="677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9241" name="Object 28"/>
          <p:cNvGraphicFramePr>
            <a:graphicFrameLocks noChangeAspect="1"/>
          </p:cNvGraphicFramePr>
          <p:nvPr/>
        </p:nvGraphicFramePr>
        <p:xfrm>
          <a:off x="5502278" y="3311533"/>
          <a:ext cx="541339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zione" r:id="rId9" imgW="228501" imgH="253890" progId="Equation.3">
                  <p:embed/>
                </p:oleObj>
              </mc:Choice>
              <mc:Fallback>
                <p:oleObj name="Equazione" r:id="rId9" imgW="228501" imgH="253890" progId="Equation.3">
                  <p:embed/>
                  <p:pic>
                    <p:nvPicPr>
                      <p:cNvPr id="9241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2278" y="3311533"/>
                        <a:ext cx="541339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2" name="Rectangle 29"/>
          <p:cNvSpPr>
            <a:spLocks noChangeArrowheads="1"/>
          </p:cNvSpPr>
          <p:nvPr/>
        </p:nvSpPr>
        <p:spPr bwMode="auto">
          <a:xfrm>
            <a:off x="5702761" y="3355983"/>
            <a:ext cx="70551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2eV</a:t>
            </a:r>
          </a:p>
        </p:txBody>
      </p:sp>
      <p:graphicFrame>
        <p:nvGraphicFramePr>
          <p:cNvPr id="9243" name="Object 30"/>
          <p:cNvGraphicFramePr>
            <a:graphicFrameLocks noChangeAspect="1"/>
          </p:cNvGraphicFramePr>
          <p:nvPr/>
        </p:nvGraphicFramePr>
        <p:xfrm>
          <a:off x="6645278" y="3098808"/>
          <a:ext cx="541339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zione" r:id="rId10" imgW="228501" imgH="253890" progId="Equation.3">
                  <p:embed/>
                </p:oleObj>
              </mc:Choice>
              <mc:Fallback>
                <p:oleObj name="Equazione" r:id="rId10" imgW="228501" imgH="253890" progId="Equation.3">
                  <p:embed/>
                  <p:pic>
                    <p:nvPicPr>
                      <p:cNvPr id="9243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5278" y="3098808"/>
                        <a:ext cx="541339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4" name="Rectangle 31"/>
          <p:cNvSpPr>
            <a:spLocks noChangeArrowheads="1"/>
          </p:cNvSpPr>
          <p:nvPr/>
        </p:nvSpPr>
        <p:spPr bwMode="auto">
          <a:xfrm>
            <a:off x="6892551" y="3055946"/>
            <a:ext cx="38811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</p:txBody>
      </p:sp>
      <p:graphicFrame>
        <p:nvGraphicFramePr>
          <p:cNvPr id="9245" name="Object 32"/>
          <p:cNvGraphicFramePr>
            <a:graphicFrameLocks noChangeAspect="1"/>
          </p:cNvGraphicFramePr>
          <p:nvPr/>
        </p:nvGraphicFramePr>
        <p:xfrm>
          <a:off x="8564565" y="3079752"/>
          <a:ext cx="5429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zione" r:id="rId11" imgW="228501" imgH="253890" progId="Equation.3">
                  <p:embed/>
                </p:oleObj>
              </mc:Choice>
              <mc:Fallback>
                <p:oleObj name="Equazione" r:id="rId11" imgW="228501" imgH="253890" progId="Equation.3">
                  <p:embed/>
                  <p:pic>
                    <p:nvPicPr>
                      <p:cNvPr id="9245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4565" y="3079752"/>
                        <a:ext cx="542925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6" name="Rectangle 33"/>
          <p:cNvSpPr>
            <a:spLocks noChangeArrowheads="1"/>
          </p:cNvSpPr>
          <p:nvPr/>
        </p:nvSpPr>
        <p:spPr bwMode="auto">
          <a:xfrm>
            <a:off x="8864227" y="2989270"/>
            <a:ext cx="38811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9247" name="AutoShape 34"/>
          <p:cNvSpPr>
            <a:spLocks/>
          </p:cNvSpPr>
          <p:nvPr/>
        </p:nvSpPr>
        <p:spPr bwMode="auto">
          <a:xfrm>
            <a:off x="5381626" y="3116265"/>
            <a:ext cx="134939" cy="442912"/>
          </a:xfrm>
          <a:prstGeom prst="leftBracket">
            <a:avLst>
              <a:gd name="adj" fmla="val 273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48" name="AutoShape 35"/>
          <p:cNvSpPr>
            <a:spLocks/>
          </p:cNvSpPr>
          <p:nvPr/>
        </p:nvSpPr>
        <p:spPr bwMode="auto">
          <a:xfrm rot="10800000">
            <a:off x="6365878" y="3116265"/>
            <a:ext cx="134939" cy="442912"/>
          </a:xfrm>
          <a:prstGeom prst="leftBracket">
            <a:avLst>
              <a:gd name="adj" fmla="val 273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49" name="Text Box 36"/>
          <p:cNvSpPr txBox="1">
            <a:spLocks noChangeArrowheads="1"/>
          </p:cNvSpPr>
          <p:nvPr/>
        </p:nvSpPr>
        <p:spPr bwMode="auto">
          <a:xfrm>
            <a:off x="6506082" y="3016258"/>
            <a:ext cx="20377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9250" name="Text Box 37"/>
          <p:cNvSpPr txBox="1">
            <a:spLocks noChangeArrowheads="1"/>
          </p:cNvSpPr>
          <p:nvPr/>
        </p:nvSpPr>
        <p:spPr bwMode="auto">
          <a:xfrm>
            <a:off x="6897958" y="3055946"/>
            <a:ext cx="156792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= cost.</a:t>
            </a:r>
          </a:p>
        </p:txBody>
      </p:sp>
      <p:sp>
        <p:nvSpPr>
          <p:cNvPr id="9251" name="Text Box 38"/>
          <p:cNvSpPr txBox="1">
            <a:spLocks noChangeArrowheads="1"/>
          </p:cNvSpPr>
          <p:nvPr/>
        </p:nvSpPr>
        <p:spPr bwMode="auto">
          <a:xfrm>
            <a:off x="3517934" y="3055946"/>
            <a:ext cx="30476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</a:p>
        </p:txBody>
      </p:sp>
      <p:sp>
        <p:nvSpPr>
          <p:cNvPr id="9252" name="Text Box 39"/>
          <p:cNvSpPr txBox="1">
            <a:spLocks noChangeArrowheads="1"/>
          </p:cNvSpPr>
          <p:nvPr/>
        </p:nvSpPr>
        <p:spPr bwMode="auto">
          <a:xfrm>
            <a:off x="5087178" y="3055945"/>
            <a:ext cx="30476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</a:p>
        </p:txBody>
      </p:sp>
      <p:sp>
        <p:nvSpPr>
          <p:cNvPr id="9253" name="Text Box 40"/>
          <p:cNvSpPr txBox="1">
            <a:spLocks noChangeArrowheads="1"/>
          </p:cNvSpPr>
          <p:nvPr/>
        </p:nvSpPr>
        <p:spPr bwMode="auto">
          <a:xfrm>
            <a:off x="4173350" y="4168783"/>
            <a:ext cx="51155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it-IT" altLang="it-IT" sz="2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54" name="Text Box 41"/>
          <p:cNvSpPr txBox="1">
            <a:spLocks noChangeArrowheads="1"/>
          </p:cNvSpPr>
          <p:nvPr/>
        </p:nvSpPr>
        <p:spPr bwMode="auto">
          <a:xfrm>
            <a:off x="4218594" y="4718058"/>
            <a:ext cx="51155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it-IT" altLang="it-IT" sz="2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255" name="Group 42"/>
          <p:cNvGrpSpPr>
            <a:grpSpLocks/>
          </p:cNvGrpSpPr>
          <p:nvPr/>
        </p:nvGrpSpPr>
        <p:grpSpPr bwMode="auto">
          <a:xfrm>
            <a:off x="2163770" y="4122729"/>
            <a:ext cx="1519860" cy="1093128"/>
            <a:chOff x="672" y="4665"/>
            <a:chExt cx="1595" cy="1147"/>
          </a:xfrm>
        </p:grpSpPr>
        <p:sp>
          <p:nvSpPr>
            <p:cNvPr id="9285" name="Text Box 43"/>
            <p:cNvSpPr txBox="1">
              <a:spLocks noChangeArrowheads="1"/>
            </p:cNvSpPr>
            <p:nvPr/>
          </p:nvSpPr>
          <p:spPr bwMode="auto">
            <a:xfrm>
              <a:off x="810" y="4665"/>
              <a:ext cx="261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2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86" name="Text Box 44"/>
            <p:cNvSpPr txBox="1">
              <a:spLocks noChangeArrowheads="1"/>
            </p:cNvSpPr>
            <p:nvPr/>
          </p:nvSpPr>
          <p:spPr bwMode="auto">
            <a:xfrm>
              <a:off x="810" y="5154"/>
              <a:ext cx="261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  <a:r>
                <a:rPr kumimoji="0" lang="it-IT" altLang="it-IT" sz="2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87" name="Line 45"/>
            <p:cNvSpPr>
              <a:spLocks noChangeShapeType="1"/>
            </p:cNvSpPr>
            <p:nvPr/>
          </p:nvSpPr>
          <p:spPr bwMode="auto">
            <a:xfrm>
              <a:off x="672" y="5241"/>
              <a:ext cx="4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88" name="Text Box 46"/>
            <p:cNvSpPr txBox="1">
              <a:spLocks noChangeArrowheads="1"/>
            </p:cNvSpPr>
            <p:nvPr/>
          </p:nvSpPr>
          <p:spPr bwMode="auto">
            <a:xfrm>
              <a:off x="1250" y="4979"/>
              <a:ext cx="219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9289" name="Line 47"/>
            <p:cNvSpPr>
              <a:spLocks noChangeShapeType="1"/>
            </p:cNvSpPr>
            <p:nvPr/>
          </p:nvSpPr>
          <p:spPr bwMode="auto">
            <a:xfrm>
              <a:off x="1584" y="5280"/>
              <a:ext cx="5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290" name="Text Box 48"/>
            <p:cNvSpPr txBox="1">
              <a:spLocks noChangeArrowheads="1"/>
            </p:cNvSpPr>
            <p:nvPr/>
          </p:nvSpPr>
          <p:spPr bwMode="auto">
            <a:xfrm>
              <a:off x="1831" y="4800"/>
              <a:ext cx="43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  <a:r>
                <a:rPr kumimoji="0" lang="it-IT" altLang="it-IT" sz="26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  <a:endPara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91" name="Text Box 49"/>
            <p:cNvSpPr txBox="1">
              <a:spLocks noChangeArrowheads="1"/>
            </p:cNvSpPr>
            <p:nvPr/>
          </p:nvSpPr>
          <p:spPr bwMode="auto">
            <a:xfrm>
              <a:off x="1831" y="5385"/>
              <a:ext cx="43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111" tIns="3555" rIns="7111" bIns="355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  <a:r>
                <a:rPr kumimoji="0" lang="it-IT" altLang="it-IT" sz="26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aphicFrame>
          <p:nvGraphicFramePr>
            <p:cNvPr id="9292" name="Object 50"/>
            <p:cNvGraphicFramePr>
              <a:graphicFrameLocks noChangeAspect="1"/>
            </p:cNvGraphicFramePr>
            <p:nvPr/>
          </p:nvGraphicFramePr>
          <p:xfrm>
            <a:off x="1488" y="4848"/>
            <a:ext cx="569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Equazione" r:id="rId12" imgW="228501" imgH="253890" progId="Equation.3">
                    <p:embed/>
                  </p:oleObj>
                </mc:Choice>
                <mc:Fallback>
                  <p:oleObj name="Equazione" r:id="rId12" imgW="228501" imgH="253890" progId="Equation.3">
                    <p:embed/>
                    <p:pic>
                      <p:nvPicPr>
                        <p:cNvPr id="929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4848"/>
                          <a:ext cx="569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93" name="Object 51"/>
            <p:cNvGraphicFramePr>
              <a:graphicFrameLocks noChangeAspect="1"/>
            </p:cNvGraphicFramePr>
            <p:nvPr/>
          </p:nvGraphicFramePr>
          <p:xfrm>
            <a:off x="1477" y="5406"/>
            <a:ext cx="569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Equazione" r:id="rId13" imgW="228501" imgH="253890" progId="Equation.3">
                    <p:embed/>
                  </p:oleObj>
                </mc:Choice>
                <mc:Fallback>
                  <p:oleObj name="Equazione" r:id="rId13" imgW="228501" imgH="253890" progId="Equation.3">
                    <p:embed/>
                    <p:pic>
                      <p:nvPicPr>
                        <p:cNvPr id="9293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7" y="5406"/>
                          <a:ext cx="569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256" name="Line 52"/>
          <p:cNvSpPr>
            <a:spLocks noChangeShapeType="1"/>
          </p:cNvSpPr>
          <p:nvPr/>
        </p:nvSpPr>
        <p:spPr bwMode="auto">
          <a:xfrm>
            <a:off x="4175129" y="4672013"/>
            <a:ext cx="542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57" name="Text Box 53"/>
          <p:cNvSpPr txBox="1">
            <a:spLocks noChangeArrowheads="1"/>
          </p:cNvSpPr>
          <p:nvPr/>
        </p:nvSpPr>
        <p:spPr bwMode="auto">
          <a:xfrm>
            <a:off x="4951446" y="4425958"/>
            <a:ext cx="30476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</a:p>
        </p:txBody>
      </p:sp>
      <p:sp>
        <p:nvSpPr>
          <p:cNvPr id="9258" name="Text Box 54"/>
          <p:cNvSpPr txBox="1">
            <a:spLocks noChangeArrowheads="1"/>
          </p:cNvSpPr>
          <p:nvPr/>
        </p:nvSpPr>
        <p:spPr bwMode="auto">
          <a:xfrm>
            <a:off x="5421224" y="4214821"/>
            <a:ext cx="32720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it-IT" altLang="it-IT" sz="2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59" name="Text Box 55"/>
          <p:cNvSpPr txBox="1">
            <a:spLocks noChangeArrowheads="1"/>
          </p:cNvSpPr>
          <p:nvPr/>
        </p:nvSpPr>
        <p:spPr bwMode="auto">
          <a:xfrm>
            <a:off x="5421224" y="4764096"/>
            <a:ext cx="32720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it-IT" altLang="it-IT" sz="26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60" name="Line 56"/>
          <p:cNvSpPr>
            <a:spLocks noChangeShapeType="1"/>
          </p:cNvSpPr>
          <p:nvPr/>
        </p:nvSpPr>
        <p:spPr bwMode="auto">
          <a:xfrm>
            <a:off x="5364163" y="4672013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261" name="Group 57"/>
          <p:cNvGrpSpPr>
            <a:grpSpLocks/>
          </p:cNvGrpSpPr>
          <p:nvPr/>
        </p:nvGrpSpPr>
        <p:grpSpPr bwMode="auto">
          <a:xfrm>
            <a:off x="2979115" y="1508128"/>
            <a:ext cx="2046904" cy="795338"/>
            <a:chOff x="1528" y="2438"/>
            <a:chExt cx="2148" cy="835"/>
          </a:xfrm>
        </p:grpSpPr>
        <p:sp>
          <p:nvSpPr>
            <p:cNvPr id="9280" name="Text Box 58"/>
            <p:cNvSpPr txBox="1">
              <a:spLocks noChangeArrowheads="1"/>
            </p:cNvSpPr>
            <p:nvPr/>
          </p:nvSpPr>
          <p:spPr bwMode="auto">
            <a:xfrm>
              <a:off x="2538" y="2438"/>
              <a:ext cx="237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281" name="Text Box 59"/>
            <p:cNvSpPr txBox="1">
              <a:spLocks noChangeArrowheads="1"/>
            </p:cNvSpPr>
            <p:nvPr/>
          </p:nvSpPr>
          <p:spPr bwMode="auto">
            <a:xfrm>
              <a:off x="2509" y="2832"/>
              <a:ext cx="237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751" tIns="9875" rIns="19751" bIns="9875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9282" name="Group 60"/>
            <p:cNvGrpSpPr>
              <a:grpSpLocks/>
            </p:cNvGrpSpPr>
            <p:nvPr/>
          </p:nvGrpSpPr>
          <p:grpSpPr bwMode="auto">
            <a:xfrm>
              <a:off x="1528" y="2640"/>
              <a:ext cx="2148" cy="441"/>
              <a:chOff x="4629" y="2640"/>
              <a:chExt cx="2148" cy="441"/>
            </a:xfrm>
          </p:grpSpPr>
          <p:sp>
            <p:nvSpPr>
              <p:cNvPr id="9283" name="Line 61"/>
              <p:cNvSpPr>
                <a:spLocks noChangeShapeType="1"/>
              </p:cNvSpPr>
              <p:nvPr/>
            </p:nvSpPr>
            <p:spPr bwMode="auto">
              <a:xfrm>
                <a:off x="5616" y="2880"/>
                <a:ext cx="2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9751" tIns="9875" rIns="19751" bIns="9875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284" name="Rectangle 62"/>
              <p:cNvSpPr>
                <a:spLocks noChangeArrowheads="1"/>
              </p:cNvSpPr>
              <p:nvPr/>
            </p:nvSpPr>
            <p:spPr bwMode="auto">
              <a:xfrm>
                <a:off x="4629" y="2640"/>
                <a:ext cx="2148" cy="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9751" tIns="9875" rIns="19751" bIns="9875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eV</a:t>
                </a:r>
                <a:r>
                  <a:rPr kumimoji="0" lang="it-IT" altLang="it-IT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=        mv</a:t>
                </a:r>
                <a:r>
                  <a:rPr kumimoji="0" lang="it-IT" altLang="it-IT" sz="26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9262" name="Text Box 63"/>
          <p:cNvSpPr txBox="1">
            <a:spLocks noChangeArrowheads="1"/>
          </p:cNvSpPr>
          <p:nvPr/>
        </p:nvSpPr>
        <p:spPr bwMode="auto">
          <a:xfrm>
            <a:off x="1690767" y="5532446"/>
            <a:ext cx="1771511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Poiché v</a:t>
            </a: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</a:t>
            </a:r>
          </a:p>
        </p:txBody>
      </p:sp>
      <p:sp>
        <p:nvSpPr>
          <p:cNvPr id="9263" name="Text Box 64"/>
          <p:cNvSpPr txBox="1">
            <a:spLocks noChangeArrowheads="1"/>
          </p:cNvSpPr>
          <p:nvPr/>
        </p:nvSpPr>
        <p:spPr bwMode="auto">
          <a:xfrm>
            <a:off x="3579079" y="5357821"/>
            <a:ext cx="296748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</a:t>
            </a:r>
          </a:p>
        </p:txBody>
      </p:sp>
      <p:sp>
        <p:nvSpPr>
          <p:cNvPr id="9264" name="Text Box 65"/>
          <p:cNvSpPr txBox="1">
            <a:spLocks noChangeArrowheads="1"/>
          </p:cNvSpPr>
          <p:nvPr/>
        </p:nvSpPr>
        <p:spPr bwMode="auto">
          <a:xfrm>
            <a:off x="3580322" y="5851533"/>
            <a:ext cx="20377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9265" name="Text Box 66"/>
          <p:cNvSpPr txBox="1">
            <a:spLocks noChangeArrowheads="1"/>
          </p:cNvSpPr>
          <p:nvPr/>
        </p:nvSpPr>
        <p:spPr bwMode="auto">
          <a:xfrm>
            <a:off x="4636119" y="5540383"/>
            <a:ext cx="67505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=</a:t>
            </a:r>
          </a:p>
        </p:txBody>
      </p:sp>
      <p:sp>
        <p:nvSpPr>
          <p:cNvPr id="9266" name="Text Box 67"/>
          <p:cNvSpPr txBox="1">
            <a:spLocks noChangeArrowheads="1"/>
          </p:cNvSpPr>
          <p:nvPr/>
        </p:nvSpPr>
        <p:spPr bwMode="auto">
          <a:xfrm>
            <a:off x="6695538" y="5907096"/>
            <a:ext cx="42017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</a:t>
            </a: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67" name="Line 68"/>
          <p:cNvSpPr>
            <a:spLocks noChangeShapeType="1"/>
          </p:cNvSpPr>
          <p:nvPr/>
        </p:nvSpPr>
        <p:spPr bwMode="auto">
          <a:xfrm>
            <a:off x="3535363" y="5807075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68" name="Line 69"/>
          <p:cNvSpPr>
            <a:spLocks noChangeShapeType="1"/>
          </p:cNvSpPr>
          <p:nvPr/>
        </p:nvSpPr>
        <p:spPr bwMode="auto">
          <a:xfrm>
            <a:off x="5372100" y="581501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69" name="Text Box 70"/>
          <p:cNvSpPr txBox="1">
            <a:spLocks noChangeArrowheads="1"/>
          </p:cNvSpPr>
          <p:nvPr/>
        </p:nvSpPr>
        <p:spPr bwMode="auto">
          <a:xfrm>
            <a:off x="5370070" y="5851533"/>
            <a:ext cx="40094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70" name="Text Box 71"/>
          <p:cNvSpPr txBox="1">
            <a:spLocks noChangeArrowheads="1"/>
          </p:cNvSpPr>
          <p:nvPr/>
        </p:nvSpPr>
        <p:spPr bwMode="auto">
          <a:xfrm>
            <a:off x="6074602" y="5549908"/>
            <a:ext cx="30476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</a:t>
            </a:r>
          </a:p>
        </p:txBody>
      </p:sp>
      <p:sp>
        <p:nvSpPr>
          <p:cNvPr id="9271" name="Text Box 72"/>
          <p:cNvSpPr txBox="1">
            <a:spLocks noChangeArrowheads="1"/>
          </p:cNvSpPr>
          <p:nvPr/>
        </p:nvSpPr>
        <p:spPr bwMode="auto">
          <a:xfrm>
            <a:off x="5228893" y="5265745"/>
            <a:ext cx="70551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2eV</a:t>
            </a:r>
          </a:p>
        </p:txBody>
      </p:sp>
      <p:sp>
        <p:nvSpPr>
          <p:cNvPr id="9272" name="Line 73"/>
          <p:cNvSpPr>
            <a:spLocks noChangeShapeType="1"/>
          </p:cNvSpPr>
          <p:nvPr/>
        </p:nvSpPr>
        <p:spPr bwMode="auto">
          <a:xfrm>
            <a:off x="6515100" y="5815013"/>
            <a:ext cx="81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73" name="Text Box 74"/>
          <p:cNvSpPr txBox="1">
            <a:spLocks noChangeArrowheads="1"/>
          </p:cNvSpPr>
          <p:nvPr/>
        </p:nvSpPr>
        <p:spPr bwMode="auto">
          <a:xfrm>
            <a:off x="6506923" y="5311783"/>
            <a:ext cx="101489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2eV t</a:t>
            </a: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it-IT" altLang="it-IT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74" name="Rectangle 75"/>
          <p:cNvSpPr>
            <a:spLocks noChangeArrowheads="1"/>
          </p:cNvSpPr>
          <p:nvPr/>
        </p:nvSpPr>
        <p:spPr bwMode="auto">
          <a:xfrm>
            <a:off x="3717935" y="6354770"/>
            <a:ext cx="5054461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ione </a:t>
            </a:r>
            <a:r>
              <a:rPr kumimoji="0" lang="it-IT" altLang="it-IT" sz="2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 per 750.000 ione </a:t>
            </a:r>
            <a:r>
              <a:rPr kumimoji="0" lang="it-IT" altLang="it-IT" sz="2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it-IT" altLang="it-IT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</a:t>
            </a:r>
          </a:p>
        </p:txBody>
      </p:sp>
      <p:sp>
        <p:nvSpPr>
          <p:cNvPr id="9275" name="Text Box 76"/>
          <p:cNvSpPr txBox="1">
            <a:spLocks noChangeArrowheads="1"/>
          </p:cNvSpPr>
          <p:nvPr/>
        </p:nvSpPr>
        <p:spPr bwMode="auto">
          <a:xfrm>
            <a:off x="8426958" y="2981333"/>
            <a:ext cx="203774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9276" name="Line 77"/>
          <p:cNvSpPr>
            <a:spLocks noChangeShapeType="1"/>
          </p:cNvSpPr>
          <p:nvPr/>
        </p:nvSpPr>
        <p:spPr bwMode="auto">
          <a:xfrm>
            <a:off x="3627439" y="26066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77" name="Text Box 78"/>
          <p:cNvSpPr txBox="1">
            <a:spLocks noChangeArrowheads="1"/>
          </p:cNvSpPr>
          <p:nvPr/>
        </p:nvSpPr>
        <p:spPr bwMode="auto">
          <a:xfrm>
            <a:off x="3762002" y="2560646"/>
            <a:ext cx="38811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</p:txBody>
      </p:sp>
      <p:sp>
        <p:nvSpPr>
          <p:cNvPr id="9278" name="Rectangle 79"/>
          <p:cNvSpPr>
            <a:spLocks noChangeArrowheads="1"/>
          </p:cNvSpPr>
          <p:nvPr/>
        </p:nvSpPr>
        <p:spPr bwMode="auto">
          <a:xfrm>
            <a:off x="5497523" y="4206883"/>
            <a:ext cx="234231" cy="32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9279" name="Rectangle 80"/>
          <p:cNvSpPr>
            <a:spLocks noChangeArrowheads="1"/>
          </p:cNvSpPr>
          <p:nvPr/>
        </p:nvSpPr>
        <p:spPr bwMode="auto">
          <a:xfrm>
            <a:off x="5546735" y="4800608"/>
            <a:ext cx="234231" cy="32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37"/>
    </mc:Choice>
    <mc:Fallback xmlns="">
      <p:transition spd="slow" advTm="33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2392366" y="8"/>
            <a:ext cx="7407275" cy="1050925"/>
          </a:xfrm>
          <a:prstGeom prst="bevel">
            <a:avLst>
              <a:gd name="adj" fmla="val 12310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2525715" y="1554171"/>
            <a:ext cx="6596699" cy="5303837"/>
            <a:chOff x="1051" y="1632"/>
            <a:chExt cx="6926" cy="5568"/>
          </a:xfrm>
        </p:grpSpPr>
        <p:sp>
          <p:nvSpPr>
            <p:cNvPr id="16391" name="Oval 4"/>
            <p:cNvSpPr>
              <a:spLocks noChangeArrowheads="1"/>
            </p:cNvSpPr>
            <p:nvPr/>
          </p:nvSpPr>
          <p:spPr bwMode="auto">
            <a:xfrm>
              <a:off x="1796" y="4147"/>
              <a:ext cx="0" cy="545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16392" name="Object 5"/>
            <p:cNvGraphicFramePr>
              <a:graphicFrameLocks noChangeAspect="1"/>
            </p:cNvGraphicFramePr>
            <p:nvPr/>
          </p:nvGraphicFramePr>
          <p:xfrm>
            <a:off x="1224" y="1638"/>
            <a:ext cx="6592" cy="11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Image" r:id="rId5" imgW="6747617" imgH="1321567" progId="Photoshop.Image.4">
                    <p:embed/>
                  </p:oleObj>
                </mc:Choice>
                <mc:Fallback>
                  <p:oleObj name="Image" r:id="rId5" imgW="6747617" imgH="1321567" progId="Photoshop.Image.4">
                    <p:embed/>
                    <p:pic>
                      <p:nvPicPr>
                        <p:cNvPr id="16392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4" y="1638"/>
                          <a:ext cx="6592" cy="11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93" name="Object 6"/>
            <p:cNvGraphicFramePr>
              <a:graphicFrameLocks noChangeAspect="1"/>
            </p:cNvGraphicFramePr>
            <p:nvPr/>
          </p:nvGraphicFramePr>
          <p:xfrm>
            <a:off x="1197" y="3223"/>
            <a:ext cx="6780" cy="1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Image" r:id="rId7" imgW="7217790" imgH="1956936" progId="Photoshop.Image.4">
                    <p:embed/>
                  </p:oleObj>
                </mc:Choice>
                <mc:Fallback>
                  <p:oleObj name="Image" r:id="rId7" imgW="7217790" imgH="1956936" progId="Photoshop.Image.4">
                    <p:embed/>
                    <p:pic>
                      <p:nvPicPr>
                        <p:cNvPr id="16393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7" y="3223"/>
                          <a:ext cx="6780" cy="1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94" name="Object 7"/>
            <p:cNvGraphicFramePr>
              <a:graphicFrameLocks noChangeAspect="1"/>
            </p:cNvGraphicFramePr>
            <p:nvPr/>
          </p:nvGraphicFramePr>
          <p:xfrm>
            <a:off x="1514" y="4887"/>
            <a:ext cx="6347" cy="2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Image" r:id="rId9" imgW="6760325" imgH="2681257" progId="Photoshop.Image.4">
                    <p:embed/>
                  </p:oleObj>
                </mc:Choice>
                <mc:Fallback>
                  <p:oleObj name="Image" r:id="rId9" imgW="6760325" imgH="2681257" progId="Photoshop.Image.4">
                    <p:embed/>
                    <p:pic>
                      <p:nvPicPr>
                        <p:cNvPr id="16394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4" y="4887"/>
                          <a:ext cx="6347" cy="2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5" name="Line 8"/>
            <p:cNvSpPr>
              <a:spLocks noChangeShapeType="1"/>
            </p:cNvSpPr>
            <p:nvPr/>
          </p:nvSpPr>
          <p:spPr bwMode="auto">
            <a:xfrm>
              <a:off x="1689" y="1879"/>
              <a:ext cx="225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6" name="Line 9"/>
            <p:cNvSpPr>
              <a:spLocks noChangeShapeType="1"/>
            </p:cNvSpPr>
            <p:nvPr/>
          </p:nvSpPr>
          <p:spPr bwMode="auto">
            <a:xfrm>
              <a:off x="1689" y="2273"/>
              <a:ext cx="225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7" name="Line 10"/>
            <p:cNvSpPr>
              <a:spLocks noChangeShapeType="1"/>
            </p:cNvSpPr>
            <p:nvPr/>
          </p:nvSpPr>
          <p:spPr bwMode="auto">
            <a:xfrm>
              <a:off x="4748" y="1928"/>
              <a:ext cx="252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8" name="Line 11"/>
            <p:cNvSpPr>
              <a:spLocks noChangeShapeType="1"/>
            </p:cNvSpPr>
            <p:nvPr/>
          </p:nvSpPr>
          <p:spPr bwMode="auto">
            <a:xfrm>
              <a:off x="4748" y="2273"/>
              <a:ext cx="252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399" name="Text Box 12"/>
            <p:cNvSpPr txBox="1">
              <a:spLocks noChangeArrowheads="1"/>
            </p:cNvSpPr>
            <p:nvPr/>
          </p:nvSpPr>
          <p:spPr bwMode="auto">
            <a:xfrm>
              <a:off x="3127" y="2529"/>
              <a:ext cx="13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+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1259" y="1632"/>
              <a:ext cx="7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1" name="Text Box 14"/>
            <p:cNvSpPr txBox="1">
              <a:spLocks noChangeArrowheads="1"/>
            </p:cNvSpPr>
            <p:nvPr/>
          </p:nvSpPr>
          <p:spPr bwMode="auto">
            <a:xfrm>
              <a:off x="5982" y="2529"/>
              <a:ext cx="13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+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2" name="Text Box 15"/>
            <p:cNvSpPr txBox="1">
              <a:spLocks noChangeArrowheads="1"/>
            </p:cNvSpPr>
            <p:nvPr/>
          </p:nvSpPr>
          <p:spPr bwMode="auto">
            <a:xfrm>
              <a:off x="4318" y="1632"/>
              <a:ext cx="7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3" name="Line 16"/>
            <p:cNvSpPr>
              <a:spLocks noChangeShapeType="1"/>
            </p:cNvSpPr>
            <p:nvPr/>
          </p:nvSpPr>
          <p:spPr bwMode="auto">
            <a:xfrm>
              <a:off x="1885" y="3358"/>
              <a:ext cx="0" cy="1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4" name="Line 17"/>
            <p:cNvSpPr>
              <a:spLocks noChangeShapeType="1"/>
            </p:cNvSpPr>
            <p:nvPr/>
          </p:nvSpPr>
          <p:spPr bwMode="auto">
            <a:xfrm>
              <a:off x="1885" y="3703"/>
              <a:ext cx="0" cy="3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5" name="Line 18"/>
            <p:cNvSpPr>
              <a:spLocks noChangeShapeType="1"/>
            </p:cNvSpPr>
            <p:nvPr/>
          </p:nvSpPr>
          <p:spPr bwMode="auto">
            <a:xfrm>
              <a:off x="1832" y="3901"/>
              <a:ext cx="1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6" name="Line 19"/>
            <p:cNvSpPr>
              <a:spLocks noChangeShapeType="1"/>
            </p:cNvSpPr>
            <p:nvPr/>
          </p:nvSpPr>
          <p:spPr bwMode="auto">
            <a:xfrm>
              <a:off x="1778" y="3753"/>
              <a:ext cx="1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07" name="Line 20"/>
            <p:cNvSpPr>
              <a:spLocks noChangeShapeType="1"/>
            </p:cNvSpPr>
            <p:nvPr/>
          </p:nvSpPr>
          <p:spPr bwMode="auto">
            <a:xfrm>
              <a:off x="1617" y="3753"/>
              <a:ext cx="10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6408" name="Group 21"/>
            <p:cNvGrpSpPr>
              <a:grpSpLocks/>
            </p:cNvGrpSpPr>
            <p:nvPr/>
          </p:nvGrpSpPr>
          <p:grpSpPr bwMode="auto">
            <a:xfrm>
              <a:off x="2044" y="3203"/>
              <a:ext cx="1125" cy="404"/>
              <a:chOff x="768" y="2544"/>
              <a:chExt cx="1007" cy="393"/>
            </a:xfrm>
          </p:grpSpPr>
          <p:sp>
            <p:nvSpPr>
              <p:cNvPr id="16476" name="Rectangle 22"/>
              <p:cNvSpPr>
                <a:spLocks noChangeArrowheads="1"/>
              </p:cNvSpPr>
              <p:nvPr/>
            </p:nvSpPr>
            <p:spPr bwMode="auto">
              <a:xfrm>
                <a:off x="768" y="2544"/>
                <a:ext cx="0" cy="37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77" name="Rectangle 23"/>
              <p:cNvSpPr>
                <a:spLocks noChangeArrowheads="1"/>
              </p:cNvSpPr>
              <p:nvPr/>
            </p:nvSpPr>
            <p:spPr bwMode="auto">
              <a:xfrm flipH="1">
                <a:off x="1152" y="2560"/>
                <a:ext cx="623" cy="37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09" name="Group 24"/>
            <p:cNvGrpSpPr>
              <a:grpSpLocks/>
            </p:cNvGrpSpPr>
            <p:nvPr/>
          </p:nvGrpSpPr>
          <p:grpSpPr bwMode="auto">
            <a:xfrm flipV="1">
              <a:off x="2098" y="4109"/>
              <a:ext cx="1071" cy="527"/>
              <a:chOff x="768" y="2214"/>
              <a:chExt cx="959" cy="514"/>
            </a:xfrm>
          </p:grpSpPr>
          <p:sp>
            <p:nvSpPr>
              <p:cNvPr id="16474" name="Rectangle 25"/>
              <p:cNvSpPr>
                <a:spLocks noChangeArrowheads="1"/>
              </p:cNvSpPr>
              <p:nvPr/>
            </p:nvSpPr>
            <p:spPr bwMode="auto">
              <a:xfrm>
                <a:off x="768" y="2214"/>
                <a:ext cx="0" cy="37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75" name="Rectangle 26"/>
              <p:cNvSpPr>
                <a:spLocks noChangeArrowheads="1"/>
              </p:cNvSpPr>
              <p:nvPr/>
            </p:nvSpPr>
            <p:spPr bwMode="auto">
              <a:xfrm flipH="1">
                <a:off x="1152" y="2350"/>
                <a:ext cx="575" cy="37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410" name="Text Box 27"/>
            <p:cNvSpPr txBox="1">
              <a:spLocks noChangeArrowheads="1"/>
            </p:cNvSpPr>
            <p:nvPr/>
          </p:nvSpPr>
          <p:spPr bwMode="auto">
            <a:xfrm>
              <a:off x="2385" y="2916"/>
              <a:ext cx="175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</a:t>
              </a:r>
              <a:endPara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1" name="Text Box 28"/>
            <p:cNvSpPr txBox="1">
              <a:spLocks noChangeArrowheads="1"/>
            </p:cNvSpPr>
            <p:nvPr/>
          </p:nvSpPr>
          <p:spPr bwMode="auto">
            <a:xfrm>
              <a:off x="1832" y="4098"/>
              <a:ext cx="13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+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2" name="Text Box 29"/>
            <p:cNvSpPr txBox="1">
              <a:spLocks noChangeArrowheads="1"/>
            </p:cNvSpPr>
            <p:nvPr/>
          </p:nvSpPr>
          <p:spPr bwMode="auto">
            <a:xfrm>
              <a:off x="7413" y="3408"/>
              <a:ext cx="130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+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3" name="Text Box 30"/>
            <p:cNvSpPr txBox="1">
              <a:spLocks noChangeArrowheads="1"/>
            </p:cNvSpPr>
            <p:nvPr/>
          </p:nvSpPr>
          <p:spPr bwMode="auto">
            <a:xfrm>
              <a:off x="4569" y="3309"/>
              <a:ext cx="76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</a:t>
              </a:r>
              <a:endPara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4" name="Line 31"/>
            <p:cNvSpPr>
              <a:spLocks noChangeShapeType="1"/>
            </p:cNvSpPr>
            <p:nvPr/>
          </p:nvSpPr>
          <p:spPr bwMode="auto">
            <a:xfrm>
              <a:off x="5320" y="3506"/>
              <a:ext cx="0" cy="1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5" name="Line 32"/>
            <p:cNvSpPr>
              <a:spLocks noChangeShapeType="1"/>
            </p:cNvSpPr>
            <p:nvPr/>
          </p:nvSpPr>
          <p:spPr bwMode="auto">
            <a:xfrm>
              <a:off x="5320" y="3851"/>
              <a:ext cx="0" cy="1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6" name="Text Box 33"/>
            <p:cNvSpPr txBox="1">
              <a:spLocks noChangeArrowheads="1"/>
            </p:cNvSpPr>
            <p:nvPr/>
          </p:nvSpPr>
          <p:spPr bwMode="auto">
            <a:xfrm>
              <a:off x="5696" y="3333"/>
              <a:ext cx="18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</a:t>
              </a: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17" name="Text Box 34"/>
            <p:cNvSpPr txBox="1">
              <a:spLocks noChangeArrowheads="1"/>
            </p:cNvSpPr>
            <p:nvPr/>
          </p:nvSpPr>
          <p:spPr bwMode="auto">
            <a:xfrm>
              <a:off x="6645" y="2938"/>
              <a:ext cx="23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</a:t>
              </a: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6418" name="Group 35"/>
            <p:cNvGrpSpPr>
              <a:grpSpLocks/>
            </p:cNvGrpSpPr>
            <p:nvPr/>
          </p:nvGrpSpPr>
          <p:grpSpPr bwMode="auto">
            <a:xfrm>
              <a:off x="4003" y="3308"/>
              <a:ext cx="182" cy="595"/>
              <a:chOff x="2544" y="2640"/>
              <a:chExt cx="162" cy="579"/>
            </a:xfrm>
          </p:grpSpPr>
          <p:sp>
            <p:nvSpPr>
              <p:cNvPr id="16472" name="Oval 36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1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73" name="Text Box 37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16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19" name="Group 38"/>
            <p:cNvGrpSpPr>
              <a:grpSpLocks/>
            </p:cNvGrpSpPr>
            <p:nvPr/>
          </p:nvGrpSpPr>
          <p:grpSpPr bwMode="auto">
            <a:xfrm>
              <a:off x="1796" y="4148"/>
              <a:ext cx="783" cy="545"/>
              <a:chOff x="2544" y="2688"/>
              <a:chExt cx="701" cy="530"/>
            </a:xfrm>
          </p:grpSpPr>
          <p:sp>
            <p:nvSpPr>
              <p:cNvPr id="16470" name="Oval 39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0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71" name="Text Box 40"/>
              <p:cNvSpPr txBox="1">
                <a:spLocks noChangeArrowheads="1"/>
              </p:cNvSpPr>
              <p:nvPr/>
            </p:nvSpPr>
            <p:spPr bwMode="auto">
              <a:xfrm>
                <a:off x="3082" y="2722"/>
                <a:ext cx="163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  <a:endParaRPr kumimoji="0" lang="it-IT" alt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0" name="Group 41"/>
            <p:cNvGrpSpPr>
              <a:grpSpLocks/>
            </p:cNvGrpSpPr>
            <p:nvPr/>
          </p:nvGrpSpPr>
          <p:grpSpPr bwMode="auto">
            <a:xfrm>
              <a:off x="3137" y="2519"/>
              <a:ext cx="182" cy="595"/>
              <a:chOff x="2544" y="2640"/>
              <a:chExt cx="163" cy="579"/>
            </a:xfrm>
          </p:grpSpPr>
          <p:sp>
            <p:nvSpPr>
              <p:cNvPr id="16468" name="Oval 42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1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69" name="Text Box 43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163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  <a:endParaRPr kumimoji="0" lang="it-IT" alt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1" name="Group 44"/>
            <p:cNvGrpSpPr>
              <a:grpSpLocks/>
            </p:cNvGrpSpPr>
            <p:nvPr/>
          </p:nvGrpSpPr>
          <p:grpSpPr bwMode="auto">
            <a:xfrm>
              <a:off x="5989" y="2519"/>
              <a:ext cx="182" cy="595"/>
              <a:chOff x="2544" y="2640"/>
              <a:chExt cx="162" cy="579"/>
            </a:xfrm>
          </p:grpSpPr>
          <p:sp>
            <p:nvSpPr>
              <p:cNvPr id="16466" name="Oval 45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1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67" name="Text Box 46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16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2" name="Group 47"/>
            <p:cNvGrpSpPr>
              <a:grpSpLocks/>
            </p:cNvGrpSpPr>
            <p:nvPr/>
          </p:nvGrpSpPr>
          <p:grpSpPr bwMode="auto">
            <a:xfrm>
              <a:off x="4533" y="3168"/>
              <a:ext cx="108" cy="680"/>
              <a:chOff x="4533" y="3168"/>
              <a:chExt cx="108" cy="680"/>
            </a:xfrm>
          </p:grpSpPr>
          <p:sp>
            <p:nvSpPr>
              <p:cNvPr id="16464" name="Oval 48"/>
              <p:cNvSpPr>
                <a:spLocks noChangeArrowheads="1"/>
              </p:cNvSpPr>
              <p:nvPr/>
            </p:nvSpPr>
            <p:spPr bwMode="auto">
              <a:xfrm>
                <a:off x="4533" y="3303"/>
                <a:ext cx="0" cy="545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65" name="Text Box 49"/>
              <p:cNvSpPr txBox="1">
                <a:spLocks noChangeArrowheads="1"/>
              </p:cNvSpPr>
              <p:nvPr/>
            </p:nvSpPr>
            <p:spPr bwMode="auto">
              <a:xfrm>
                <a:off x="4533" y="3168"/>
                <a:ext cx="108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3" name="Group 50"/>
            <p:cNvGrpSpPr>
              <a:grpSpLocks/>
            </p:cNvGrpSpPr>
            <p:nvPr/>
          </p:nvGrpSpPr>
          <p:grpSpPr bwMode="auto">
            <a:xfrm>
              <a:off x="1737" y="3061"/>
              <a:ext cx="226" cy="670"/>
              <a:chOff x="2544" y="2688"/>
              <a:chExt cx="202" cy="652"/>
            </a:xfrm>
          </p:grpSpPr>
          <p:sp>
            <p:nvSpPr>
              <p:cNvPr id="16462" name="Oval 51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1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63" name="Text Box 52"/>
              <p:cNvSpPr txBox="1">
                <a:spLocks noChangeArrowheads="1"/>
              </p:cNvSpPr>
              <p:nvPr/>
            </p:nvSpPr>
            <p:spPr bwMode="auto">
              <a:xfrm>
                <a:off x="2592" y="2963"/>
                <a:ext cx="154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  <a:endParaRPr kumimoji="0" lang="it-IT" alt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4" name="Group 53"/>
            <p:cNvGrpSpPr>
              <a:grpSpLocks/>
            </p:cNvGrpSpPr>
            <p:nvPr/>
          </p:nvGrpSpPr>
          <p:grpSpPr bwMode="auto">
            <a:xfrm>
              <a:off x="1051" y="3251"/>
              <a:ext cx="107" cy="594"/>
              <a:chOff x="2544" y="2640"/>
              <a:chExt cx="96" cy="580"/>
            </a:xfrm>
          </p:grpSpPr>
          <p:sp>
            <p:nvSpPr>
              <p:cNvPr id="16460" name="Oval 54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61" name="Text Box 55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96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5" name="Group 56"/>
            <p:cNvGrpSpPr>
              <a:grpSpLocks/>
            </p:cNvGrpSpPr>
            <p:nvPr/>
          </p:nvGrpSpPr>
          <p:grpSpPr bwMode="auto">
            <a:xfrm>
              <a:off x="7055" y="5575"/>
              <a:ext cx="182" cy="594"/>
              <a:chOff x="2544" y="2640"/>
              <a:chExt cx="163" cy="580"/>
            </a:xfrm>
          </p:grpSpPr>
          <p:sp>
            <p:nvSpPr>
              <p:cNvPr id="16458" name="Oval 57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59" name="Text Box 58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163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6" name="Group 59"/>
            <p:cNvGrpSpPr>
              <a:grpSpLocks/>
            </p:cNvGrpSpPr>
            <p:nvPr/>
          </p:nvGrpSpPr>
          <p:grpSpPr bwMode="auto">
            <a:xfrm>
              <a:off x="1199" y="1719"/>
              <a:ext cx="176" cy="556"/>
              <a:chOff x="2544" y="2678"/>
              <a:chExt cx="158" cy="541"/>
            </a:xfrm>
          </p:grpSpPr>
          <p:sp>
            <p:nvSpPr>
              <p:cNvPr id="16456" name="Oval 60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1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57" name="Text Box 61"/>
              <p:cNvSpPr txBox="1">
                <a:spLocks noChangeArrowheads="1"/>
              </p:cNvSpPr>
              <p:nvPr/>
            </p:nvSpPr>
            <p:spPr bwMode="auto">
              <a:xfrm>
                <a:off x="2606" y="2678"/>
                <a:ext cx="96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  <a:endParaRPr kumimoji="0" lang="it-IT" alt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7" name="Group 62"/>
            <p:cNvGrpSpPr>
              <a:grpSpLocks/>
            </p:cNvGrpSpPr>
            <p:nvPr/>
          </p:nvGrpSpPr>
          <p:grpSpPr bwMode="auto">
            <a:xfrm>
              <a:off x="4214" y="1684"/>
              <a:ext cx="76" cy="595"/>
              <a:chOff x="2544" y="2640"/>
              <a:chExt cx="68" cy="578"/>
            </a:xfrm>
          </p:grpSpPr>
          <p:sp>
            <p:nvSpPr>
              <p:cNvPr id="16454" name="Oval 63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0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55" name="Text Box 64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68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7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  <a:endParaRPr kumimoji="0" lang="it-IT" altLang="it-IT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8" name="Group 65"/>
            <p:cNvGrpSpPr>
              <a:grpSpLocks/>
            </p:cNvGrpSpPr>
            <p:nvPr/>
          </p:nvGrpSpPr>
          <p:grpSpPr bwMode="auto">
            <a:xfrm>
              <a:off x="7377" y="3405"/>
              <a:ext cx="182" cy="594"/>
              <a:chOff x="2544" y="2640"/>
              <a:chExt cx="163" cy="580"/>
            </a:xfrm>
          </p:grpSpPr>
          <p:sp>
            <p:nvSpPr>
              <p:cNvPr id="16452" name="Oval 66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53" name="Text Box 67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163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29" name="Group 68"/>
            <p:cNvGrpSpPr>
              <a:grpSpLocks/>
            </p:cNvGrpSpPr>
            <p:nvPr/>
          </p:nvGrpSpPr>
          <p:grpSpPr bwMode="auto">
            <a:xfrm>
              <a:off x="1791" y="5575"/>
              <a:ext cx="107" cy="594"/>
              <a:chOff x="2544" y="2640"/>
              <a:chExt cx="96" cy="580"/>
            </a:xfrm>
          </p:grpSpPr>
          <p:sp>
            <p:nvSpPr>
              <p:cNvPr id="16450" name="Oval 69"/>
              <p:cNvSpPr>
                <a:spLocks noChangeArrowheads="1"/>
              </p:cNvSpPr>
              <p:nvPr/>
            </p:nvSpPr>
            <p:spPr bwMode="auto">
              <a:xfrm>
                <a:off x="2544" y="2688"/>
                <a:ext cx="0" cy="532"/>
              </a:xfrm>
              <a:prstGeom prst="ellipse">
                <a:avLst/>
              </a:prstGeom>
              <a:solidFill>
                <a:srgbClr val="FFFF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451" name="Text Box 70"/>
              <p:cNvSpPr txBox="1">
                <a:spLocks noChangeArrowheads="1"/>
              </p:cNvSpPr>
              <p:nvPr/>
            </p:nvSpPr>
            <p:spPr bwMode="auto">
              <a:xfrm>
                <a:off x="2544" y="2640"/>
                <a:ext cx="96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" tIns="1" rIns="1" bIns="1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430" name="Oval 71" descr="Diagonali larghe verso l'alto"/>
            <p:cNvSpPr>
              <a:spLocks noChangeArrowheads="1"/>
            </p:cNvSpPr>
            <p:nvPr/>
          </p:nvSpPr>
          <p:spPr bwMode="auto">
            <a:xfrm>
              <a:off x="2655" y="5380"/>
              <a:ext cx="0" cy="545"/>
            </a:xfrm>
            <a:prstGeom prst="ellipse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1" name="Oval 72" descr="Diagonali larghe verso l'alto"/>
            <p:cNvSpPr>
              <a:spLocks noChangeArrowheads="1"/>
            </p:cNvSpPr>
            <p:nvPr/>
          </p:nvSpPr>
          <p:spPr bwMode="auto">
            <a:xfrm>
              <a:off x="5929" y="5380"/>
              <a:ext cx="0" cy="545"/>
            </a:xfrm>
            <a:prstGeom prst="ellipse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2" name="Line 73"/>
            <p:cNvSpPr>
              <a:spLocks noChangeShapeType="1"/>
            </p:cNvSpPr>
            <p:nvPr/>
          </p:nvSpPr>
          <p:spPr bwMode="auto">
            <a:xfrm>
              <a:off x="2816" y="5380"/>
              <a:ext cx="327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3" name="Oval 74"/>
            <p:cNvSpPr>
              <a:spLocks noChangeArrowheads="1"/>
            </p:cNvSpPr>
            <p:nvPr/>
          </p:nvSpPr>
          <p:spPr bwMode="auto">
            <a:xfrm>
              <a:off x="3996" y="5972"/>
              <a:ext cx="0" cy="54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4" name="Oval 75"/>
            <p:cNvSpPr>
              <a:spLocks noChangeArrowheads="1"/>
            </p:cNvSpPr>
            <p:nvPr/>
          </p:nvSpPr>
          <p:spPr bwMode="auto">
            <a:xfrm>
              <a:off x="4372" y="6268"/>
              <a:ext cx="0" cy="5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5" name="Line 76"/>
            <p:cNvSpPr>
              <a:spLocks noChangeShapeType="1"/>
            </p:cNvSpPr>
            <p:nvPr/>
          </p:nvSpPr>
          <p:spPr bwMode="auto">
            <a:xfrm rot="21253505" flipV="1">
              <a:off x="3778" y="6314"/>
              <a:ext cx="591" cy="49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6" name="Line 77"/>
            <p:cNvSpPr>
              <a:spLocks noChangeShapeType="1"/>
            </p:cNvSpPr>
            <p:nvPr/>
          </p:nvSpPr>
          <p:spPr bwMode="auto">
            <a:xfrm rot="5400000" flipV="1">
              <a:off x="4474" y="6322"/>
              <a:ext cx="494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7" name="AutoShape 78"/>
            <p:cNvSpPr>
              <a:spLocks noChangeArrowheads="1"/>
            </p:cNvSpPr>
            <p:nvPr/>
          </p:nvSpPr>
          <p:spPr bwMode="auto">
            <a:xfrm>
              <a:off x="4104" y="6021"/>
              <a:ext cx="0" cy="545"/>
            </a:xfrm>
            <a:custGeom>
              <a:avLst/>
              <a:gdLst>
                <a:gd name="T0" fmla="*/ 7 w 21600"/>
                <a:gd name="T1" fmla="*/ 0 h 21600"/>
                <a:gd name="T2" fmla="*/ 2 w 21600"/>
                <a:gd name="T3" fmla="*/ 3 h 21600"/>
                <a:gd name="T4" fmla="*/ 8 w 21600"/>
                <a:gd name="T5" fmla="*/ 1 h 21600"/>
                <a:gd name="T6" fmla="*/ 18 w 21600"/>
                <a:gd name="T7" fmla="*/ 3 h 21600"/>
                <a:gd name="T8" fmla="*/ 15 w 21600"/>
                <a:gd name="T9" fmla="*/ 4 h 21600"/>
                <a:gd name="T10" fmla="*/ 11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8 w 21600"/>
                <a:gd name="T19" fmla="*/ 3184 h 21600"/>
                <a:gd name="T20" fmla="*/ 18452 w 21600"/>
                <a:gd name="T21" fmla="*/ 1841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427" y="10800"/>
                  </a:moveTo>
                  <a:cubicBezTo>
                    <a:pt x="17427" y="7140"/>
                    <a:pt x="14459" y="4173"/>
                    <a:pt x="10800" y="4173"/>
                  </a:cubicBezTo>
                  <a:cubicBezTo>
                    <a:pt x="7140" y="4173"/>
                    <a:pt x="4173" y="7140"/>
                    <a:pt x="4173" y="10800"/>
                  </a:cubicBezTo>
                  <a:cubicBezTo>
                    <a:pt x="4172" y="11266"/>
                    <a:pt x="4222" y="11732"/>
                    <a:pt x="4320" y="12188"/>
                  </a:cubicBezTo>
                  <a:lnTo>
                    <a:pt x="239" y="13062"/>
                  </a:lnTo>
                  <a:cubicBezTo>
                    <a:pt x="80" y="12318"/>
                    <a:pt x="0" y="1156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514" y="15587"/>
                  </a:lnTo>
                  <a:lnTo>
                    <a:pt x="14727" y="10800"/>
                  </a:lnTo>
                  <a:lnTo>
                    <a:pt x="17427" y="108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8" name="Line 79"/>
            <p:cNvSpPr>
              <a:spLocks noChangeShapeType="1"/>
            </p:cNvSpPr>
            <p:nvPr/>
          </p:nvSpPr>
          <p:spPr bwMode="auto">
            <a:xfrm>
              <a:off x="3889" y="5972"/>
              <a:ext cx="161" cy="1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39" name="Line 80"/>
            <p:cNvSpPr>
              <a:spLocks noChangeShapeType="1"/>
            </p:cNvSpPr>
            <p:nvPr/>
          </p:nvSpPr>
          <p:spPr bwMode="auto">
            <a:xfrm>
              <a:off x="4426" y="6613"/>
              <a:ext cx="0" cy="1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0" name="Line 81"/>
            <p:cNvSpPr>
              <a:spLocks noChangeShapeType="1"/>
            </p:cNvSpPr>
            <p:nvPr/>
          </p:nvSpPr>
          <p:spPr bwMode="auto">
            <a:xfrm>
              <a:off x="4748" y="6465"/>
              <a:ext cx="161" cy="1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1" name="Line 82"/>
            <p:cNvSpPr>
              <a:spLocks noChangeShapeType="1"/>
            </p:cNvSpPr>
            <p:nvPr/>
          </p:nvSpPr>
          <p:spPr bwMode="auto">
            <a:xfrm flipV="1">
              <a:off x="4694" y="5923"/>
              <a:ext cx="215" cy="1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2" name="Line 83"/>
            <p:cNvSpPr>
              <a:spLocks noChangeShapeType="1"/>
            </p:cNvSpPr>
            <p:nvPr/>
          </p:nvSpPr>
          <p:spPr bwMode="auto">
            <a:xfrm flipV="1">
              <a:off x="3835" y="6416"/>
              <a:ext cx="215" cy="1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3" name="Line 84"/>
            <p:cNvSpPr>
              <a:spLocks noChangeShapeType="1"/>
            </p:cNvSpPr>
            <p:nvPr/>
          </p:nvSpPr>
          <p:spPr bwMode="auto">
            <a:xfrm>
              <a:off x="4426" y="5726"/>
              <a:ext cx="0" cy="2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4" name="Arc 85"/>
            <p:cNvSpPr>
              <a:spLocks/>
            </p:cNvSpPr>
            <p:nvPr/>
          </p:nvSpPr>
          <p:spPr bwMode="auto">
            <a:xfrm flipV="1">
              <a:off x="4318" y="6317"/>
              <a:ext cx="0" cy="388"/>
            </a:xfrm>
            <a:custGeom>
              <a:avLst/>
              <a:gdLst>
                <a:gd name="T0" fmla="*/ 0 w 43200"/>
                <a:gd name="T1" fmla="*/ 0 h 25822"/>
                <a:gd name="T2" fmla="*/ 1 w 43200"/>
                <a:gd name="T3" fmla="*/ 0 h 25822"/>
                <a:gd name="T4" fmla="*/ 0 w 43200"/>
                <a:gd name="T5" fmla="*/ 0 h 258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5822" fill="none" extrusionOk="0">
                  <a:moveTo>
                    <a:pt x="416" y="25822"/>
                  </a:moveTo>
                  <a:cubicBezTo>
                    <a:pt x="139" y="24431"/>
                    <a:pt x="0" y="2301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5822" stroke="0" extrusionOk="0">
                  <a:moveTo>
                    <a:pt x="416" y="25822"/>
                  </a:moveTo>
                  <a:cubicBezTo>
                    <a:pt x="139" y="24431"/>
                    <a:pt x="0" y="2301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416" y="25822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5" name="Line 86"/>
            <p:cNvSpPr>
              <a:spLocks noChangeShapeType="1"/>
            </p:cNvSpPr>
            <p:nvPr/>
          </p:nvSpPr>
          <p:spPr bwMode="auto">
            <a:xfrm>
              <a:off x="2816" y="6120"/>
              <a:ext cx="96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6" name="Line 87"/>
            <p:cNvSpPr>
              <a:spLocks noChangeShapeType="1"/>
            </p:cNvSpPr>
            <p:nvPr/>
          </p:nvSpPr>
          <p:spPr bwMode="auto">
            <a:xfrm>
              <a:off x="4855" y="6120"/>
              <a:ext cx="123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7" name="Line 88"/>
            <p:cNvSpPr>
              <a:spLocks noChangeShapeType="1"/>
            </p:cNvSpPr>
            <p:nvPr/>
          </p:nvSpPr>
          <p:spPr bwMode="auto">
            <a:xfrm>
              <a:off x="3138" y="5775"/>
              <a:ext cx="59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8" name="Line 89"/>
            <p:cNvSpPr>
              <a:spLocks noChangeShapeType="1"/>
            </p:cNvSpPr>
            <p:nvPr/>
          </p:nvSpPr>
          <p:spPr bwMode="auto">
            <a:xfrm>
              <a:off x="4050" y="5775"/>
              <a:ext cx="59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449" name="Line 90"/>
            <p:cNvSpPr>
              <a:spLocks noChangeShapeType="1"/>
            </p:cNvSpPr>
            <p:nvPr/>
          </p:nvSpPr>
          <p:spPr bwMode="auto">
            <a:xfrm>
              <a:off x="5070" y="5775"/>
              <a:ext cx="59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" tIns="1" rIns="1" bIns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6388" name="WordArt 91"/>
          <p:cNvSpPr>
            <a:spLocks noChangeArrowheads="1" noChangeShapeType="1" noTextEdit="1"/>
          </p:cNvSpPr>
          <p:nvPr/>
        </p:nvSpPr>
        <p:spPr bwMode="auto">
          <a:xfrm>
            <a:off x="2803527" y="274646"/>
            <a:ext cx="6453188" cy="479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51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0161" dir="6506097" algn="ctr" rotWithShape="0">
                    <a:srgbClr val="DDDDDD"/>
                  </a:outerShdw>
                </a:effectLst>
                <a:uLnTx/>
                <a:uFillTx/>
                <a:latin typeface="Bookman Old Style"/>
                <a:ea typeface="+mn-ea"/>
                <a:cs typeface="+mn-cs"/>
              </a:rPr>
              <a:t>ESISTENZA DEGLI ELETTRONI</a:t>
            </a:r>
          </a:p>
        </p:txBody>
      </p:sp>
      <p:sp>
        <p:nvSpPr>
          <p:cNvPr id="16389" name="Text Box 92"/>
          <p:cNvSpPr txBox="1">
            <a:spLocks noChangeArrowheads="1"/>
          </p:cNvSpPr>
          <p:nvPr/>
        </p:nvSpPr>
        <p:spPr bwMode="auto">
          <a:xfrm>
            <a:off x="4770448" y="1189040"/>
            <a:ext cx="302794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                  A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+    e</a:t>
            </a: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90" name="Line 93"/>
          <p:cNvSpPr>
            <a:spLocks noChangeShapeType="1"/>
          </p:cNvSpPr>
          <p:nvPr/>
        </p:nvSpPr>
        <p:spPr bwMode="auto">
          <a:xfrm>
            <a:off x="5410201" y="1412875"/>
            <a:ext cx="82232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08"/>
    </mc:Choice>
    <mc:Fallback xmlns="">
      <p:transition spd="slow" advTm="141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2474914" y="1325563"/>
            <a:ext cx="7534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2474914" y="1874838"/>
            <a:ext cx="7534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2474914" y="2789238"/>
            <a:ext cx="7534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2474914" y="3336925"/>
            <a:ext cx="75342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13372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352800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42582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498851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357187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4668839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96252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035551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10857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5181600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525462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7651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7888288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8399463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8693151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8766175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8839200" y="1325571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2840039" y="827089"/>
            <a:ext cx="1457322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7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Paschen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4511675" y="827089"/>
            <a:ext cx="1207254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7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Balmer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835910" y="827089"/>
            <a:ext cx="1136721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7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Lyman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2239977" y="2001839"/>
            <a:ext cx="2003947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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2 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10-6 m</a:t>
            </a: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4360874" y="2001839"/>
            <a:ext cx="139480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 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-7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7580313" y="2001839"/>
            <a:ext cx="165128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1,2 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-7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</a:t>
            </a:r>
          </a:p>
        </p:txBody>
      </p:sp>
      <p:sp>
        <p:nvSpPr>
          <p:cNvPr id="15389" name="AutoShape 29"/>
          <p:cNvSpPr>
            <a:spLocks noChangeArrowheads="1"/>
          </p:cNvSpPr>
          <p:nvPr/>
        </p:nvSpPr>
        <p:spPr bwMode="auto">
          <a:xfrm>
            <a:off x="3060702" y="1920876"/>
            <a:ext cx="146051" cy="90488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4597411" y="1920876"/>
            <a:ext cx="144463" cy="90488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7815266" y="1920876"/>
            <a:ext cx="146051" cy="90488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4668839" y="2789246"/>
            <a:ext cx="0" cy="5476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3" name="Text Box 33"/>
          <p:cNvSpPr txBox="1">
            <a:spLocks noChangeArrowheads="1"/>
          </p:cNvSpPr>
          <p:nvPr/>
        </p:nvSpPr>
        <p:spPr bwMode="auto">
          <a:xfrm>
            <a:off x="4376739" y="3465514"/>
            <a:ext cx="165128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5,9 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-7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94" name="AutoShape 34"/>
          <p:cNvSpPr>
            <a:spLocks noChangeArrowheads="1"/>
          </p:cNvSpPr>
          <p:nvPr/>
        </p:nvSpPr>
        <p:spPr bwMode="auto">
          <a:xfrm>
            <a:off x="4611690" y="3382971"/>
            <a:ext cx="146051" cy="92075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5" name="Line 35"/>
          <p:cNvSpPr>
            <a:spLocks noChangeShapeType="1"/>
          </p:cNvSpPr>
          <p:nvPr/>
        </p:nvSpPr>
        <p:spPr bwMode="auto">
          <a:xfrm>
            <a:off x="2547947" y="4572000"/>
            <a:ext cx="75358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6" name="Line 36"/>
          <p:cNvSpPr>
            <a:spLocks noChangeShapeType="1"/>
          </p:cNvSpPr>
          <p:nvPr/>
        </p:nvSpPr>
        <p:spPr bwMode="auto">
          <a:xfrm>
            <a:off x="2547947" y="5121275"/>
            <a:ext cx="75358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7" name="Line 37"/>
          <p:cNvSpPr>
            <a:spLocks noChangeShapeType="1"/>
          </p:cNvSpPr>
          <p:nvPr/>
        </p:nvSpPr>
        <p:spPr bwMode="auto">
          <a:xfrm>
            <a:off x="4084639" y="4572008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8" name="Line 38"/>
          <p:cNvSpPr>
            <a:spLocks noChangeShapeType="1"/>
          </p:cNvSpPr>
          <p:nvPr/>
        </p:nvSpPr>
        <p:spPr bwMode="auto">
          <a:xfrm>
            <a:off x="4597400" y="4572008"/>
            <a:ext cx="0" cy="549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3792537" y="5248275"/>
            <a:ext cx="165128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5,6 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-7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400" name="AutoShape 40"/>
          <p:cNvSpPr>
            <a:spLocks noChangeArrowheads="1"/>
          </p:cNvSpPr>
          <p:nvPr/>
        </p:nvSpPr>
        <p:spPr bwMode="auto">
          <a:xfrm>
            <a:off x="4025910" y="5165733"/>
            <a:ext cx="147639" cy="92075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01" name="AutoShape 41"/>
          <p:cNvSpPr>
            <a:spLocks noChangeArrowheads="1"/>
          </p:cNvSpPr>
          <p:nvPr/>
        </p:nvSpPr>
        <p:spPr bwMode="auto">
          <a:xfrm flipH="1" flipV="1">
            <a:off x="4522790" y="4389446"/>
            <a:ext cx="146051" cy="90487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02" name="Text Box 42"/>
          <p:cNvSpPr txBox="1">
            <a:spLocks noChangeArrowheads="1"/>
          </p:cNvSpPr>
          <p:nvPr/>
        </p:nvSpPr>
        <p:spPr bwMode="auto">
          <a:xfrm>
            <a:off x="4157664" y="3994151"/>
            <a:ext cx="165128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7,1 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</a:t>
            </a:r>
            <a:r>
              <a:rPr kumimoji="0" lang="it-IT" altLang="it-IT" sz="2400" b="1" i="0" u="none" strike="noStrike" kern="1200" cap="none" spc="0" normalizeH="0" baseline="3000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-7</a:t>
            </a: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</a:t>
            </a:r>
          </a:p>
        </p:txBody>
      </p:sp>
      <p:grpSp>
        <p:nvGrpSpPr>
          <p:cNvPr id="15403" name="Group 43"/>
          <p:cNvGrpSpPr>
            <a:grpSpLocks/>
          </p:cNvGrpSpPr>
          <p:nvPr/>
        </p:nvGrpSpPr>
        <p:grpSpPr bwMode="auto">
          <a:xfrm>
            <a:off x="2620966" y="6172208"/>
            <a:ext cx="7534275" cy="549275"/>
            <a:chOff x="720" y="5952"/>
            <a:chExt cx="4944" cy="576"/>
          </a:xfrm>
        </p:grpSpPr>
        <p:sp>
          <p:nvSpPr>
            <p:cNvPr id="15413" name="Line 44"/>
            <p:cNvSpPr>
              <a:spLocks noChangeShapeType="1"/>
            </p:cNvSpPr>
            <p:nvPr/>
          </p:nvSpPr>
          <p:spPr bwMode="auto">
            <a:xfrm>
              <a:off x="720" y="5952"/>
              <a:ext cx="49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14" name="Line 45"/>
            <p:cNvSpPr>
              <a:spLocks noChangeShapeType="1"/>
            </p:cNvSpPr>
            <p:nvPr/>
          </p:nvSpPr>
          <p:spPr bwMode="auto">
            <a:xfrm>
              <a:off x="720" y="6528"/>
              <a:ext cx="49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15" name="Line 46"/>
            <p:cNvSpPr>
              <a:spLocks noChangeShapeType="1"/>
            </p:cNvSpPr>
            <p:nvPr/>
          </p:nvSpPr>
          <p:spPr bwMode="auto">
            <a:xfrm>
              <a:off x="1440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16" name="Line 47"/>
            <p:cNvSpPr>
              <a:spLocks noChangeShapeType="1"/>
            </p:cNvSpPr>
            <p:nvPr/>
          </p:nvSpPr>
          <p:spPr bwMode="auto">
            <a:xfrm>
              <a:off x="1488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17" name="Line 48"/>
            <p:cNvSpPr>
              <a:spLocks noChangeShapeType="1"/>
            </p:cNvSpPr>
            <p:nvPr/>
          </p:nvSpPr>
          <p:spPr bwMode="auto">
            <a:xfrm>
              <a:off x="1536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18" name="Line 49"/>
            <p:cNvSpPr>
              <a:spLocks noChangeShapeType="1"/>
            </p:cNvSpPr>
            <p:nvPr/>
          </p:nvSpPr>
          <p:spPr bwMode="auto">
            <a:xfrm>
              <a:off x="1584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19" name="Line 50"/>
            <p:cNvSpPr>
              <a:spLocks noChangeShapeType="1"/>
            </p:cNvSpPr>
            <p:nvPr/>
          </p:nvSpPr>
          <p:spPr bwMode="auto">
            <a:xfrm>
              <a:off x="1632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0" name="Line 51"/>
            <p:cNvSpPr>
              <a:spLocks noChangeShapeType="1"/>
            </p:cNvSpPr>
            <p:nvPr/>
          </p:nvSpPr>
          <p:spPr bwMode="auto">
            <a:xfrm>
              <a:off x="1680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1" name="Line 52"/>
            <p:cNvSpPr>
              <a:spLocks noChangeShapeType="1"/>
            </p:cNvSpPr>
            <p:nvPr/>
          </p:nvSpPr>
          <p:spPr bwMode="auto">
            <a:xfrm>
              <a:off x="1728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2" name="Line 53"/>
            <p:cNvSpPr>
              <a:spLocks noChangeShapeType="1"/>
            </p:cNvSpPr>
            <p:nvPr/>
          </p:nvSpPr>
          <p:spPr bwMode="auto">
            <a:xfrm>
              <a:off x="1776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3" name="Line 54"/>
            <p:cNvSpPr>
              <a:spLocks noChangeShapeType="1"/>
            </p:cNvSpPr>
            <p:nvPr/>
          </p:nvSpPr>
          <p:spPr bwMode="auto">
            <a:xfrm>
              <a:off x="1824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4" name="Line 55"/>
            <p:cNvSpPr>
              <a:spLocks noChangeShapeType="1"/>
            </p:cNvSpPr>
            <p:nvPr/>
          </p:nvSpPr>
          <p:spPr bwMode="auto">
            <a:xfrm>
              <a:off x="1872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5" name="Line 56"/>
            <p:cNvSpPr>
              <a:spLocks noChangeShapeType="1"/>
            </p:cNvSpPr>
            <p:nvPr/>
          </p:nvSpPr>
          <p:spPr bwMode="auto">
            <a:xfrm>
              <a:off x="1920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426" name="Line 57"/>
            <p:cNvSpPr>
              <a:spLocks noChangeShapeType="1"/>
            </p:cNvSpPr>
            <p:nvPr/>
          </p:nvSpPr>
          <p:spPr bwMode="auto">
            <a:xfrm>
              <a:off x="1968" y="595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5404" name="Text Box 58"/>
          <p:cNvSpPr txBox="1">
            <a:spLocks noChangeArrowheads="1"/>
          </p:cNvSpPr>
          <p:nvPr/>
        </p:nvSpPr>
        <p:spPr bwMode="auto">
          <a:xfrm>
            <a:off x="2100264" y="212733"/>
            <a:ext cx="869327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te Light ATT" pitchFamily="66" charset="-18"/>
                <a:ea typeface="+mn-ea"/>
                <a:cs typeface="+mn-cs"/>
              </a:rPr>
              <a:t>        </a:t>
            </a:r>
            <a:r>
              <a:rPr kumimoji="0" lang="it-IT" altLang="it-IT" sz="3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raphite Light ATT" pitchFamily="66" charset="-18"/>
                <a:ea typeface="+mn-ea"/>
                <a:cs typeface="+mn-cs"/>
              </a:rPr>
              <a:t>IR  	VISIBILE 		ULTRAVIOLETTO</a:t>
            </a:r>
            <a:endParaRPr kumimoji="0" lang="it-IT" altLang="it-IT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ite Light ATT" pitchFamily="66" charset="-18"/>
              <a:ea typeface="+mn-ea"/>
              <a:cs typeface="+mn-cs"/>
            </a:endParaRPr>
          </a:p>
        </p:txBody>
      </p:sp>
      <p:sp>
        <p:nvSpPr>
          <p:cNvPr id="15405" name="Oval 59"/>
          <p:cNvSpPr>
            <a:spLocks noChangeArrowheads="1"/>
          </p:cNvSpPr>
          <p:nvPr/>
        </p:nvSpPr>
        <p:spPr bwMode="auto">
          <a:xfrm>
            <a:off x="5694363" y="639763"/>
            <a:ext cx="749300" cy="639762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06" name="Oval 60"/>
          <p:cNvSpPr>
            <a:spLocks noChangeArrowheads="1"/>
          </p:cNvSpPr>
          <p:nvPr/>
        </p:nvSpPr>
        <p:spPr bwMode="auto">
          <a:xfrm>
            <a:off x="5694363" y="2103438"/>
            <a:ext cx="749300" cy="639762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07" name="Oval 61"/>
          <p:cNvSpPr>
            <a:spLocks noChangeArrowheads="1"/>
          </p:cNvSpPr>
          <p:nvPr/>
        </p:nvSpPr>
        <p:spPr bwMode="auto">
          <a:xfrm>
            <a:off x="6351599" y="3840163"/>
            <a:ext cx="750887" cy="639762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08" name="Oval 62"/>
          <p:cNvSpPr>
            <a:spLocks noChangeArrowheads="1"/>
          </p:cNvSpPr>
          <p:nvPr/>
        </p:nvSpPr>
        <p:spPr bwMode="auto">
          <a:xfrm>
            <a:off x="5840415" y="5486408"/>
            <a:ext cx="749300" cy="639763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409" name="Text Box 63"/>
          <p:cNvSpPr txBox="1">
            <a:spLocks noChangeArrowheads="1"/>
          </p:cNvSpPr>
          <p:nvPr/>
        </p:nvSpPr>
        <p:spPr bwMode="auto">
          <a:xfrm>
            <a:off x="5902335" y="731840"/>
            <a:ext cx="333617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410" name="Text Box 64"/>
          <p:cNvSpPr txBox="1">
            <a:spLocks noChangeArrowheads="1"/>
          </p:cNvSpPr>
          <p:nvPr/>
        </p:nvSpPr>
        <p:spPr bwMode="auto">
          <a:xfrm>
            <a:off x="5821363" y="2193926"/>
            <a:ext cx="50513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411" name="Text Box 65"/>
          <p:cNvSpPr txBox="1">
            <a:spLocks noChangeArrowheads="1"/>
          </p:cNvSpPr>
          <p:nvPr/>
        </p:nvSpPr>
        <p:spPr bwMode="auto">
          <a:xfrm>
            <a:off x="6461126" y="3968750"/>
            <a:ext cx="50513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412" name="Text Box 66"/>
          <p:cNvSpPr txBox="1">
            <a:spLocks noChangeArrowheads="1"/>
          </p:cNvSpPr>
          <p:nvPr/>
        </p:nvSpPr>
        <p:spPr bwMode="auto">
          <a:xfrm>
            <a:off x="5959475" y="5613401"/>
            <a:ext cx="46987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05"/>
    </mc:Choice>
    <mc:Fallback xmlns="">
      <p:transition spd="slow" advTm="12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8016886" y="120658"/>
            <a:ext cx="295595" cy="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293" tIns="26670" rIns="54293" bIns="26670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8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7418" name="Rectangle 14"/>
          <p:cNvSpPr>
            <a:spLocks noChangeArrowheads="1"/>
          </p:cNvSpPr>
          <p:nvPr/>
        </p:nvSpPr>
        <p:spPr bwMode="auto">
          <a:xfrm>
            <a:off x="9066213" y="719138"/>
            <a:ext cx="156134" cy="22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293" tIns="26670" rIns="54293" bIns="26670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92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757999" y="284166"/>
            <a:ext cx="3316287" cy="2181041"/>
            <a:chOff x="5233988" y="284163"/>
            <a:chExt cx="3316287" cy="2181041"/>
          </a:xfrm>
        </p:grpSpPr>
        <p:grpSp>
          <p:nvGrpSpPr>
            <p:cNvPr id="5" name="Gruppo 4"/>
            <p:cNvGrpSpPr/>
            <p:nvPr/>
          </p:nvGrpSpPr>
          <p:grpSpPr>
            <a:xfrm>
              <a:off x="6491288" y="550863"/>
              <a:ext cx="1239837" cy="693554"/>
              <a:chOff x="6491288" y="550863"/>
              <a:chExt cx="1239837" cy="693554"/>
            </a:xfrm>
          </p:grpSpPr>
          <p:sp>
            <p:nvSpPr>
              <p:cNvPr id="17414" name="Oval 10"/>
              <p:cNvSpPr>
                <a:spLocks noChangeArrowheads="1"/>
              </p:cNvSpPr>
              <p:nvPr/>
            </p:nvSpPr>
            <p:spPr bwMode="auto">
              <a:xfrm>
                <a:off x="7235825" y="550863"/>
                <a:ext cx="495300" cy="452437"/>
              </a:xfrm>
              <a:prstGeom prst="ellipse">
                <a:avLst/>
              </a:prstGeom>
              <a:solidFill>
                <a:srgbClr val="FE9B0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415" name="Rectangle 11"/>
              <p:cNvSpPr>
                <a:spLocks noChangeArrowheads="1"/>
              </p:cNvSpPr>
              <p:nvPr/>
            </p:nvSpPr>
            <p:spPr bwMode="auto">
              <a:xfrm>
                <a:off x="7405688" y="581025"/>
                <a:ext cx="156134" cy="2231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293" tIns="26670" rIns="54293" bIns="26670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17422" name="Rectangle 18"/>
              <p:cNvSpPr>
                <a:spLocks noChangeArrowheads="1"/>
              </p:cNvSpPr>
              <p:nvPr/>
            </p:nvSpPr>
            <p:spPr bwMode="auto">
              <a:xfrm>
                <a:off x="6491288" y="836613"/>
                <a:ext cx="295595" cy="4078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293" tIns="26670" rIns="54293" bIns="26670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FEB9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</a:t>
                </a:r>
              </a:p>
            </p:txBody>
          </p:sp>
        </p:grpSp>
        <p:grpSp>
          <p:nvGrpSpPr>
            <p:cNvPr id="4" name="Gruppo 3"/>
            <p:cNvGrpSpPr/>
            <p:nvPr/>
          </p:nvGrpSpPr>
          <p:grpSpPr>
            <a:xfrm>
              <a:off x="5233988" y="284163"/>
              <a:ext cx="3316287" cy="2181041"/>
              <a:chOff x="5233988" y="284163"/>
              <a:chExt cx="3316287" cy="2181041"/>
            </a:xfrm>
          </p:grpSpPr>
          <p:grpSp>
            <p:nvGrpSpPr>
              <p:cNvPr id="3" name="Gruppo 2"/>
              <p:cNvGrpSpPr/>
              <p:nvPr/>
            </p:nvGrpSpPr>
            <p:grpSpPr>
              <a:xfrm>
                <a:off x="6475413" y="601663"/>
                <a:ext cx="2074862" cy="1327452"/>
                <a:chOff x="6475413" y="601663"/>
                <a:chExt cx="2074862" cy="1327452"/>
              </a:xfrm>
            </p:grpSpPr>
            <p:sp>
              <p:nvSpPr>
                <p:cNvPr id="17417" name="Rectangle 13"/>
                <p:cNvSpPr>
                  <a:spLocks noChangeArrowheads="1"/>
                </p:cNvSpPr>
                <p:nvPr/>
              </p:nvSpPr>
              <p:spPr bwMode="auto">
                <a:xfrm>
                  <a:off x="7451725" y="808038"/>
                  <a:ext cx="156134" cy="223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  <p:sp>
              <p:nvSpPr>
                <p:cNvPr id="17420" name="Line 16"/>
                <p:cNvSpPr>
                  <a:spLocks noChangeShapeType="1"/>
                </p:cNvSpPr>
                <p:nvPr/>
              </p:nvSpPr>
              <p:spPr bwMode="auto">
                <a:xfrm>
                  <a:off x="7742238" y="777875"/>
                  <a:ext cx="808037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21" name="Arc 17"/>
                <p:cNvSpPr>
                  <a:spLocks/>
                </p:cNvSpPr>
                <p:nvPr/>
              </p:nvSpPr>
              <p:spPr bwMode="auto">
                <a:xfrm>
                  <a:off x="8237538" y="601663"/>
                  <a:ext cx="38100" cy="176212"/>
                </a:xfrm>
                <a:custGeom>
                  <a:avLst/>
                  <a:gdLst>
                    <a:gd name="T0" fmla="*/ 0 w 21600"/>
                    <a:gd name="T1" fmla="*/ 0 h 21600"/>
                    <a:gd name="T2" fmla="*/ 67204 w 21600"/>
                    <a:gd name="T3" fmla="*/ 1437531 h 21600"/>
                    <a:gd name="T4" fmla="*/ 0 w 21600"/>
                    <a:gd name="T5" fmla="*/ 1437531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AFD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24" name="Rectangle 20"/>
                <p:cNvSpPr>
                  <a:spLocks noChangeArrowheads="1"/>
                </p:cNvSpPr>
                <p:nvPr/>
              </p:nvSpPr>
              <p:spPr bwMode="auto">
                <a:xfrm>
                  <a:off x="6475413" y="1270000"/>
                  <a:ext cx="250711" cy="3924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17425" name="Rectangle 21"/>
                <p:cNvSpPr>
                  <a:spLocks noChangeArrowheads="1"/>
                </p:cNvSpPr>
                <p:nvPr/>
              </p:nvSpPr>
              <p:spPr bwMode="auto">
                <a:xfrm>
                  <a:off x="6475413" y="1536700"/>
                  <a:ext cx="250711" cy="3924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  <p:grpSp>
            <p:nvGrpSpPr>
              <p:cNvPr id="2" name="Gruppo 1"/>
              <p:cNvGrpSpPr/>
              <p:nvPr/>
            </p:nvGrpSpPr>
            <p:grpSpPr>
              <a:xfrm>
                <a:off x="5233988" y="284163"/>
                <a:ext cx="3270250" cy="2181041"/>
                <a:chOff x="5233988" y="284163"/>
                <a:chExt cx="3270250" cy="2181041"/>
              </a:xfrm>
            </p:grpSpPr>
            <p:grpSp>
              <p:nvGrpSpPr>
                <p:cNvPr id="17410" name="Group 2"/>
                <p:cNvGrpSpPr>
                  <a:grpSpLocks/>
                </p:cNvGrpSpPr>
                <p:nvPr/>
              </p:nvGrpSpPr>
              <p:grpSpPr bwMode="auto">
                <a:xfrm>
                  <a:off x="5233988" y="590550"/>
                  <a:ext cx="395287" cy="325438"/>
                  <a:chOff x="1856" y="696"/>
                  <a:chExt cx="416" cy="336"/>
                </a:xfrm>
              </p:grpSpPr>
              <p:sp>
                <p:nvSpPr>
                  <p:cNvPr id="17514" name="Line 3"/>
                  <p:cNvSpPr>
                    <a:spLocks noChangeShapeType="1"/>
                  </p:cNvSpPr>
                  <p:nvPr/>
                </p:nvSpPr>
                <p:spPr bwMode="auto">
                  <a:xfrm>
                    <a:off x="1896" y="736"/>
                    <a:ext cx="0" cy="256"/>
                  </a:xfrm>
                  <a:prstGeom prst="line">
                    <a:avLst/>
                  </a:prstGeom>
                  <a:noFill/>
                  <a:ln w="1270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515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1856" y="696"/>
                    <a:ext cx="416" cy="336"/>
                    <a:chOff x="1856" y="696"/>
                    <a:chExt cx="416" cy="336"/>
                  </a:xfrm>
                </p:grpSpPr>
                <p:sp>
                  <p:nvSpPr>
                    <p:cNvPr id="17516" name="Line 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56" y="696"/>
                      <a:ext cx="416" cy="0"/>
                    </a:xfrm>
                    <a:prstGeom prst="line">
                      <a:avLst/>
                    </a:prstGeom>
                    <a:noFill/>
                    <a:ln w="1270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17" name="Line 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56" y="1032"/>
                      <a:ext cx="416" cy="0"/>
                    </a:xfrm>
                    <a:prstGeom prst="line">
                      <a:avLst/>
                    </a:prstGeom>
                    <a:noFill/>
                    <a:ln w="1270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411" name="Line 7"/>
                <p:cNvSpPr>
                  <a:spLocks noChangeShapeType="1"/>
                </p:cNvSpPr>
                <p:nvPr/>
              </p:nvSpPr>
              <p:spPr bwMode="auto">
                <a:xfrm>
                  <a:off x="5502275" y="777875"/>
                  <a:ext cx="623888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12" name="Line 8"/>
                <p:cNvSpPr>
                  <a:spLocks noChangeShapeType="1"/>
                </p:cNvSpPr>
                <p:nvPr/>
              </p:nvSpPr>
              <p:spPr bwMode="auto">
                <a:xfrm>
                  <a:off x="6096000" y="777875"/>
                  <a:ext cx="1036638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16" name="Rectangle 12"/>
                <p:cNvSpPr>
                  <a:spLocks noChangeArrowheads="1"/>
                </p:cNvSpPr>
                <p:nvPr/>
              </p:nvSpPr>
              <p:spPr bwMode="auto">
                <a:xfrm>
                  <a:off x="7269163" y="768350"/>
                  <a:ext cx="156134" cy="223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  <p:sp>
              <p:nvSpPr>
                <p:cNvPr id="17419" name="Arc 15"/>
                <p:cNvSpPr>
                  <a:spLocks/>
                </p:cNvSpPr>
                <p:nvPr/>
              </p:nvSpPr>
              <p:spPr bwMode="auto">
                <a:xfrm>
                  <a:off x="6865938" y="284163"/>
                  <a:ext cx="1638300" cy="492125"/>
                </a:xfrm>
                <a:custGeom>
                  <a:avLst/>
                  <a:gdLst>
                    <a:gd name="T0" fmla="*/ 124260504 w 21600"/>
                    <a:gd name="T1" fmla="*/ 0 h 21600"/>
                    <a:gd name="T2" fmla="*/ 0 w 21600"/>
                    <a:gd name="T3" fmla="*/ 11212362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AFD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23" name="Rectangle 19"/>
                <p:cNvSpPr>
                  <a:spLocks noChangeArrowheads="1"/>
                </p:cNvSpPr>
                <p:nvPr/>
              </p:nvSpPr>
              <p:spPr bwMode="auto">
                <a:xfrm>
                  <a:off x="5911849" y="1339850"/>
                  <a:ext cx="1417697" cy="407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</a:t>
                  </a:r>
                  <a:r>
                    <a:rPr kumimoji="0" lang="it-IT" altLang="it-IT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 =    He</a:t>
                  </a:r>
                  <a:r>
                    <a:rPr kumimoji="0" lang="it-IT" altLang="it-IT" sz="23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++</a:t>
                  </a:r>
                </a:p>
              </p:txBody>
            </p:sp>
            <p:sp>
              <p:nvSpPr>
                <p:cNvPr id="17426" name="Rectangle 22"/>
                <p:cNvSpPr>
                  <a:spLocks noChangeArrowheads="1"/>
                </p:cNvSpPr>
                <p:nvPr/>
              </p:nvSpPr>
              <p:spPr bwMode="auto">
                <a:xfrm>
                  <a:off x="5573553" y="2057400"/>
                  <a:ext cx="2225610" cy="407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</a:t>
                  </a:r>
                  <a:r>
                    <a:rPr kumimoji="0" lang="it-IT" altLang="it-IT" sz="23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 = 30.000 km s</a:t>
                  </a:r>
                  <a:r>
                    <a:rPr kumimoji="0" lang="it-IT" altLang="it-IT" sz="23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-1</a:t>
                  </a:r>
                </a:p>
              </p:txBody>
            </p:sp>
          </p:grpSp>
        </p:grpSp>
      </p:grpSp>
      <p:grpSp>
        <p:nvGrpSpPr>
          <p:cNvPr id="10" name="Gruppo 9"/>
          <p:cNvGrpSpPr/>
          <p:nvPr/>
        </p:nvGrpSpPr>
        <p:grpSpPr>
          <a:xfrm>
            <a:off x="6003302" y="2933707"/>
            <a:ext cx="4565333" cy="1509529"/>
            <a:chOff x="5876131" y="2863374"/>
            <a:chExt cx="4565332" cy="1509529"/>
          </a:xfrm>
        </p:grpSpPr>
        <p:sp>
          <p:nvSpPr>
            <p:cNvPr id="17431" name="Rectangle 31"/>
            <p:cNvSpPr>
              <a:spLocks noChangeArrowheads="1"/>
            </p:cNvSpPr>
            <p:nvPr/>
          </p:nvSpPr>
          <p:spPr bwMode="auto">
            <a:xfrm>
              <a:off x="7027861" y="2891949"/>
              <a:ext cx="295595" cy="946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293" tIns="26670" rIns="54293" bIns="26670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5800" b="0" i="0" u="none" strike="noStrike" kern="1200" cap="none" spc="0" normalizeH="0" baseline="0" noProof="0" dirty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5876131" y="2863374"/>
              <a:ext cx="4565332" cy="1509529"/>
              <a:chOff x="3482975" y="2514600"/>
              <a:chExt cx="4565332" cy="1509529"/>
            </a:xfrm>
          </p:grpSpPr>
          <p:grpSp>
            <p:nvGrpSpPr>
              <p:cNvPr id="8" name="Gruppo 7"/>
              <p:cNvGrpSpPr/>
              <p:nvPr/>
            </p:nvGrpSpPr>
            <p:grpSpPr>
              <a:xfrm>
                <a:off x="5165725" y="2524125"/>
                <a:ext cx="366713" cy="1358900"/>
                <a:chOff x="5165725" y="2524125"/>
                <a:chExt cx="366713" cy="1358900"/>
              </a:xfrm>
            </p:grpSpPr>
            <p:sp>
              <p:nvSpPr>
                <p:cNvPr id="17434" name="Line 34"/>
                <p:cNvSpPr>
                  <a:spLocks noChangeShapeType="1"/>
                </p:cNvSpPr>
                <p:nvPr/>
              </p:nvSpPr>
              <p:spPr bwMode="auto">
                <a:xfrm>
                  <a:off x="5165725" y="2524125"/>
                  <a:ext cx="0" cy="13589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35" name="Line 35"/>
                <p:cNvSpPr>
                  <a:spLocks noChangeShapeType="1"/>
                </p:cNvSpPr>
                <p:nvPr/>
              </p:nvSpPr>
              <p:spPr bwMode="auto">
                <a:xfrm>
                  <a:off x="5532438" y="2524125"/>
                  <a:ext cx="0" cy="13589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ruppo 6"/>
              <p:cNvGrpSpPr/>
              <p:nvPr/>
            </p:nvGrpSpPr>
            <p:grpSpPr>
              <a:xfrm>
                <a:off x="3482975" y="2514600"/>
                <a:ext cx="4565332" cy="1509529"/>
                <a:chOff x="3482975" y="2514600"/>
                <a:chExt cx="4565332" cy="1509529"/>
              </a:xfrm>
            </p:grpSpPr>
            <p:grpSp>
              <p:nvGrpSpPr>
                <p:cNvPr id="17427" name="Group 23"/>
                <p:cNvGrpSpPr>
                  <a:grpSpLocks/>
                </p:cNvGrpSpPr>
                <p:nvPr/>
              </p:nvGrpSpPr>
              <p:grpSpPr bwMode="auto">
                <a:xfrm>
                  <a:off x="3482975" y="3065463"/>
                  <a:ext cx="395288" cy="314325"/>
                  <a:chOff x="1856" y="2808"/>
                  <a:chExt cx="416" cy="336"/>
                </a:xfrm>
              </p:grpSpPr>
              <p:sp>
                <p:nvSpPr>
                  <p:cNvPr id="1751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896" y="2848"/>
                    <a:ext cx="0" cy="256"/>
                  </a:xfrm>
                  <a:prstGeom prst="line">
                    <a:avLst/>
                  </a:prstGeom>
                  <a:noFill/>
                  <a:ln w="1270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5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856" y="2808"/>
                    <a:ext cx="416" cy="336"/>
                    <a:chOff x="1856" y="2808"/>
                    <a:chExt cx="416" cy="336"/>
                  </a:xfrm>
                </p:grpSpPr>
                <p:sp>
                  <p:nvSpPr>
                    <p:cNvPr id="17512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56" y="2808"/>
                      <a:ext cx="416" cy="0"/>
                    </a:xfrm>
                    <a:prstGeom prst="line">
                      <a:avLst/>
                    </a:prstGeom>
                    <a:noFill/>
                    <a:ln w="1270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13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56" y="3144"/>
                      <a:ext cx="416" cy="0"/>
                    </a:xfrm>
                    <a:prstGeom prst="line">
                      <a:avLst/>
                    </a:prstGeom>
                    <a:noFill/>
                    <a:ln w="1270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7428" name="Line 28"/>
                <p:cNvSpPr>
                  <a:spLocks noChangeShapeType="1"/>
                </p:cNvSpPr>
                <p:nvPr/>
              </p:nvSpPr>
              <p:spPr bwMode="auto">
                <a:xfrm>
                  <a:off x="3756025" y="3243263"/>
                  <a:ext cx="625475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29" name="Line 29"/>
                <p:cNvSpPr>
                  <a:spLocks noChangeShapeType="1"/>
                </p:cNvSpPr>
                <p:nvPr/>
              </p:nvSpPr>
              <p:spPr bwMode="auto">
                <a:xfrm>
                  <a:off x="4351338" y="3243263"/>
                  <a:ext cx="1036637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30" name="Arc 30"/>
                <p:cNvSpPr>
                  <a:spLocks/>
                </p:cNvSpPr>
                <p:nvPr/>
              </p:nvSpPr>
              <p:spPr bwMode="auto">
                <a:xfrm>
                  <a:off x="5121275" y="2741613"/>
                  <a:ext cx="1638300" cy="501650"/>
                </a:xfrm>
                <a:custGeom>
                  <a:avLst/>
                  <a:gdLst>
                    <a:gd name="T0" fmla="*/ 124260504 w 21600"/>
                    <a:gd name="T1" fmla="*/ 0 h 21600"/>
                    <a:gd name="T2" fmla="*/ 0 w 21600"/>
                    <a:gd name="T3" fmla="*/ 11650589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600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AFD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32" name="Rectangle 32"/>
                <p:cNvSpPr>
                  <a:spLocks noChangeArrowheads="1"/>
                </p:cNvSpPr>
                <p:nvPr/>
              </p:nvSpPr>
              <p:spPr bwMode="auto">
                <a:xfrm>
                  <a:off x="4586288" y="3252788"/>
                  <a:ext cx="295595" cy="407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3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CFEB9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</a:t>
                  </a:r>
                </a:p>
              </p:txBody>
            </p:sp>
            <p:sp>
              <p:nvSpPr>
                <p:cNvPr id="17433" name="Rectangle 33" descr="Diagonali chiare verso l'alto"/>
                <p:cNvSpPr>
                  <a:spLocks noChangeArrowheads="1"/>
                </p:cNvSpPr>
                <p:nvPr/>
              </p:nvSpPr>
              <p:spPr bwMode="auto">
                <a:xfrm>
                  <a:off x="5165725" y="2514600"/>
                  <a:ext cx="366713" cy="1368425"/>
                </a:xfrm>
                <a:prstGeom prst="rect">
                  <a:avLst/>
                </a:prstGeom>
                <a:pattFill prst="ltUpDiag">
                  <a:fgClr>
                    <a:srgbClr val="DC0081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3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4421188" y="3262313"/>
                  <a:ext cx="758825" cy="74930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37" name="Rectangle 37"/>
                <p:cNvSpPr>
                  <a:spLocks noChangeArrowheads="1"/>
                </p:cNvSpPr>
                <p:nvPr/>
              </p:nvSpPr>
              <p:spPr bwMode="auto">
                <a:xfrm>
                  <a:off x="4792663" y="3616325"/>
                  <a:ext cx="273153" cy="407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3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DE3BA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17438" name="Rectangle 38"/>
                <p:cNvSpPr>
                  <a:spLocks noChangeArrowheads="1"/>
                </p:cNvSpPr>
                <p:nvPr/>
              </p:nvSpPr>
              <p:spPr bwMode="auto">
                <a:xfrm>
                  <a:off x="6026152" y="3114675"/>
                  <a:ext cx="257123" cy="407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3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DE3BA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439" name="Rectangle 39"/>
                <p:cNvSpPr>
                  <a:spLocks noChangeArrowheads="1"/>
                </p:cNvSpPr>
                <p:nvPr/>
              </p:nvSpPr>
              <p:spPr bwMode="auto">
                <a:xfrm>
                  <a:off x="5553393" y="3475038"/>
                  <a:ext cx="2494914" cy="4078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ctr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2300" b="1" i="1" u="none" strike="noStrike" kern="1200" cap="none" spc="0" normalizeH="0" baseline="0" noProof="0">
                      <a:ln>
                        <a:noFill/>
                      </a:ln>
                      <a:solidFill>
                        <a:srgbClr val="FAFD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Foglio sottile di oro</a:t>
                  </a:r>
                </a:p>
              </p:txBody>
            </p:sp>
          </p:grpSp>
        </p:grpSp>
      </p:grpSp>
      <p:grpSp>
        <p:nvGrpSpPr>
          <p:cNvPr id="16" name="Gruppo 15"/>
          <p:cNvGrpSpPr/>
          <p:nvPr/>
        </p:nvGrpSpPr>
        <p:grpSpPr>
          <a:xfrm>
            <a:off x="2505713" y="3666762"/>
            <a:ext cx="4498493" cy="2818786"/>
            <a:chOff x="981710" y="3666762"/>
            <a:chExt cx="4498494" cy="2818786"/>
          </a:xfrm>
        </p:grpSpPr>
        <p:grpSp>
          <p:nvGrpSpPr>
            <p:cNvPr id="14" name="Gruppo 13"/>
            <p:cNvGrpSpPr/>
            <p:nvPr/>
          </p:nvGrpSpPr>
          <p:grpSpPr>
            <a:xfrm>
              <a:off x="981710" y="3666762"/>
              <a:ext cx="4498494" cy="2818786"/>
              <a:chOff x="981710" y="3666762"/>
              <a:chExt cx="4498494" cy="2818786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1545354" y="3891493"/>
                <a:ext cx="1065288" cy="946413"/>
                <a:chOff x="1545354" y="3891493"/>
                <a:chExt cx="1065288" cy="946413"/>
              </a:xfrm>
            </p:grpSpPr>
            <p:sp>
              <p:nvSpPr>
                <p:cNvPr id="17452" name="Rectangle 58"/>
                <p:cNvSpPr>
                  <a:spLocks noChangeArrowheads="1"/>
                </p:cNvSpPr>
                <p:nvPr/>
              </p:nvSpPr>
              <p:spPr bwMode="auto">
                <a:xfrm>
                  <a:off x="1545354" y="3891493"/>
                  <a:ext cx="295595" cy="946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293" tIns="26670" rIns="54293" bIns="26670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54927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5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AFD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.</a:t>
                  </a:r>
                </a:p>
              </p:txBody>
            </p:sp>
            <p:sp>
              <p:nvSpPr>
                <p:cNvPr id="17453" name="Line 59"/>
                <p:cNvSpPr>
                  <a:spLocks noChangeShapeType="1"/>
                </p:cNvSpPr>
                <p:nvPr/>
              </p:nvSpPr>
              <p:spPr bwMode="auto">
                <a:xfrm>
                  <a:off x="1756567" y="4660106"/>
                  <a:ext cx="854075" cy="0"/>
                </a:xfrm>
                <a:prstGeom prst="line">
                  <a:avLst/>
                </a:prstGeom>
                <a:noFill/>
                <a:ln w="25400">
                  <a:solidFill>
                    <a:srgbClr val="FAFD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uppo 12"/>
              <p:cNvGrpSpPr/>
              <p:nvPr/>
            </p:nvGrpSpPr>
            <p:grpSpPr>
              <a:xfrm>
                <a:off x="981710" y="3666762"/>
                <a:ext cx="4498494" cy="2818786"/>
                <a:chOff x="860268" y="3703274"/>
                <a:chExt cx="4498494" cy="2818786"/>
              </a:xfrm>
            </p:grpSpPr>
            <p:sp>
              <p:nvSpPr>
                <p:cNvPr id="17450" name="Oval 56"/>
                <p:cNvSpPr>
                  <a:spLocks noChangeArrowheads="1"/>
                </p:cNvSpPr>
                <p:nvPr/>
              </p:nvSpPr>
              <p:spPr bwMode="auto">
                <a:xfrm>
                  <a:off x="1616075" y="6067108"/>
                  <a:ext cx="38100" cy="39687"/>
                </a:xfrm>
                <a:prstGeom prst="ellipse">
                  <a:avLst/>
                </a:prstGeom>
                <a:noFill/>
                <a:ln w="12700">
                  <a:solidFill>
                    <a:srgbClr val="FDE3BA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alt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" name="Gruppo 10"/>
                <p:cNvGrpSpPr/>
                <p:nvPr/>
              </p:nvGrpSpPr>
              <p:grpSpPr>
                <a:xfrm>
                  <a:off x="860268" y="3703274"/>
                  <a:ext cx="4498494" cy="2818786"/>
                  <a:chOff x="887413" y="3543731"/>
                  <a:chExt cx="4498494" cy="2818786"/>
                </a:xfrm>
              </p:grpSpPr>
              <p:sp>
                <p:nvSpPr>
                  <p:cNvPr id="720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923115" y="3543731"/>
                    <a:ext cx="3083667" cy="7925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293" tIns="26670" rIns="54293" bIns="26670">
                    <a:spAutoFit/>
                  </a:bodyPr>
                  <a:lstStyle>
                    <a:lvl1pPr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274638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549275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822325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096963" defTabSz="54927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1554163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011363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2468563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2925763" defTabSz="54927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marL="0" marR="0" lvl="0" indent="0" algn="ctr" defTabSz="54927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altLang="it-IT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2FFA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rPr>
                      <a:t>ATOMO NUCLEARE</a:t>
                    </a:r>
                  </a:p>
                  <a:p>
                    <a:pPr marL="0" marR="0" lvl="0" indent="0" algn="ctr" defTabSz="54927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altLang="it-IT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2FFA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rPr>
                      <a:t>(Rutherford, (1911)</a:t>
                    </a:r>
                  </a:p>
                </p:txBody>
              </p:sp>
              <p:sp>
                <p:nvSpPr>
                  <p:cNvPr id="1744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898525" y="4537075"/>
                    <a:ext cx="1377950" cy="13287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alt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444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1402184" y="4946857"/>
                    <a:ext cx="438238" cy="594874"/>
                    <a:chOff x="651" y="5261"/>
                    <a:chExt cx="457" cy="629"/>
                  </a:xfrm>
                </p:grpSpPr>
                <p:sp>
                  <p:nvSpPr>
                    <p:cNvPr id="17504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1" y="5261"/>
                      <a:ext cx="457" cy="629"/>
                    </a:xfrm>
                    <a:prstGeom prst="ellipse">
                      <a:avLst/>
                    </a:prstGeom>
                    <a:solidFill>
                      <a:srgbClr val="EF9100"/>
                    </a:solidFill>
                    <a:ln w="12700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54293" tIns="26670" rIns="54293" bIns="2667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altLang="it-IT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05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3" y="5338"/>
                      <a:ext cx="198" cy="2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54293" tIns="26670" rIns="54293" bIns="26670">
                      <a:spAutoFit/>
                    </a:bodyPr>
                    <a:lstStyle>
                      <a:lvl1pPr defTabSz="549275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49275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49275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49275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49275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4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4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4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492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5492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+</a:t>
                      </a:r>
                    </a:p>
                  </p:txBody>
                </p:sp>
              </p:grpSp>
              <p:sp>
                <p:nvSpPr>
                  <p:cNvPr id="1744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08225" y="5127625"/>
                    <a:ext cx="0" cy="1084263"/>
                  </a:xfrm>
                  <a:prstGeom prst="line">
                    <a:avLst/>
                  </a:prstGeom>
                  <a:noFill/>
                  <a:ln w="25400">
                    <a:solidFill>
                      <a:srgbClr val="FAFD00"/>
                    </a:solidFill>
                    <a:prstDash val="lg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4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892175" y="5127625"/>
                    <a:ext cx="0" cy="1084263"/>
                  </a:xfrm>
                  <a:prstGeom prst="line">
                    <a:avLst/>
                  </a:prstGeom>
                  <a:noFill/>
                  <a:ln w="25400">
                    <a:solidFill>
                      <a:srgbClr val="FAFD00"/>
                    </a:solidFill>
                    <a:prstDash val="lg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47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7413" y="6221413"/>
                    <a:ext cx="5111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AFD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48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01813" y="6221413"/>
                    <a:ext cx="5111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AFD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4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360488" y="5954713"/>
                    <a:ext cx="476735" cy="4078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293" tIns="26670" rIns="54293" bIns="26670">
                    <a:spAutoFit/>
                  </a:bodyPr>
                  <a:lstStyle>
                    <a:lvl1pPr defTabSz="549275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marL="0" marR="0" lvl="0" indent="0" algn="l" defTabSz="54927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altLang="it-IT" sz="2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DE3BA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rPr>
                      <a:t>~A</a:t>
                    </a:r>
                  </a:p>
                </p:txBody>
              </p:sp>
              <p:sp>
                <p:nvSpPr>
                  <p:cNvPr id="17462" name="Line 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2175" y="4883150"/>
                    <a:ext cx="962025" cy="244475"/>
                  </a:xfrm>
                  <a:prstGeom prst="line">
                    <a:avLst/>
                  </a:prstGeom>
                  <a:noFill/>
                  <a:ln w="25400">
                    <a:solidFill>
                      <a:srgbClr val="FAFD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63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98638" y="5118100"/>
                    <a:ext cx="381000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FAFD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6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3088161" y="4714875"/>
                    <a:ext cx="2297746" cy="4078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4293" tIns="26670" rIns="54293" bIns="26670">
                    <a:spAutoFit/>
                  </a:bodyPr>
                  <a:lstStyle>
                    <a:lvl1pPr defTabSz="549275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49275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49275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49275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49275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49275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marL="0" marR="0" lvl="0" indent="0" algn="ctr" defTabSz="54927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t-IT" altLang="it-IT" sz="2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AFD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rPr>
                      <a:t>NUCLEO:  10</a:t>
                    </a:r>
                    <a:r>
                      <a:rPr kumimoji="0" lang="it-IT" altLang="it-IT" sz="2300" b="1" i="1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FAFD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rPr>
                      <a:t>-4 </a:t>
                    </a:r>
                    <a:r>
                      <a:rPr kumimoji="0" lang="it-IT" altLang="it-IT" sz="23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DE3BA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rPr>
                      <a:t>   </a:t>
                    </a:r>
                  </a:p>
                </p:txBody>
              </p:sp>
            </p:grpSp>
          </p:grpSp>
        </p:grpSp>
        <p:sp>
          <p:nvSpPr>
            <p:cNvPr id="17465" name="Rectangle 71"/>
            <p:cNvSpPr>
              <a:spLocks noChangeArrowheads="1"/>
            </p:cNvSpPr>
            <p:nvPr/>
          </p:nvSpPr>
          <p:spPr bwMode="auto">
            <a:xfrm>
              <a:off x="4890293" y="4843462"/>
              <a:ext cx="527774" cy="407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293" tIns="26670" rIns="54293" bIns="26670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 A</a:t>
              </a:r>
            </a:p>
          </p:txBody>
        </p:sp>
        <p:sp>
          <p:nvSpPr>
            <p:cNvPr id="17466" name="Oval 72"/>
            <p:cNvSpPr>
              <a:spLocks noChangeArrowheads="1"/>
            </p:cNvSpPr>
            <p:nvPr/>
          </p:nvSpPr>
          <p:spPr bwMode="auto">
            <a:xfrm>
              <a:off x="5243195" y="4784725"/>
              <a:ext cx="38100" cy="38100"/>
            </a:xfrm>
            <a:prstGeom prst="ellipse">
              <a:avLst/>
            </a:prstGeom>
            <a:noFill/>
            <a:ln w="12700">
              <a:solidFill>
                <a:srgbClr val="FAFD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5775325" y="4702976"/>
            <a:ext cx="4117154" cy="2184941"/>
            <a:chOff x="4251325" y="4702969"/>
            <a:chExt cx="4117148" cy="2184941"/>
          </a:xfrm>
        </p:grpSpPr>
        <p:sp>
          <p:nvSpPr>
            <p:cNvPr id="17454" name="Oval 60"/>
            <p:cNvSpPr>
              <a:spLocks noChangeArrowheads="1"/>
            </p:cNvSpPr>
            <p:nvPr/>
          </p:nvSpPr>
          <p:spPr bwMode="auto">
            <a:xfrm>
              <a:off x="6518593" y="5354638"/>
              <a:ext cx="84137" cy="77787"/>
            </a:xfrm>
            <a:prstGeom prst="ellipse">
              <a:avLst/>
            </a:prstGeom>
            <a:solidFill>
              <a:srgbClr val="EF9100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5" name="Gruppo 14"/>
            <p:cNvGrpSpPr/>
            <p:nvPr/>
          </p:nvGrpSpPr>
          <p:grpSpPr>
            <a:xfrm>
              <a:off x="5970588" y="4702969"/>
              <a:ext cx="2324100" cy="1243012"/>
              <a:chOff x="3641725" y="4741863"/>
              <a:chExt cx="2324100" cy="1243012"/>
            </a:xfrm>
          </p:grpSpPr>
          <p:grpSp>
            <p:nvGrpSpPr>
              <p:cNvPr id="17441" name="Group 41"/>
              <p:cNvGrpSpPr>
                <a:grpSpLocks/>
              </p:cNvGrpSpPr>
              <p:nvPr/>
            </p:nvGrpSpPr>
            <p:grpSpPr bwMode="auto">
              <a:xfrm>
                <a:off x="3641725" y="5256213"/>
                <a:ext cx="396875" cy="323850"/>
                <a:chOff x="3008" y="5592"/>
                <a:chExt cx="416" cy="336"/>
              </a:xfrm>
            </p:grpSpPr>
            <p:sp>
              <p:nvSpPr>
                <p:cNvPr id="17506" name="Line 42"/>
                <p:cNvSpPr>
                  <a:spLocks noChangeShapeType="1"/>
                </p:cNvSpPr>
                <p:nvPr/>
              </p:nvSpPr>
              <p:spPr bwMode="auto">
                <a:xfrm>
                  <a:off x="3048" y="5632"/>
                  <a:ext cx="0" cy="256"/>
                </a:xfrm>
                <a:prstGeom prst="line">
                  <a:avLst/>
                </a:prstGeom>
                <a:noFill/>
                <a:ln w="1270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507" name="Group 43"/>
                <p:cNvGrpSpPr>
                  <a:grpSpLocks/>
                </p:cNvGrpSpPr>
                <p:nvPr/>
              </p:nvGrpSpPr>
              <p:grpSpPr bwMode="auto">
                <a:xfrm>
                  <a:off x="3008" y="5592"/>
                  <a:ext cx="416" cy="336"/>
                  <a:chOff x="3008" y="5592"/>
                  <a:chExt cx="416" cy="336"/>
                </a:xfrm>
              </p:grpSpPr>
              <p:sp>
                <p:nvSpPr>
                  <p:cNvPr id="17508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08" y="5592"/>
                    <a:ext cx="416" cy="0"/>
                  </a:xfrm>
                  <a:prstGeom prst="line">
                    <a:avLst/>
                  </a:prstGeom>
                  <a:noFill/>
                  <a:ln w="1270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09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08" y="5928"/>
                    <a:ext cx="416" cy="0"/>
                  </a:xfrm>
                  <a:prstGeom prst="line">
                    <a:avLst/>
                  </a:prstGeom>
                  <a:noFill/>
                  <a:ln w="127000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442" name="Line 46"/>
              <p:cNvSpPr>
                <a:spLocks noChangeShapeType="1"/>
              </p:cNvSpPr>
              <p:nvPr/>
            </p:nvSpPr>
            <p:spPr bwMode="auto">
              <a:xfrm>
                <a:off x="3916363" y="5443538"/>
                <a:ext cx="625475" cy="0"/>
              </a:xfrm>
              <a:prstGeom prst="line">
                <a:avLst/>
              </a:prstGeom>
              <a:noFill/>
              <a:ln w="25400">
                <a:solidFill>
                  <a:srgbClr val="FAFD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451" name="Oval 57"/>
              <p:cNvSpPr>
                <a:spLocks noChangeArrowheads="1"/>
              </p:cNvSpPr>
              <p:nvPr/>
            </p:nvSpPr>
            <p:spPr bwMode="auto">
              <a:xfrm>
                <a:off x="5426075" y="5127625"/>
                <a:ext cx="539750" cy="53181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455" name="Rectangle 61"/>
              <p:cNvSpPr>
                <a:spLocks noChangeArrowheads="1"/>
              </p:cNvSpPr>
              <p:nvPr/>
            </p:nvSpPr>
            <p:spPr bwMode="auto">
              <a:xfrm>
                <a:off x="4630738" y="5748338"/>
                <a:ext cx="188912" cy="215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alt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456" name="Rectangle 62"/>
              <p:cNvSpPr>
                <a:spLocks noChangeArrowheads="1"/>
              </p:cNvSpPr>
              <p:nvPr/>
            </p:nvSpPr>
            <p:spPr bwMode="auto">
              <a:xfrm>
                <a:off x="5586665" y="5108575"/>
                <a:ext cx="210636" cy="2693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293" tIns="26670" rIns="54293" bIns="26670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17457" name="Rectangle 63"/>
              <p:cNvSpPr>
                <a:spLocks noChangeArrowheads="1"/>
              </p:cNvSpPr>
              <p:nvPr/>
            </p:nvSpPr>
            <p:spPr bwMode="auto">
              <a:xfrm>
                <a:off x="5601883" y="4852988"/>
                <a:ext cx="181781" cy="315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293" tIns="26670" rIns="54293" bIns="26670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700" b="1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-</a:t>
                </a:r>
              </a:p>
            </p:txBody>
          </p:sp>
          <p:sp>
            <p:nvSpPr>
              <p:cNvPr id="17458" name="Line 64"/>
              <p:cNvSpPr>
                <a:spLocks noChangeShapeType="1"/>
              </p:cNvSpPr>
              <p:nvPr/>
            </p:nvSpPr>
            <p:spPr bwMode="auto">
              <a:xfrm>
                <a:off x="4511675" y="5443538"/>
                <a:ext cx="1035050" cy="0"/>
              </a:xfrm>
              <a:prstGeom prst="line">
                <a:avLst/>
              </a:prstGeom>
              <a:noFill/>
              <a:ln w="25400">
                <a:solidFill>
                  <a:srgbClr val="FAFD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459" name="Rectangle 65"/>
              <p:cNvSpPr>
                <a:spLocks noChangeArrowheads="1"/>
              </p:cNvSpPr>
              <p:nvPr/>
            </p:nvSpPr>
            <p:spPr bwMode="auto">
              <a:xfrm>
                <a:off x="4263866" y="5492750"/>
                <a:ext cx="295595" cy="4078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293" tIns="26670" rIns="54293" bIns="26670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300" b="1" i="0" u="none" strike="noStrike" kern="1200" cap="none" spc="0" normalizeH="0" baseline="0" noProof="0">
                    <a:ln>
                      <a:noFill/>
                    </a:ln>
                    <a:solidFill>
                      <a:srgbClr val="FCFEB9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</a:t>
                </a:r>
              </a:p>
            </p:txBody>
          </p:sp>
          <p:sp>
            <p:nvSpPr>
              <p:cNvPr id="17460" name="Rectangle 66"/>
              <p:cNvSpPr>
                <a:spLocks noChangeArrowheads="1"/>
              </p:cNvSpPr>
              <p:nvPr/>
            </p:nvSpPr>
            <p:spPr bwMode="auto">
              <a:xfrm>
                <a:off x="4035267" y="4741863"/>
                <a:ext cx="295595" cy="946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293" tIns="26670" rIns="54293" bIns="26670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5492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5800" b="0" i="0" u="none" strike="noStrike" kern="1200" cap="none" spc="0" normalizeH="0" baseline="0" noProof="0">
                    <a:ln>
                      <a:noFill/>
                    </a:ln>
                    <a:solidFill>
                      <a:srgbClr val="FAFD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17461" name="Line 67"/>
              <p:cNvSpPr>
                <a:spLocks noChangeShapeType="1"/>
              </p:cNvSpPr>
              <p:nvPr/>
            </p:nvSpPr>
            <p:spPr bwMode="auto">
              <a:xfrm flipH="1">
                <a:off x="4816475" y="5432425"/>
                <a:ext cx="779463" cy="552450"/>
              </a:xfrm>
              <a:prstGeom prst="line">
                <a:avLst/>
              </a:prstGeom>
              <a:noFill/>
              <a:ln w="25400">
                <a:solidFill>
                  <a:srgbClr val="FAFD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41" name="Rectangle 73"/>
            <p:cNvSpPr>
              <a:spLocks noChangeArrowheads="1"/>
            </p:cNvSpPr>
            <p:nvPr/>
          </p:nvSpPr>
          <p:spPr bwMode="auto">
            <a:xfrm>
              <a:off x="4251325" y="6126163"/>
              <a:ext cx="4117148" cy="761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293" tIns="26670" rIns="54293" bIns="26670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74638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4927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22325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96963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5541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113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685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925763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300" b="1" i="0" u="none" strike="noStrike" kern="1200" cap="none" spc="0" normalizeH="0" baseline="0" noProof="0">
                  <a:ln>
                    <a:noFill/>
                  </a:ln>
                  <a:solidFill>
                    <a:srgbClr val="A2FFA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Difetto del modello:</a:t>
              </a:r>
            </a:p>
            <a:p>
              <a:pPr marL="0" marR="0" lvl="0" indent="0" algn="l" defTabSz="5492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300" b="1" i="0" u="none" strike="noStrike" kern="1200" cap="none" spc="0" normalizeH="0" baseline="0" noProof="0">
                  <a:ln>
                    <a:noFill/>
                  </a:ln>
                  <a:solidFill>
                    <a:srgbClr val="A2FFA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                vita  </a:t>
              </a:r>
              <a:r>
                <a:rPr kumimoji="0" lang="it-IT" altLang="it-IT" sz="2300" b="1" i="0" u="sng" strike="noStrike" kern="1200" cap="none" spc="0" normalizeH="0" baseline="0" noProof="0">
                  <a:ln>
                    <a:noFill/>
                  </a:ln>
                  <a:solidFill>
                    <a:srgbClr val="A2FFA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~</a:t>
              </a:r>
              <a:r>
                <a:rPr kumimoji="0" lang="it-IT" altLang="it-IT" sz="2300" b="1" i="0" u="none" strike="noStrike" kern="1200" cap="none" spc="0" normalizeH="0" baseline="0" noProof="0">
                  <a:ln>
                    <a:noFill/>
                  </a:ln>
                  <a:solidFill>
                    <a:srgbClr val="A2FFA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 10</a:t>
              </a:r>
              <a:r>
                <a:rPr kumimoji="0" lang="it-IT" altLang="it-IT" sz="2300" b="1" i="0" u="none" strike="noStrike" kern="1200" cap="none" spc="0" normalizeH="0" baseline="30000" noProof="0">
                  <a:ln>
                    <a:noFill/>
                  </a:ln>
                  <a:solidFill>
                    <a:srgbClr val="A2FFA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-10 </a:t>
              </a:r>
              <a:r>
                <a:rPr kumimoji="0" lang="it-IT" altLang="it-IT" sz="2300" b="1" i="0" u="none" strike="noStrike" kern="1200" cap="none" spc="0" normalizeH="0" baseline="0" noProof="0">
                  <a:ln>
                    <a:noFill/>
                  </a:ln>
                  <a:solidFill>
                    <a:srgbClr val="A2FFA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secondi</a:t>
              </a: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164" y="284166"/>
            <a:ext cx="2420547" cy="2417849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2515006" y="2776483"/>
            <a:ext cx="2191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A2FFA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Thomson 1904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88492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96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Documents and Settings\stefania\Desktop\f0214_ISBN88-08-0910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7"/>
    </mc:Choice>
    <mc:Fallback xmlns="">
      <p:transition spd="slow" advTm="4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153841" y="1200150"/>
            <a:ext cx="2949178" cy="387146"/>
          </a:xfrm>
        </p:spPr>
        <p:txBody>
          <a:bodyPr>
            <a:normAutofit/>
          </a:bodyPr>
          <a:lstStyle/>
          <a:p>
            <a:r>
              <a:rPr lang="it-IT" sz="1800" b="1" dirty="0"/>
              <a:t>ONDE ELETTROMAGNETICHE</a:t>
            </a: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99881" y="1753214"/>
            <a:ext cx="4629150" cy="1687004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2153841" y="1753214"/>
            <a:ext cx="2949178" cy="3993126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smtClean="0"/>
              <a:t>Una corrente oscillante nell’antenna genera, per le leggi di Maxwell, un campo elettromagnetico variabile: l’oscillazione del campo elettrico produce l’oscillazione di un campo magnetico nel piano perpendicolare in punti vicini, che a sua volta genera l’oscillazione di un campo elettrico associato e così via.. determinando un’onda trasversale che si propaga nello spazio vuoto alla velocità</a:t>
            </a:r>
          </a:p>
          <a:p>
            <a:pPr algn="ctr"/>
            <a:r>
              <a:rPr lang="it-IT" dirty="0" smtClean="0"/>
              <a:t> </a:t>
            </a:r>
            <a:r>
              <a:rPr lang="it-IT" sz="1800" b="1" dirty="0"/>
              <a:t>c= 3,00 ·10</a:t>
            </a:r>
            <a:r>
              <a:rPr lang="it-IT" sz="1800" b="1" baseline="30000" dirty="0"/>
              <a:t>8</a:t>
            </a:r>
            <a:r>
              <a:rPr lang="it-IT" sz="1800" b="1" dirty="0"/>
              <a:t> m/s.</a:t>
            </a:r>
          </a:p>
          <a:p>
            <a:pPr algn="just"/>
            <a:r>
              <a:rPr lang="it-IT" dirty="0" smtClean="0"/>
              <a:t>La frequenza di oscillazione di </a:t>
            </a:r>
            <a:r>
              <a:rPr lang="it-IT" b="1" dirty="0" smtClean="0"/>
              <a:t>E </a:t>
            </a:r>
            <a:r>
              <a:rPr lang="it-IT" dirty="0" err="1" smtClean="0"/>
              <a:t>e</a:t>
            </a:r>
            <a:r>
              <a:rPr lang="it-IT" dirty="0" smtClean="0"/>
              <a:t> </a:t>
            </a:r>
            <a:r>
              <a:rPr lang="it-IT" b="1" dirty="0" smtClean="0"/>
              <a:t>H</a:t>
            </a:r>
            <a:r>
              <a:rPr lang="it-IT" dirty="0" smtClean="0"/>
              <a:t> è la stessa ed i campi sono in fase tra loro in ogni punto dello spazio. Nel vuoto o nell’aria:</a:t>
            </a:r>
          </a:p>
          <a:p>
            <a:pPr algn="ctr"/>
            <a:r>
              <a:rPr lang="it-IT" sz="1800" b="1" dirty="0"/>
              <a:t>c = </a:t>
            </a:r>
            <a:r>
              <a:rPr lang="it-IT" sz="1800" b="1" dirty="0">
                <a:latin typeface="Symbol" panose="05050102010706020507" pitchFamily="18" charset="2"/>
              </a:rPr>
              <a:t>l</a:t>
            </a:r>
            <a:r>
              <a:rPr lang="it-IT" sz="1800" b="1" dirty="0"/>
              <a:t> · </a:t>
            </a:r>
            <a:r>
              <a:rPr lang="it-IT" sz="1800" b="1" dirty="0">
                <a:latin typeface="Symbol" panose="05050102010706020507" pitchFamily="18" charset="2"/>
              </a:rPr>
              <a:t>n</a:t>
            </a:r>
          </a:p>
          <a:p>
            <a:pPr algn="just"/>
            <a:r>
              <a:rPr lang="it-IT" dirty="0" smtClean="0"/>
              <a:t>La serie ordinata di frequenze della radiazione elettromagnetica è detta </a:t>
            </a:r>
            <a:r>
              <a:rPr lang="it-IT" b="1" dirty="0" smtClean="0"/>
              <a:t>spettro elettromagnetico.</a:t>
            </a:r>
          </a:p>
          <a:p>
            <a:pPr algn="ctr"/>
            <a:r>
              <a:rPr lang="it-IT" b="1" dirty="0" smtClean="0"/>
              <a:t>C = 1/( </a:t>
            </a:r>
            <a:r>
              <a:rPr lang="it-IT" b="1" dirty="0" smtClean="0">
                <a:latin typeface="Symbol" panose="05050102010706020507" pitchFamily="18" charset="2"/>
              </a:rPr>
              <a:t>e</a:t>
            </a:r>
            <a:r>
              <a:rPr lang="it-IT" b="1" baseline="-25000" dirty="0" smtClean="0"/>
              <a:t>0</a:t>
            </a:r>
            <a:r>
              <a:rPr lang="it-IT" b="1" dirty="0" smtClean="0"/>
              <a:t> 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baseline="-25000" dirty="0" smtClean="0"/>
              <a:t>0</a:t>
            </a:r>
            <a:r>
              <a:rPr lang="it-IT" b="1" dirty="0" smtClean="0"/>
              <a:t>)</a:t>
            </a:r>
            <a:r>
              <a:rPr lang="it-IT" b="1" baseline="30000" dirty="0" smtClean="0"/>
              <a:t>1/2</a:t>
            </a:r>
            <a:r>
              <a:rPr lang="it-IT" b="1" dirty="0" smtClean="0"/>
              <a:t> </a:t>
            </a:r>
          </a:p>
          <a:p>
            <a:r>
              <a:rPr lang="it-IT" b="1" dirty="0" smtClean="0"/>
              <a:t>=&gt;</a:t>
            </a:r>
            <a:r>
              <a:rPr lang="it-IT" dirty="0" smtClean="0"/>
              <a:t> luce costituita da onde elettromagnetiche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990" y="3440218"/>
            <a:ext cx="4107030" cy="21859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91"/>
    </mc:Choice>
    <mc:Fallback xmlns="">
      <p:transition spd="slow" advTm="24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686302" y="4457707"/>
          <a:ext cx="1930004" cy="1154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5" imgW="3672432" imgH="2198376" progId="Photoshop.Image.4">
                  <p:embed/>
                </p:oleObj>
              </mc:Choice>
              <mc:Fallback>
                <p:oleObj name="Image" r:id="rId5" imgW="3672432" imgH="2198376" progId="Photoshop.Image.4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2" y="4457707"/>
                        <a:ext cx="1930004" cy="1154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940845" y="1815706"/>
          <a:ext cx="2812256" cy="835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7" imgW="5921638" imgH="1982351" progId="Photoshop.Image.4">
                  <p:embed/>
                </p:oleObj>
              </mc:Choice>
              <mc:Fallback>
                <p:oleObj name="Image" r:id="rId7" imgW="5921638" imgH="1982351" progId="Photoshop.Image.4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845" y="1815706"/>
                        <a:ext cx="2812256" cy="835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3044431" y="2271713"/>
            <a:ext cx="2502694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4210051" y="2303866"/>
            <a:ext cx="102394" cy="225028"/>
          </a:xfrm>
          <a:prstGeom prst="downArrow">
            <a:avLst>
              <a:gd name="adj1" fmla="val 50000"/>
              <a:gd name="adj2" fmla="val 54942"/>
            </a:avLst>
          </a:prstGeom>
          <a:solidFill>
            <a:srgbClr val="FFFF00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flipV="1">
            <a:off x="4210051" y="2014539"/>
            <a:ext cx="102394" cy="225029"/>
          </a:xfrm>
          <a:prstGeom prst="downArrow">
            <a:avLst>
              <a:gd name="adj1" fmla="val 50000"/>
              <a:gd name="adj2" fmla="val 54942"/>
            </a:avLst>
          </a:prstGeom>
          <a:solidFill>
            <a:srgbClr val="FFFF00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583" name="AutoShape 7"/>
          <p:cNvSpPr>
            <a:spLocks/>
          </p:cNvSpPr>
          <p:nvPr/>
        </p:nvSpPr>
        <p:spPr bwMode="auto">
          <a:xfrm>
            <a:off x="4279108" y="1982393"/>
            <a:ext cx="102394" cy="546497"/>
          </a:xfrm>
          <a:prstGeom prst="rightBrace">
            <a:avLst>
              <a:gd name="adj1" fmla="val 53644"/>
              <a:gd name="adj2" fmla="val 48162"/>
            </a:avLst>
          </a:prstGeom>
          <a:noFill/>
          <a:ln w="38100">
            <a:solidFill>
              <a:srgbClr val="99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3044429" y="1789512"/>
            <a:ext cx="0" cy="932259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3471785" y="2078837"/>
            <a:ext cx="0" cy="642932"/>
            <a:chOff x="2346325" y="1628783"/>
            <a:chExt cx="0" cy="857243"/>
          </a:xfrm>
        </p:grpSpPr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2346325" y="1628783"/>
              <a:ext cx="0" cy="214313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>
              <a:off x="2346325" y="1928814"/>
              <a:ext cx="0" cy="557212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3505885" y="2561030"/>
            <a:ext cx="1749026" cy="305850"/>
            <a:chOff x="2392366" y="2273300"/>
            <a:chExt cx="2332035" cy="407799"/>
          </a:xfrm>
        </p:grpSpPr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3444875" y="2273300"/>
              <a:ext cx="270155" cy="407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0003" tIns="20001" rIns="40003" bIns="20001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4000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725" b="1" i="0" u="none" strike="noStrike" kern="1200" cap="none" spc="0" normalizeH="0" baseline="0" noProof="0" dirty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  <a:sym typeface="Symbol" pitchFamily="18" charset="2"/>
                </a:rPr>
                <a:t></a:t>
              </a:r>
              <a:endParaRPr kumimoji="0" lang="it-IT" altLang="it-IT" sz="1725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 flipH="1">
              <a:off x="2392366" y="2528888"/>
              <a:ext cx="1006475" cy="0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auto">
            <a:xfrm flipH="1">
              <a:off x="3717926" y="2528888"/>
              <a:ext cx="1006475" cy="0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263715" y="2078837"/>
            <a:ext cx="0" cy="642932"/>
            <a:chOff x="4632325" y="1628783"/>
            <a:chExt cx="0" cy="857243"/>
          </a:xfrm>
        </p:grpSpPr>
        <p:sp>
          <p:nvSpPr>
            <p:cNvPr id="24590" name="Line 14"/>
            <p:cNvSpPr>
              <a:spLocks noChangeShapeType="1"/>
            </p:cNvSpPr>
            <p:nvPr/>
          </p:nvSpPr>
          <p:spPr bwMode="auto">
            <a:xfrm>
              <a:off x="4632325" y="1928814"/>
              <a:ext cx="0" cy="557212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>
              <a:off x="4632325" y="1628783"/>
              <a:ext cx="0" cy="214313"/>
            </a:xfrm>
            <a:prstGeom prst="line">
              <a:avLst/>
            </a:prstGeom>
            <a:noFill/>
            <a:ln w="28575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4038609" y="1660923"/>
            <a:ext cx="1063229" cy="294308"/>
          </a:xfrm>
          <a:prstGeom prst="rect">
            <a:avLst/>
          </a:prstGeom>
          <a:solidFill>
            <a:srgbClr val="FFFF99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50" b="0" i="0" u="none" strike="noStrike" kern="1200" cap="none" spc="0" normalizeH="0" baseline="0" noProof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Ampiezza</a:t>
            </a:r>
            <a:endParaRPr kumimoji="0" lang="it-IT" altLang="it-IT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5687237" y="2046694"/>
            <a:ext cx="1449753" cy="57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Direzione di</a:t>
            </a:r>
          </a:p>
          <a:p>
            <a:pPr marL="0" marR="0" lvl="0" indent="0" algn="ctr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Propagazione</a:t>
            </a:r>
            <a:endParaRPr kumimoji="0" lang="it-IT" altLang="it-IT" sz="1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940845" y="2978944"/>
            <a:ext cx="3357325" cy="30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[v] =  ms</a:t>
            </a:r>
            <a:r>
              <a:rPr kumimoji="0" lang="it-IT" altLang="it-IT" sz="1725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[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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] = m 		[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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] =  s</a:t>
            </a:r>
            <a:r>
              <a:rPr kumimoji="0" lang="it-IT" altLang="it-IT" sz="1725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067309" y="2721769"/>
            <a:ext cx="741225" cy="30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 = 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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altLang="it-IT" sz="172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</a:t>
            </a:r>
            <a:endParaRPr kumimoji="0" lang="it-IT" altLang="it-IT" sz="1725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>
            <a:off x="3044429" y="2818216"/>
            <a:ext cx="0" cy="22502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597" name="Line 21"/>
          <p:cNvSpPr>
            <a:spLocks noChangeShapeType="1"/>
          </p:cNvSpPr>
          <p:nvPr/>
        </p:nvSpPr>
        <p:spPr bwMode="auto">
          <a:xfrm>
            <a:off x="3009902" y="2753916"/>
            <a:ext cx="69056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4598" name="Object 22"/>
          <p:cNvGraphicFramePr>
            <a:graphicFrameLocks noChangeAspect="1"/>
          </p:cNvGraphicFramePr>
          <p:nvPr/>
        </p:nvGraphicFramePr>
        <p:xfrm>
          <a:off x="6391278" y="3654036"/>
          <a:ext cx="2668191" cy="125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Image" r:id="rId9" imgW="6645958" imgH="3126015" progId="Photoshop.Image.4">
                  <p:embed/>
                </p:oleObj>
              </mc:Choice>
              <mc:Fallback>
                <p:oleObj name="Image" r:id="rId9" imgW="6645958" imgH="3126015" progId="Photoshop.Image.4">
                  <p:embed/>
                  <p:pic>
                    <p:nvPicPr>
                      <p:cNvPr id="2459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8" y="3654036"/>
                        <a:ext cx="2668191" cy="125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6369844" y="3461148"/>
            <a:ext cx="1385632" cy="30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FENDITURE</a:t>
            </a:r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8084347" y="3429000"/>
            <a:ext cx="1223729" cy="30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SCHERMO</a:t>
            </a: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4826797" y="4039792"/>
            <a:ext cx="1310291" cy="30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725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SORGENTE</a:t>
            </a:r>
          </a:p>
        </p:txBody>
      </p:sp>
      <p:graphicFrame>
        <p:nvGraphicFramePr>
          <p:cNvPr id="24602" name="Object 26"/>
          <p:cNvGraphicFramePr>
            <a:graphicFrameLocks noChangeAspect="1"/>
          </p:cNvGraphicFramePr>
          <p:nvPr/>
        </p:nvGraphicFramePr>
        <p:xfrm>
          <a:off x="3130163" y="4856560"/>
          <a:ext cx="1540669" cy="994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Image" r:id="rId11" imgW="2935404" imgH="1893399" progId="Photoshop.Image.4">
                  <p:embed/>
                </p:oleObj>
              </mc:Choice>
              <mc:Fallback>
                <p:oleObj name="Image" r:id="rId11" imgW="2935404" imgH="1893399" progId="Photoshop.Image.4">
                  <p:embed/>
                  <p:pic>
                    <p:nvPicPr>
                      <p:cNvPr id="2460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163" y="4856560"/>
                        <a:ext cx="1540669" cy="994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03" name="WordArt 27"/>
          <p:cNvSpPr>
            <a:spLocks noChangeArrowheads="1" noChangeShapeType="1" noTextEdit="1"/>
          </p:cNvSpPr>
          <p:nvPr/>
        </p:nvSpPr>
        <p:spPr bwMode="auto">
          <a:xfrm>
            <a:off x="4552959" y="921546"/>
            <a:ext cx="3806429" cy="4560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oubleWave1">
              <a:avLst>
                <a:gd name="adj1" fmla="val 10319"/>
                <a:gd name="adj2" fmla="val -333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500" b="0" i="0" u="none" strike="noStrike" kern="10" cap="none" spc="225" normalizeH="0" baseline="0" noProof="0" dirty="0">
                <a:ln>
                  <a:noFill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9900"/>
                    </a:gs>
                  </a:gsLst>
                  <a:lin ang="5400000" scaled="1"/>
                </a:gradFill>
                <a:effectLst>
                  <a:outerShdw dist="104727" dir="11642175" algn="ctr" rotWithShape="0">
                    <a:srgbClr val="CCEC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Fenomeni Ondulatori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4758929" y="5672139"/>
            <a:ext cx="247500" cy="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550821" y="5350670"/>
            <a:ext cx="261927" cy="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003" tIns="20001" rIns="40003" bIns="20001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00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95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</a:t>
            </a:r>
          </a:p>
        </p:txBody>
      </p:sp>
      <p:cxnSp>
        <p:nvCxnSpPr>
          <p:cNvPr id="6" name="Connettore 2 5"/>
          <p:cNvCxnSpPr/>
          <p:nvPr/>
        </p:nvCxnSpPr>
        <p:spPr bwMode="auto">
          <a:xfrm flipV="1">
            <a:off x="6550821" y="3927738"/>
            <a:ext cx="1632077" cy="11659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8" name="Connettore 2 7"/>
          <p:cNvCxnSpPr/>
          <p:nvPr/>
        </p:nvCxnSpPr>
        <p:spPr bwMode="auto">
          <a:xfrm flipV="1">
            <a:off x="4146034" y="4189766"/>
            <a:ext cx="4357640" cy="6732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93"/>
    </mc:Choice>
    <mc:Fallback xmlns="">
      <p:transition spd="slow" advTm="12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|23.7|32.9|158.6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63DE8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AAAFF2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</Words>
  <Application>Microsoft Office PowerPoint</Application>
  <PresentationFormat>Widescreen</PresentationFormat>
  <Paragraphs>172</Paragraphs>
  <Slides>8</Slides>
  <Notes>1</Notes>
  <HiddenSlides>0</HiddenSlides>
  <MMClips>8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23" baseType="lpstr">
      <vt:lpstr>Arial</vt:lpstr>
      <vt:lpstr>Bookman Old Style</vt:lpstr>
      <vt:lpstr>Calibri</vt:lpstr>
      <vt:lpstr>Calibri Light</vt:lpstr>
      <vt:lpstr>Graphite Light ATT</vt:lpstr>
      <vt:lpstr>Lucida Handwriting</vt:lpstr>
      <vt:lpstr>Lucida Sans</vt:lpstr>
      <vt:lpstr>Symbol</vt:lpstr>
      <vt:lpstr>Times New Roman</vt:lpstr>
      <vt:lpstr>Struttura predefinita</vt:lpstr>
      <vt:lpstr>1_Struttura predefinita</vt:lpstr>
      <vt:lpstr>1_Tema di Office</vt:lpstr>
      <vt:lpstr>7_Struttura predefinita</vt:lpstr>
      <vt:lpstr>Image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ONDE ELETTROMAGNETICHE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1</cp:revision>
  <dcterms:created xsi:type="dcterms:W3CDTF">2020-03-12T19:29:53Z</dcterms:created>
  <dcterms:modified xsi:type="dcterms:W3CDTF">2020-03-12T19:30:21Z</dcterms:modified>
</cp:coreProperties>
</file>