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3" r:id="rId4"/>
    <p:sldId id="271" r:id="rId5"/>
    <p:sldId id="260" r:id="rId6"/>
    <p:sldId id="261" r:id="rId7"/>
    <p:sldId id="262" r:id="rId8"/>
    <p:sldId id="299" r:id="rId9"/>
    <p:sldId id="264" r:id="rId10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CE8E6-8808-AF4C-A8BB-5F7EA9BED85B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38FF1-9394-814B-BEE8-41A2B1353A8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48050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1237-F904-5548-BFD4-FF37D17BB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74A96D-AAF8-684C-AEDE-436D8BB76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A6703-8183-194A-B9E9-A0428480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1971-8257-9D4B-8970-E5E14D96B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89B87-234E-3344-ACBB-F66FB8B71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4590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4ED80-9F5B-8C4F-8505-A6B13B26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C0D586-AB68-CA43-950E-EFED133DC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65E57-8AA2-7A4E-B9F1-C569C5B0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C8E72-3C56-5E47-A4C6-C87E3C21E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BE865-35EE-4447-AEA9-FDDCBFE1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3457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471B5B-A626-4B4F-B993-5170DE70B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EAC55E-46D5-E84A-92B2-B44C1BB5C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45828-7947-5A4E-926F-4691B8D70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AAB45-ADDC-F14E-80CC-6C83272A6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1FEA5-99D7-E240-8BCE-75B420681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2981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58B41-F9CE-9043-9FA6-46965B77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CA8C7-1AF3-004E-91D6-1A7750BE3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80DD4-D70D-B645-966A-2BCE5E84C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ED798-C0EF-0D4E-BBD3-A94C66F2B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B86C1-562C-884E-9F5C-92BF36D3F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85049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A3079-2B25-054B-AE67-1DA3E2209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FC071-3B2E-764B-8C34-B7FE595EA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321F7-08A0-694A-A9CE-96B3FEAF1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D4533-181A-B34C-A74B-C7E4E9C6C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C78DE-605B-9A4A-A001-980344E17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7717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5E53A-5805-D04E-89BC-FAE5B7C34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FE8EA-78D5-744A-951A-04A77910A1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5CB51-F086-004A-9FF2-B1A71902F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0B68A-EC6D-1345-8F18-8303480CE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B42C6-4930-FA4A-B437-25E47A3C1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BC72-0C6C-BF41-BC27-98D7639D7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5526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AB5F1-13EA-A14E-90BF-441718566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AAFE4-6ABF-F349-9787-47EE0016D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77B63-FAB4-5E43-BE9E-2E9398DFC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36D658-6508-924A-86A3-A40657497D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F4DC76-980E-3F41-838F-407AFC292D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62F80C-9286-BE49-8A1B-5520D08F7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47A565-B4DC-7F4B-B9E5-AD4337257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013BC5-D953-E44E-B577-1125718D4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585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9FA0B-6B25-7C48-A03D-C78687B56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97A4A9-A19E-C14C-BB47-076CB0FE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29248A-0B1D-0F40-9C26-D76B3E407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29E01B-385B-4B4B-8EEA-B4261AD3B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1593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08C95E-BFC7-D14F-AF1B-00842ABE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FFECBD-00AB-4E41-941E-595BF237F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49D50-6156-6A48-9296-F7ECC26E0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54770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DFEA-B277-FC40-9349-459D35698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C26DE-4C88-7D4C-9093-8DC7B7089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421CA3-737E-9F4E-A17A-70A6635C9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FD574-9C0F-A042-8EE2-84899C180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1DC71E-42A1-144B-9CDC-F70D3308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49227-8CB0-1E48-A938-D5551E006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1977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A22F9-B5F9-2E43-88CF-5B0A1D3DB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F4B6A-77BA-F346-AB98-6114302488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FB904F-B471-134B-92BF-D6983E36C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CA374-9FAC-E243-9CA6-F8A102DF0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79B341-287D-7249-A863-DD97B26FD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C9C92-141A-1B4E-87C3-13A50ABA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3229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7F4A24-77E0-D440-AD9F-AA3EE6C12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844DC-567E-0B41-AF72-384156F74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99CCF-7C81-0144-B5C9-BC15B19A7F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94288-80D6-544D-A3E0-723FCCFA7609}" type="datetimeFigureOut">
              <a:rPr lang="en-IT" smtClean="0"/>
              <a:t>10/12/2023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D1E5-AC03-2E4A-82FA-6088A6DC8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17144-1FC5-BB42-8254-DCC4C7A03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16D29-57A7-EC49-A257-CE7EDE63C52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0034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38D6A427-77CD-FD45-9FC7-B6F8C1765A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B747CE1-AD6C-F347-88CB-2071E2BCAAF2}"/>
              </a:ext>
            </a:extLst>
          </p:cNvPr>
          <p:cNvSpPr/>
          <p:nvPr/>
        </p:nvSpPr>
        <p:spPr>
          <a:xfrm>
            <a:off x="126206" y="6361599"/>
            <a:ext cx="58949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i="0" dirty="0">
                <a:effectLst/>
                <a:latin typeface="+mj-lt"/>
              </a:rPr>
              <a:t>Exterior of the old Atocha Station in Madrid </a:t>
            </a:r>
            <a:r>
              <a:rPr lang="en-GB" sz="1000" b="0" i="0" dirty="0">
                <a:effectLst/>
                <a:latin typeface="+mj-lt"/>
              </a:rPr>
              <a:t>(Gryffindor / CC BY-SA)</a:t>
            </a:r>
            <a:endParaRPr lang="x-none" sz="1000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6429" y="115193"/>
            <a:ext cx="100475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FORENSIC DECISION MAKING </a:t>
            </a:r>
          </a:p>
          <a:p>
            <a:pPr algn="ctr"/>
            <a:r>
              <a:rPr lang="en-US" sz="2800" dirty="0"/>
              <a:t>Nov 13</a:t>
            </a:r>
            <a:r>
              <a:rPr lang="en-US" sz="2800"/>
              <a:t>, 2023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341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6267184D-0D00-B74B-9A4E-034BAEEE2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404813"/>
            <a:ext cx="59570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800" i="1" dirty="0">
                <a:latin typeface="Times New Roman" panose="02020603050405020304" pitchFamily="18" charset="0"/>
              </a:rPr>
              <a:t>EMOTIONS AND DECISION MAKING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019943E9-901D-2A46-BABE-0567EB905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060576"/>
            <a:ext cx="7920037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800" dirty="0" err="1">
                <a:latin typeface="Times New Roman" panose="02020603050405020304" pitchFamily="18" charset="0"/>
              </a:rPr>
              <a:t>Emotions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as</a:t>
            </a:r>
            <a:r>
              <a:rPr lang="it-IT" altLang="en-US" sz="2800" dirty="0">
                <a:latin typeface="Times New Roman" panose="02020603050405020304" pitchFamily="18" charset="0"/>
              </a:rPr>
              <a:t> a </a:t>
            </a:r>
            <a:r>
              <a:rPr lang="it-IT" altLang="en-US" sz="2800" dirty="0" err="1">
                <a:latin typeface="Times New Roman" panose="02020603050405020304" pitchFamily="18" charset="0"/>
              </a:rPr>
              <a:t>form</a:t>
            </a:r>
            <a:r>
              <a:rPr lang="it-IT" altLang="en-US" sz="2800" dirty="0">
                <a:latin typeface="Times New Roman" panose="02020603050405020304" pitchFamily="18" charset="0"/>
              </a:rPr>
              <a:t> of </a:t>
            </a:r>
            <a:r>
              <a:rPr lang="it-IT" altLang="en-US" sz="2800" dirty="0" err="1">
                <a:latin typeface="Times New Roman" panose="02020603050405020304" pitchFamily="18" charset="0"/>
              </a:rPr>
              <a:t>communication</a:t>
            </a: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800" dirty="0" err="1">
                <a:latin typeface="Times New Roman" panose="02020603050405020304" pitchFamily="18" charset="0"/>
              </a:rPr>
              <a:t>Emotions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as</a:t>
            </a:r>
            <a:r>
              <a:rPr lang="it-IT" altLang="en-US" sz="2800" dirty="0">
                <a:latin typeface="Times New Roman" panose="02020603050405020304" pitchFamily="18" charset="0"/>
              </a:rPr>
              <a:t> a guide to </a:t>
            </a:r>
            <a:r>
              <a:rPr lang="it-IT" altLang="en-US" sz="2800" dirty="0" err="1">
                <a:latin typeface="Times New Roman" panose="02020603050405020304" pitchFamily="18" charset="0"/>
              </a:rPr>
              <a:t>selective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attention</a:t>
            </a: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800" dirty="0" err="1">
                <a:latin typeface="Times New Roman" panose="02020603050405020304" pitchFamily="18" charset="0"/>
              </a:rPr>
              <a:t>Emotions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as</a:t>
            </a:r>
            <a:r>
              <a:rPr lang="it-IT" altLang="en-US" sz="2800" dirty="0">
                <a:latin typeface="Times New Roman" panose="02020603050405020304" pitchFamily="18" charset="0"/>
              </a:rPr>
              <a:t> a way for the </a:t>
            </a:r>
            <a:r>
              <a:rPr lang="it-IT" altLang="en-US" sz="2800" dirty="0" err="1">
                <a:latin typeface="Times New Roman" panose="02020603050405020304" pitchFamily="18" charset="0"/>
              </a:rPr>
              <a:t>organism</a:t>
            </a:r>
            <a:r>
              <a:rPr lang="it-IT" altLang="en-US" sz="2800" dirty="0">
                <a:latin typeface="Times New Roman" panose="02020603050405020304" pitchFamily="18" charset="0"/>
              </a:rPr>
              <a:t> to </a:t>
            </a:r>
            <a:r>
              <a:rPr lang="it-IT" altLang="en-US" sz="2800" dirty="0" err="1">
                <a:latin typeface="Times New Roman" panose="02020603050405020304" pitchFamily="18" charset="0"/>
              </a:rPr>
              <a:t>prepare</a:t>
            </a:r>
            <a:r>
              <a:rPr lang="it-IT" altLang="en-US" sz="2800" dirty="0">
                <a:latin typeface="Times New Roman" panose="02020603050405020304" pitchFamily="18" charset="0"/>
              </a:rPr>
              <a:t> for the </a:t>
            </a:r>
            <a:r>
              <a:rPr lang="it-IT" altLang="en-US" sz="2800" dirty="0" err="1">
                <a:latin typeface="Times New Roman" panose="02020603050405020304" pitchFamily="18" charset="0"/>
              </a:rPr>
              <a:t>action</a:t>
            </a: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800" dirty="0" err="1">
                <a:latin typeface="Times New Roman" panose="02020603050405020304" pitchFamily="18" charset="0"/>
              </a:rPr>
              <a:t>Regret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theory</a:t>
            </a: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800" dirty="0" err="1">
                <a:latin typeface="Times New Roman" panose="02020603050405020304" pitchFamily="18" charset="0"/>
              </a:rPr>
              <a:t>Somatic</a:t>
            </a:r>
            <a:r>
              <a:rPr lang="it-IT" altLang="en-US" sz="2800" dirty="0">
                <a:latin typeface="Times New Roman" panose="02020603050405020304" pitchFamily="18" charset="0"/>
              </a:rPr>
              <a:t> marker </a:t>
            </a:r>
            <a:r>
              <a:rPr lang="it-IT" altLang="en-US" sz="2800" dirty="0" err="1">
                <a:latin typeface="Times New Roman" panose="02020603050405020304" pitchFamily="18" charset="0"/>
              </a:rPr>
              <a:t>hypothesis</a:t>
            </a:r>
            <a:endParaRPr lang="it-IT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CA30C0D2-305C-4645-AB38-6BEA6A4C4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404813"/>
            <a:ext cx="59570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800" i="1" dirty="0">
                <a:latin typeface="Times New Roman" panose="02020603050405020304" pitchFamily="18" charset="0"/>
              </a:rPr>
              <a:t>EMOTIONS AND DECISION MAKING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2">
            <a:extLst>
              <a:ext uri="{FF2B5EF4-FFF2-40B4-BE49-F238E27FC236}">
                <a16:creationId xmlns:a16="http://schemas.microsoft.com/office/drawing/2014/main" id="{0CE86823-5FDF-B24A-A4AC-115121D9C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404813"/>
            <a:ext cx="59570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800" i="1" dirty="0">
                <a:latin typeface="Times New Roman" panose="02020603050405020304" pitchFamily="18" charset="0"/>
              </a:rPr>
              <a:t>EMOTIONS AND DECISION MAKING</a:t>
            </a:r>
          </a:p>
        </p:txBody>
      </p:sp>
      <p:sp>
        <p:nvSpPr>
          <p:cNvPr id="16386" name="Text Box 3">
            <a:extLst>
              <a:ext uri="{FF2B5EF4-FFF2-40B4-BE49-F238E27FC236}">
                <a16:creationId xmlns:a16="http://schemas.microsoft.com/office/drawing/2014/main" id="{E9131D1E-7AA9-C742-805B-4C54818C8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060576"/>
            <a:ext cx="79200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800" dirty="0">
                <a:latin typeface="Times New Roman" panose="02020603050405020304" pitchFamily="18" charset="0"/>
              </a:rPr>
              <a:t>“</a:t>
            </a:r>
            <a:r>
              <a:rPr lang="it-IT" altLang="en-US" sz="2800" dirty="0" err="1">
                <a:latin typeface="Times New Roman" panose="02020603050405020304" pitchFamily="18" charset="0"/>
              </a:rPr>
              <a:t>counterfactual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emotions</a:t>
            </a:r>
            <a:r>
              <a:rPr lang="it-IT" altLang="en-US" sz="2800" dirty="0">
                <a:latin typeface="Times New Roman" panose="02020603050405020304" pitchFamily="18" charset="0"/>
              </a:rPr>
              <a:t>”: </a:t>
            </a:r>
            <a:r>
              <a:rPr lang="it-IT" altLang="en-US" sz="2800" dirty="0" err="1">
                <a:latin typeface="Times New Roman" panose="02020603050405020304" pitchFamily="18" charset="0"/>
              </a:rPr>
              <a:t>regret</a:t>
            </a:r>
            <a:r>
              <a:rPr lang="it-IT" altLang="en-US" sz="2800" dirty="0">
                <a:latin typeface="Times New Roman" panose="02020603050405020304" pitchFamily="18" charset="0"/>
              </a:rPr>
              <a:t> and </a:t>
            </a:r>
            <a:r>
              <a:rPr lang="it-IT" altLang="en-US" sz="2800" dirty="0" err="1">
                <a:latin typeface="Times New Roman" panose="02020603050405020304" pitchFamily="18" charset="0"/>
              </a:rPr>
              <a:t>disappointment</a:t>
            </a: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en-US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11D66BEC-4489-AC41-8C53-787401146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981075"/>
            <a:ext cx="79200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800" dirty="0" err="1">
                <a:latin typeface="Times New Roman" panose="02020603050405020304" pitchFamily="18" charset="0"/>
              </a:rPr>
              <a:t>Regret</a:t>
            </a:r>
            <a:r>
              <a:rPr lang="it-IT" altLang="en-US" sz="2800" dirty="0">
                <a:latin typeface="Times New Roman" panose="02020603050405020304" pitchFamily="18" charset="0"/>
              </a:rPr>
              <a:t> and </a:t>
            </a:r>
            <a:r>
              <a:rPr lang="it-IT" altLang="en-US" sz="2800" dirty="0" err="1">
                <a:latin typeface="Times New Roman" panose="02020603050405020304" pitchFamily="18" charset="0"/>
              </a:rPr>
              <a:t>Disappointment</a:t>
            </a:r>
            <a:r>
              <a:rPr lang="it-IT" altLang="en-US" sz="2800" dirty="0">
                <a:latin typeface="Times New Roman" panose="02020603050405020304" pitchFamily="18" charset="0"/>
              </a:rPr>
              <a:t> = </a:t>
            </a:r>
            <a:r>
              <a:rPr lang="it-IT" altLang="en-US" sz="2800" dirty="0" err="1">
                <a:latin typeface="Times New Roman" panose="02020603050405020304" pitchFamily="18" charset="0"/>
              </a:rPr>
              <a:t>different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emotions</a:t>
            </a:r>
            <a:endParaRPr lang="it-IT" altLang="en-US" sz="2800" dirty="0">
              <a:latin typeface="Times New Roman" panose="02020603050405020304" pitchFamily="18" charset="0"/>
            </a:endParaRPr>
          </a:p>
        </p:txBody>
      </p:sp>
      <p:pic>
        <p:nvPicPr>
          <p:cNvPr id="19459" name="Picture 4">
            <a:extLst>
              <a:ext uri="{FF2B5EF4-FFF2-40B4-BE49-F238E27FC236}">
                <a16:creationId xmlns:a16="http://schemas.microsoft.com/office/drawing/2014/main" id="{833940A0-CFDF-3343-9243-CC70E8C5F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2205039"/>
            <a:ext cx="8712200" cy="392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5BAEC26A-6A48-9A45-B9A6-C5F9580E4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404813"/>
            <a:ext cx="59570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800" i="1" dirty="0">
                <a:latin typeface="Times New Roman" panose="02020603050405020304" pitchFamily="18" charset="0"/>
              </a:rPr>
              <a:t>EMOTIONS AND DECISION MAKING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4">
            <a:extLst>
              <a:ext uri="{FF2B5EF4-FFF2-40B4-BE49-F238E27FC236}">
                <a16:creationId xmlns:a16="http://schemas.microsoft.com/office/drawing/2014/main" id="{1E165981-557A-A74F-B79C-E50601687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2276475"/>
            <a:ext cx="8497888" cy="322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E5F4B829-F194-584B-8C2B-D6FDDDD61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981075"/>
            <a:ext cx="79200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800" dirty="0" err="1">
                <a:latin typeface="Times New Roman" panose="02020603050405020304" pitchFamily="18" charset="0"/>
              </a:rPr>
              <a:t>Regret</a:t>
            </a:r>
            <a:r>
              <a:rPr lang="it-IT" altLang="en-US" sz="2800" dirty="0">
                <a:latin typeface="Times New Roman" panose="02020603050405020304" pitchFamily="18" charset="0"/>
              </a:rPr>
              <a:t> and </a:t>
            </a:r>
            <a:r>
              <a:rPr lang="it-IT" altLang="en-US" sz="2800" dirty="0" err="1">
                <a:latin typeface="Times New Roman" panose="02020603050405020304" pitchFamily="18" charset="0"/>
              </a:rPr>
              <a:t>Disappointment</a:t>
            </a:r>
            <a:r>
              <a:rPr lang="it-IT" altLang="en-US" sz="2800" dirty="0">
                <a:latin typeface="Times New Roman" panose="02020603050405020304" pitchFamily="18" charset="0"/>
              </a:rPr>
              <a:t> = </a:t>
            </a:r>
            <a:r>
              <a:rPr lang="it-IT" altLang="en-US" sz="2800" dirty="0" err="1">
                <a:latin typeface="Times New Roman" panose="02020603050405020304" pitchFamily="18" charset="0"/>
              </a:rPr>
              <a:t>different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emotions</a:t>
            </a:r>
            <a:endParaRPr lang="it-IT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167FF2E9-5C7E-9F49-A4A2-AA15F3AF3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404813"/>
            <a:ext cx="59570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800" i="1" dirty="0">
                <a:latin typeface="Times New Roman" panose="02020603050405020304" pitchFamily="18" charset="0"/>
              </a:rPr>
              <a:t>EMOTIONS AND DECISION MAKING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4">
            <a:extLst>
              <a:ext uri="{FF2B5EF4-FFF2-40B4-BE49-F238E27FC236}">
                <a16:creationId xmlns:a16="http://schemas.microsoft.com/office/drawing/2014/main" id="{D337EE1D-8380-0C4D-9C3B-206FA4305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36839"/>
            <a:ext cx="8497888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D0EAD5A7-513F-DF42-B2D6-5CFEA8AC8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981075"/>
            <a:ext cx="79200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800" dirty="0" err="1">
                <a:latin typeface="Times New Roman" panose="02020603050405020304" pitchFamily="18" charset="0"/>
              </a:rPr>
              <a:t>Regret</a:t>
            </a:r>
            <a:r>
              <a:rPr lang="it-IT" altLang="en-US" sz="2800" dirty="0">
                <a:latin typeface="Times New Roman" panose="02020603050405020304" pitchFamily="18" charset="0"/>
              </a:rPr>
              <a:t> and </a:t>
            </a:r>
            <a:r>
              <a:rPr lang="it-IT" altLang="en-US" sz="2800" dirty="0" err="1">
                <a:latin typeface="Times New Roman" panose="02020603050405020304" pitchFamily="18" charset="0"/>
              </a:rPr>
              <a:t>Disappointment</a:t>
            </a:r>
            <a:r>
              <a:rPr lang="it-IT" altLang="en-US" sz="2800" dirty="0">
                <a:latin typeface="Times New Roman" panose="02020603050405020304" pitchFamily="18" charset="0"/>
              </a:rPr>
              <a:t> = </a:t>
            </a:r>
            <a:r>
              <a:rPr lang="it-IT" altLang="en-US" sz="2800" dirty="0" err="1">
                <a:latin typeface="Times New Roman" panose="02020603050405020304" pitchFamily="18" charset="0"/>
              </a:rPr>
              <a:t>different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emotions</a:t>
            </a:r>
            <a:endParaRPr lang="it-IT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A9C45EF2-FF70-C24B-8DC7-53FC1A4D5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404813"/>
            <a:ext cx="59570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800" i="1" dirty="0">
                <a:latin typeface="Times New Roman" panose="02020603050405020304" pitchFamily="18" charset="0"/>
              </a:rPr>
              <a:t>EMOTIONS AND DECISION MAKING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>
            <a:extLst>
              <a:ext uri="{FF2B5EF4-FFF2-40B4-BE49-F238E27FC236}">
                <a16:creationId xmlns:a16="http://schemas.microsoft.com/office/drawing/2014/main" id="{9C45C771-B6BA-FA4E-88D1-3E40A8755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981075"/>
            <a:ext cx="7920038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en-US" sz="2800" dirty="0">
              <a:latin typeface="Times New Roman" panose="02020603050405020304" pitchFamily="18" charset="0"/>
            </a:endParaRPr>
          </a:p>
          <a:p>
            <a:pPr marL="514350" indent="-514350" algn="ctr">
              <a:spcBef>
                <a:spcPct val="0"/>
              </a:spcBef>
              <a:buFontTx/>
              <a:buAutoNum type="arabicParenR"/>
            </a:pPr>
            <a:r>
              <a:rPr lang="it-IT" altLang="en-US" sz="2800" dirty="0">
                <a:latin typeface="Times New Roman" panose="02020603050405020304" pitchFamily="18" charset="0"/>
              </a:rPr>
              <a:t>For </a:t>
            </a:r>
            <a:r>
              <a:rPr lang="it-IT" altLang="en-US" sz="2800" dirty="0" err="1">
                <a:latin typeface="Times New Roman" panose="02020603050405020304" pitchFamily="18" charset="0"/>
              </a:rPr>
              <a:t>each</a:t>
            </a:r>
            <a:r>
              <a:rPr lang="it-IT" altLang="en-US" sz="2800" dirty="0">
                <a:latin typeface="Times New Roman" panose="02020603050405020304" pitchFamily="18" charset="0"/>
              </a:rPr>
              <a:t> option, estimate the </a:t>
            </a:r>
            <a:r>
              <a:rPr lang="it-IT" altLang="en-US" sz="2800" dirty="0" err="1">
                <a:latin typeface="Times New Roman" panose="02020603050405020304" pitchFamily="18" charset="0"/>
              </a:rPr>
              <a:t>regret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you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would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feel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if</a:t>
            </a:r>
            <a:r>
              <a:rPr lang="it-IT" altLang="en-US" sz="2800" dirty="0">
                <a:latin typeface="Times New Roman" panose="02020603050405020304" pitchFamily="18" charset="0"/>
              </a:rPr>
              <a:t> the </a:t>
            </a:r>
            <a:r>
              <a:rPr lang="it-IT" altLang="en-US" sz="2800" dirty="0" err="1">
                <a:latin typeface="Times New Roman" panose="02020603050405020304" pitchFamily="18" charset="0"/>
              </a:rPr>
              <a:t>outcomes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were</a:t>
            </a:r>
            <a:r>
              <a:rPr lang="it-IT" altLang="en-US" sz="2800" dirty="0">
                <a:latin typeface="Times New Roman" panose="02020603050405020304" pitchFamily="18" charset="0"/>
              </a:rPr>
              <a:t> negative (</a:t>
            </a:r>
            <a:r>
              <a:rPr lang="it-IT" altLang="en-US" sz="2800" dirty="0" err="1">
                <a:latin typeface="Times New Roman" panose="02020603050405020304" pitchFamily="18" charset="0"/>
              </a:rPr>
              <a:t>anticipated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regret</a:t>
            </a:r>
            <a:r>
              <a:rPr lang="it-IT" altLang="en-US" sz="2800" dirty="0">
                <a:latin typeface="Times New Roman" panose="02020603050405020304" pitchFamily="18" charset="0"/>
              </a:rPr>
              <a:t>)</a:t>
            </a:r>
          </a:p>
          <a:p>
            <a:pPr marL="0" indent="0" algn="ctr">
              <a:spcBef>
                <a:spcPct val="0"/>
              </a:spcBef>
              <a:buNone/>
            </a:pPr>
            <a:endParaRPr lang="it-IT" altLang="en-US" sz="2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it-IT" altLang="en-US" sz="2800" dirty="0">
                <a:latin typeface="Times New Roman" panose="02020603050405020304" pitchFamily="18" charset="0"/>
              </a:rPr>
              <a:t>2) </a:t>
            </a:r>
            <a:r>
              <a:rPr lang="it-IT" altLang="en-US" sz="2800" dirty="0" err="1">
                <a:latin typeface="Times New Roman" panose="02020603050405020304" pitchFamily="18" charset="0"/>
              </a:rPr>
              <a:t>Choose</a:t>
            </a:r>
            <a:r>
              <a:rPr lang="it-IT" altLang="en-US" sz="2800" dirty="0">
                <a:latin typeface="Times New Roman" panose="02020603050405020304" pitchFamily="18" charset="0"/>
              </a:rPr>
              <a:t> the option with the </a:t>
            </a:r>
            <a:r>
              <a:rPr lang="it-IT" altLang="en-US" sz="2800" dirty="0" err="1">
                <a:latin typeface="Times New Roman" panose="02020603050405020304" pitchFamily="18" charset="0"/>
              </a:rPr>
              <a:t>lower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anticipated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regret</a:t>
            </a:r>
            <a:endParaRPr lang="it-IT" altLang="en-US" sz="2800" dirty="0">
              <a:latin typeface="Times New Roman" panose="02020603050405020304" pitchFamily="18" charset="0"/>
            </a:endParaRPr>
          </a:p>
          <a:p>
            <a:pPr marL="514350" indent="-514350" algn="ctr">
              <a:spcBef>
                <a:spcPct val="0"/>
              </a:spcBef>
              <a:buFontTx/>
              <a:buAutoNum type="arabicParenR"/>
            </a:pPr>
            <a:endParaRPr lang="it-IT" altLang="en-US" sz="2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it-IT" altLang="en-US" sz="2800" dirty="0">
                <a:latin typeface="Times New Roman" panose="02020603050405020304" pitchFamily="18" charset="0"/>
              </a:rPr>
              <a:t>To note: in the </a:t>
            </a:r>
            <a:r>
              <a:rPr lang="it-IT" altLang="en-US" sz="2800" dirty="0" err="1">
                <a:latin typeface="Times New Roman" panose="02020603050405020304" pitchFamily="18" charset="0"/>
              </a:rPr>
              <a:t>theory</a:t>
            </a:r>
            <a:r>
              <a:rPr lang="it-IT" altLang="en-US" sz="2800" dirty="0">
                <a:latin typeface="Times New Roman" panose="02020603050405020304" pitchFamily="18" charset="0"/>
              </a:rPr>
              <a:t>, the </a:t>
            </a:r>
            <a:r>
              <a:rPr lang="it-IT" altLang="en-US" sz="2800" dirty="0" err="1">
                <a:latin typeface="Times New Roman" panose="02020603050405020304" pitchFamily="18" charset="0"/>
              </a:rPr>
              <a:t>anticipated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regret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is</a:t>
            </a:r>
            <a:r>
              <a:rPr lang="it-IT" altLang="en-US" sz="2800" dirty="0">
                <a:latin typeface="Times New Roman" panose="02020603050405020304" pitchFamily="18" charset="0"/>
              </a:rPr>
              <a:t> the </a:t>
            </a:r>
            <a:r>
              <a:rPr lang="it-IT" altLang="en-US" sz="2800" dirty="0" err="1">
                <a:latin typeface="Times New Roman" panose="02020603050405020304" pitchFamily="18" charset="0"/>
              </a:rPr>
              <a:t>criterion</a:t>
            </a:r>
            <a:r>
              <a:rPr lang="it-IT" altLang="en-US" sz="2800" dirty="0">
                <a:latin typeface="Times New Roman" panose="02020603050405020304" pitchFamily="18" charset="0"/>
              </a:rPr>
              <a:t>, </a:t>
            </a:r>
            <a:r>
              <a:rPr lang="it-IT" altLang="en-US" sz="2800" dirty="0" err="1">
                <a:latin typeface="Times New Roman" panose="02020603050405020304" pitchFamily="18" charset="0"/>
              </a:rPr>
              <a:t>not</a:t>
            </a:r>
            <a:r>
              <a:rPr lang="it-IT" altLang="en-US" sz="2800" dirty="0">
                <a:latin typeface="Times New Roman" panose="02020603050405020304" pitchFamily="18" charset="0"/>
              </a:rPr>
              <a:t> the </a:t>
            </a:r>
            <a:r>
              <a:rPr lang="it-IT" altLang="en-US" sz="2800" dirty="0" err="1">
                <a:latin typeface="Times New Roman" panose="02020603050405020304" pitchFamily="18" charset="0"/>
              </a:rPr>
              <a:t>experienced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regret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97ABF0A1-967A-2A43-A66F-B2C918985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0001" y="332656"/>
            <a:ext cx="29593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800" i="1" dirty="0">
                <a:latin typeface="Times New Roman" panose="02020603050405020304" pitchFamily="18" charset="0"/>
              </a:rPr>
              <a:t>REGRET THEORY</a:t>
            </a:r>
          </a:p>
        </p:txBody>
      </p:sp>
    </p:spTree>
    <p:extLst>
      <p:ext uri="{BB962C8B-B14F-4D97-AF65-F5344CB8AC3E}">
        <p14:creationId xmlns:p14="http://schemas.microsoft.com/office/powerpoint/2010/main" val="3096448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>
            <a:extLst>
              <a:ext uri="{FF2B5EF4-FFF2-40B4-BE49-F238E27FC236}">
                <a16:creationId xmlns:a16="http://schemas.microsoft.com/office/drawing/2014/main" id="{9C45C771-B6BA-FA4E-88D1-3E40A8755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981076"/>
            <a:ext cx="7920038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800" dirty="0" err="1">
                <a:latin typeface="Times New Roman" panose="02020603050405020304" pitchFamily="18" charset="0"/>
              </a:rPr>
              <a:t>Coping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strategies</a:t>
            </a: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it-IT" altLang="en-US" sz="2800" dirty="0" err="1">
                <a:latin typeface="Times New Roman" panose="02020603050405020304" pitchFamily="18" charset="0"/>
              </a:rPr>
              <a:t>Avoidance</a:t>
            </a: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</a:pP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it-IT" altLang="en-US" sz="2800" dirty="0" err="1">
                <a:latin typeface="Times New Roman" panose="02020603050405020304" pitchFamily="18" charset="0"/>
              </a:rPr>
              <a:t>Regret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avoidance</a:t>
            </a:r>
            <a:r>
              <a:rPr lang="it-IT" altLang="en-US" sz="2800" dirty="0">
                <a:latin typeface="Times New Roman" panose="02020603050405020304" pitchFamily="18" charset="0"/>
              </a:rPr>
              <a:t> : </a:t>
            </a:r>
            <a:r>
              <a:rPr lang="it-IT" altLang="en-US" sz="2800" dirty="0" err="1">
                <a:latin typeface="Times New Roman" panose="02020603050405020304" pitchFamily="18" charset="0"/>
              </a:rPr>
              <a:t>avoiding</a:t>
            </a:r>
            <a:r>
              <a:rPr lang="it-IT" altLang="en-US" sz="2800" dirty="0">
                <a:latin typeface="Times New Roman" panose="02020603050405020304" pitchFamily="18" charset="0"/>
              </a:rPr>
              <a:t> a feedback </a:t>
            </a:r>
            <a:r>
              <a:rPr lang="it-IT" altLang="en-US" sz="2800" dirty="0" err="1">
                <a:latin typeface="Times New Roman" panose="02020603050405020304" pitchFamily="18" charset="0"/>
              </a:rPr>
              <a:t>about</a:t>
            </a:r>
            <a:r>
              <a:rPr lang="it-IT" altLang="en-US" sz="2800" dirty="0">
                <a:latin typeface="Times New Roman" panose="02020603050405020304" pitchFamily="18" charset="0"/>
              </a:rPr>
              <a:t> the </a:t>
            </a:r>
            <a:r>
              <a:rPr lang="it-IT" altLang="en-US" sz="2800" dirty="0" err="1">
                <a:latin typeface="Times New Roman" panose="02020603050405020304" pitchFamily="18" charset="0"/>
              </a:rPr>
              <a:t>unchosen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options</a:t>
            </a: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</a:pPr>
            <a:endParaRPr lang="it-IT" altLang="en-US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it-IT" altLang="en-US" sz="2800" dirty="0" err="1">
                <a:latin typeface="Times New Roman" panose="02020603050405020304" pitchFamily="18" charset="0"/>
              </a:rPr>
              <a:t>Disappointment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avoidance</a:t>
            </a:r>
            <a:r>
              <a:rPr lang="it-IT" altLang="en-US" sz="2800" dirty="0">
                <a:latin typeface="Times New Roman" panose="02020603050405020304" pitchFamily="18" charset="0"/>
              </a:rPr>
              <a:t>: </a:t>
            </a:r>
            <a:r>
              <a:rPr lang="it-IT" altLang="en-US" sz="2800" dirty="0" err="1">
                <a:latin typeface="Times New Roman" panose="02020603050405020304" pitchFamily="18" charset="0"/>
              </a:rPr>
              <a:t>risk</a:t>
            </a:r>
            <a:r>
              <a:rPr lang="it-IT" altLang="en-US" sz="2800" dirty="0">
                <a:latin typeface="Times New Roman" panose="02020603050405020304" pitchFamily="18" charset="0"/>
              </a:rPr>
              <a:t> </a:t>
            </a:r>
            <a:r>
              <a:rPr lang="it-IT" altLang="en-US" sz="2800" dirty="0" err="1">
                <a:latin typeface="Times New Roman" panose="02020603050405020304" pitchFamily="18" charset="0"/>
              </a:rPr>
              <a:t>aversion</a:t>
            </a:r>
            <a:r>
              <a:rPr lang="it-IT" altLang="en-US" sz="2800" dirty="0">
                <a:latin typeface="Times New Roman" panose="02020603050405020304" pitchFamily="18" charset="0"/>
              </a:rPr>
              <a:t>, </a:t>
            </a:r>
            <a:r>
              <a:rPr lang="it-IT" altLang="en-US" sz="2800" dirty="0" err="1">
                <a:latin typeface="Times New Roman" panose="02020603050405020304" pitchFamily="18" charset="0"/>
              </a:rPr>
              <a:t>reducing</a:t>
            </a:r>
            <a:r>
              <a:rPr lang="it-IT" altLang="en-US" sz="2800" dirty="0">
                <a:latin typeface="Times New Roman" panose="02020603050405020304" pitchFamily="18" charset="0"/>
              </a:rPr>
              <a:t> the </a:t>
            </a:r>
            <a:r>
              <a:rPr lang="it-IT" altLang="en-US" sz="2800" dirty="0" err="1">
                <a:latin typeface="Times New Roman" panose="02020603050405020304" pitchFamily="18" charset="0"/>
              </a:rPr>
              <a:t>expectations</a:t>
            </a:r>
            <a:endParaRPr lang="it-IT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97ABF0A1-967A-2A43-A66F-B2C918985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404813"/>
            <a:ext cx="59570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2800" i="1" dirty="0">
                <a:latin typeface="Times New Roman" panose="02020603050405020304" pitchFamily="18" charset="0"/>
              </a:rPr>
              <a:t>EMOTIONS AND DECISION MAKING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175</Words>
  <Application>Microsoft Macintosh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Fabio Ferlazzo</dc:creator>
  <cp:lastModifiedBy>Fabio Ferlazzo</cp:lastModifiedBy>
  <cp:revision>21</cp:revision>
  <dcterms:created xsi:type="dcterms:W3CDTF">2022-11-22T16:23:54Z</dcterms:created>
  <dcterms:modified xsi:type="dcterms:W3CDTF">2023-12-10T18:03:43Z</dcterms:modified>
</cp:coreProperties>
</file>