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2" r:id="rId3"/>
    <p:sldId id="278" r:id="rId4"/>
    <p:sldId id="279" r:id="rId5"/>
    <p:sldId id="286" r:id="rId6"/>
    <p:sldId id="284" r:id="rId7"/>
    <p:sldId id="296" r:id="rId8"/>
    <p:sldId id="257" r:id="rId9"/>
    <p:sldId id="258" r:id="rId10"/>
    <p:sldId id="285" r:id="rId11"/>
    <p:sldId id="288" r:id="rId12"/>
    <p:sldId id="273" r:id="rId13"/>
    <p:sldId id="289" r:id="rId14"/>
    <p:sldId id="265" r:id="rId15"/>
    <p:sldId id="266" r:id="rId16"/>
    <p:sldId id="290" r:id="rId17"/>
    <p:sldId id="267" r:id="rId18"/>
    <p:sldId id="268" r:id="rId19"/>
    <p:sldId id="269" r:id="rId20"/>
    <p:sldId id="291" r:id="rId21"/>
    <p:sldId id="292" r:id="rId22"/>
    <p:sldId id="270" r:id="rId23"/>
    <p:sldId id="271" r:id="rId24"/>
    <p:sldId id="274" r:id="rId25"/>
    <p:sldId id="293" r:id="rId26"/>
    <p:sldId id="275" r:id="rId27"/>
    <p:sldId id="297" r:id="rId28"/>
    <p:sldId id="276" r:id="rId29"/>
    <p:sldId id="283" r:id="rId30"/>
    <p:sldId id="298" r:id="rId31"/>
    <p:sldId id="277" r:id="rId32"/>
    <p:sldId id="294" r:id="rId33"/>
    <p:sldId id="295" r:id="rId34"/>
    <p:sldId id="259" r:id="rId35"/>
    <p:sldId id="260" r:id="rId36"/>
    <p:sldId id="261" r:id="rId37"/>
    <p:sldId id="262" r:id="rId38"/>
    <p:sldId id="263" r:id="rId39"/>
    <p:sldId id="264" r:id="rId4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724C4A-FC96-4D3F-A2AE-E61C8789FA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114C4-80CB-4CAC-9D2E-36CEDCD777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BAEDB-AD80-4506-B95F-0BDA4B30E5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6F16F-1D3A-4654-B130-126A02BD36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77881"/>
            <a:ext cx="8240713" cy="5394325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27937-B7A8-43CA-B6A9-C229FDAD92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0CAB4-C3A5-4E27-ABFA-B861337452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F7DE1-CDDF-4DB6-97F2-52F84A445F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48D-F037-4645-A70C-9B34D44D12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FE47E-E56D-4648-9222-549FECA5DD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C912-38F6-4F3B-B149-D9F678D5AF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6BA95-EA32-474F-BFD6-3A7A405641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7886D-D4E8-4020-883A-5C757704D0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35C1AF-26CB-4026-B26F-3F4F11D282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60D579-9069-4196-920C-FDDB49104FD9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/>
          <a:p>
            <a:pPr eaLnBrk="1" hangingPunct="1"/>
            <a:r>
              <a:rPr lang="it-IT" smtClean="0"/>
              <a:t>Genetica ricombinante nei batteri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/>
          <a:p>
            <a:pPr eaLnBrk="1" hangingPunct="1"/>
            <a:r>
              <a:rPr lang="it-IT" smtClean="0"/>
              <a:t>Coniugazione</a:t>
            </a:r>
          </a:p>
          <a:p>
            <a:pPr eaLnBrk="1" hangingPunct="1"/>
            <a:r>
              <a:rPr lang="it-IT" smtClean="0"/>
              <a:t>Trasformazione </a:t>
            </a:r>
          </a:p>
          <a:p>
            <a:pPr eaLnBrk="1" hangingPunct="1"/>
            <a:r>
              <a:rPr lang="it-IT" smtClean="0"/>
              <a:t>Trasduzione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70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2958"/>
          <a:stretch>
            <a:fillRect/>
          </a:stretch>
        </p:blipFill>
        <p:spPr>
          <a:xfrm>
            <a:off x="-28298" y="476671"/>
            <a:ext cx="9172298" cy="5308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Nei batteri </a:t>
            </a:r>
            <a:r>
              <a:rPr lang="it-IT" dirty="0" err="1" smtClean="0"/>
              <a:t>Gram</a:t>
            </a:r>
            <a:r>
              <a:rPr lang="it-IT" dirty="0" smtClean="0"/>
              <a:t> negativi </a:t>
            </a:r>
            <a:endParaRPr lang="it-IT" dirty="0"/>
          </a:p>
        </p:txBody>
      </p:sp>
      <p:pic>
        <p:nvPicPr>
          <p:cNvPr id="13314" name="Picture 4" descr="070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7619" r="1752" b="53408"/>
          <a:stretch>
            <a:fillRect/>
          </a:stretch>
        </p:blipFill>
        <p:spPr>
          <a:xfrm>
            <a:off x="500034" y="2000240"/>
            <a:ext cx="4367213" cy="3929063"/>
          </a:xfrm>
        </p:spPr>
      </p:pic>
      <p:pic>
        <p:nvPicPr>
          <p:cNvPr id="3" name="Picture 4" descr="070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46592" r="1752" b="8438"/>
          <a:stretch>
            <a:fillRect/>
          </a:stretch>
        </p:blipFill>
        <p:spPr>
          <a:xfrm>
            <a:off x="4929190" y="1928802"/>
            <a:ext cx="4214810" cy="43747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2E20B5-037E-4B99-8312-3183FE01A17A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Plasmidi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smtClean="0"/>
              <a:t>Elementi genetici extracromosomici, formati da una molecola di DNA bicatenario a struttura circolare dalle dimensioni variabili (1000-200000 coppie di basi)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Un singolo batterio può contenere numerosi plasmidi differenti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Possono considerarsi elementi genetici estranei, le cui funzioni non sono indispensabili per la sopravvivenza della cellula in condizioni ottimali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Alcuni sono in grado di codificare prodotti utili per la cellula per garantire la sua sopravvivenza in nicchie particolari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070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4847"/>
          <a:stretch>
            <a:fillRect/>
          </a:stretch>
        </p:blipFill>
        <p:spPr>
          <a:xfrm>
            <a:off x="1071538" y="552860"/>
            <a:ext cx="6929486" cy="6233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6A2C68-8F3E-4362-8B19-D378ADAFD43A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Coniugazione batterica F+</a:t>
            </a:r>
          </a:p>
        </p:txBody>
      </p:sp>
      <p:pic>
        <p:nvPicPr>
          <p:cNvPr id="16388" name="Picture 3" descr="Fconjug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438"/>
            <a:ext cx="3455987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Fconjug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425" y="1341438"/>
            <a:ext cx="344646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Fconjug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076700"/>
            <a:ext cx="344646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Fconjug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7425" y="4076700"/>
            <a:ext cx="344646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7FEF58-5F00-4A04-8BC4-1F8D7BB3F140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Coniugazione F+</a:t>
            </a:r>
          </a:p>
        </p:txBody>
      </p:sp>
      <p:pic>
        <p:nvPicPr>
          <p:cNvPr id="17412" name="Picture 3" descr="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052638"/>
            <a:ext cx="50419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it-IT" dirty="0" smtClean="0"/>
              <a:t>Integrazione del plasmide </a:t>
            </a:r>
            <a:endParaRPr lang="it-IT" dirty="0"/>
          </a:p>
        </p:txBody>
      </p:sp>
      <p:pic>
        <p:nvPicPr>
          <p:cNvPr id="18434" name="Picture 4" descr="071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4291" r="34456" b="3647"/>
          <a:stretch>
            <a:fillRect/>
          </a:stretch>
        </p:blipFill>
        <p:spPr>
          <a:xfrm>
            <a:off x="3500430" y="1214438"/>
            <a:ext cx="2928938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7C61DA-9ACA-4D86-8256-2F0EA1524949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smtClean="0"/>
              <a:t>Coniugazione Hfr (alta frequenza di ricombinazione)</a:t>
            </a:r>
          </a:p>
        </p:txBody>
      </p:sp>
      <p:pic>
        <p:nvPicPr>
          <p:cNvPr id="19460" name="Picture 3" descr="hfrconjug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68413"/>
            <a:ext cx="344646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frconjug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425" y="1268413"/>
            <a:ext cx="344646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hfrconjug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076700"/>
            <a:ext cx="344646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hfrconjug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7425" y="4076700"/>
            <a:ext cx="344646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556420-E119-4039-9394-8E341CCE48A7}" type="slidenum">
              <a:rPr lang="it-IT" smtClean="0"/>
              <a:pPr/>
              <a:t>18</a:t>
            </a:fld>
            <a:endParaRPr lang="it-IT" smtClean="0"/>
          </a:p>
        </p:txBody>
      </p:sp>
      <p:pic>
        <p:nvPicPr>
          <p:cNvPr id="20483" name="Picture 2" descr="hfrconjug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650" y="1593850"/>
            <a:ext cx="45847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1CE4AA-5DF5-4416-9942-E824DF0AAB2C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Coniugazione Hfr</a:t>
            </a:r>
          </a:p>
        </p:txBody>
      </p:sp>
      <p:pic>
        <p:nvPicPr>
          <p:cNvPr id="21508" name="Picture 3" descr="hf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052638"/>
            <a:ext cx="554513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FE3401-2E6F-49A3-A549-BCF5B09B771B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sz="3600" dirty="0" smtClean="0"/>
              <a:t>Caratteristiche del genoma</a:t>
            </a:r>
            <a:br>
              <a:rPr lang="it-IT" sz="3600" dirty="0" smtClean="0"/>
            </a:br>
            <a:r>
              <a:rPr lang="it-IT" sz="3600" dirty="0" smtClean="0"/>
              <a:t> batterico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dirty="0" smtClean="0"/>
              <a:t>Presenza di un unico cromosoma,assenza di un complemento diploide dei vari geni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dirty="0" smtClean="0"/>
              <a:t>Assenza di istoni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dirty="0" smtClean="0"/>
              <a:t>Geni legati in unità </a:t>
            </a:r>
            <a:r>
              <a:rPr lang="it-IT" sz="2800" dirty="0" err="1" smtClean="0"/>
              <a:t>trascrizionali</a:t>
            </a:r>
            <a:r>
              <a:rPr lang="it-IT" sz="2800" dirty="0" smtClean="0"/>
              <a:t> </a:t>
            </a:r>
            <a:r>
              <a:rPr lang="it-IT" sz="2800" dirty="0" err="1" smtClean="0"/>
              <a:t>multicistroniche</a:t>
            </a:r>
            <a:r>
              <a:rPr lang="it-IT" sz="2800" dirty="0" smtClean="0"/>
              <a:t>  denominate </a:t>
            </a:r>
            <a:r>
              <a:rPr lang="it-IT" sz="2800" dirty="0" err="1" smtClean="0"/>
              <a:t>operon</a:t>
            </a:r>
            <a:endParaRPr lang="it-IT" sz="2800" dirty="0" smtClean="0"/>
          </a:p>
          <a:p>
            <a:pPr eaLnBrk="1" hangingPunct="1">
              <a:lnSpc>
                <a:spcPct val="80000"/>
              </a:lnSpc>
            </a:pPr>
            <a:r>
              <a:rPr lang="it-IT" sz="2800" dirty="0" smtClean="0"/>
              <a:t>Utilizzo di tutta la sequenza genica per codificare proteine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dirty="0" smtClean="0"/>
              <a:t>Presenza di sequenze su ambedue le catene di DNA cromosomico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dirty="0" smtClean="0"/>
              <a:t>Esistenza di  unità geniche accessorie “ </a:t>
            </a:r>
            <a:r>
              <a:rPr lang="it-IT" sz="2800" i="1" dirty="0" smtClean="0"/>
              <a:t>plasmidi”</a:t>
            </a:r>
            <a:r>
              <a:rPr lang="it-IT" sz="2800" dirty="0" smtClean="0"/>
              <a:t> </a:t>
            </a:r>
          </a:p>
        </p:txBody>
      </p:sp>
      <p:pic>
        <p:nvPicPr>
          <p:cNvPr id="5" name="Picture 8" descr="File:Plasmide (italiano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88640"/>
            <a:ext cx="3048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Distacco del plasmide </a:t>
            </a:r>
            <a:endParaRPr lang="it-IT" dirty="0"/>
          </a:p>
        </p:txBody>
      </p:sp>
      <p:pic>
        <p:nvPicPr>
          <p:cNvPr id="22530" name="Picture 4" descr="071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1623" r="246" b="9304"/>
          <a:stretch>
            <a:fillRect/>
          </a:stretch>
        </p:blipFill>
        <p:spPr>
          <a:xfrm>
            <a:off x="2714612" y="1428736"/>
            <a:ext cx="4186238" cy="5167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2"/>
          <p:cNvGraphicFramePr>
            <a:graphicFrameLocks noGrp="1"/>
          </p:cNvGraphicFramePr>
          <p:nvPr>
            <p:ph/>
          </p:nvPr>
        </p:nvGraphicFramePr>
        <p:xfrm>
          <a:off x="457200" y="1397000"/>
          <a:ext cx="8240714" cy="4119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20357"/>
                <a:gridCol w="4120357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it-IT" dirty="0" smtClean="0"/>
                        <a:t>Classificazione</a:t>
                      </a:r>
                      <a:r>
                        <a:rPr lang="it-IT" baseline="0" dirty="0" smtClean="0"/>
                        <a:t> dei plasmidi in base alle informazioni  veicolate 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Plasmidi coniugativi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Fattore</a:t>
                      </a:r>
                      <a:r>
                        <a:rPr lang="it-IT" baseline="0" dirty="0" smtClean="0"/>
                        <a:t> F è in grado di regolare il proprio trasferimento da una cellula donatrice ad una ricevente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Plasmide R di resistenza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Contiene</a:t>
                      </a:r>
                      <a:r>
                        <a:rPr lang="it-IT" baseline="0" dirty="0" smtClean="0"/>
                        <a:t> geni che conferiscono resistenza agli antibiotici (</a:t>
                      </a:r>
                      <a:r>
                        <a:rPr lang="el-GR" baseline="0" dirty="0" smtClean="0"/>
                        <a:t>β</a:t>
                      </a:r>
                      <a:r>
                        <a:rPr lang="it-IT" baseline="0" dirty="0" smtClean="0"/>
                        <a:t>- </a:t>
                      </a:r>
                      <a:r>
                        <a:rPr lang="it-IT" baseline="0" dirty="0" err="1" smtClean="0"/>
                        <a:t>lattamasi</a:t>
                      </a:r>
                      <a:r>
                        <a:rPr lang="it-IT" baseline="0" dirty="0" smtClean="0"/>
                        <a:t>) 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Plasmidi di virulenza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Codificano per fattori di virulenza  ad esempio </a:t>
                      </a:r>
                      <a:r>
                        <a:rPr lang="it-IT" dirty="0" err="1" smtClean="0"/>
                        <a:t>adesine</a:t>
                      </a:r>
                      <a:r>
                        <a:rPr lang="it-IT" dirty="0" smtClean="0"/>
                        <a:t>,</a:t>
                      </a:r>
                      <a:r>
                        <a:rPr lang="it-IT" baseline="0" dirty="0" smtClean="0"/>
                        <a:t> tossine, </a:t>
                      </a:r>
                      <a:r>
                        <a:rPr lang="it-IT" baseline="0" dirty="0" err="1" smtClean="0"/>
                        <a:t>batteriocine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Plasmidi metabolici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Contengono geni per funzioni metaboliche complesse 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Plasmidi criptici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Non </a:t>
                      </a:r>
                      <a:r>
                        <a:rPr lang="it-IT" baseline="0" dirty="0" smtClean="0"/>
                        <a:t> sono note le informazioni  genetiche  potenzialmente  utili per la cellula batterica  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DDE7BE-4BAF-4B9A-8488-FC929A67F84C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Resistenza plasmidica</a:t>
            </a:r>
          </a:p>
        </p:txBody>
      </p:sp>
      <p:pic>
        <p:nvPicPr>
          <p:cNvPr id="24580" name="Picture 3" descr="rconjug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196975"/>
            <a:ext cx="34274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rconjug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425" y="1196975"/>
            <a:ext cx="344646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rconjug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005263"/>
            <a:ext cx="344646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rconjug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7425" y="4005263"/>
            <a:ext cx="344646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B58BCB-E499-4FD2-8ACC-E554443DD689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Plasmide-R</a:t>
            </a:r>
          </a:p>
        </p:txBody>
      </p:sp>
      <p:pic>
        <p:nvPicPr>
          <p:cNvPr id="25604" name="Picture 3" descr="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052638"/>
            <a:ext cx="5329237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F3062A-7990-4D8F-BE02-5AD951CA264C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Elementi trasponibili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smtClean="0"/>
              <a:t>Sia il cromosoma batterico che i plasmidi contengono alcune sequenze di DNA che possono </a:t>
            </a:r>
            <a:r>
              <a:rPr lang="it-IT" sz="2800" b="1" smtClean="0"/>
              <a:t>traslocare</a:t>
            </a:r>
            <a:r>
              <a:rPr lang="it-IT" sz="2800" smtClean="0"/>
              <a:t>, utilizzando particolari meccanismi, passando da una zona all’altra del genoma.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Sono rappresentati dalle sequenze di inserzione </a:t>
            </a:r>
            <a:r>
              <a:rPr lang="it-IT" sz="2800" b="1" smtClean="0"/>
              <a:t>(IS),</a:t>
            </a:r>
            <a:r>
              <a:rPr lang="it-IT" sz="2800" smtClean="0"/>
              <a:t> dai trasposoni </a:t>
            </a:r>
            <a:r>
              <a:rPr lang="it-IT" sz="2800" b="1" smtClean="0"/>
              <a:t>(TN)</a:t>
            </a:r>
            <a:r>
              <a:rPr lang="it-IT" sz="2800" smtClean="0"/>
              <a:t> e dagli elementi invertibili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L’elemento trasponibile originale rimane nella sede iniziale mentre una sua copia compare in un’altra zona del genoma, provocando un effetto mutageno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071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7286"/>
          <a:stretch>
            <a:fillRect/>
          </a:stretch>
        </p:blipFill>
        <p:spPr>
          <a:xfrm>
            <a:off x="1258420" y="549944"/>
            <a:ext cx="6697956" cy="5687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13CC58-6741-4C3F-9500-B52446E98007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Le sequenze d’inserzione 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Sono piccoli tratti di DNA lunghi circa 1000 nucleotidi i cui estremi presentano corte sequenze nucleotidiche ripetute si trovano sia nel DNA cromosomiale che in quello plasmidico </a:t>
            </a:r>
          </a:p>
          <a:p>
            <a:pPr eaLnBrk="1" hangingPunct="1"/>
            <a:r>
              <a:rPr lang="it-IT" smtClean="0"/>
              <a:t>Sono in grado di </a:t>
            </a:r>
            <a:r>
              <a:rPr lang="it-IT" b="1" smtClean="0"/>
              <a:t>codificare solo enzimi necessari alla loro inserzione</a:t>
            </a:r>
            <a:r>
              <a:rPr lang="it-IT" smtClean="0"/>
              <a:t> e non geni specifici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27937-B7A8-43CA-B6A9-C229FDAD92A3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pic>
        <p:nvPicPr>
          <p:cNvPr id="1026" name="Picture 2" descr="http://s0.wdstatic.com/images/it/ll/9/9a/Sequenza_di_inserzi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925" y="1857364"/>
            <a:ext cx="8033737" cy="4196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B2BD7-4979-4567-840A-FE0D8673B337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 Trasposoni  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Sono elementi genici di maggiori dimensioni e con un’organizzazione più complessa spesso fiancheggiati da due sequenze di inserzione identiche </a:t>
            </a:r>
          </a:p>
          <a:p>
            <a:pPr eaLnBrk="1" hangingPunct="1"/>
            <a:r>
              <a:rPr lang="it-IT" smtClean="0"/>
              <a:t>Sono in </a:t>
            </a:r>
            <a:r>
              <a:rPr lang="it-IT" b="1" smtClean="0"/>
              <a:t>grado di codificare una serie di prodotti </a:t>
            </a:r>
            <a:r>
              <a:rPr lang="it-IT" smtClean="0"/>
              <a:t>in particolare </a:t>
            </a:r>
            <a:r>
              <a:rPr lang="it-IT" b="1" smtClean="0"/>
              <a:t>enzimi </a:t>
            </a:r>
            <a:r>
              <a:rPr lang="it-IT" smtClean="0"/>
              <a:t>che sono coinvolti nella resistenza ai farmaci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877B9C-D033-4790-A24F-1A41FE90CDE5}" type="slidenum">
              <a:rPr lang="it-IT" smtClean="0"/>
              <a:pPr/>
              <a:t>29</a:t>
            </a:fld>
            <a:endParaRPr lang="it-IT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836613"/>
            <a:ext cx="882015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0C3F50-9D56-4969-8654-1AC1249CE16A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84763"/>
            <a:ext cx="8229600" cy="1143000"/>
          </a:xfrm>
        </p:spPr>
        <p:txBody>
          <a:bodyPr/>
          <a:lstStyle/>
          <a:p>
            <a:pPr eaLnBrk="1" hangingPunct="1"/>
            <a:r>
              <a:rPr lang="it-IT" sz="2000" smtClean="0"/>
              <a:t>La doppia elica di Dna del cromosoma batterico non costituisce una singola molecola superavvolta, ma è organizzata in diversi domini superavvolti. Ognuno dei quali  è stabilizzato per la presenza di legami con proteine specifiche.</a:t>
            </a:r>
          </a:p>
        </p:txBody>
      </p:sp>
      <p:pic>
        <p:nvPicPr>
          <p:cNvPr id="5124" name="Picture 3" descr="FG07_10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55888" y="415925"/>
            <a:ext cx="3832225" cy="4525963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7C912-38F6-4F3B-B149-D9F678D5AF4C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pic>
        <p:nvPicPr>
          <p:cNvPr id="55298" name="Picture 2" descr="http://upload.wikimedia.org/wikipedia/it/5/5b/Trasposone_batterico_composi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64556"/>
            <a:ext cx="8858312" cy="4131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A1A0D4-D8D3-4448-B488-281267C6350B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Gli elementi invertibili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Sono simili ad un </a:t>
            </a:r>
            <a:r>
              <a:rPr lang="it-IT" dirty="0" err="1" smtClean="0"/>
              <a:t>trasposone</a:t>
            </a:r>
            <a:r>
              <a:rPr lang="it-IT" dirty="0" smtClean="0"/>
              <a:t> </a:t>
            </a:r>
            <a:r>
              <a:rPr lang="it-IT" b="1" dirty="0" smtClean="0"/>
              <a:t>codificano </a:t>
            </a:r>
            <a:r>
              <a:rPr lang="it-IT" dirty="0" smtClean="0"/>
              <a:t>inoltre </a:t>
            </a:r>
            <a:r>
              <a:rPr lang="it-IT" b="1" dirty="0" smtClean="0"/>
              <a:t>un enzima</a:t>
            </a:r>
            <a:r>
              <a:rPr lang="it-IT" dirty="0" smtClean="0"/>
              <a:t> particolare la DNA-invertasi, in grado  di invertire l’orientamento del segmento di DNA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071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4291" r="1836"/>
          <a:stretch>
            <a:fillRect/>
          </a:stretch>
        </p:blipFill>
        <p:spPr>
          <a:xfrm>
            <a:off x="362840" y="260648"/>
            <a:ext cx="4929886" cy="6488849"/>
          </a:xfrm>
        </p:spPr>
      </p:pic>
      <p:sp>
        <p:nvSpPr>
          <p:cNvPr id="33795" name="CasellaDiTesto 2"/>
          <p:cNvSpPr txBox="1">
            <a:spLocks noChangeArrowheads="1"/>
          </p:cNvSpPr>
          <p:nvPr/>
        </p:nvSpPr>
        <p:spPr bwMode="auto">
          <a:xfrm>
            <a:off x="5580434" y="548680"/>
            <a:ext cx="331204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/>
              <a:t>L’</a:t>
            </a:r>
            <a:r>
              <a:rPr lang="it-IT" sz="2400" dirty="0" err="1"/>
              <a:t>integrone</a:t>
            </a:r>
            <a:r>
              <a:rPr lang="it-IT" sz="2400" dirty="0"/>
              <a:t> è costituito da regioni conservate , tra cui è interposta una regione variabile  </a:t>
            </a:r>
            <a:r>
              <a:rPr lang="it-IT" sz="2400" dirty="0" smtClean="0"/>
              <a:t>(una </a:t>
            </a:r>
            <a:r>
              <a:rPr lang="it-IT" sz="2400" dirty="0"/>
              <a:t>cassetta genica) che non è in grado di esprimere i propri geni . La sua espressione può essere possibile solo se si inserisce in un </a:t>
            </a:r>
            <a:r>
              <a:rPr lang="it-IT" sz="2400" dirty="0" err="1"/>
              <a:t>integrone</a:t>
            </a:r>
            <a:r>
              <a:rPr lang="it-IT" sz="2400" dirty="0"/>
              <a:t>. L’integrazione avviene ad opera di una integrasi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071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23755"/>
          <a:stretch>
            <a:fillRect/>
          </a:stretch>
        </p:blipFill>
        <p:spPr>
          <a:xfrm>
            <a:off x="899592" y="1484784"/>
            <a:ext cx="7805010" cy="415877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8B75D8-E545-4C7A-A918-F63767437A62}" type="slidenum">
              <a:rPr lang="it-IT" smtClean="0"/>
              <a:pPr/>
              <a:t>34</a:t>
            </a:fld>
            <a:endParaRPr lang="it-IT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it-IT" sz="4000" smtClean="0"/>
              <a:t>Trasduzione generalizzata</a:t>
            </a:r>
          </a:p>
        </p:txBody>
      </p:sp>
      <p:pic>
        <p:nvPicPr>
          <p:cNvPr id="35844" name="Picture 3" descr="gentransd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6138" y="1557338"/>
            <a:ext cx="3365500" cy="2438400"/>
          </a:xfrm>
          <a:noFill/>
        </p:spPr>
      </p:pic>
      <p:pic>
        <p:nvPicPr>
          <p:cNvPr id="35845" name="Picture 4" descr="gentransd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388" y="1557338"/>
            <a:ext cx="3365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 descr="gentransd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086225"/>
            <a:ext cx="3365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 descr="gentransd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8388" y="4086225"/>
            <a:ext cx="3365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89C8B9-E18E-432C-88B2-4D0BCE02B850}" type="slidenum">
              <a:rPr lang="it-IT" smtClean="0"/>
              <a:pPr/>
              <a:t>35</a:t>
            </a:fld>
            <a:endParaRPr lang="it-IT" smtClean="0"/>
          </a:p>
        </p:txBody>
      </p:sp>
      <p:pic>
        <p:nvPicPr>
          <p:cNvPr id="36867" name="Picture 2" descr="gentransd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96975"/>
            <a:ext cx="3365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gentransd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88" y="1196975"/>
            <a:ext cx="3365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gentransd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2263" y="3933825"/>
            <a:ext cx="3365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9AE43D-4569-4E64-9362-7448DB089B6B}" type="slidenum">
              <a:rPr lang="it-IT" smtClean="0"/>
              <a:pPr/>
              <a:t>36</a:t>
            </a:fld>
            <a:endParaRPr lang="it-IT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Trasduzione generalizzata</a:t>
            </a:r>
          </a:p>
        </p:txBody>
      </p:sp>
      <p:pic>
        <p:nvPicPr>
          <p:cNvPr id="37892" name="Picture 3" descr="gentr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101850"/>
            <a:ext cx="58324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327B6-2C23-4274-AFAD-E6E0F1D085C0}" type="slidenum">
              <a:rPr lang="it-IT" smtClean="0"/>
              <a:pPr/>
              <a:t>37</a:t>
            </a:fld>
            <a:endParaRPr lang="it-IT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Trasduzione specializzata</a:t>
            </a:r>
          </a:p>
        </p:txBody>
      </p:sp>
      <p:pic>
        <p:nvPicPr>
          <p:cNvPr id="38916" name="Picture 3" descr="spectransduc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3365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spectransduc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613" y="1484313"/>
            <a:ext cx="3365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 descr="spectransduc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149725"/>
            <a:ext cx="3365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6" descr="spectransduc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9613" y="4159250"/>
            <a:ext cx="3365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5BCBEB-9A83-4988-A8AB-7D9AE0149301}" type="slidenum">
              <a:rPr lang="it-IT" smtClean="0"/>
              <a:pPr/>
              <a:t>38</a:t>
            </a:fld>
            <a:endParaRPr lang="it-IT" smtClean="0"/>
          </a:p>
        </p:txBody>
      </p:sp>
      <p:pic>
        <p:nvPicPr>
          <p:cNvPr id="39939" name="Picture 2" descr="spectransduc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1998663"/>
            <a:ext cx="3365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 descr="spectransduc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388" y="1998663"/>
            <a:ext cx="3365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052817-FB39-405B-91B1-B1A9703647E6}" type="slidenum">
              <a:rPr lang="it-IT" smtClean="0"/>
              <a:pPr/>
              <a:t>39</a:t>
            </a:fld>
            <a:endParaRPr lang="it-IT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Trasduzione specializzata</a:t>
            </a:r>
          </a:p>
        </p:txBody>
      </p:sp>
      <p:pic>
        <p:nvPicPr>
          <p:cNvPr id="40964" name="Picture 3" descr="spectr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738313"/>
            <a:ext cx="5903912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F38F8C-65B5-40A6-AA7F-7961D57FE434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Dna eucariotico avvolto intorno agli istoni.</a:t>
            </a:r>
          </a:p>
        </p:txBody>
      </p:sp>
      <p:pic>
        <p:nvPicPr>
          <p:cNvPr id="6148" name="Picture 3" descr="FG07_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5075" y="1600200"/>
            <a:ext cx="4133850" cy="4525963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Mutazioni </a:t>
            </a:r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smtClean="0"/>
              <a:t>Possono essere </a:t>
            </a:r>
            <a:r>
              <a:rPr lang="it-IT" sz="2800" b="1" smtClean="0"/>
              <a:t>spontanee</a:t>
            </a:r>
            <a:r>
              <a:rPr lang="it-IT" sz="2800" smtClean="0"/>
              <a:t> o </a:t>
            </a:r>
            <a:r>
              <a:rPr lang="it-IT" sz="2800" b="1" smtClean="0"/>
              <a:t>indotte</a:t>
            </a:r>
          </a:p>
          <a:p>
            <a:r>
              <a:rPr lang="it-IT" sz="2800" smtClean="0"/>
              <a:t>Quelle spontanee sono molto poco frequenti </a:t>
            </a:r>
          </a:p>
          <a:p>
            <a:r>
              <a:rPr lang="it-IT" sz="2800" smtClean="0"/>
              <a:t>Sono generalmente compatibili con la sopravvivenza del batterio altrimenti diventano letali</a:t>
            </a:r>
          </a:p>
          <a:p>
            <a:r>
              <a:rPr lang="it-IT" sz="2800" smtClean="0"/>
              <a:t>Si distinguono in </a:t>
            </a:r>
            <a:r>
              <a:rPr lang="it-IT" sz="2800" b="1" smtClean="0"/>
              <a:t>microlesioni</a:t>
            </a:r>
            <a:r>
              <a:rPr lang="it-IT" sz="2800" smtClean="0"/>
              <a:t> :  alterazione a carico di una coppia di basi </a:t>
            </a:r>
          </a:p>
          <a:p>
            <a:r>
              <a:rPr lang="it-IT" sz="2800" b="1" smtClean="0"/>
              <a:t>Macrolesioni</a:t>
            </a:r>
            <a:r>
              <a:rPr lang="it-IT" sz="2800" smtClean="0"/>
              <a:t> : modificazioni di sequenze nucleotidiche  più grandi </a:t>
            </a:r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F93250-14F0-4A4D-8937-BD981E930D8E}" type="slidenum">
              <a:rPr lang="it-IT" smtClean="0"/>
              <a:pPr/>
              <a:t>5</a:t>
            </a:fld>
            <a:endParaRPr lang="it-IT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Ricombinazione omologa</a:t>
            </a:r>
            <a:endParaRPr lang="it-IT" dirty="0"/>
          </a:p>
        </p:txBody>
      </p:sp>
      <p:pic>
        <p:nvPicPr>
          <p:cNvPr id="9218" name="Picture 4" descr="07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3223" t="15627" r="4687" b="40393"/>
          <a:stretch>
            <a:fillRect/>
          </a:stretch>
        </p:blipFill>
        <p:spPr>
          <a:xfrm>
            <a:off x="137701" y="1428736"/>
            <a:ext cx="8855069" cy="3071833"/>
          </a:xfrm>
        </p:spPr>
      </p:pic>
      <p:sp>
        <p:nvSpPr>
          <p:cNvPr id="4" name="CasellaDiTesto 3"/>
          <p:cNvSpPr txBox="1"/>
          <p:nvPr/>
        </p:nvSpPr>
        <p:spPr>
          <a:xfrm>
            <a:off x="285720" y="4929198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dirty="0" smtClean="0"/>
              <a:t>Una </a:t>
            </a:r>
            <a:r>
              <a:rPr lang="it-IT" dirty="0" err="1" smtClean="0"/>
              <a:t>Dnasi</a:t>
            </a:r>
            <a:r>
              <a:rPr lang="it-IT" dirty="0" smtClean="0"/>
              <a:t> opera un taglio nella molecola di DNA</a:t>
            </a:r>
          </a:p>
          <a:p>
            <a:pPr marL="342900" indent="-342900">
              <a:buAutoNum type="arabicParenR"/>
            </a:pPr>
            <a:r>
              <a:rPr lang="it-IT" dirty="0" smtClean="0"/>
              <a:t>Intervento delle PBS (proteine che legano il DNA a singolo filamento</a:t>
            </a:r>
          </a:p>
          <a:p>
            <a:pPr marL="342900" indent="-342900">
              <a:buAutoNum type="arabicParenR"/>
            </a:pPr>
            <a:r>
              <a:rPr lang="it-IT" dirty="0" smtClean="0"/>
              <a:t>Intervento delle Proteina </a:t>
            </a:r>
            <a:r>
              <a:rPr lang="it-IT" dirty="0" err="1" smtClean="0"/>
              <a:t>Rec</a:t>
            </a:r>
            <a:r>
              <a:rPr lang="it-IT" dirty="0" smtClean="0"/>
              <a:t> A in grado di legare il filamento di DNA  per consentire l’appaiamento con l’altro filamento di DNA  </a:t>
            </a:r>
          </a:p>
          <a:p>
            <a:pPr marL="342900" indent="-342900">
              <a:buAutoNum type="arabicParenR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Ricombinazione omologa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FE47E-E56D-4648-9222-549FECA5DD3E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4" name="Picture 4" descr="0702"/>
          <p:cNvPicPr>
            <a:picLocks noChangeAspect="1" noChangeArrowheads="1"/>
          </p:cNvPicPr>
          <p:nvPr/>
        </p:nvPicPr>
        <p:blipFill>
          <a:blip r:embed="rId2" cstate="print"/>
          <a:srcRect l="64642" t="58261" r="613" b="2945"/>
          <a:stretch>
            <a:fillRect/>
          </a:stretch>
        </p:blipFill>
        <p:spPr bwMode="auto">
          <a:xfrm>
            <a:off x="1632109" y="1571613"/>
            <a:ext cx="6100561" cy="490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7C94AD-2BEB-486D-B8EE-21C87AC6C6E1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Trasformazione </a:t>
            </a:r>
          </a:p>
        </p:txBody>
      </p:sp>
      <p:pic>
        <p:nvPicPr>
          <p:cNvPr id="10244" name="Picture 3" descr="transform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196975"/>
            <a:ext cx="3546475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transform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196975"/>
            <a:ext cx="337343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transform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600" y="4086225"/>
            <a:ext cx="34925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transform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116388"/>
            <a:ext cx="345598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932C20-739D-4A30-ACCB-B955382ED2BE}" type="slidenum">
              <a:rPr lang="it-IT" smtClean="0"/>
              <a:pPr/>
              <a:t>9</a:t>
            </a:fld>
            <a:endParaRPr lang="it-IT" smtClean="0"/>
          </a:p>
        </p:txBody>
      </p:sp>
      <p:pic>
        <p:nvPicPr>
          <p:cNvPr id="11267" name="Picture 2" descr="trans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412875"/>
            <a:ext cx="46085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Trasformazione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645</Words>
  <Application>Microsoft Office PowerPoint</Application>
  <PresentationFormat>Presentazione su schermo (4:3)</PresentationFormat>
  <Paragraphs>97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Struttura predefinita</vt:lpstr>
      <vt:lpstr>Genetica ricombinante nei batteri</vt:lpstr>
      <vt:lpstr>Caratteristiche del genoma  batterico</vt:lpstr>
      <vt:lpstr>La doppia elica di Dna del cromosoma batterico non costituisce una singola molecola superavvolta, ma è organizzata in diversi domini superavvolti. Ognuno dei quali  è stabilizzato per la presenza di legami con proteine specifiche.</vt:lpstr>
      <vt:lpstr>Dna eucariotico avvolto intorno agli istoni.</vt:lpstr>
      <vt:lpstr>Mutazioni </vt:lpstr>
      <vt:lpstr>Ricombinazione omologa</vt:lpstr>
      <vt:lpstr>Ricombinazione omologa </vt:lpstr>
      <vt:lpstr>Trasformazione </vt:lpstr>
      <vt:lpstr>Trasformazione </vt:lpstr>
      <vt:lpstr>Diapositiva 10</vt:lpstr>
      <vt:lpstr>Nei batteri Gram negativi </vt:lpstr>
      <vt:lpstr>Plasmidi </vt:lpstr>
      <vt:lpstr>Diapositiva 13</vt:lpstr>
      <vt:lpstr>Coniugazione batterica F+</vt:lpstr>
      <vt:lpstr>Coniugazione F+</vt:lpstr>
      <vt:lpstr>Integrazione del plasmide </vt:lpstr>
      <vt:lpstr>Coniugazione Hfr (alta frequenza di ricombinazione)</vt:lpstr>
      <vt:lpstr>Diapositiva 18</vt:lpstr>
      <vt:lpstr>Coniugazione Hfr</vt:lpstr>
      <vt:lpstr>Distacco del plasmide </vt:lpstr>
      <vt:lpstr>Diapositiva 21</vt:lpstr>
      <vt:lpstr>Resistenza plasmidica</vt:lpstr>
      <vt:lpstr>Plasmide-R</vt:lpstr>
      <vt:lpstr>Elementi trasponibili</vt:lpstr>
      <vt:lpstr>Diapositiva 25</vt:lpstr>
      <vt:lpstr>Le sequenze d’inserzione </vt:lpstr>
      <vt:lpstr>Diapositiva 27</vt:lpstr>
      <vt:lpstr> Trasposoni  </vt:lpstr>
      <vt:lpstr>Diapositiva 29</vt:lpstr>
      <vt:lpstr>Diapositiva 30</vt:lpstr>
      <vt:lpstr>Gli elementi invertibili</vt:lpstr>
      <vt:lpstr>Diapositiva 32</vt:lpstr>
      <vt:lpstr>Diapositiva 33</vt:lpstr>
      <vt:lpstr>Trasduzione generalizzata</vt:lpstr>
      <vt:lpstr>Diapositiva 35</vt:lpstr>
      <vt:lpstr>Trasduzione generalizzata</vt:lpstr>
      <vt:lpstr>Trasduzione specializzata</vt:lpstr>
      <vt:lpstr>Diapositiva 38</vt:lpstr>
      <vt:lpstr>Trasduzione specializzata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Letizia Angiolella</dc:creator>
  <cp:lastModifiedBy>Utente</cp:lastModifiedBy>
  <cp:revision>31</cp:revision>
  <dcterms:created xsi:type="dcterms:W3CDTF">2005-03-02T10:49:29Z</dcterms:created>
  <dcterms:modified xsi:type="dcterms:W3CDTF">2015-03-11T15:27:20Z</dcterms:modified>
</cp:coreProperties>
</file>