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0"/>
  </p:notesMasterIdLst>
  <p:sldIdLst>
    <p:sldId id="259" r:id="rId2"/>
    <p:sldId id="424" r:id="rId3"/>
    <p:sldId id="263" r:id="rId4"/>
    <p:sldId id="403" r:id="rId5"/>
    <p:sldId id="404" r:id="rId6"/>
    <p:sldId id="405" r:id="rId7"/>
    <p:sldId id="406" r:id="rId8"/>
    <p:sldId id="414" r:id="rId9"/>
    <p:sldId id="415" r:id="rId10"/>
    <p:sldId id="416" r:id="rId11"/>
    <p:sldId id="417" r:id="rId12"/>
    <p:sldId id="425" r:id="rId13"/>
    <p:sldId id="264" r:id="rId14"/>
    <p:sldId id="265" r:id="rId15"/>
    <p:sldId id="410" r:id="rId16"/>
    <p:sldId id="413" r:id="rId17"/>
    <p:sldId id="418" r:id="rId18"/>
    <p:sldId id="437" r:id="rId19"/>
    <p:sldId id="423" r:id="rId20"/>
    <p:sldId id="436" r:id="rId21"/>
    <p:sldId id="443" r:id="rId22"/>
    <p:sldId id="276" r:id="rId23"/>
    <p:sldId id="277" r:id="rId24"/>
    <p:sldId id="444" r:id="rId25"/>
    <p:sldId id="428" r:id="rId26"/>
    <p:sldId id="430" r:id="rId27"/>
    <p:sldId id="429" r:id="rId28"/>
    <p:sldId id="431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0000"/>
    <a:srgbClr val="990033"/>
    <a:srgbClr val="A50021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Stile chiar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ile me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94C3F9-6523-486F-8301-A46705E85FAB}" type="datetimeFigureOut">
              <a:rPr lang="it-IT" smtClean="0"/>
              <a:pPr/>
              <a:t>13/03/2016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EF2E0-7110-4DD7-859C-AC2CB0DF08A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6644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5EF2E0-7110-4DD7-859C-AC2CB0DF08AB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181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5EF2E0-7110-4DD7-859C-AC2CB0DF08AB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6798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5EF2E0-7110-4DD7-859C-AC2CB0DF08AB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829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09910-8EFE-45D9-9715-82428718E126}" type="datetime1">
              <a:rPr lang="en-US" smtClean="0"/>
              <a:t>3/13/2016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871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1863A-04C4-4BF6-A1BE-1BEAA3872FE2}" type="datetime1">
              <a:rPr lang="en-US" smtClean="0"/>
              <a:t>3/13/2016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508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83DF5-F183-42E2-A647-D2FBA0C9A023}" type="datetime1">
              <a:rPr lang="en-US" smtClean="0"/>
              <a:t>3/13/2016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62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85F8D-F82A-4882-AE0A-AAF31F3A4DFE}" type="datetime1">
              <a:rPr lang="en-US" smtClean="0"/>
              <a:t>3/13/2016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54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67D2F-D902-4080-B2F0-A9E79CDDB243}" type="datetime1">
              <a:rPr lang="en-US" smtClean="0"/>
              <a:t>3/13/2016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151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A8D32-4DF7-4B12-B53D-A6726A0836C4}" type="datetime1">
              <a:rPr lang="en-US" smtClean="0"/>
              <a:t>3/13/2016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052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EBF778-5D28-417A-88FF-844BFAF5667F}" type="datetime1">
              <a:rPr lang="en-US" smtClean="0"/>
              <a:t>3/13/2016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854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80C615-5387-47BB-8B5F-4EC46975514B}" type="datetime1">
              <a:rPr lang="en-US" smtClean="0"/>
              <a:t>3/13/2016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695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9BEF-967F-4DBF-AFB7-71876A61C7E9}" type="datetime1">
              <a:rPr lang="en-US" smtClean="0"/>
              <a:t>3/13/2016</a:t>
            </a:fld>
            <a:endParaRPr lang="en-US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11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3AB9E-9183-44DD-91CB-7A1E724B373B}" type="datetime1">
              <a:rPr lang="en-US" smtClean="0"/>
              <a:t>3/13/2016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3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44560D-81DD-479E-B4F6-9BC3347894FE}" type="datetime1">
              <a:rPr lang="en-US" smtClean="0"/>
              <a:t>3/13/2016</a:t>
            </a:fld>
            <a:endParaRPr 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552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B602A-1392-496D-927F-3D2319B9BE1C}" type="datetime1">
              <a:rPr lang="en-US" smtClean="0"/>
              <a:t>3/13/2016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A1617-AD98-4555-9D7A-6703E9B7D4B1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801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085873" y="2905780"/>
            <a:ext cx="6992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it-IT" sz="2800" b="1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Sicurezza nel laboratorio di Chimica</a:t>
            </a:r>
            <a:endParaRPr lang="it-IT" sz="2800" b="1" dirty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14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886587"/>
            <a:ext cx="4617740" cy="181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tangolo 5"/>
          <p:cNvSpPr/>
          <p:nvPr/>
        </p:nvSpPr>
        <p:spPr>
          <a:xfrm>
            <a:off x="337761" y="260648"/>
            <a:ext cx="87868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u="sng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DISPOSITIVI DI PROTEZIONE INDIVIDUALE (DPI)</a:t>
            </a:r>
          </a:p>
          <a:p>
            <a:pPr algn="ctr"/>
            <a:endParaRPr lang="es-ES_tradnl" b="1" u="sng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A50021"/>
              </a:buClr>
              <a:buFont typeface="Wingdings" pitchFamily="2" charset="2"/>
              <a:buChar char="Ø"/>
            </a:pPr>
            <a:r>
              <a:rPr lang="es-ES_tradnl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b="1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</a:t>
            </a:r>
            <a:r>
              <a:rPr lang="es-ES_tradnl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_tradnl" b="1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Occhiali</a:t>
            </a:r>
            <a:endParaRPr lang="es-ES_tradnl" b="1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s-ES_tradnl" b="1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funzione primaria degli occhiali di sicurezza è quella di prevenire il contatto tra prodotti chimici e l’occhio. I modelli possono essere diversi; in ogni caso devono riportare la sigla EN 166 oppure EN 172 ed il </a:t>
            </a:r>
            <a:r>
              <a:rPr lang="es-ES_tradnl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marchio</a:t>
            </a:r>
            <a:r>
              <a:rPr lang="es-ES_tradnl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CE</a:t>
            </a:r>
          </a:p>
          <a:p>
            <a:pPr algn="just"/>
            <a:endParaRPr lang="es-ES_tradnl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b="1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N.B. Gli occhiali da vista NON proteggono adeguatamente gli occhi</a:t>
            </a:r>
            <a:r>
              <a:rPr lang="it-IT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:occorre indossare gli occhiali protettivi sopra quelli da vista.</a:t>
            </a:r>
            <a:endParaRPr lang="es-ES_tradnl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ttangolo 6"/>
          <p:cNvSpPr>
            <a:spLocks noChangeArrowheads="1"/>
          </p:cNvSpPr>
          <p:nvPr/>
        </p:nvSpPr>
        <p:spPr bwMode="auto">
          <a:xfrm>
            <a:off x="179512" y="3240112"/>
            <a:ext cx="9109645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</a:pPr>
            <a:r>
              <a:rPr lang="it-IT" altLang="it-IT" sz="1800" b="1" i="1" u="sng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Indossare occhiali di protezione</a:t>
            </a:r>
            <a:endParaRPr lang="it-IT" altLang="it-IT" sz="1800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</a:pPr>
            <a:r>
              <a:rPr lang="it-IT" altLang="it-IT" sz="1800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Quando eseguiamo (personalmente o i nostri vicini di banco</a:t>
            </a:r>
            <a:r>
              <a:rPr lang="it-IT" altLang="it-IT" sz="1800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altLang="it-IT" sz="1800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operazioni potenzialmente pericolose (aggiunta di reattivi acidi o basici, solventi infiammabili, operazioni a pressione ridotta</a:t>
            </a:r>
            <a:r>
              <a:rPr lang="it-IT" altLang="it-IT" sz="1800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o che prevedono proiezioni di materiale.</a:t>
            </a:r>
            <a:endParaRPr lang="it-IT" altLang="it-IT" sz="1800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4864571" y="4181908"/>
            <a:ext cx="4101783" cy="2474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</a:pPr>
            <a:r>
              <a:rPr lang="it-IT" altLang="it-IT" sz="1800" b="1" i="1" u="sng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usare lenti a contatto in laboratorio</a:t>
            </a:r>
            <a:r>
              <a:rPr lang="it-IT" altLang="it-IT" sz="1800" b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it-IT" altLang="it-IT" sz="1800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</a:pPr>
            <a:r>
              <a:rPr lang="it-IT" altLang="it-IT" sz="1800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offrono protezione dagli urti;</a:t>
            </a:r>
          </a:p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</a:pPr>
            <a:r>
              <a:rPr lang="it-IT" altLang="it-IT" sz="1800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possono aggravare le conseguenze di schizzi di sostanze corrosive impedendo il lavaggio;</a:t>
            </a:r>
          </a:p>
          <a:p>
            <a:pPr algn="just" eaLnBrk="1" hangingPunct="1">
              <a:spcBef>
                <a:spcPct val="10000"/>
              </a:spcBef>
              <a:spcAft>
                <a:spcPct val="10000"/>
              </a:spcAft>
              <a:buClrTx/>
              <a:buSzTx/>
              <a:buFontTx/>
              <a:buNone/>
            </a:pPr>
            <a:r>
              <a:rPr lang="it-IT" altLang="it-IT" sz="18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non se ne può fare a meno, è indispensabile portare sempre anche gli occhiali di sicurezza.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04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107504" y="260648"/>
            <a:ext cx="8786842" cy="367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DISPOSITIVI DI PROTEZIONE INDIVIDUALE (DPI)</a:t>
            </a:r>
          </a:p>
          <a:p>
            <a:pPr algn="ctr">
              <a:spcBef>
                <a:spcPts val="600"/>
              </a:spcBef>
            </a:pPr>
            <a:endParaRPr lang="es-ES_tradnl" b="1" u="sng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Clr>
                <a:srgbClr val="A50021"/>
              </a:buClr>
              <a:buFont typeface="Wingdings" pitchFamily="2" charset="2"/>
              <a:buChar char="Ø"/>
            </a:pPr>
            <a:r>
              <a:rPr lang="es-ES_tradnl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s-ES_tradnl" b="1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Guanti</a:t>
            </a:r>
            <a:endParaRPr lang="es-ES_tradnl" b="1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</a:pPr>
            <a:endParaRPr lang="es-ES_tradnl" b="1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protezione delle mani (quando necessaria) avviene mediante guanti: questi possono essere dei semplici e leggeri guanti in lattice che proteggono solo dal contatto e poco più fino ai guanti pesanti, rivestiti in PVC, usati per travasare liquidi corrosivi.</a:t>
            </a: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 notare che alcuni soggetti possono essere allergici al caucciù, in tal caso o indossano dei sottoguanti in cotone leggero o usano guanti in </a:t>
            </a:r>
            <a:r>
              <a:rPr lang="es-ES_tradnl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gomma nitrilica.</a:t>
            </a:r>
          </a:p>
          <a:p>
            <a:pPr algn="just">
              <a:spcBef>
                <a:spcPts val="600"/>
              </a:spcBef>
            </a:pPr>
            <a:r>
              <a:rPr lang="es-ES_tradnl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guanti usati devono essere scelti in funzione del tipo di utilizzo che se ne deve fare.</a:t>
            </a:r>
          </a:p>
          <a:p>
            <a:pPr algn="just">
              <a:spcBef>
                <a:spcPts val="600"/>
              </a:spcBef>
            </a:pPr>
            <a:r>
              <a:rPr lang="es-ES_tradnl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Guanti antiacido, per criogenia, termici....</a:t>
            </a:r>
          </a:p>
        </p:txBody>
      </p:sp>
      <p:grpSp>
        <p:nvGrpSpPr>
          <p:cNvPr id="4" name="Gruppo 3"/>
          <p:cNvGrpSpPr/>
          <p:nvPr/>
        </p:nvGrpSpPr>
        <p:grpSpPr>
          <a:xfrm>
            <a:off x="432473" y="4797152"/>
            <a:ext cx="8136904" cy="1664990"/>
            <a:chOff x="107504" y="5077172"/>
            <a:chExt cx="8136904" cy="166499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7504" y="5085184"/>
              <a:ext cx="4546419" cy="1656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53922" y="5085184"/>
              <a:ext cx="1646269" cy="1609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2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3018" y="5077172"/>
              <a:ext cx="1941390" cy="1586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60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07504" y="260648"/>
            <a:ext cx="8786842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DISPOSITIVI DI PROTEZIONE INDIVIDUALE (DPI)</a:t>
            </a:r>
          </a:p>
          <a:p>
            <a:pPr algn="ctr">
              <a:spcBef>
                <a:spcPts val="600"/>
              </a:spcBef>
            </a:pPr>
            <a:endParaRPr lang="es-ES_tradnl" b="1" u="sng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buClr>
                <a:srgbClr val="A50021"/>
              </a:buClr>
              <a:buFont typeface="Wingdings" pitchFamily="2" charset="2"/>
              <a:buChar char="Ø"/>
            </a:pPr>
            <a:r>
              <a:rPr lang="es-ES_tradnl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Maschere di protezione</a:t>
            </a:r>
          </a:p>
          <a:p>
            <a:pPr>
              <a:spcBef>
                <a:spcPts val="600"/>
              </a:spcBef>
            </a:pPr>
            <a:endParaRPr lang="es-ES_tradnl" b="1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protezione delle vie aeree è necessaria quando si opera con composti solidi polverulenti tossici o con composti volatili e tossici. Devono garantire la copertura di bocca e naso; alcune maschere coprono anche gli occhi.</a:t>
            </a: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tipo di maschera deve essere adeguato all’utilizzo.</a:t>
            </a: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Semplici maschere per mascherine per polveri si usano per composti polverulenti non particolarmente tossici. </a:t>
            </a: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composti volatili non particolarmente tossici si possono utilizzare mascherine con filtri al carbone attivo.</a:t>
            </a: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composti volatili e tossici e/o irritanti la maschera ha i filtri al carbone attivo e copre anche gli occhi. </a:t>
            </a: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questi ultimi due casi si opera sotto cappa aspirante.</a:t>
            </a:r>
            <a:endParaRPr lang="es-ES_tradnl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5258350"/>
            <a:ext cx="1368152" cy="140370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158" y="5258350"/>
            <a:ext cx="1402804" cy="140280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8421" y="4796772"/>
            <a:ext cx="1888039" cy="188803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6460" y="4796773"/>
            <a:ext cx="1888039" cy="1888039"/>
          </a:xfrm>
          <a:prstGeom prst="rect">
            <a:avLst/>
          </a:prstGeom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4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9"/>
          <a:stretch>
            <a:fillRect/>
          </a:stretch>
        </p:blipFill>
        <p:spPr bwMode="auto">
          <a:xfrm>
            <a:off x="187836" y="2000240"/>
            <a:ext cx="8848660" cy="351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tangolo 4"/>
          <p:cNvSpPr/>
          <p:nvPr/>
        </p:nvSpPr>
        <p:spPr>
          <a:xfrm>
            <a:off x="179512" y="836712"/>
            <a:ext cx="8964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SEGNALETICA DI SICUREZZA</a:t>
            </a:r>
          </a:p>
          <a:p>
            <a:endParaRPr lang="en-US" sz="2000" b="1" dirty="0" smtClean="0">
              <a:solidFill>
                <a:srgbClr val="680000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68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2105980" y="188640"/>
            <a:ext cx="49320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SEGNALETICA DI SICUREZZA</a:t>
            </a:r>
          </a:p>
          <a:p>
            <a:endParaRPr lang="en-US" sz="2000" b="1" dirty="0" smtClean="0">
              <a:solidFill>
                <a:srgbClr val="680000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764704"/>
            <a:ext cx="842010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3717032"/>
            <a:ext cx="84677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9134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2213992" y="260648"/>
            <a:ext cx="471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anose="020B0604020202020204" pitchFamily="34" charset="0"/>
              </a:rPr>
              <a:t>SEGNALETICA DI SICUREZZA</a:t>
            </a:r>
          </a:p>
          <a:p>
            <a:endParaRPr lang="en-US" sz="2000" b="1" dirty="0" smtClean="0">
              <a:solidFill>
                <a:srgbClr val="680000"/>
              </a:solidFill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3789040"/>
            <a:ext cx="8467725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950" y="1124744"/>
            <a:ext cx="8420100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9134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3" y="2366963"/>
            <a:ext cx="882967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ttangolo 5"/>
          <p:cNvSpPr/>
          <p:nvPr/>
        </p:nvSpPr>
        <p:spPr>
          <a:xfrm>
            <a:off x="179512" y="836712"/>
            <a:ext cx="8964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latin typeface="Bookman Old Style" panose="02050604050505020204" pitchFamily="18" charset="0"/>
                <a:cs typeface="Arial" panose="020B0604020202020204" pitchFamily="34" charset="0"/>
              </a:rPr>
              <a:t>SEGNALETICA DI SICUREZZA</a:t>
            </a:r>
          </a:p>
          <a:p>
            <a:endParaRPr lang="en-US" sz="2000" b="1" dirty="0" smtClean="0">
              <a:latin typeface="Bookman Old Style" panose="02050604050505020204" pitchFamily="18" charset="0"/>
              <a:cs typeface="Arial" panose="020B0604020202020204" pitchFamily="34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34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42876" y="2333685"/>
            <a:ext cx="89297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Sull’etichetta, in base al nuovo Regolamento CLP (</a:t>
            </a:r>
            <a:r>
              <a:rPr lang="en-US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</a:t>
            </a:r>
            <a:r>
              <a:rPr lang="en-US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labelling and packaging of substances and </a:t>
            </a:r>
            <a:r>
              <a:rPr lang="en-US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mixtures),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 sostituito definitivamente le precedenti Direttive dal 01/06/2015, figurano:</a:t>
            </a:r>
          </a:p>
          <a:p>
            <a:pPr algn="just"/>
            <a:endParaRPr 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A50021"/>
              </a:buClr>
              <a:buFont typeface="Wingdings" pitchFamily="2" charset="2"/>
              <a:buChar char="q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nome,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indirizzo e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numero di telefono del fornitore o dei fornitori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Clr>
                <a:srgbClr val="A50021"/>
              </a:buClr>
              <a:buFont typeface="Wingdings" pitchFamily="2" charset="2"/>
              <a:buChar char="q"/>
            </a:pP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</a:t>
            </a:r>
            <a:r>
              <a:rPr lang="it-IT" b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identificatori del prodotto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(ad es. la denominazione e il numero di identificazione attribuito);</a:t>
            </a:r>
            <a:endParaRPr 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algn="just">
              <a:buClr>
                <a:srgbClr val="A50021"/>
              </a:buClr>
              <a:buFont typeface="Wingdings" pitchFamily="2" charset="2"/>
              <a:buChar char="q"/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quantità nominale della sostanza o miscela contenuta nel collo messo a disposizione del pubblico, se tale quantità non e indicata altrove nel collo</a:t>
            </a: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rgbClr val="A50021"/>
              </a:buClr>
              <a:buFont typeface="Wingdings" pitchFamily="2" charset="2"/>
              <a:buChar char="q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pittogrammi di pericolo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>
              <a:buClr>
                <a:srgbClr val="A50021"/>
              </a:buClr>
              <a:buFont typeface="Wingdings" pitchFamily="2" charset="2"/>
              <a:buChar char="q"/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 avvertenze, indicate dalle parole: pericolo o attenzione;</a:t>
            </a:r>
          </a:p>
          <a:p>
            <a:pPr marL="273050" indent="-273050" algn="just">
              <a:buClr>
                <a:srgbClr val="A50021"/>
              </a:buClr>
              <a:buFont typeface="Wingdings" pitchFamily="2" charset="2"/>
              <a:buChar char="q"/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lettera “H”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dirty="0" err="1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hazard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statement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indicazioni di pericolo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(sostituiscono “R”);</a:t>
            </a:r>
          </a:p>
          <a:p>
            <a:pPr marL="273050" indent="-273050" algn="just">
              <a:buClr>
                <a:srgbClr val="A50021"/>
              </a:buClr>
              <a:buFont typeface="Wingdings" pitchFamily="2" charset="2"/>
              <a:buChar char="q"/>
            </a:pP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lettera “</a:t>
            </a:r>
            <a:r>
              <a:rPr lang="it-IT" b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it-IT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precautionary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statement): </a:t>
            </a: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consigli di prudenza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(sostituiscono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“S”);</a:t>
            </a:r>
          </a:p>
          <a:p>
            <a:pPr algn="just">
              <a:buClr>
                <a:srgbClr val="A50021"/>
              </a:buClr>
              <a:buFont typeface="Wingdings" pitchFamily="2" charset="2"/>
              <a:buChar char="q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una sezione per eventuali informazioni supplementari.</a:t>
            </a:r>
            <a:endParaRPr lang="it-IT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14282" y="188640"/>
            <a:ext cx="86781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ETICHETTATURA DEI PRODOTTI CHIMICI</a:t>
            </a:r>
          </a:p>
          <a:p>
            <a:pPr algn="ctr"/>
            <a:endParaRPr lang="es-ES_tradnl" b="1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L’etichetta è uno strumento di prevenzione che grazie alle informazioni ed alla simbologia che riproduce, consente un immediato riconoscimento dei rischi chimico-fisici e tossicologici, strettamente legati all’utilizzo, alla manipolazione, all’imballaggio e alla conservazione di agenti chimici.</a:t>
            </a:r>
          </a:p>
        </p:txBody>
      </p:sp>
    </p:spTree>
    <p:extLst>
      <p:ext uri="{BB962C8B-B14F-4D97-AF65-F5344CB8AC3E}">
        <p14:creationId xmlns:p14="http://schemas.microsoft.com/office/powerpoint/2010/main" val="83988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3" name="Immagin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7791450" cy="550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795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323528" y="260648"/>
            <a:ext cx="842968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Frasi H e Frasi P</a:t>
            </a: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l'entrata in vigore del Regolamento (CE) n° 1272/2008 sono state introdotte:</a:t>
            </a: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</a:t>
            </a: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Frasi H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Hazard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statements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Indicazioni di pericolo);</a:t>
            </a: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it-IT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Frasi P</a:t>
            </a: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Precautionary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statements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consigli di prudenza). </a:t>
            </a: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 serie di numeri che fanno riferimento a frasi standardizzate a livello internazionale.</a:t>
            </a:r>
          </a:p>
        </p:txBody>
      </p:sp>
      <p:sp>
        <p:nvSpPr>
          <p:cNvPr id="3" name="Rettangolo 2"/>
          <p:cNvSpPr/>
          <p:nvPr/>
        </p:nvSpPr>
        <p:spPr>
          <a:xfrm>
            <a:off x="107504" y="2153474"/>
            <a:ext cx="4304481" cy="4524315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Pericoli </a:t>
            </a:r>
            <a:endParaRPr lang="it-IT" sz="16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it-IT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fisici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H200 – Esplosivo instabile.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H220 </a:t>
            </a: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Gas altamente infiammabile.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H230 </a:t>
            </a: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Può scoppiare anche in assenza </a:t>
            </a: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aria.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H240 – Rischio di esplosione per riscaldamento.</a:t>
            </a:r>
          </a:p>
          <a:p>
            <a:pPr algn="just"/>
            <a:r>
              <a:rPr lang="it-IT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it-IT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it-IT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salute</a:t>
            </a:r>
            <a:endParaRPr lang="it-IT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H300 – Letale se ingerito.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H310 </a:t>
            </a: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Letale per contatto con la pelle.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H320 </a:t>
            </a: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Provoca irritazione oculare.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H330 – Letale se inalato</a:t>
            </a: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H350 </a:t>
            </a: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Può provocare il cancro</a:t>
            </a: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it-IT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sz="1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it-IT" sz="1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l'ambiente</a:t>
            </a:r>
            <a:endParaRPr lang="it-IT" sz="1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H400 – Molto tossico per gli organismi acquatici.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H420 </a:t>
            </a: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Nuoce alla salute pubblica e all’ambiente distruggendo l’ozono dello strato superiore dell’atmosfera</a:t>
            </a: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1600" b="0" i="1" dirty="0">
              <a:solidFill>
                <a:srgbClr val="68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4411985" y="2169054"/>
            <a:ext cx="4572000" cy="378565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it-IT" sz="1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Consigli di </a:t>
            </a:r>
            <a:r>
              <a:rPr lang="it-IT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prudenza</a:t>
            </a:r>
          </a:p>
          <a:p>
            <a:r>
              <a:rPr lang="it-IT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carattere generale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P102 </a:t>
            </a: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Tenere fuori dalla portata dei bambini.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P103 – Leggere l'etichetta prima dell'uso</a:t>
            </a: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1600" b="1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Prevenzione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P222 </a:t>
            </a: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Evitare il contatto con l'aria.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P223 – Evitare qualunque contatto con l’acqua</a:t>
            </a: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sz="1600" b="1" i="1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Reazione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P301 – in caso di ingestione:………………………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P304 </a:t>
            </a: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caso di inalazione:………………………</a:t>
            </a:r>
            <a:endParaRPr lang="it-IT" sz="1600" i="1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P305 – </a:t>
            </a: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caso di contatto con gli occhi:…………</a:t>
            </a:r>
          </a:p>
          <a:p>
            <a:r>
              <a:rPr lang="it-IT" sz="16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Conservazione</a:t>
            </a:r>
            <a:endParaRPr lang="it-IT" sz="1600" b="1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P403 </a:t>
            </a: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Conservare in luogo ben ventilato.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P404 – Conservare in un recipiente chiuso.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P422 </a:t>
            </a:r>
            <a:r>
              <a:rPr lang="it-IT" sz="1600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Conservare </a:t>
            </a:r>
            <a:r>
              <a:rPr lang="it-IT" sz="1600" i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sotto…………………………..</a:t>
            </a:r>
            <a:endParaRPr lang="it-IT" sz="1600" b="0" i="1" dirty="0">
              <a:solidFill>
                <a:srgbClr val="68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9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51520" y="116632"/>
            <a:ext cx="864096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en-US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COMPORTAMENTI  DA TENERE IN LABORATORIO</a:t>
            </a:r>
          </a:p>
          <a:p>
            <a:pPr algn="just">
              <a:spcBef>
                <a:spcPts val="600"/>
              </a:spcBef>
            </a:pPr>
            <a:r>
              <a:rPr lang="it-IT" b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Regole di comportamento indispensabili per lavorare in sicurezza </a:t>
            </a:r>
          </a:p>
          <a:p>
            <a:pPr algn="just">
              <a:spcBef>
                <a:spcPts val="600"/>
              </a:spcBef>
            </a:pPr>
            <a:endParaRPr lang="it-IT" b="1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DEVE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ndossare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camice, che deve essere sempre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chiuso.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Indossare scarpe chiuse e resistenti</a:t>
            </a:r>
            <a:endParaRPr lang="it-IT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Mantenere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sempre pulito e ordinato il piano di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lavoro.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Tenere i capelli legati o raccolti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Usare i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Dispositivi di Protezione Individuale (DPI) indicati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 docente.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Avvisare i vicini di banco se si eseguono operazioni potenzialmente pericolose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Avere in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 scritta lo schema delle operazioni da svolgere prima di iniziare qualunque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esperienza.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iniziare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esperimenti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si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hanno dubbi. Programmare la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sequenza delle operazioni da svolgere e preparare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anticipo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l'attrezzatura da usare.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Lavorare sotto cappa aspirante indossando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opportuni DPI quando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usano sostanze pericolose, tossiche, solventi organici, acidi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alcali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concentrati, o si seguono reazioni che sviluppano gas tossici o maleodoranti o che siano esotermiche o potenzialmente esplosive. </a:t>
            </a:r>
            <a:endParaRPr 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Allontanarsi </a:t>
            </a:r>
            <a:r>
              <a:rPr lang="it-IT" alt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immediatamente dal banco di lavoro avvertendo i colleghi vicini ed il </a:t>
            </a:r>
            <a:r>
              <a:rPr lang="it-IT" alt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docente se </a:t>
            </a:r>
            <a:r>
              <a:rPr lang="it-IT" alt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avverte senso di malessere, </a:t>
            </a:r>
            <a:endParaRPr lang="it-IT" altLang="it-IT" dirty="0">
              <a:solidFill>
                <a:srgbClr val="680000"/>
              </a:solidFill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>
          <a:xfrm>
            <a:off x="6974904" y="6453336"/>
            <a:ext cx="2133600" cy="365125"/>
          </a:xfrm>
        </p:spPr>
        <p:txBody>
          <a:bodyPr/>
          <a:lstStyle/>
          <a:p>
            <a:fld id="{CA4A1617-AD98-4555-9D7A-6703E9B7D4B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62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" r="5544"/>
          <a:stretch>
            <a:fillRect/>
          </a:stretch>
        </p:blipFill>
        <p:spPr bwMode="auto">
          <a:xfrm>
            <a:off x="342573" y="1196752"/>
            <a:ext cx="8280400" cy="497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808839" y="385967"/>
            <a:ext cx="33478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/>
              <a:t>ETICHETTA</a:t>
            </a: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881790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egnaposto data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it-IT" smtClean="0">
                <a:solidFill>
                  <a:srgbClr val="FFFFFF"/>
                </a:solidFill>
              </a:rPr>
              <a:t>Merccoledì 2 marzo 2016</a:t>
            </a:r>
          </a:p>
        </p:txBody>
      </p:sp>
      <p:pic>
        <p:nvPicPr>
          <p:cNvPr id="38915" name="Picture 2" descr="http://www.prc.cnrs-gif.fr/reach/it/images/fds_it.png"/>
          <p:cNvPicPr>
            <a:picLocks noChangeAspect="1" noChangeArrowheads="1"/>
          </p:cNvPicPr>
          <p:nvPr/>
        </p:nvPicPr>
        <p:blipFill>
          <a:blip r:embed="rId2" cstate="print">
            <a:extLst/>
          </a:blip>
          <a:srcRect/>
          <a:stretch>
            <a:fillRect/>
          </a:stretch>
        </p:blipFill>
        <p:spPr bwMode="auto">
          <a:xfrm>
            <a:off x="827584" y="1772816"/>
            <a:ext cx="7454033" cy="36724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719126" y="476672"/>
            <a:ext cx="7416824" cy="64807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bg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>
              <a:defRPr/>
            </a:pPr>
            <a:r>
              <a:rPr lang="it-IT" sz="3200" b="1" i="1" dirty="0" smtClean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SCHEDA </a:t>
            </a:r>
            <a:r>
              <a:rPr lang="it-IT" sz="3200" b="1" i="1" dirty="0" smtClean="0">
                <a:ln w="6600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DATI DI SICUREZZA (SDS)</a:t>
            </a:r>
          </a:p>
          <a:p>
            <a:pPr algn="ctr" eaLnBrk="1" hangingPunct="1">
              <a:defRPr/>
            </a:pPr>
            <a:endParaRPr lang="it-IT" sz="4400" b="1" i="1" dirty="0" smtClean="0">
              <a:ln w="6600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187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79512" y="260648"/>
            <a:ext cx="864096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SCHEDA DATI DI SICUREZZA</a:t>
            </a:r>
          </a:p>
          <a:p>
            <a:pPr algn="ctr">
              <a:spcBef>
                <a:spcPts val="600"/>
              </a:spcBef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b="1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b="1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it-IT" b="1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Sheet</a:t>
            </a: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MSDS)</a:t>
            </a:r>
          </a:p>
          <a:p>
            <a:pPr algn="ctr">
              <a:spcBef>
                <a:spcPts val="600"/>
              </a:spcBef>
            </a:pPr>
            <a:endParaRPr lang="it-IT" b="1" u="sng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Scheda di Sicurezza (</a:t>
            </a:r>
            <a:r>
              <a:rPr lang="it-IT" dirty="0" err="1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Safety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it-IT" dirty="0" err="1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Sheet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MSDS) rappresenta un meccanismo ben consolidato ed efficace per la trasmissione di adeguate informazioni di sicurezza lungo la catena di approvvigionamento di sostanze e miscele che rispondono a specifici criteri di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classificazione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t-IT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scheda di dati di sicurezza deve consentire agli utilizzatori di agenti chimici di adottare le misure necessarie inerenti alla tutela della salute umana e della sicurezza sul luogo di lavoro nonché alla tutela dell’ambiente.</a:t>
            </a:r>
          </a:p>
          <a:p>
            <a:pPr algn="just">
              <a:spcBef>
                <a:spcPts val="600"/>
              </a:spcBef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MSDS accompagna obbligatoriamente tutti i prodotti pericolosi o considerati tali, posti in commercio ed e composta da </a:t>
            </a: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voci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standardizzate e deve essere:</a:t>
            </a:r>
          </a:p>
          <a:p>
            <a:pPr algn="just">
              <a:spcBef>
                <a:spcPts val="600"/>
              </a:spcBef>
              <a:buClr>
                <a:srgbClr val="A50021"/>
              </a:buClr>
              <a:buFont typeface="Wingdings" pitchFamily="2" charset="2"/>
              <a:buChar char="q"/>
            </a:pPr>
            <a:endParaRPr 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buClr>
                <a:srgbClr val="A50021"/>
              </a:buClr>
              <a:buFont typeface="Wingdings" pitchFamily="2" charset="2"/>
              <a:buChar char="q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redatta nella lingua del Paese di impiego;</a:t>
            </a:r>
          </a:p>
          <a:p>
            <a:pPr algn="just">
              <a:spcBef>
                <a:spcPts val="600"/>
              </a:spcBef>
              <a:buClr>
                <a:srgbClr val="A50021"/>
              </a:buClr>
              <a:buFont typeface="Wingdings" pitchFamily="2" charset="2"/>
              <a:buChar char="q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fornita gratuitamente in formato elettronico o cartaceo;</a:t>
            </a:r>
          </a:p>
          <a:p>
            <a:pPr algn="just">
              <a:spcBef>
                <a:spcPts val="600"/>
              </a:spcBef>
              <a:buClr>
                <a:srgbClr val="A50021"/>
              </a:buClr>
              <a:buFont typeface="Wingdings" pitchFamily="2" charset="2"/>
              <a:buChar char="q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aggiornata tempestivamente, da parte dei fornitori, non appena si rendano disponibili nuove informazioni sulle misure per la gestione dei rischi e dei pericoli.</a:t>
            </a:r>
          </a:p>
          <a:p>
            <a:pPr algn="just">
              <a:spcBef>
                <a:spcPts val="600"/>
              </a:spcBef>
              <a:buClr>
                <a:srgbClr val="A50021"/>
              </a:buClr>
              <a:buFont typeface="Wingdings" pitchFamily="2" charset="2"/>
              <a:buChar char="q"/>
            </a:pPr>
            <a:endParaRPr lang="it-IT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18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23528" y="188640"/>
            <a:ext cx="8429684" cy="63863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SDS deve obbligatoriamente contenere le seguenti informazioni (16 punti):</a:t>
            </a:r>
          </a:p>
          <a:p>
            <a:pPr algn="just">
              <a:spcBef>
                <a:spcPts val="600"/>
              </a:spcBef>
            </a:pPr>
            <a:endParaRPr lang="it-IT" b="1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Identificazione della sostanza o della miscela e della società/impresa.</a:t>
            </a:r>
          </a:p>
          <a:p>
            <a:pPr marL="342900" indent="-342900" algn="just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Identificazione dei pericoli.</a:t>
            </a:r>
          </a:p>
          <a:p>
            <a:pPr marL="342900" indent="-342900" algn="just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Composizione/informazioni sugli ingredienti.</a:t>
            </a:r>
          </a:p>
          <a:p>
            <a:pPr marL="342900" indent="-342900" algn="just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Misure di primo soccorso.</a:t>
            </a:r>
          </a:p>
          <a:p>
            <a:pPr marL="342900" indent="-342900" algn="just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Misure antincendio.</a:t>
            </a:r>
          </a:p>
          <a:p>
            <a:pPr marL="342900" indent="-342900" algn="just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Misure in caso di rilascio accidentale.</a:t>
            </a:r>
          </a:p>
          <a:p>
            <a:pPr marL="342900" indent="-342900" algn="just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Manipolazione e immagazzinamento.</a:t>
            </a:r>
          </a:p>
          <a:p>
            <a:pPr marL="342900" indent="-342900" algn="just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Controllo dell’esposizione/protezione individuale.</a:t>
            </a:r>
          </a:p>
          <a:p>
            <a:pPr marL="342900" indent="-342900" algn="just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Proprietà fisiche e chimiche.</a:t>
            </a:r>
          </a:p>
          <a:p>
            <a:pPr marL="342900" indent="-342900" algn="just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Stabilità e reattività.</a:t>
            </a:r>
          </a:p>
          <a:p>
            <a:pPr marL="342900" indent="-342900" algn="just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Informazioni tossicologiche.</a:t>
            </a:r>
          </a:p>
          <a:p>
            <a:pPr marL="342900" indent="-342900" algn="just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Informazioni ecologiche.</a:t>
            </a:r>
          </a:p>
          <a:p>
            <a:pPr marL="342900" indent="-342900" algn="just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Considerazioni sullo smaltimento.</a:t>
            </a:r>
          </a:p>
          <a:p>
            <a:pPr marL="342900" indent="-342900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Informazioni sul trasporto.</a:t>
            </a:r>
          </a:p>
          <a:p>
            <a:pPr marL="342900" indent="-342900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Informazioni sulla regolamentazione.</a:t>
            </a:r>
          </a:p>
          <a:p>
            <a:pPr marL="342900" indent="-342900">
              <a:spcBef>
                <a:spcPts val="600"/>
              </a:spcBef>
              <a:buClr>
                <a:srgbClr val="A50021"/>
              </a:buClr>
              <a:buFont typeface="+mj-lt"/>
              <a:buAutoNum type="arabicPeriod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Altre informazioni.</a:t>
            </a:r>
            <a:endParaRPr lang="it-IT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22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88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3" name="Rettangolo 2"/>
          <p:cNvSpPr/>
          <p:nvPr/>
        </p:nvSpPr>
        <p:spPr>
          <a:xfrm>
            <a:off x="265078" y="188640"/>
            <a:ext cx="24347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cappe aspiranti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806" y="640138"/>
            <a:ext cx="3956530" cy="5733256"/>
          </a:xfrm>
          <a:prstGeom prst="rect">
            <a:avLst/>
          </a:prstGeom>
        </p:spPr>
      </p:pic>
      <p:cxnSp>
        <p:nvCxnSpPr>
          <p:cNvPr id="6" name="Connettore 2 5"/>
          <p:cNvCxnSpPr>
            <a:stCxn id="8" idx="3"/>
          </p:cNvCxnSpPr>
          <p:nvPr/>
        </p:nvCxnSpPr>
        <p:spPr>
          <a:xfrm>
            <a:off x="2482951" y="2812286"/>
            <a:ext cx="4177959" cy="71669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203096" y="2627620"/>
            <a:ext cx="2279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680000"/>
                </a:solidFill>
              </a:rPr>
              <a:t>Area di lavoro aspirata</a:t>
            </a:r>
            <a:endParaRPr lang="it-IT" dirty="0">
              <a:solidFill>
                <a:srgbClr val="680000"/>
              </a:solidFill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203096" y="5534652"/>
            <a:ext cx="27319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>
                <a:solidFill>
                  <a:srgbClr val="680000"/>
                </a:solidFill>
              </a:rPr>
              <a:t>Armadi di sicurezza aspirati</a:t>
            </a:r>
            <a:endParaRPr lang="it-IT" dirty="0">
              <a:solidFill>
                <a:srgbClr val="680000"/>
              </a:solidFill>
            </a:endParaRPr>
          </a:p>
        </p:txBody>
      </p:sp>
      <p:cxnSp>
        <p:nvCxnSpPr>
          <p:cNvPr id="13" name="Connettore 2 12"/>
          <p:cNvCxnSpPr>
            <a:stCxn id="14" idx="3"/>
          </p:cNvCxnSpPr>
          <p:nvPr/>
        </p:nvCxnSpPr>
        <p:spPr>
          <a:xfrm>
            <a:off x="2864838" y="2158098"/>
            <a:ext cx="4947522" cy="12639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203096" y="1973432"/>
            <a:ext cx="2661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80000"/>
                </a:solidFill>
              </a:rPr>
              <a:t>Interruttore aspirazione</a:t>
            </a:r>
            <a:endParaRPr lang="it-IT" dirty="0">
              <a:solidFill>
                <a:srgbClr val="680000"/>
              </a:solidFill>
            </a:endParaRPr>
          </a:p>
        </p:txBody>
      </p:sp>
      <p:cxnSp>
        <p:nvCxnSpPr>
          <p:cNvPr id="16" name="Connettore 2 15"/>
          <p:cNvCxnSpPr/>
          <p:nvPr/>
        </p:nvCxnSpPr>
        <p:spPr>
          <a:xfrm>
            <a:off x="2195787" y="1069534"/>
            <a:ext cx="2736253" cy="27433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CasellaDiTesto 16"/>
          <p:cNvSpPr txBox="1"/>
          <p:nvPr/>
        </p:nvSpPr>
        <p:spPr>
          <a:xfrm>
            <a:off x="203096" y="899428"/>
            <a:ext cx="2279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80000"/>
                </a:solidFill>
              </a:rPr>
              <a:t>Quadro di controllo</a:t>
            </a:r>
            <a:endParaRPr lang="it-IT" dirty="0">
              <a:solidFill>
                <a:srgbClr val="680000"/>
              </a:solidFill>
            </a:endParaRPr>
          </a:p>
        </p:txBody>
      </p:sp>
      <p:cxnSp>
        <p:nvCxnSpPr>
          <p:cNvPr id="20" name="Connettore 2 19"/>
          <p:cNvCxnSpPr>
            <a:stCxn id="21" idx="3"/>
          </p:cNvCxnSpPr>
          <p:nvPr/>
        </p:nvCxnSpPr>
        <p:spPr>
          <a:xfrm flipV="1">
            <a:off x="2544933" y="4473818"/>
            <a:ext cx="2952244" cy="75829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265078" y="5047446"/>
            <a:ext cx="2279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80000"/>
                </a:solidFill>
              </a:rPr>
              <a:t>Prese energia elettrica</a:t>
            </a:r>
            <a:endParaRPr lang="it-IT" dirty="0">
              <a:solidFill>
                <a:srgbClr val="680000"/>
              </a:solidFill>
            </a:endParaRPr>
          </a:p>
        </p:txBody>
      </p:sp>
      <p:cxnSp>
        <p:nvCxnSpPr>
          <p:cNvPr id="23" name="Connettore 2 22"/>
          <p:cNvCxnSpPr>
            <a:stCxn id="24" idx="3"/>
          </p:cNvCxnSpPr>
          <p:nvPr/>
        </p:nvCxnSpPr>
        <p:spPr>
          <a:xfrm>
            <a:off x="2478463" y="3528982"/>
            <a:ext cx="2860136" cy="176156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CasellaDiTesto 23"/>
          <p:cNvSpPr txBox="1"/>
          <p:nvPr/>
        </p:nvSpPr>
        <p:spPr>
          <a:xfrm>
            <a:off x="198608" y="3344316"/>
            <a:ext cx="2279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80000"/>
                </a:solidFill>
              </a:rPr>
              <a:t>Rubinetti Acqua e gas</a:t>
            </a:r>
            <a:endParaRPr lang="it-IT" dirty="0">
              <a:solidFill>
                <a:srgbClr val="680000"/>
              </a:solidFill>
            </a:endParaRPr>
          </a:p>
        </p:txBody>
      </p:sp>
      <p:cxnSp>
        <p:nvCxnSpPr>
          <p:cNvPr id="28" name="Connettore 2 27"/>
          <p:cNvCxnSpPr/>
          <p:nvPr/>
        </p:nvCxnSpPr>
        <p:spPr>
          <a:xfrm>
            <a:off x="3042492" y="1547225"/>
            <a:ext cx="4913884" cy="18597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/>
          <p:cNvSpPr txBox="1"/>
          <p:nvPr/>
        </p:nvSpPr>
        <p:spPr>
          <a:xfrm>
            <a:off x="203096" y="1330136"/>
            <a:ext cx="3072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80000"/>
                </a:solidFill>
              </a:rPr>
              <a:t>Pulsante salita/discesa vetro</a:t>
            </a:r>
            <a:endParaRPr lang="it-IT" dirty="0">
              <a:solidFill>
                <a:srgbClr val="680000"/>
              </a:solidFill>
            </a:endParaRPr>
          </a:p>
        </p:txBody>
      </p:sp>
      <p:cxnSp>
        <p:nvCxnSpPr>
          <p:cNvPr id="46" name="Connettore 2 45"/>
          <p:cNvCxnSpPr/>
          <p:nvPr/>
        </p:nvCxnSpPr>
        <p:spPr>
          <a:xfrm flipV="1">
            <a:off x="2933538" y="5534652"/>
            <a:ext cx="2934606" cy="203268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Connettore 2 48"/>
          <p:cNvCxnSpPr/>
          <p:nvPr/>
        </p:nvCxnSpPr>
        <p:spPr>
          <a:xfrm flipV="1">
            <a:off x="2551426" y="4483924"/>
            <a:ext cx="2952244" cy="75829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017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6760" y="4405312"/>
            <a:ext cx="2438400" cy="18288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6760" y="637456"/>
            <a:ext cx="2438400" cy="18288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00800" y="2653680"/>
            <a:ext cx="2438400" cy="1828800"/>
          </a:xfrm>
          <a:prstGeom prst="rect">
            <a:avLst/>
          </a:prstGeom>
        </p:spPr>
      </p:pic>
      <p:cxnSp>
        <p:nvCxnSpPr>
          <p:cNvPr id="6" name="Connettore 2 5"/>
          <p:cNvCxnSpPr/>
          <p:nvPr/>
        </p:nvCxnSpPr>
        <p:spPr>
          <a:xfrm>
            <a:off x="5292080" y="3430910"/>
            <a:ext cx="1906067" cy="13717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2195736" y="3246244"/>
            <a:ext cx="2928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80000"/>
                </a:solidFill>
              </a:rPr>
              <a:t>Comando salita/discesa vetro</a:t>
            </a:r>
            <a:endParaRPr lang="it-IT" dirty="0">
              <a:solidFill>
                <a:srgbClr val="680000"/>
              </a:solidFill>
            </a:endParaRPr>
          </a:p>
        </p:txBody>
      </p:sp>
      <p:cxnSp>
        <p:nvCxnSpPr>
          <p:cNvPr id="8" name="Connettore 2 7"/>
          <p:cNvCxnSpPr/>
          <p:nvPr/>
        </p:nvCxnSpPr>
        <p:spPr>
          <a:xfrm flipH="1">
            <a:off x="2627784" y="323143"/>
            <a:ext cx="1728192" cy="65758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4425745" y="147990"/>
            <a:ext cx="41086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80000"/>
                </a:solidFill>
              </a:rPr>
              <a:t>Quadro di controllo</a:t>
            </a:r>
          </a:p>
          <a:p>
            <a:r>
              <a:rPr lang="it-IT" dirty="0" smtClean="0">
                <a:solidFill>
                  <a:srgbClr val="680000"/>
                </a:solidFill>
              </a:rPr>
              <a:t>Accensione</a:t>
            </a:r>
          </a:p>
          <a:p>
            <a:r>
              <a:rPr lang="it-IT" dirty="0" smtClean="0">
                <a:solidFill>
                  <a:srgbClr val="680000"/>
                </a:solidFill>
              </a:rPr>
              <a:t>Spegnimento allarmi</a:t>
            </a:r>
          </a:p>
          <a:p>
            <a:r>
              <a:rPr lang="it-IT" dirty="0" smtClean="0">
                <a:solidFill>
                  <a:srgbClr val="680000"/>
                </a:solidFill>
              </a:rPr>
              <a:t>Illuminazione </a:t>
            </a:r>
          </a:p>
          <a:p>
            <a:r>
              <a:rPr lang="it-IT" dirty="0">
                <a:solidFill>
                  <a:srgbClr val="680000"/>
                </a:solidFill>
              </a:rPr>
              <a:t>S</a:t>
            </a:r>
            <a:r>
              <a:rPr lang="it-IT" dirty="0" smtClean="0">
                <a:solidFill>
                  <a:srgbClr val="680000"/>
                </a:solidFill>
              </a:rPr>
              <a:t>ettaggio</a:t>
            </a:r>
            <a:endParaRPr lang="it-IT" dirty="0">
              <a:solidFill>
                <a:srgbClr val="680000"/>
              </a:solidFill>
            </a:endParaRPr>
          </a:p>
        </p:txBody>
      </p:sp>
      <p:cxnSp>
        <p:nvCxnSpPr>
          <p:cNvPr id="13" name="Connettore 2 12"/>
          <p:cNvCxnSpPr/>
          <p:nvPr/>
        </p:nvCxnSpPr>
        <p:spPr>
          <a:xfrm flipH="1">
            <a:off x="1909943" y="4473061"/>
            <a:ext cx="1728192" cy="657585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3707904" y="4297908"/>
            <a:ext cx="717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80000"/>
                </a:solidFill>
              </a:rPr>
              <a:t>Gas</a:t>
            </a:r>
            <a:endParaRPr lang="it-IT" dirty="0">
              <a:solidFill>
                <a:srgbClr val="680000"/>
              </a:solidFill>
            </a:endParaRPr>
          </a:p>
        </p:txBody>
      </p:sp>
      <p:cxnSp>
        <p:nvCxnSpPr>
          <p:cNvPr id="15" name="Connettore 2 14"/>
          <p:cNvCxnSpPr/>
          <p:nvPr/>
        </p:nvCxnSpPr>
        <p:spPr>
          <a:xfrm flipH="1">
            <a:off x="1904765" y="5600178"/>
            <a:ext cx="1996529" cy="275023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3971063" y="5425025"/>
            <a:ext cx="888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680000"/>
                </a:solidFill>
              </a:rPr>
              <a:t>Acqua</a:t>
            </a:r>
            <a:endParaRPr lang="it-IT" dirty="0">
              <a:solidFill>
                <a:srgbClr val="68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5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4949" y="4067648"/>
            <a:ext cx="2228867" cy="1671650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10864" y="3217936"/>
            <a:ext cx="3553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680000"/>
                </a:solidFill>
              </a:rPr>
              <a:t>Posizioni di utilizzo</a:t>
            </a:r>
            <a:endParaRPr lang="it-IT" sz="2800" dirty="0">
              <a:solidFill>
                <a:srgbClr val="680000"/>
              </a:solidFill>
            </a:endParaRP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51820" y="4068660"/>
            <a:ext cx="2231575" cy="1673681"/>
          </a:xfrm>
          <a:prstGeom prst="rect">
            <a:avLst/>
          </a:prstGeom>
        </p:spPr>
      </p:pic>
      <p:sp>
        <p:nvSpPr>
          <p:cNvPr id="25" name="CasellaDiTesto 24"/>
          <p:cNvSpPr txBox="1"/>
          <p:nvPr/>
        </p:nvSpPr>
        <p:spPr>
          <a:xfrm>
            <a:off x="227236" y="5971927"/>
            <a:ext cx="3553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rgbClr val="00CC00"/>
                </a:solidFill>
                <a:sym typeface="Wingdings 2" panose="05020102010507070707" pitchFamily="18" charset="2"/>
              </a:rPr>
              <a:t> </a:t>
            </a:r>
            <a:r>
              <a:rPr lang="it-IT" sz="2800" dirty="0" smtClean="0">
                <a:solidFill>
                  <a:srgbClr val="00CC00"/>
                </a:solidFill>
              </a:rPr>
              <a:t>corretta</a:t>
            </a:r>
            <a:endParaRPr lang="it-IT" sz="2800" dirty="0">
              <a:solidFill>
                <a:srgbClr val="00CC00"/>
              </a:solidFill>
            </a:endParaRPr>
          </a:p>
        </p:txBody>
      </p:sp>
      <p:sp>
        <p:nvSpPr>
          <p:cNvPr id="26" name="CasellaDiTesto 25"/>
          <p:cNvSpPr txBox="1"/>
          <p:nvPr/>
        </p:nvSpPr>
        <p:spPr>
          <a:xfrm>
            <a:off x="3553023" y="5971927"/>
            <a:ext cx="3553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rgbClr val="00CC00"/>
                </a:solidFill>
                <a:sym typeface="Wingdings 2" panose="05020102010507070707" pitchFamily="18" charset="2"/>
              </a:rPr>
              <a:t> </a:t>
            </a:r>
            <a:r>
              <a:rPr lang="it-IT" sz="2800" dirty="0" smtClean="0">
                <a:solidFill>
                  <a:srgbClr val="00CC00"/>
                </a:solidFill>
              </a:rPr>
              <a:t>corretta</a:t>
            </a:r>
            <a:endParaRPr lang="it-IT" sz="2800" dirty="0">
              <a:solidFill>
                <a:srgbClr val="00CC00"/>
              </a:solidFill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6444208" y="5971927"/>
            <a:ext cx="26997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rgbClr val="A50021"/>
                </a:solidFill>
                <a:sym typeface="Wingdings 2" panose="05020102010507070707" pitchFamily="18" charset="2"/>
              </a:rPr>
              <a:t></a:t>
            </a:r>
            <a:r>
              <a:rPr lang="it-IT" sz="2800" dirty="0" smtClean="0">
                <a:solidFill>
                  <a:srgbClr val="A50021"/>
                </a:solidFill>
                <a:sym typeface="Wingdings 2" panose="05020102010507070707" pitchFamily="18" charset="2"/>
              </a:rPr>
              <a:t>Non</a:t>
            </a:r>
            <a:r>
              <a:rPr lang="it-IT" sz="4400" b="1" dirty="0" smtClean="0">
                <a:solidFill>
                  <a:srgbClr val="A50021"/>
                </a:solidFill>
                <a:sym typeface="Wingdings 2" panose="05020102010507070707" pitchFamily="18" charset="2"/>
              </a:rPr>
              <a:t> </a:t>
            </a:r>
            <a:r>
              <a:rPr lang="it-IT" sz="2800" dirty="0" smtClean="0">
                <a:solidFill>
                  <a:srgbClr val="A50021"/>
                </a:solidFill>
              </a:rPr>
              <a:t>corretta</a:t>
            </a:r>
            <a:endParaRPr lang="it-IT" sz="2800" dirty="0">
              <a:solidFill>
                <a:srgbClr val="A50021"/>
              </a:solidFill>
            </a:endParaRP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86669" y="4052070"/>
            <a:ext cx="2199373" cy="1649530"/>
          </a:xfrm>
          <a:prstGeom prst="rect">
            <a:avLst/>
          </a:prstGeom>
        </p:spPr>
      </p:pic>
      <p:pic>
        <p:nvPicPr>
          <p:cNvPr id="30" name="Immagin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37554" y="741223"/>
            <a:ext cx="2592287" cy="1944215"/>
          </a:xfrm>
          <a:prstGeom prst="rect">
            <a:avLst/>
          </a:prstGeom>
        </p:spPr>
      </p:pic>
      <p:sp>
        <p:nvSpPr>
          <p:cNvPr id="31" name="CasellaDiTesto 30"/>
          <p:cNvSpPr txBox="1"/>
          <p:nvPr/>
        </p:nvSpPr>
        <p:spPr>
          <a:xfrm>
            <a:off x="10864" y="463945"/>
            <a:ext cx="3553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>
                <a:solidFill>
                  <a:srgbClr val="680000"/>
                </a:solidFill>
              </a:rPr>
              <a:t>Posizione di sicurezza</a:t>
            </a:r>
            <a:endParaRPr lang="it-IT" sz="2800" dirty="0">
              <a:solidFill>
                <a:srgbClr val="68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04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88024" y="1447639"/>
            <a:ext cx="3657600" cy="274320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5466" y="1447639"/>
            <a:ext cx="3657600" cy="27432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1425841" y="4509120"/>
            <a:ext cx="113685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800" dirty="0" smtClean="0">
                <a:solidFill>
                  <a:srgbClr val="00CC00"/>
                </a:solidFill>
                <a:sym typeface="Wingdings" panose="05000000000000000000" pitchFamily="2" charset="2"/>
              </a:rPr>
              <a:t></a:t>
            </a:r>
            <a:endParaRPr lang="it-IT" sz="8800" dirty="0">
              <a:solidFill>
                <a:srgbClr val="00CC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448399" y="4509120"/>
            <a:ext cx="113685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8800" dirty="0" smtClean="0">
                <a:solidFill>
                  <a:srgbClr val="A50021"/>
                </a:solidFill>
                <a:sym typeface="Wingdings" panose="05000000000000000000" pitchFamily="2" charset="2"/>
              </a:rPr>
              <a:t></a:t>
            </a:r>
            <a:endParaRPr lang="it-IT" sz="8800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18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79512" y="836712"/>
            <a:ext cx="813690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SI DEVE</a:t>
            </a:r>
          </a:p>
          <a:p>
            <a:pPr marL="727075" lvl="1" indent="-269875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correre.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mangiare, bere, o introdurre cibi o bevande all’interno del laboratorio.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fumare.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ingombrare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zaini o altro,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 spazio intorno ai banconi di lavoro o in prossimità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delle </a:t>
            </a:r>
            <a:r>
              <a:rPr lang="en-US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uscite</a:t>
            </a:r>
            <a:r>
              <a:rPr lang="en-US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eseguire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esperienze diverse da quelle indicate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dal docente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prendere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iniziative indipendenti rispetto a ciò che l'esperimento prevede: qualunque modifica va discussa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il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docente. </a:t>
            </a:r>
            <a:endParaRPr 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abbandonare la postazione di lavoro durante lo svolgimento dell’esperienza.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lasciare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senza controllo reazioni in corso e/o attrezzature potenzialmente pericolose (</a:t>
            </a:r>
            <a:r>
              <a:rPr lang="it-IT" dirty="0" err="1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bunsen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ebollizione, </a:t>
            </a:r>
            <a:r>
              <a:rPr lang="it-IT" dirty="0" err="1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ecc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portare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tasca forbici, tubi di vetro o altri oggetti taglienti o appuntiti. </a:t>
            </a:r>
            <a:endParaRPr 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nascondere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effetti di un incidente anche se ritenuto di lieve entità. Avvertire sempre il docente ed i colleghi vicini. </a:t>
            </a:r>
            <a:endParaRPr 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4" name="Rettangolo 3"/>
          <p:cNvSpPr/>
          <p:nvPr/>
        </p:nvSpPr>
        <p:spPr>
          <a:xfrm>
            <a:off x="899592" y="260648"/>
            <a:ext cx="88113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10000"/>
              </a:spcBef>
              <a:spcAft>
                <a:spcPct val="10000"/>
              </a:spcAft>
            </a:pPr>
            <a:r>
              <a:rPr lang="it-IT" altLang="it-IT" dirty="0">
                <a:solidFill>
                  <a:srgbClr val="680000"/>
                </a:solidFill>
                <a:latin typeface="Times New Roman" panose="02020603050405020304" pitchFamily="18" charset="0"/>
              </a:rPr>
              <a:t>E' vietato l'accesso nei laboratori chimici al personale non autorizzato </a:t>
            </a:r>
          </a:p>
        </p:txBody>
      </p:sp>
    </p:spTree>
    <p:extLst>
      <p:ext uri="{BB962C8B-B14F-4D97-AF65-F5344CB8AC3E}">
        <p14:creationId xmlns:p14="http://schemas.microsoft.com/office/powerpoint/2010/main" val="49359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79512" y="44624"/>
            <a:ext cx="864096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eliminare i rifiuti in laboratorio osservare le seguenti regole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endParaRPr 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si getta alcun tipo di rifiuto nei lavandini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plastica di scarto contaminata con prodotti chimici (contenitori di sostanze) si smaltisce in appositi contenitori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vetreria rotta e di scarto si smaltisce negli appositi contenitori.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carta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utilizzata per lavorazioni chimiche (filtrazioni) si smaltisce in appositi contenitori.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Tutto ciò che non è contaminato costituisce scarto indifferenziato comune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rimettere i prodotti non utilizzati nei recipienti di provenienza senza previa autorizzazione del docente.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kumimoji="0" lang="it-IT" altLang="it-IT" u="none" strike="noStrike" cap="none" normalizeH="0" baseline="0" dirty="0" smtClean="0">
                <a:ln>
                  <a:noFill/>
                </a:ln>
                <a:solidFill>
                  <a:srgbClr val="68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residui e i rifiuti chimici devono essere smaltiti secondo le indicazioni del docente.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altLang="it-IT" b="0" i="0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soluzioni acquose di scarto (acque madri di reazione e acque di lavaggio)  vanno gettate in contenitori appositamente allestiti </a:t>
            </a:r>
          </a:p>
          <a:p>
            <a:pPr lvl="1" algn="ctr"/>
            <a:r>
              <a:rPr lang="it-IT" altLang="it-IT" b="0" i="0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Contrassegnati </a:t>
            </a:r>
            <a:r>
              <a:rPr lang="it-IT" altLang="it-IT" b="1" i="0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SMALTIMENTO SOLUZIONI ACQUOSE</a:t>
            </a:r>
            <a:endParaRPr lang="it-IT" altLang="it-IT" b="0" i="0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kumimoji="0" lang="it-IT" altLang="it-IT" u="none" strike="noStrike" cap="none" normalizeH="0" baseline="0" dirty="0" smtClean="0">
                <a:ln>
                  <a:noFill/>
                </a:ln>
                <a:solidFill>
                  <a:srgbClr val="68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</a:t>
            </a:r>
            <a:r>
              <a:rPr kumimoji="0" lang="it-IT" altLang="it-IT" u="none" strike="noStrike" cap="none" normalizeH="0" dirty="0" smtClean="0">
                <a:ln>
                  <a:noFill/>
                </a:ln>
                <a:solidFill>
                  <a:srgbClr val="68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soluzioni di solventi organici clorurati di scarto (acque madri di reazione e  acque di lavaggio) vanno gettate </a:t>
            </a:r>
            <a:r>
              <a:rPr lang="it-IT" alt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it-IT" alt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contenitori </a:t>
            </a:r>
            <a:r>
              <a:rPr lang="it-IT" alt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appositamente allestiti </a:t>
            </a:r>
            <a:endParaRPr lang="it-IT" alt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/>
            <a:r>
              <a:rPr lang="it-IT" alt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Contrassegnati </a:t>
            </a:r>
            <a:r>
              <a:rPr lang="it-IT" alt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SMALTIMENTO SOLVENTI ORGANICI CLORURATI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it-IT" alt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soluzioni di </a:t>
            </a:r>
            <a:r>
              <a:rPr lang="it-IT" alt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altri solventi </a:t>
            </a:r>
            <a:r>
              <a:rPr lang="it-IT" alt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organici </a:t>
            </a:r>
            <a:r>
              <a:rPr lang="it-IT" alt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it-IT" alt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scarto (acque madri di reazione e  acque di lavaggio) vanno gettate in contenitori appositamente allestiti </a:t>
            </a:r>
            <a:endParaRPr lang="it-IT" altLang="it-IT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ctr"/>
            <a:r>
              <a:rPr lang="it-IT" alt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Contrassegnati </a:t>
            </a:r>
            <a:r>
              <a:rPr lang="it-IT" alt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SMALTIMENTO SOLVENTI ORGANICI NON CLORURATI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it-IT" altLang="it-IT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744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79512" y="260648"/>
            <a:ext cx="8964488" cy="592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Nell'usare</a:t>
            </a:r>
            <a:r>
              <a:rPr lang="en-US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sostanze</a:t>
            </a:r>
            <a:r>
              <a:rPr lang="en-US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chimiche</a:t>
            </a:r>
            <a:r>
              <a:rPr lang="en-US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600"/>
              </a:spcBef>
            </a:pPr>
            <a:endParaRPr lang="en-US" b="1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PRIMA DI USARE UN REAGENTE LEGGI BENE L’ ETICHETTA.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toccare con le mani: preleva i reagenti solidi con spatole o cucchiaini.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altLang="it-IT" i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Lavarsi frequentemente ed accuratamente le mani: spesso inavvertitamente si tocca qualche residuo che poi potrebbe venire a contatto con la bocca o gli occhi. </a:t>
            </a:r>
            <a:endParaRPr lang="it-IT" i="1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maneggiare recipienti di grosse dimensioni, soprattutto se contenenti acidi e basi </a:t>
            </a:r>
            <a:r>
              <a:rPr lang="en-US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concentrati</a:t>
            </a:r>
            <a:r>
              <a:rPr lang="en-US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aprire più di un contenitore alla volta e fare attenzione a non scambiare i tappi dei </a:t>
            </a:r>
            <a:r>
              <a:rPr lang="en-US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vari</a:t>
            </a:r>
            <a:r>
              <a:rPr lang="en-US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recipienti</a:t>
            </a:r>
            <a:r>
              <a:rPr lang="en-US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annusare né assaggiare con la bocca le sostanze utilizzate.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utilizzare mai la bocca per aspirare liquidi con una pipetta: utilizza un contagocce oppure pipette munite di aspiratore.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miscelare prodotti chimici diversi, se non espressamente richiesto dalle procedure scritte.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Mantenere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separati gli Acidi e le Basi.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Mantenere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gli infiammabili separati dagli altri prodotti e lontano da possibili fonti di innesco (calore, scintille; </a:t>
            </a:r>
            <a:r>
              <a:rPr lang="it-IT" dirty="0" err="1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ecc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…).</a:t>
            </a:r>
            <a:endParaRPr lang="en-US" b="1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691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395536" y="476672"/>
            <a:ext cx="8568952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ts val="600"/>
              </a:spcBef>
              <a:buClrTx/>
              <a:buSzTx/>
              <a:buNone/>
            </a:pPr>
            <a:r>
              <a:rPr lang="it-IT" altLang="it-IT" sz="1800" b="1" i="1" u="sng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Usare con attenzione la vetreria: </a:t>
            </a:r>
          </a:p>
          <a:p>
            <a:pPr marL="285750" indent="-285750" algn="just">
              <a:spcBef>
                <a:spcPts val="600"/>
              </a:spcBef>
              <a:buClrTx/>
              <a:buSzTx/>
              <a:buFont typeface="Wingdings" panose="05000000000000000000" pitchFamily="2" charset="2"/>
              <a:buChar char="§"/>
            </a:pPr>
            <a:endParaRPr lang="it-IT" altLang="it-IT" sz="1800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it-IT" altLang="it-IT" sz="1800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Nella manipolazione della vetreria tenere conto della fragilità del materiale che si utilizza</a:t>
            </a:r>
            <a:r>
              <a:rPr lang="it-IT" altLang="it-IT" sz="1800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spcBef>
                <a:spcPts val="60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it-IT" altLang="it-IT" sz="1800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Disporre la vetreria in modo stabile e se necessario ancorarla ad appositi sostegni</a:t>
            </a:r>
          </a:p>
          <a:p>
            <a:pPr marL="285750" indent="-285750" algn="just">
              <a:spcBef>
                <a:spcPts val="60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it-IT" altLang="it-IT" sz="1800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forzare mai un tubo di vetro o un termometro che fanno fatica a entrare o uscire da un tappo forato. Usare l’apposito lubrificante</a:t>
            </a:r>
            <a:r>
              <a:rPr lang="it-IT" altLang="it-IT" sz="1800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spcBef>
                <a:spcPts val="60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it-IT" altLang="it-IT" sz="1800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it-IT" altLang="it-IT" sz="1800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un' apparecchiatura è danneggiata non adoperarla assolutamente ma buttarla nell'apposito contenitore per la raccolta della vetreria rotta. </a:t>
            </a:r>
          </a:p>
          <a:p>
            <a:pPr marL="285750" indent="-285750" algn="just">
              <a:spcBef>
                <a:spcPts val="60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it-IT" altLang="it-IT" sz="1800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 </a:t>
            </a:r>
            <a:r>
              <a:rPr lang="it-IT" altLang="it-IT" sz="1800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vetreria è calda, prenderla con le apposite pinze o con guanti </a:t>
            </a:r>
            <a:r>
              <a:rPr lang="it-IT" altLang="it-IT" sz="1800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adatti o con </a:t>
            </a:r>
            <a:r>
              <a:rPr lang="it-IT" altLang="it-IT" sz="1800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uno straccio o con un pezzo di carta. </a:t>
            </a:r>
            <a:endParaRPr lang="it-IT" altLang="it-IT" sz="1800" dirty="0" smtClean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  <a:buClrTx/>
              <a:buSzTx/>
              <a:buNone/>
            </a:pPr>
            <a:r>
              <a:rPr lang="it-IT" altLang="it-IT" sz="1800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VETRERIA CALDA NON È DISTINGUIBILE DA QUELLA FREDDA</a:t>
            </a:r>
          </a:p>
          <a:p>
            <a:pPr marL="285750" indent="-285750" algn="just">
              <a:spcBef>
                <a:spcPts val="600"/>
              </a:spcBef>
              <a:buClrTx/>
              <a:buSzTx/>
              <a:buFont typeface="Wingdings" panose="05000000000000000000" pitchFamily="2" charset="2"/>
              <a:buChar char="§"/>
            </a:pPr>
            <a:r>
              <a:rPr lang="it-IT" altLang="it-IT" sz="1800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Riscaldare </a:t>
            </a:r>
            <a:r>
              <a:rPr lang="it-IT" altLang="it-IT" sz="1800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it-IT" altLang="it-IT" sz="1800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raffreddare </a:t>
            </a:r>
            <a:r>
              <a:rPr lang="it-IT" altLang="it-IT" sz="1800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lentamente la vetreria che altrimenti potrebbe rompersi. 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93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79512" y="836712"/>
            <a:ext cx="89644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Nel</a:t>
            </a:r>
            <a:r>
              <a:rPr lang="en-US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riscaldare</a:t>
            </a:r>
            <a:r>
              <a:rPr lang="en-US" b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una</a:t>
            </a:r>
            <a:r>
              <a:rPr lang="en-US" b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sostanza</a:t>
            </a:r>
            <a:r>
              <a:rPr lang="en-US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Mentre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 riscalda una sostanza evita di rivolgere l’apertura della provetta verso il tuo viso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en-US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quello</a:t>
            </a:r>
            <a:r>
              <a:rPr lang="en-US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dei</a:t>
            </a:r>
            <a:r>
              <a:rPr lang="en-US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vicini</a:t>
            </a:r>
            <a:r>
              <a:rPr lang="en-US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Quando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devi scaldare un recipiente usa le apposite pinze per evitare scottature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operare </a:t>
            </a:r>
            <a:r>
              <a:rPr lang="it-IT" b="1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materiali infiammabili come alcol e carta, vicino a un </a:t>
            </a:r>
            <a:r>
              <a:rPr lang="it-IT" dirty="0" err="1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Bunsen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acceso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riscaldare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sostanze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infiammabili alla fiamma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Ogni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volta che si adopera il becco </a:t>
            </a:r>
            <a:r>
              <a:rPr lang="it-IT" dirty="0" err="1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Bunsen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bisogna controllare che i rubinetti del gas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vengano </a:t>
            </a:r>
            <a:r>
              <a:rPr lang="en-US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richiusi</a:t>
            </a:r>
            <a:r>
              <a:rPr lang="en-US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dirty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aprire il rubinetto lasciando uscire il gas incombusto, né accendere il gas direttamente </a:t>
            </a:r>
            <a:r>
              <a:rPr lang="it-IT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dai </a:t>
            </a:r>
            <a:r>
              <a:rPr lang="en-US" dirty="0" err="1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rubinetti</a:t>
            </a:r>
            <a:r>
              <a:rPr lang="en-US" dirty="0" smtClean="0">
                <a:solidFill>
                  <a:srgbClr val="68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68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54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7504" y="188640"/>
            <a:ext cx="8715404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_tradnl" sz="2000" b="1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DISPOSITIVI DI PROTEZIONE INDIVIDUALE (DPI)</a:t>
            </a:r>
          </a:p>
          <a:p>
            <a:pPr algn="just">
              <a:spcBef>
                <a:spcPts val="600"/>
              </a:spcBef>
            </a:pPr>
            <a:endParaRPr lang="es-ES_tradnl" sz="2000" b="1" u="sng" dirty="0" smtClean="0">
              <a:solidFill>
                <a:srgbClr val="680000"/>
              </a:solidFill>
              <a:latin typeface="Bookman Old Style" panose="02050604050505020204" pitchFamily="18" charset="0"/>
              <a:cs typeface="Arial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it-IT" sz="2000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svolgono la funzione di ridurre</a:t>
            </a:r>
            <a:r>
              <a:rPr lang="it-IT" sz="2000" b="1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 i rischi che si possono </a:t>
            </a:r>
            <a:r>
              <a:rPr lang="it-IT" sz="2000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correre nella normale pratica di un laboratorio di chimica.</a:t>
            </a:r>
            <a:endParaRPr lang="it-IT" sz="2000" dirty="0">
              <a:solidFill>
                <a:srgbClr val="680000"/>
              </a:solidFill>
              <a:latin typeface="Bookman Old Style" panose="02050604050505020204" pitchFamily="18" charset="0"/>
              <a:cs typeface="Arial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it-IT" sz="2000" u="sng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Antiinfortunistici</a:t>
            </a:r>
            <a:r>
              <a:rPr lang="it-IT" sz="2000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 - proteggono </a:t>
            </a:r>
            <a:r>
              <a:rPr lang="it-IT" sz="2000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da lesioni dovute ad </a:t>
            </a:r>
            <a:r>
              <a:rPr lang="it-IT" sz="2000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agenti </a:t>
            </a:r>
            <a:r>
              <a:rPr lang="it-IT" sz="2000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meccanici (schegge, corpi taglienti</a:t>
            </a:r>
            <a:r>
              <a:rPr lang="it-IT" sz="2000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), fisici </a:t>
            </a:r>
            <a:r>
              <a:rPr lang="it-IT" sz="2000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(calore, corrente elettrica, radiazioni ottiche, U.V</a:t>
            </a:r>
            <a:r>
              <a:rPr lang="it-IT" sz="2000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.) e chimici </a:t>
            </a:r>
            <a:r>
              <a:rPr lang="it-IT" sz="2000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(sostanze corrosive, irritanti, tossiche, etc</a:t>
            </a:r>
            <a:r>
              <a:rPr lang="it-IT" sz="2000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.)</a:t>
            </a:r>
            <a:endParaRPr lang="it-IT" sz="2000" dirty="0">
              <a:solidFill>
                <a:srgbClr val="680000"/>
              </a:solidFill>
              <a:latin typeface="Bookman Old Style" panose="02050604050505020204" pitchFamily="18" charset="0"/>
              <a:cs typeface="Arial" pitchFamily="34" charset="0"/>
            </a:endParaRPr>
          </a:p>
          <a:p>
            <a:pPr lvl="1" algn="just">
              <a:spcBef>
                <a:spcPts val="600"/>
              </a:spcBef>
            </a:pPr>
            <a:r>
              <a:rPr lang="it-IT" sz="2000" i="1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occhiali </a:t>
            </a:r>
            <a:r>
              <a:rPr lang="it-IT" sz="2000" i="1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antischegge, antispruzzo.</a:t>
            </a:r>
          </a:p>
          <a:p>
            <a:pPr lvl="1" algn="just">
              <a:spcBef>
                <a:spcPts val="600"/>
              </a:spcBef>
            </a:pPr>
            <a:r>
              <a:rPr lang="it-IT" sz="2000" i="1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guanti </a:t>
            </a:r>
            <a:r>
              <a:rPr lang="it-IT" sz="2000" i="1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di gomma, cuoio, plastica </a:t>
            </a:r>
          </a:p>
          <a:p>
            <a:pPr lvl="1" algn="just">
              <a:spcBef>
                <a:spcPts val="600"/>
              </a:spcBef>
            </a:pPr>
            <a:r>
              <a:rPr lang="it-IT" sz="2000" i="1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grembiuli </a:t>
            </a:r>
            <a:r>
              <a:rPr lang="it-IT" sz="2000" i="1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di cuoio, tute antiacido, </a:t>
            </a:r>
            <a:r>
              <a:rPr lang="it-IT" sz="2000" i="1" dirty="0" err="1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etc</a:t>
            </a:r>
            <a:r>
              <a:rPr lang="it-IT" sz="2000" i="1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 </a:t>
            </a:r>
            <a:endParaRPr lang="it-IT" sz="2000" i="1" dirty="0" smtClean="0">
              <a:solidFill>
                <a:srgbClr val="680000"/>
              </a:solidFill>
              <a:latin typeface="Bookman Old Style" panose="02050604050505020204" pitchFamily="18" charset="0"/>
              <a:cs typeface="Arial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it-IT" sz="2000" u="sng" dirty="0" err="1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Igienistici</a:t>
            </a:r>
            <a:r>
              <a:rPr lang="it-IT" sz="2000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 - proteggono </a:t>
            </a:r>
            <a:r>
              <a:rPr lang="it-IT" sz="2000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dagli effetti dannosi dovuti ad esposizioni più o meno prolungate ad inquinanti ambientali di natura chimica (gas, vapori, </a:t>
            </a:r>
            <a:r>
              <a:rPr lang="it-IT" sz="2000" dirty="0" err="1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etc</a:t>
            </a:r>
            <a:r>
              <a:rPr lang="it-IT" sz="2000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), </a:t>
            </a:r>
            <a:r>
              <a:rPr lang="it-IT" sz="2000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fisica (rumore), biologica (batteri e </a:t>
            </a:r>
            <a:r>
              <a:rPr lang="it-IT" sz="2000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virus).</a:t>
            </a:r>
          </a:p>
          <a:p>
            <a:pPr lvl="1" algn="just">
              <a:spcBef>
                <a:spcPts val="600"/>
              </a:spcBef>
            </a:pPr>
            <a:r>
              <a:rPr lang="it-IT" sz="2000" i="1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maschere</a:t>
            </a:r>
            <a:r>
              <a:rPr lang="it-IT" sz="2000" i="1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, boccagli, autorespiratori </a:t>
            </a:r>
          </a:p>
          <a:p>
            <a:pPr lvl="1" algn="just">
              <a:spcBef>
                <a:spcPts val="600"/>
              </a:spcBef>
            </a:pPr>
            <a:r>
              <a:rPr lang="it-IT" sz="2000" i="1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cuffie</a:t>
            </a:r>
            <a:r>
              <a:rPr lang="it-IT" sz="2000" i="1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, tappi auricolari. </a:t>
            </a:r>
          </a:p>
        </p:txBody>
      </p:sp>
      <p:sp>
        <p:nvSpPr>
          <p:cNvPr id="3" name="Rettangolo 2"/>
          <p:cNvSpPr/>
          <p:nvPr/>
        </p:nvSpPr>
        <p:spPr>
          <a:xfrm>
            <a:off x="5814520" y="4782051"/>
            <a:ext cx="3039740" cy="2031325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>
              <a:buClr>
                <a:srgbClr val="A50021"/>
              </a:buClr>
              <a:buFont typeface="Wingdings" pitchFamily="2" charset="2"/>
              <a:buChar char="q"/>
            </a:pPr>
            <a:r>
              <a:rPr lang="es-ES_tradnl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 </a:t>
            </a:r>
            <a:r>
              <a:rPr lang="es-ES_tradnl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Camici</a:t>
            </a:r>
          </a:p>
          <a:p>
            <a:pPr algn="just">
              <a:buFont typeface="Wingdings" pitchFamily="2" charset="2"/>
              <a:buChar char="q"/>
            </a:pPr>
            <a:endParaRPr lang="es-ES_tradnl" dirty="0">
              <a:solidFill>
                <a:srgbClr val="680000"/>
              </a:solidFill>
              <a:latin typeface="Bookman Old Style" panose="02050604050505020204" pitchFamily="18" charset="0"/>
              <a:cs typeface="Arial" pitchFamily="34" charset="0"/>
            </a:endParaRPr>
          </a:p>
          <a:p>
            <a:pPr algn="just">
              <a:buClr>
                <a:srgbClr val="A50021"/>
              </a:buClr>
              <a:buFont typeface="Wingdings" pitchFamily="2" charset="2"/>
              <a:buChar char="q"/>
            </a:pPr>
            <a:r>
              <a:rPr lang="es-ES_tradnl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 Occhiali di sicurezza</a:t>
            </a:r>
          </a:p>
          <a:p>
            <a:pPr algn="just">
              <a:buFont typeface="Wingdings" pitchFamily="2" charset="2"/>
              <a:buChar char="q"/>
            </a:pPr>
            <a:endParaRPr lang="es-ES_tradnl" dirty="0">
              <a:solidFill>
                <a:srgbClr val="680000"/>
              </a:solidFill>
              <a:latin typeface="Bookman Old Style" panose="02050604050505020204" pitchFamily="18" charset="0"/>
              <a:cs typeface="Arial" pitchFamily="34" charset="0"/>
            </a:endParaRPr>
          </a:p>
          <a:p>
            <a:pPr algn="just">
              <a:buClr>
                <a:srgbClr val="A50021"/>
              </a:buClr>
              <a:buFont typeface="Wingdings" pitchFamily="2" charset="2"/>
              <a:buChar char="q"/>
            </a:pPr>
            <a:r>
              <a:rPr lang="es-ES_tradnl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 Guanti</a:t>
            </a:r>
          </a:p>
          <a:p>
            <a:pPr algn="just">
              <a:buFont typeface="Wingdings" pitchFamily="2" charset="2"/>
              <a:buChar char="q"/>
            </a:pPr>
            <a:endParaRPr lang="es-ES_tradnl" dirty="0">
              <a:solidFill>
                <a:srgbClr val="680000"/>
              </a:solidFill>
              <a:latin typeface="Bookman Old Style" panose="02050604050505020204" pitchFamily="18" charset="0"/>
              <a:cs typeface="Arial" pitchFamily="34" charset="0"/>
            </a:endParaRPr>
          </a:p>
          <a:p>
            <a:pPr algn="just">
              <a:buClr>
                <a:srgbClr val="A50021"/>
              </a:buClr>
              <a:buFont typeface="Wingdings" pitchFamily="2" charset="2"/>
              <a:buChar char="q"/>
            </a:pPr>
            <a:r>
              <a:rPr lang="es-ES_tradnl" dirty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 </a:t>
            </a:r>
            <a:r>
              <a:rPr lang="es-ES_tradnl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Maschere</a:t>
            </a:r>
            <a:endParaRPr lang="es-ES_tradnl" dirty="0">
              <a:solidFill>
                <a:srgbClr val="680000"/>
              </a:solidFill>
              <a:latin typeface="Bookman Old Style" panose="02050604050505020204" pitchFamily="18" charset="0"/>
              <a:cs typeface="Arial" pitchFamily="34" charset="0"/>
            </a:endParaRP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171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994" y="1628800"/>
            <a:ext cx="6696075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31118" y="1159954"/>
            <a:ext cx="1585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Clr>
                <a:srgbClr val="A50021"/>
              </a:buClr>
              <a:buFont typeface="Wingdings" pitchFamily="2" charset="2"/>
              <a:buChar char="Ø"/>
            </a:pPr>
            <a:r>
              <a:rPr lang="es-ES_tradnl" b="1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 </a:t>
            </a:r>
            <a:r>
              <a:rPr lang="es-ES_tradnl" b="1" dirty="0" err="1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Il</a:t>
            </a:r>
            <a:r>
              <a:rPr lang="es-ES_tradnl" b="1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 </a:t>
            </a:r>
            <a:r>
              <a:rPr lang="es-ES_tradnl" b="1" dirty="0" err="1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Camice</a:t>
            </a:r>
            <a:endParaRPr lang="es-ES_tradnl" b="1" dirty="0">
              <a:solidFill>
                <a:srgbClr val="680000"/>
              </a:solidFill>
              <a:latin typeface="Bookman Old Style" panose="02050604050505020204" pitchFamily="18" charset="0"/>
              <a:cs typeface="Arial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357158" y="404664"/>
            <a:ext cx="87868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b="1" dirty="0" smtClean="0">
                <a:solidFill>
                  <a:srgbClr val="680000"/>
                </a:solidFill>
                <a:latin typeface="Bookman Old Style" panose="02050604050505020204" pitchFamily="18" charset="0"/>
                <a:cs typeface="Arial" pitchFamily="34" charset="0"/>
              </a:rPr>
              <a:t>DISPOSITIVI DI PROTEZIONE INDIVIDUALE (DPI)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A1617-AD98-4555-9D7A-6703E9B7D4B1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52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1302</TotalTime>
  <Words>2172</Words>
  <Application>Microsoft Office PowerPoint</Application>
  <PresentationFormat>Presentazione su schermo (4:3)</PresentationFormat>
  <Paragraphs>261</Paragraphs>
  <Slides>28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29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Giovanna</dc:creator>
  <cp:lastModifiedBy>Casa</cp:lastModifiedBy>
  <cp:revision>107</cp:revision>
  <dcterms:created xsi:type="dcterms:W3CDTF">2014-11-04T15:36:08Z</dcterms:created>
  <dcterms:modified xsi:type="dcterms:W3CDTF">2016-03-13T08:32:17Z</dcterms:modified>
</cp:coreProperties>
</file>