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1" r:id="rId2"/>
    <p:sldId id="452" r:id="rId3"/>
    <p:sldId id="453" r:id="rId4"/>
    <p:sldId id="454" r:id="rId5"/>
    <p:sldId id="456" r:id="rId6"/>
    <p:sldId id="457" r:id="rId7"/>
    <p:sldId id="440" r:id="rId8"/>
    <p:sldId id="441" r:id="rId9"/>
    <p:sldId id="419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64" charset="0"/>
        <a:ea typeface="ＭＳ Ｐゴシック" pitchFamily="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FFFFCC"/>
    <a:srgbClr val="FFFF99"/>
    <a:srgbClr val="00CCFF"/>
    <a:srgbClr val="6699FF"/>
    <a:srgbClr val="008000"/>
    <a:srgbClr val="FF6699"/>
    <a:srgbClr val="FFFF00"/>
    <a:srgbClr val="FF0F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824C32F-673C-4A46-B36F-75DFABD85267}" type="datetime1">
              <a:rPr lang="it-IT"/>
              <a:pPr/>
              <a:t>27/03/2012</a:t>
            </a:fld>
            <a:endParaRPr lang="it-IT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8C545E6-FF66-452E-BDBF-CDFEDEB1921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9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D180623-609D-4833-B456-E65D73C7010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</p:txBody>
      </p:sp>
      <p:sp>
        <p:nvSpPr>
          <p:cNvPr id="5427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99F817-2DC8-4B57-AFBD-B37D19BFE82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D2ADF-2737-4876-B6FA-1C7D1DF0C5C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lvl="4" eaLnBrk="1" hangingPunct="1">
              <a:spcBef>
                <a:spcPct val="0"/>
              </a:spcBef>
            </a:pPr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  <a:p>
            <a:pPr marL="228600" indent="-228600" defTabSz="457200"/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</p:txBody>
      </p:sp>
      <p:sp>
        <p:nvSpPr>
          <p:cNvPr id="583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656EC-1CCB-48ED-958B-65D2E7FB673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64" charset="0"/>
              <a:ea typeface="ＭＳ Ｐゴシック" pitchFamily="64" charset="-128"/>
            </a:endParaRPr>
          </a:p>
        </p:txBody>
      </p:sp>
      <p:sp>
        <p:nvSpPr>
          <p:cNvPr id="604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4EBA0D-5385-463E-AFFA-D0454A4A2D2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64" charset="0"/>
              <a:ea typeface="ＭＳ Ｐゴシック" pitchFamily="64" charset="-128"/>
            </a:endParaRPr>
          </a:p>
        </p:txBody>
      </p:sp>
      <p:sp>
        <p:nvSpPr>
          <p:cNvPr id="6246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C3B8B-FB6D-4673-9A76-511BD801A0F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64" charset="0"/>
              <a:ea typeface="ＭＳ Ｐゴシック" pitchFamily="64" charset="-128"/>
            </a:endParaRPr>
          </a:p>
        </p:txBody>
      </p:sp>
      <p:sp>
        <p:nvSpPr>
          <p:cNvPr id="6451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96041-CF9A-40A5-80E0-9832271DD95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0F94F-3543-449C-B14D-BA1E9EFDFA3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64" charset="0"/>
              <a:ea typeface="ＭＳ Ｐゴシック" pitchFamily="64" charset="-128"/>
            </a:endParaRPr>
          </a:p>
        </p:txBody>
      </p:sp>
      <p:sp>
        <p:nvSpPr>
          <p:cNvPr id="6861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686A5-E8DE-4058-8153-11EE691A5B2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Times New Roman" pitchFamily="64" charset="0"/>
                <a:ea typeface="ＭＳ Ｐゴシック" pitchFamily="64" charset="-128"/>
              </a:rPr>
              <a:t> </a:t>
            </a:r>
          </a:p>
        </p:txBody>
      </p:sp>
      <p:sp>
        <p:nvSpPr>
          <p:cNvPr id="7270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3B9AC-77C9-47DB-B103-5D63AB4F905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DE049-CE69-40E2-BE9C-DCD924A6596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F978E-4718-42BE-9FF1-D314058D8A2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20040-E676-45B0-9EB2-6901BA54F59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23AB5-568C-47D8-9245-4E8CD92B234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E6A24-CCF3-458B-ADC1-E958E0A63A8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3182F-AD7F-4444-9A1D-1FFB8690BDA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01891-C195-4E52-92B4-8F49F775591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6ADE-D7DA-4E0E-8964-FC691F9CBD1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54812-9D97-4EEB-9A73-6498DA4017A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665BC-B07F-4009-8CCC-334686B894E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48F35-E071-422D-97D7-41DA64C6337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1D1FA624-AE41-4265-A311-6F830C78769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0" y="2544763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it-IT"/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505200" y="457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400" b="1">
              <a:latin typeface="Comic Sans MS" pitchFamily="66" charset="0"/>
            </a:endParaRP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7742238" cy="4389438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40000"/>
              </a:spcBef>
            </a:pPr>
            <a:r>
              <a:rPr lang="it-IT" sz="1800" b="1" u="sng">
                <a:solidFill>
                  <a:schemeClr val="accent2"/>
                </a:solidFill>
                <a:latin typeface="Comic Sans MS" pitchFamily="66" charset="0"/>
              </a:rPr>
              <a:t>LIPIDI UTILIZZATI: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buFontTx/>
              <a:buChar char="-"/>
            </a:pPr>
            <a:r>
              <a:rPr lang="it-IT" sz="1800" b="1">
                <a:latin typeface="Comic Sans MS" pitchFamily="66" charset="0"/>
              </a:rPr>
              <a:t>Trigliceridi, </a:t>
            </a:r>
            <a:r>
              <a:rPr lang="it-IT" sz="1800">
                <a:latin typeface="Comic Sans MS" pitchFamily="66" charset="0"/>
              </a:rPr>
              <a:t> 	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buFontTx/>
              <a:buChar char="-"/>
            </a:pPr>
            <a:r>
              <a:rPr lang="it-IT" sz="1800" b="1">
                <a:latin typeface="Comic Sans MS" pitchFamily="66" charset="0"/>
              </a:rPr>
              <a:t>Mono o digliceridi</a:t>
            </a:r>
            <a:r>
              <a:rPr lang="it-IT" sz="1800">
                <a:latin typeface="Comic Sans MS" pitchFamily="66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buFontTx/>
              <a:buChar char="-"/>
            </a:pPr>
            <a:r>
              <a:rPr lang="it-IT" sz="1800" b="1">
                <a:latin typeface="Comic Sans MS" pitchFamily="66" charset="0"/>
              </a:rPr>
              <a:t>Acidi grassi</a:t>
            </a:r>
            <a:r>
              <a:rPr lang="it-IT" sz="1800">
                <a:latin typeface="Comic Sans MS" pitchFamily="66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</a:pPr>
            <a:r>
              <a:rPr lang="it-IT" sz="1800" b="1" u="sng">
                <a:solidFill>
                  <a:schemeClr val="accent2"/>
                </a:solidFill>
                <a:latin typeface="Comic Sans MS" pitchFamily="66" charset="0"/>
              </a:rPr>
              <a:t>TENSIOATTIVI: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</a:pPr>
            <a:r>
              <a:rPr lang="it-IT" sz="1800">
                <a:latin typeface="Comic Sans MS" pitchFamily="66" charset="0"/>
              </a:rPr>
              <a:t>-</a:t>
            </a:r>
            <a:r>
              <a:rPr lang="it-IT" sz="1800" b="1">
                <a:latin typeface="Comic Sans MS" pitchFamily="66" charset="0"/>
              </a:rPr>
              <a:t>lecitine (di soia o</a:t>
            </a:r>
            <a:r>
              <a:rPr lang="it-IT" sz="1800">
                <a:latin typeface="Comic Sans MS" pitchFamily="66" charset="0"/>
              </a:rPr>
              <a:t> </a:t>
            </a:r>
            <a:r>
              <a:rPr lang="it-IT" sz="1800" b="1">
                <a:latin typeface="Comic Sans MS" pitchFamily="66" charset="0"/>
              </a:rPr>
              <a:t>di uovo)</a:t>
            </a:r>
            <a:r>
              <a:rPr lang="it-IT" sz="1800">
                <a:latin typeface="Comic Sans MS" pitchFamily="66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</a:pPr>
            <a:r>
              <a:rPr lang="it-IT" sz="1800">
                <a:latin typeface="Comic Sans MS" pitchFamily="66" charset="0"/>
              </a:rPr>
              <a:t>-</a:t>
            </a:r>
            <a:r>
              <a:rPr lang="it-IT" sz="1800" b="1">
                <a:latin typeface="Comic Sans MS" pitchFamily="66" charset="0"/>
              </a:rPr>
              <a:t>fosfatidil colina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</a:pPr>
            <a:r>
              <a:rPr lang="it-IT" sz="1800">
                <a:latin typeface="Comic Sans MS" pitchFamily="66" charset="0"/>
              </a:rPr>
              <a:t>- </a:t>
            </a:r>
            <a:r>
              <a:rPr lang="it-IT" sz="1800" b="1">
                <a:latin typeface="Comic Sans MS" pitchFamily="66" charset="0"/>
              </a:rPr>
              <a:t>poloxamers (es. 188), poloxamine (es.908)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buFontTx/>
              <a:buChar char="-"/>
            </a:pPr>
            <a:r>
              <a:rPr lang="it-IT" sz="1800" b="1">
                <a:latin typeface="Comic Sans MS" pitchFamily="66" charset="0"/>
              </a:rPr>
              <a:t>Polisorbati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buFontTx/>
              <a:buChar char="-"/>
            </a:pPr>
            <a:r>
              <a:rPr lang="it-IT" sz="1800" b="1">
                <a:latin typeface="Comic Sans MS" pitchFamily="66" charset="0"/>
              </a:rPr>
              <a:t>Sale sodico dell’acido taurocolico o taurodeossicolico</a:t>
            </a:r>
            <a:r>
              <a:rPr lang="it-IT" sz="1600" b="1">
                <a:latin typeface="Comic Sans MS" pitchFamily="66" charset="0"/>
              </a:rPr>
              <a:t> 		</a:t>
            </a:r>
          </a:p>
        </p:txBody>
      </p:sp>
      <p:sp>
        <p:nvSpPr>
          <p:cNvPr id="53253" name="Text Box 7"/>
          <p:cNvSpPr txBox="1">
            <a:spLocks noChangeArrowheads="1"/>
          </p:cNvSpPr>
          <p:nvPr/>
        </p:nvSpPr>
        <p:spPr bwMode="auto">
          <a:xfrm>
            <a:off x="8001000" y="3048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1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25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25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2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2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2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2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25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25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1066800" y="887413"/>
            <a:ext cx="6324600" cy="505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it-IT" sz="24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it-IT" sz="2400" b="1" u="sng">
                <a:solidFill>
                  <a:srgbClr val="FF0F21"/>
                </a:solidFill>
                <a:latin typeface="Comic Sans MS" pitchFamily="66" charset="0"/>
              </a:rPr>
              <a:t>Proprietà</a:t>
            </a:r>
            <a:r>
              <a:rPr lang="it-IT" sz="2400" b="1">
                <a:solidFill>
                  <a:srgbClr val="FF0F21"/>
                </a:solidFill>
                <a:latin typeface="Comic Sans MS" pitchFamily="66" charset="0"/>
              </a:rPr>
              <a:t> delle SLN</a:t>
            </a:r>
            <a:endParaRPr lang="it-IT" sz="2400" b="1">
              <a:solidFill>
                <a:srgbClr val="FF6699"/>
              </a:solidFill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Elevata capacità di intrappolamento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Stabilità a lungo termine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Possibilità di modificare la superficie con PEG e/o direzionanti per un </a:t>
            </a:r>
            <a:r>
              <a:rPr lang="it-IT" sz="2000" i="1">
                <a:solidFill>
                  <a:schemeClr val="accent2"/>
                </a:solidFill>
                <a:latin typeface="Comic Sans MS" pitchFamily="66" charset="0"/>
              </a:rPr>
              <a:t>targeting</a:t>
            </a:r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attivo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Produzione su scala industriale a costi ridotti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Elevata biocompatibilità</a:t>
            </a:r>
          </a:p>
          <a:p>
            <a:pPr algn="ctr">
              <a:spcBef>
                <a:spcPct val="50000"/>
              </a:spcBef>
            </a:pPr>
            <a:r>
              <a:rPr lang="it-IT" sz="2400" b="1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endParaRPr lang="it-IT" sz="24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8001000" y="3048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4B046FD4-9770-4456-973B-44418E7367FA}" type="slidenum">
              <a:rPr lang="it-IT" sz="1000">
                <a:latin typeface="Comic Sans MS" pitchFamily="66" charset="0"/>
              </a:rPr>
              <a:pPr algn="ctr">
                <a:spcBef>
                  <a:spcPct val="50000"/>
                </a:spcBef>
              </a:pPr>
              <a:t>2</a:t>
            </a:fld>
            <a:endParaRPr lang="it-IT" sz="1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723900" y="1233488"/>
            <a:ext cx="76581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u="sng">
                <a:solidFill>
                  <a:srgbClr val="FF3300"/>
                </a:solidFill>
                <a:latin typeface="Comic Sans MS" pitchFamily="66" charset="0"/>
              </a:rPr>
              <a:t>CARRIER LIPIDICI NANOSTRUTTURATI (NLC)</a:t>
            </a:r>
            <a:endParaRPr lang="it-IT" sz="2400" b="1" u="sng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it-IT" sz="2400" b="1" u="sng">
                <a:solidFill>
                  <a:schemeClr val="accent2"/>
                </a:solidFill>
                <a:latin typeface="Comic Sans MS" pitchFamily="66" charset="0"/>
              </a:rPr>
              <a:t>Per la preparazione si utilizzano</a:t>
            </a:r>
            <a:r>
              <a:rPr lang="it-IT" sz="2400" b="1">
                <a:latin typeface="Comic Sans MS" pitchFamily="66" charset="0"/>
              </a:rPr>
              <a:t>: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400" b="1">
                <a:latin typeface="Comic Sans MS" pitchFamily="66" charset="0"/>
              </a:rPr>
              <a:t>Miscele di lipidi strutturalmente diversi tra loro (</a:t>
            </a:r>
            <a:r>
              <a:rPr lang="it-IT" sz="2000">
                <a:latin typeface="Comic Sans MS" pitchFamily="66" charset="0"/>
              </a:rPr>
              <a:t>miscele di trigliceridi esterificati con acidi grassi a diversa lunghezza o a diverso grado di insaturazione; miscele di lipidi solidi e liquidi)</a:t>
            </a:r>
          </a:p>
          <a:p>
            <a:pPr>
              <a:spcBef>
                <a:spcPct val="50000"/>
              </a:spcBef>
            </a:pPr>
            <a:r>
              <a:rPr lang="it-IT" sz="2400" b="1" u="sng">
                <a:solidFill>
                  <a:schemeClr val="accent2"/>
                </a:solidFill>
                <a:latin typeface="Comic Sans MS" pitchFamily="66" charset="0"/>
              </a:rPr>
              <a:t>Ulteriori vantaggi rispetto alle SLN</a:t>
            </a:r>
            <a:r>
              <a:rPr lang="it-IT" sz="2400" b="1">
                <a:latin typeface="Comic Sans MS" pitchFamily="66" charset="0"/>
              </a:rPr>
              <a:t>: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400" b="1">
                <a:latin typeface="Comic Sans MS" pitchFamily="66" charset="0"/>
              </a:rPr>
              <a:t>Incremento quantità di farmaco intrappolato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400" b="1">
                <a:latin typeface="Comic Sans MS" pitchFamily="66" charset="0"/>
              </a:rPr>
              <a:t>Incremento della stabilità a lungo termine</a:t>
            </a: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01000" y="3048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1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608013" y="549275"/>
            <a:ext cx="7920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 u="sng">
                <a:solidFill>
                  <a:srgbClr val="FF6699"/>
                </a:solidFill>
                <a:latin typeface="Comic Sans MS" pitchFamily="66" charset="0"/>
              </a:rPr>
              <a:t>NANOPARTICELLE DI CONIUGATO FARMACO-LIPIDE (LDC</a:t>
            </a:r>
            <a:r>
              <a:rPr lang="it-IT" sz="2000" b="1">
                <a:solidFill>
                  <a:srgbClr val="FF6699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7162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 b="1">
                <a:latin typeface="Comic Sans MS" pitchFamily="66" charset="0"/>
              </a:rPr>
              <a:t>Incorporazione di farmaci idrofili (il farmaco viene preventivamente legato covalentemente al lipide opportuno e utilizzato in questa forma per la preparazione delle nanoparticelle solide).</a:t>
            </a:r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8001000" y="3048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1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it-IT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TECNICHE DI PREPARAZIONE</a:t>
            </a:r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ltGray">
          <a:xfrm>
            <a:off x="457200" y="1600200"/>
            <a:ext cx="8229600" cy="4525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r>
              <a:rPr lang="it-IT" sz="4000"/>
              <a:t>  </a:t>
            </a:r>
            <a:r>
              <a:rPr lang="it-IT" sz="40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Omogeneizzazione a caldo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endParaRPr lang="it-IT" sz="1600" b="1">
              <a:solidFill>
                <a:srgbClr val="FF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r>
              <a:rPr lang="it-IT" sz="40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Omogeneizzazione a freddo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endParaRPr lang="it-IT" sz="1600" b="1">
              <a:solidFill>
                <a:srgbClr val="FF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r>
              <a:rPr lang="it-IT" sz="40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Precipitazione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endParaRPr lang="it-IT" sz="1600" b="1">
              <a:solidFill>
                <a:srgbClr val="FF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 typeface="Wingdings" pitchFamily="64" charset="2"/>
              <a:buChar char="Ø"/>
            </a:pPr>
            <a:r>
              <a:rPr lang="it-IT" sz="40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Microemulsione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81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381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381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81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 autoUpdateAnimBg="0"/>
      <p:bldP spid="381957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8"/>
          <p:cNvGrpSpPr>
            <a:grpSpLocks/>
          </p:cNvGrpSpPr>
          <p:nvPr/>
        </p:nvGrpSpPr>
        <p:grpSpPr bwMode="auto">
          <a:xfrm>
            <a:off x="457200" y="2133600"/>
            <a:ext cx="3367088" cy="762000"/>
            <a:chOff x="288" y="1344"/>
            <a:chExt cx="2121" cy="480"/>
          </a:xfrm>
        </p:grpSpPr>
        <p:grpSp>
          <p:nvGrpSpPr>
            <p:cNvPr id="63540" name="Group 29"/>
            <p:cNvGrpSpPr>
              <a:grpSpLocks/>
            </p:cNvGrpSpPr>
            <p:nvPr/>
          </p:nvGrpSpPr>
          <p:grpSpPr bwMode="auto">
            <a:xfrm>
              <a:off x="288" y="1536"/>
              <a:ext cx="2121" cy="288"/>
              <a:chOff x="0" y="0"/>
              <a:chExt cx="20000" cy="20000"/>
            </a:xfrm>
          </p:grpSpPr>
          <p:sp>
            <p:nvSpPr>
              <p:cNvPr id="63542" name="Freeform 30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20000 h 20000"/>
                  <a:gd name="T4" fmla="*/ 20000 w 20000"/>
                  <a:gd name="T5" fmla="*/ 20000 h 20000"/>
                  <a:gd name="T6" fmla="*/ 20000 w 20000"/>
                  <a:gd name="T7" fmla="*/ 0 h 20000"/>
                  <a:gd name="T8" fmla="*/ 0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0" y="0"/>
                    </a:moveTo>
                    <a:lnTo>
                      <a:pt x="0" y="20000"/>
                    </a:lnTo>
                    <a:lnTo>
                      <a:pt x="20000" y="20000"/>
                    </a:lnTo>
                    <a:lnTo>
                      <a:pt x="20000" y="0"/>
                    </a:lnTo>
                    <a:lnTo>
                      <a:pt x="0" y="0"/>
                    </a:lnTo>
                  </a:path>
                </a:pathLst>
              </a:custGeom>
              <a:blipFill dpi="0" rotWithShape="0">
                <a:blip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  <p:sp>
            <p:nvSpPr>
              <p:cNvPr id="63543" name="Rectangle 3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0000" cy="2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eaLnBrk="0" hangingPunct="0"/>
                <a:r>
                  <a:rPr lang="it-IT"/>
                  <a:t>Miscelazione con un apparecchio agitatore per formare un’emulsione grossolana</a:t>
                </a:r>
              </a:p>
            </p:txBody>
          </p:sp>
        </p:grpSp>
        <p:sp>
          <p:nvSpPr>
            <p:cNvPr id="63541" name="Freeform 32"/>
            <p:cNvSpPr>
              <a:spLocks/>
            </p:cNvSpPr>
            <p:nvPr/>
          </p:nvSpPr>
          <p:spPr bwMode="auto">
            <a:xfrm>
              <a:off x="1296" y="1344"/>
              <a:ext cx="84" cy="144"/>
            </a:xfrm>
            <a:custGeom>
              <a:avLst/>
              <a:gdLst>
                <a:gd name="T0" fmla="*/ 0 w 20000"/>
                <a:gd name="T1" fmla="*/ 1 h 20000"/>
                <a:gd name="T2" fmla="*/ 0 w 20000"/>
                <a:gd name="T3" fmla="*/ 1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1 h 20000"/>
                <a:gd name="T10" fmla="*/ 0 w 20000"/>
                <a:gd name="T11" fmla="*/ 1 h 20000"/>
                <a:gd name="T12" fmla="*/ 0 w 20000"/>
                <a:gd name="T13" fmla="*/ 1 h 20000"/>
                <a:gd name="T14" fmla="*/ 0 w 20000"/>
                <a:gd name="T15" fmla="*/ 1 h 20000"/>
                <a:gd name="T16" fmla="*/ 0 w 20000"/>
                <a:gd name="T17" fmla="*/ 1 h 20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000"/>
                <a:gd name="T28" fmla="*/ 0 h 20000"/>
                <a:gd name="T29" fmla="*/ 20000 w 20000"/>
                <a:gd name="T30" fmla="*/ 20000 h 20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000" h="20000">
                  <a:moveTo>
                    <a:pt x="0" y="15000"/>
                  </a:moveTo>
                  <a:lnTo>
                    <a:pt x="5000" y="15000"/>
                  </a:lnTo>
                  <a:lnTo>
                    <a:pt x="5000" y="0"/>
                  </a:lnTo>
                  <a:lnTo>
                    <a:pt x="15000" y="0"/>
                  </a:lnTo>
                  <a:lnTo>
                    <a:pt x="15000" y="15000"/>
                  </a:lnTo>
                  <a:lnTo>
                    <a:pt x="20000" y="15000"/>
                  </a:lnTo>
                  <a:lnTo>
                    <a:pt x="10000" y="20000"/>
                  </a:lnTo>
                  <a:lnTo>
                    <a:pt x="0" y="15000"/>
                  </a:lnTo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it-IT"/>
            </a:p>
          </p:txBody>
        </p:sp>
      </p:grpSp>
      <p:grpSp>
        <p:nvGrpSpPr>
          <p:cNvPr id="63491" name="Group 57"/>
          <p:cNvGrpSpPr>
            <a:grpSpLocks/>
          </p:cNvGrpSpPr>
          <p:nvPr/>
        </p:nvGrpSpPr>
        <p:grpSpPr bwMode="auto">
          <a:xfrm>
            <a:off x="0" y="115888"/>
            <a:ext cx="8777288" cy="6219825"/>
            <a:chOff x="0" y="73"/>
            <a:chExt cx="5529" cy="3918"/>
          </a:xfrm>
        </p:grpSpPr>
        <p:grpSp>
          <p:nvGrpSpPr>
            <p:cNvPr id="63492" name="Group 4"/>
            <p:cNvGrpSpPr>
              <a:grpSpLocks/>
            </p:cNvGrpSpPr>
            <p:nvPr/>
          </p:nvGrpSpPr>
          <p:grpSpPr bwMode="auto">
            <a:xfrm>
              <a:off x="3408" y="1920"/>
              <a:ext cx="2121" cy="528"/>
              <a:chOff x="3408" y="1920"/>
              <a:chExt cx="2121" cy="528"/>
            </a:xfrm>
          </p:grpSpPr>
          <p:grpSp>
            <p:nvGrpSpPr>
              <p:cNvPr id="63536" name="Group 5"/>
              <p:cNvGrpSpPr>
                <a:grpSpLocks/>
              </p:cNvGrpSpPr>
              <p:nvPr/>
            </p:nvGrpSpPr>
            <p:grpSpPr bwMode="auto">
              <a:xfrm>
                <a:off x="3408" y="2160"/>
                <a:ext cx="2121" cy="288"/>
                <a:chOff x="0" y="0"/>
                <a:chExt cx="20000" cy="20000"/>
              </a:xfrm>
            </p:grpSpPr>
            <p:sp>
              <p:nvSpPr>
                <p:cNvPr id="63538" name="Freeform 6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39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Dispersione della polvere in una soluzione acquosa contenente il tensioattivo</a:t>
                  </a:r>
                </a:p>
              </p:txBody>
            </p:sp>
          </p:grpSp>
          <p:sp>
            <p:nvSpPr>
              <p:cNvPr id="63537" name="Freeform 8"/>
              <p:cNvSpPr>
                <a:spLocks/>
              </p:cNvSpPr>
              <p:nvPr/>
            </p:nvSpPr>
            <p:spPr bwMode="auto">
              <a:xfrm>
                <a:off x="4416" y="1920"/>
                <a:ext cx="96" cy="175"/>
              </a:xfrm>
              <a:custGeom>
                <a:avLst/>
                <a:gdLst>
                  <a:gd name="T0" fmla="*/ 0 w 20000"/>
                  <a:gd name="T1" fmla="*/ 1 h 20000"/>
                  <a:gd name="T2" fmla="*/ 0 w 20000"/>
                  <a:gd name="T3" fmla="*/ 1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1 h 20000"/>
                  <a:gd name="T10" fmla="*/ 0 w 20000"/>
                  <a:gd name="T11" fmla="*/ 1 h 20000"/>
                  <a:gd name="T12" fmla="*/ 0 w 20000"/>
                  <a:gd name="T13" fmla="*/ 2 h 20000"/>
                  <a:gd name="T14" fmla="*/ 0 w 20000"/>
                  <a:gd name="T15" fmla="*/ 1 h 20000"/>
                  <a:gd name="T16" fmla="*/ 0 w 20000"/>
                  <a:gd name="T17" fmla="*/ 1 h 2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00"/>
                  <a:gd name="T28" fmla="*/ 0 h 20000"/>
                  <a:gd name="T29" fmla="*/ 20000 w 20000"/>
                  <a:gd name="T30" fmla="*/ 20000 h 2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000" h="20000">
                    <a:moveTo>
                      <a:pt x="0" y="15000"/>
                    </a:moveTo>
                    <a:lnTo>
                      <a:pt x="5000" y="15000"/>
                    </a:lnTo>
                    <a:lnTo>
                      <a:pt x="5000" y="0"/>
                    </a:lnTo>
                    <a:lnTo>
                      <a:pt x="15000" y="0"/>
                    </a:lnTo>
                    <a:lnTo>
                      <a:pt x="15000" y="15000"/>
                    </a:lnTo>
                    <a:lnTo>
                      <a:pt x="20000" y="15000"/>
                    </a:lnTo>
                    <a:lnTo>
                      <a:pt x="10000" y="20000"/>
                    </a:lnTo>
                    <a:lnTo>
                      <a:pt x="0" y="15000"/>
                    </a:lnTo>
                  </a:path>
                </a:pathLst>
              </a:custGeom>
              <a:solidFill>
                <a:srgbClr val="33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</p:grpSp>
        <p:grpSp>
          <p:nvGrpSpPr>
            <p:cNvPr id="63493" name="Group 9"/>
            <p:cNvGrpSpPr>
              <a:grpSpLocks/>
            </p:cNvGrpSpPr>
            <p:nvPr/>
          </p:nvGrpSpPr>
          <p:grpSpPr bwMode="auto">
            <a:xfrm>
              <a:off x="3408" y="1344"/>
              <a:ext cx="2121" cy="528"/>
              <a:chOff x="3408" y="1344"/>
              <a:chExt cx="2121" cy="528"/>
            </a:xfrm>
          </p:grpSpPr>
          <p:grpSp>
            <p:nvGrpSpPr>
              <p:cNvPr id="63532" name="Group 10"/>
              <p:cNvGrpSpPr>
                <a:grpSpLocks/>
              </p:cNvGrpSpPr>
              <p:nvPr/>
            </p:nvGrpSpPr>
            <p:grpSpPr bwMode="auto">
              <a:xfrm>
                <a:off x="3408" y="1584"/>
                <a:ext cx="2121" cy="288"/>
                <a:chOff x="0" y="0"/>
                <a:chExt cx="20000" cy="20000"/>
              </a:xfrm>
            </p:grpSpPr>
            <p:sp>
              <p:nvSpPr>
                <p:cNvPr id="63534" name="Freeform 11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35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Macinazione con un mulino</a:t>
                  </a:r>
                </a:p>
                <a:p>
                  <a:pPr algn="ctr" eaLnBrk="0" hangingPunct="0"/>
                  <a:r>
                    <a:rPr lang="it-IT"/>
                    <a:t>(50-100µm)</a:t>
                  </a:r>
                </a:p>
              </p:txBody>
            </p:sp>
          </p:grpSp>
          <p:sp>
            <p:nvSpPr>
              <p:cNvPr id="63533" name="Freeform 13"/>
              <p:cNvSpPr>
                <a:spLocks/>
              </p:cNvSpPr>
              <p:nvPr/>
            </p:nvSpPr>
            <p:spPr bwMode="auto">
              <a:xfrm>
                <a:off x="4416" y="1344"/>
                <a:ext cx="84" cy="174"/>
              </a:xfrm>
              <a:custGeom>
                <a:avLst/>
                <a:gdLst>
                  <a:gd name="T0" fmla="*/ 0 w 20000"/>
                  <a:gd name="T1" fmla="*/ 1 h 20000"/>
                  <a:gd name="T2" fmla="*/ 0 w 20000"/>
                  <a:gd name="T3" fmla="*/ 1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1 h 20000"/>
                  <a:gd name="T10" fmla="*/ 0 w 20000"/>
                  <a:gd name="T11" fmla="*/ 1 h 20000"/>
                  <a:gd name="T12" fmla="*/ 0 w 20000"/>
                  <a:gd name="T13" fmla="*/ 2 h 20000"/>
                  <a:gd name="T14" fmla="*/ 0 w 20000"/>
                  <a:gd name="T15" fmla="*/ 1 h 20000"/>
                  <a:gd name="T16" fmla="*/ 0 w 20000"/>
                  <a:gd name="T17" fmla="*/ 1 h 2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00"/>
                  <a:gd name="T28" fmla="*/ 0 h 20000"/>
                  <a:gd name="T29" fmla="*/ 20000 w 20000"/>
                  <a:gd name="T30" fmla="*/ 20000 h 2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000" h="20000">
                    <a:moveTo>
                      <a:pt x="0" y="15000"/>
                    </a:moveTo>
                    <a:lnTo>
                      <a:pt x="5000" y="15000"/>
                    </a:lnTo>
                    <a:lnTo>
                      <a:pt x="5000" y="0"/>
                    </a:lnTo>
                    <a:lnTo>
                      <a:pt x="15000" y="0"/>
                    </a:lnTo>
                    <a:lnTo>
                      <a:pt x="15000" y="15000"/>
                    </a:lnTo>
                    <a:lnTo>
                      <a:pt x="20000" y="15000"/>
                    </a:lnTo>
                    <a:lnTo>
                      <a:pt x="10000" y="20000"/>
                    </a:lnTo>
                    <a:lnTo>
                      <a:pt x="0" y="15000"/>
                    </a:lnTo>
                  </a:path>
                </a:pathLst>
              </a:custGeom>
              <a:solidFill>
                <a:srgbClr val="33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</p:grpSp>
        <p:grpSp>
          <p:nvGrpSpPr>
            <p:cNvPr id="63494" name="Group 14"/>
            <p:cNvGrpSpPr>
              <a:grpSpLocks/>
            </p:cNvGrpSpPr>
            <p:nvPr/>
          </p:nvGrpSpPr>
          <p:grpSpPr bwMode="auto">
            <a:xfrm>
              <a:off x="3408" y="2496"/>
              <a:ext cx="2121" cy="1008"/>
              <a:chOff x="3408" y="2496"/>
              <a:chExt cx="2121" cy="1008"/>
            </a:xfrm>
          </p:grpSpPr>
          <p:grpSp>
            <p:nvGrpSpPr>
              <p:cNvPr id="63527" name="Group 15"/>
              <p:cNvGrpSpPr>
                <a:grpSpLocks/>
              </p:cNvGrpSpPr>
              <p:nvPr/>
            </p:nvGrpSpPr>
            <p:grpSpPr bwMode="auto">
              <a:xfrm>
                <a:off x="3408" y="2736"/>
                <a:ext cx="2121" cy="288"/>
                <a:chOff x="0" y="0"/>
                <a:chExt cx="20000" cy="20000"/>
              </a:xfrm>
            </p:grpSpPr>
            <p:sp>
              <p:nvSpPr>
                <p:cNvPr id="63530" name="Freeform 16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31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Omogeneizzazione ad alta pressione a temperatura ambiente o inferiore</a:t>
                  </a:r>
                </a:p>
                <a:p>
                  <a:pPr algn="ctr" eaLnBrk="0" hangingPunct="0"/>
                  <a:endParaRPr lang="it-IT"/>
                </a:p>
                <a:p>
                  <a:pPr eaLnBrk="0" hangingPunct="0"/>
                  <a:endParaRPr lang="it-IT" sz="1200"/>
                </a:p>
              </p:txBody>
            </p:sp>
          </p:grpSp>
          <p:sp>
            <p:nvSpPr>
              <p:cNvPr id="63528" name="Freeform 18"/>
              <p:cNvSpPr>
                <a:spLocks/>
              </p:cNvSpPr>
              <p:nvPr/>
            </p:nvSpPr>
            <p:spPr bwMode="auto">
              <a:xfrm>
                <a:off x="4416" y="2496"/>
                <a:ext cx="84" cy="174"/>
              </a:xfrm>
              <a:custGeom>
                <a:avLst/>
                <a:gdLst>
                  <a:gd name="T0" fmla="*/ 0 w 20000"/>
                  <a:gd name="T1" fmla="*/ 1 h 20000"/>
                  <a:gd name="T2" fmla="*/ 0 w 20000"/>
                  <a:gd name="T3" fmla="*/ 1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1 h 20000"/>
                  <a:gd name="T10" fmla="*/ 0 w 20000"/>
                  <a:gd name="T11" fmla="*/ 1 h 20000"/>
                  <a:gd name="T12" fmla="*/ 0 w 20000"/>
                  <a:gd name="T13" fmla="*/ 2 h 20000"/>
                  <a:gd name="T14" fmla="*/ 0 w 20000"/>
                  <a:gd name="T15" fmla="*/ 1 h 20000"/>
                  <a:gd name="T16" fmla="*/ 0 w 20000"/>
                  <a:gd name="T17" fmla="*/ 1 h 2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00"/>
                  <a:gd name="T28" fmla="*/ 0 h 20000"/>
                  <a:gd name="T29" fmla="*/ 20000 w 20000"/>
                  <a:gd name="T30" fmla="*/ 20000 h 2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000" h="20000">
                    <a:moveTo>
                      <a:pt x="0" y="15000"/>
                    </a:moveTo>
                    <a:lnTo>
                      <a:pt x="5000" y="15000"/>
                    </a:lnTo>
                    <a:lnTo>
                      <a:pt x="5000" y="0"/>
                    </a:lnTo>
                    <a:lnTo>
                      <a:pt x="15000" y="0"/>
                    </a:lnTo>
                    <a:lnTo>
                      <a:pt x="15000" y="15000"/>
                    </a:lnTo>
                    <a:lnTo>
                      <a:pt x="20000" y="15000"/>
                    </a:lnTo>
                    <a:lnTo>
                      <a:pt x="10000" y="20000"/>
                    </a:lnTo>
                    <a:lnTo>
                      <a:pt x="0" y="15000"/>
                    </a:lnTo>
                  </a:path>
                </a:pathLst>
              </a:custGeom>
              <a:solidFill>
                <a:srgbClr val="33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  <p:sp>
            <p:nvSpPr>
              <p:cNvPr id="63529" name="Line 19"/>
              <p:cNvSpPr>
                <a:spLocks noChangeShapeType="1"/>
              </p:cNvSpPr>
              <p:nvPr/>
            </p:nvSpPr>
            <p:spPr bwMode="auto">
              <a:xfrm flipH="1">
                <a:off x="3648" y="3072"/>
                <a:ext cx="786" cy="432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63495" name="Group 20"/>
            <p:cNvGrpSpPr>
              <a:grpSpLocks/>
            </p:cNvGrpSpPr>
            <p:nvPr/>
          </p:nvGrpSpPr>
          <p:grpSpPr bwMode="auto">
            <a:xfrm>
              <a:off x="2880" y="768"/>
              <a:ext cx="2649" cy="528"/>
              <a:chOff x="2880" y="768"/>
              <a:chExt cx="2649" cy="528"/>
            </a:xfrm>
          </p:grpSpPr>
          <p:grpSp>
            <p:nvGrpSpPr>
              <p:cNvPr id="63523" name="Group 21"/>
              <p:cNvGrpSpPr>
                <a:grpSpLocks/>
              </p:cNvGrpSpPr>
              <p:nvPr/>
            </p:nvGrpSpPr>
            <p:grpSpPr bwMode="auto">
              <a:xfrm>
                <a:off x="3408" y="1008"/>
                <a:ext cx="2121" cy="288"/>
                <a:chOff x="0" y="0"/>
                <a:chExt cx="20000" cy="20000"/>
              </a:xfrm>
            </p:grpSpPr>
            <p:sp>
              <p:nvSpPr>
                <p:cNvPr id="63525" name="Freeform 22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26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Solidificazione del farmaco caricato nel lipide in azoto liquido o ghiaccio secco</a:t>
                  </a:r>
                </a:p>
              </p:txBody>
            </p:sp>
          </p:grpSp>
          <p:sp>
            <p:nvSpPr>
              <p:cNvPr id="63524" name="Line 24"/>
              <p:cNvSpPr>
                <a:spLocks noChangeShapeType="1"/>
              </p:cNvSpPr>
              <p:nvPr/>
            </p:nvSpPr>
            <p:spPr bwMode="auto">
              <a:xfrm>
                <a:off x="2880" y="768"/>
                <a:ext cx="1466" cy="157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63496" name="Group 25"/>
            <p:cNvGrpSpPr>
              <a:grpSpLocks/>
            </p:cNvGrpSpPr>
            <p:nvPr/>
          </p:nvGrpSpPr>
          <p:grpSpPr bwMode="auto">
            <a:xfrm>
              <a:off x="1655" y="73"/>
              <a:ext cx="2496" cy="288"/>
              <a:chOff x="0" y="0"/>
              <a:chExt cx="20000" cy="20000"/>
            </a:xfrm>
          </p:grpSpPr>
          <p:sp>
            <p:nvSpPr>
              <p:cNvPr id="63521" name="Freeform 26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20000 h 20000"/>
                  <a:gd name="T4" fmla="*/ 20000 w 20000"/>
                  <a:gd name="T5" fmla="*/ 20000 h 20000"/>
                  <a:gd name="T6" fmla="*/ 20000 w 20000"/>
                  <a:gd name="T7" fmla="*/ 0 h 20000"/>
                  <a:gd name="T8" fmla="*/ 0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0" y="0"/>
                    </a:moveTo>
                    <a:lnTo>
                      <a:pt x="0" y="20000"/>
                    </a:lnTo>
                    <a:lnTo>
                      <a:pt x="20000" y="20000"/>
                    </a:lnTo>
                    <a:lnTo>
                      <a:pt x="20000" y="0"/>
                    </a:lnTo>
                    <a:lnTo>
                      <a:pt x="0" y="0"/>
                    </a:lnTo>
                  </a:path>
                </a:pathLst>
              </a:custGeom>
              <a:blipFill dpi="0" rotWithShape="0">
                <a:blip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  <p:sp>
            <p:nvSpPr>
              <p:cNvPr id="63522" name="Rectangle 2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0000" cy="2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eaLnBrk="0" hangingPunct="0"/>
                <a:r>
                  <a:rPr lang="it-IT"/>
                  <a:t>Fusione del lipide</a:t>
                </a:r>
              </a:p>
              <a:p>
                <a:pPr algn="ctr" eaLnBrk="0" hangingPunct="0"/>
                <a:r>
                  <a:rPr lang="it-IT"/>
                  <a:t> e solubilizzazione/dispersione del farmaco  nel lipide</a:t>
                </a:r>
              </a:p>
            </p:txBody>
          </p:sp>
        </p:grpSp>
        <p:grpSp>
          <p:nvGrpSpPr>
            <p:cNvPr id="63497" name="Group 33"/>
            <p:cNvGrpSpPr>
              <a:grpSpLocks/>
            </p:cNvGrpSpPr>
            <p:nvPr/>
          </p:nvGrpSpPr>
          <p:grpSpPr bwMode="auto">
            <a:xfrm>
              <a:off x="288" y="1872"/>
              <a:ext cx="2112" cy="624"/>
              <a:chOff x="288" y="1872"/>
              <a:chExt cx="2112" cy="624"/>
            </a:xfrm>
          </p:grpSpPr>
          <p:grpSp>
            <p:nvGrpSpPr>
              <p:cNvPr id="63517" name="Group 34"/>
              <p:cNvGrpSpPr>
                <a:grpSpLocks/>
              </p:cNvGrpSpPr>
              <p:nvPr/>
            </p:nvGrpSpPr>
            <p:grpSpPr bwMode="auto">
              <a:xfrm>
                <a:off x="288" y="2064"/>
                <a:ext cx="2112" cy="432"/>
                <a:chOff x="0" y="0"/>
                <a:chExt cx="20000" cy="20000"/>
              </a:xfrm>
            </p:grpSpPr>
            <p:sp>
              <p:nvSpPr>
                <p:cNvPr id="63519" name="Freeform 35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20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Omogeneizzazione ad alta pressione a temperatura superiore al punto di fusione del lipide</a:t>
                  </a:r>
                </a:p>
              </p:txBody>
            </p:sp>
          </p:grpSp>
          <p:sp>
            <p:nvSpPr>
              <p:cNvPr id="63518" name="Freeform 37"/>
              <p:cNvSpPr>
                <a:spLocks/>
              </p:cNvSpPr>
              <p:nvPr/>
            </p:nvSpPr>
            <p:spPr bwMode="auto">
              <a:xfrm>
                <a:off x="1296" y="1872"/>
                <a:ext cx="96" cy="144"/>
              </a:xfrm>
              <a:custGeom>
                <a:avLst/>
                <a:gdLst>
                  <a:gd name="T0" fmla="*/ 0 w 20000"/>
                  <a:gd name="T1" fmla="*/ 1 h 20000"/>
                  <a:gd name="T2" fmla="*/ 0 w 20000"/>
                  <a:gd name="T3" fmla="*/ 1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1 h 20000"/>
                  <a:gd name="T10" fmla="*/ 0 w 20000"/>
                  <a:gd name="T11" fmla="*/ 1 h 20000"/>
                  <a:gd name="T12" fmla="*/ 0 w 20000"/>
                  <a:gd name="T13" fmla="*/ 1 h 20000"/>
                  <a:gd name="T14" fmla="*/ 0 w 20000"/>
                  <a:gd name="T15" fmla="*/ 1 h 20000"/>
                  <a:gd name="T16" fmla="*/ 0 w 20000"/>
                  <a:gd name="T17" fmla="*/ 1 h 2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00"/>
                  <a:gd name="T28" fmla="*/ 0 h 20000"/>
                  <a:gd name="T29" fmla="*/ 20000 w 20000"/>
                  <a:gd name="T30" fmla="*/ 20000 h 2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000" h="20000">
                    <a:moveTo>
                      <a:pt x="0" y="15000"/>
                    </a:moveTo>
                    <a:lnTo>
                      <a:pt x="5000" y="15000"/>
                    </a:lnTo>
                    <a:lnTo>
                      <a:pt x="5000" y="0"/>
                    </a:lnTo>
                    <a:lnTo>
                      <a:pt x="15000" y="0"/>
                    </a:lnTo>
                    <a:lnTo>
                      <a:pt x="15000" y="15000"/>
                    </a:lnTo>
                    <a:lnTo>
                      <a:pt x="20000" y="15000"/>
                    </a:lnTo>
                    <a:lnTo>
                      <a:pt x="10000" y="20000"/>
                    </a:lnTo>
                    <a:lnTo>
                      <a:pt x="0" y="15000"/>
                    </a:lnTo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</p:grpSp>
        <p:grpSp>
          <p:nvGrpSpPr>
            <p:cNvPr id="63498" name="Group 38"/>
            <p:cNvGrpSpPr>
              <a:grpSpLocks/>
            </p:cNvGrpSpPr>
            <p:nvPr/>
          </p:nvGrpSpPr>
          <p:grpSpPr bwMode="auto">
            <a:xfrm>
              <a:off x="295" y="2568"/>
              <a:ext cx="2121" cy="480"/>
              <a:chOff x="295" y="2568"/>
              <a:chExt cx="2121" cy="480"/>
            </a:xfrm>
          </p:grpSpPr>
          <p:grpSp>
            <p:nvGrpSpPr>
              <p:cNvPr id="63513" name="Group 39"/>
              <p:cNvGrpSpPr>
                <a:grpSpLocks/>
              </p:cNvGrpSpPr>
              <p:nvPr/>
            </p:nvGrpSpPr>
            <p:grpSpPr bwMode="auto">
              <a:xfrm>
                <a:off x="295" y="2760"/>
                <a:ext cx="2121" cy="288"/>
                <a:chOff x="0" y="0"/>
                <a:chExt cx="20000" cy="20000"/>
              </a:xfrm>
            </p:grpSpPr>
            <p:sp>
              <p:nvSpPr>
                <p:cNvPr id="63515" name="Freeform 40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16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endParaRPr lang="it-IT" sz="1200"/>
                </a:p>
                <a:p>
                  <a:pPr algn="ctr" eaLnBrk="0" hangingPunct="0"/>
                  <a:r>
                    <a:rPr lang="it-IT"/>
                    <a:t>Nanoemulsione o/w calda</a:t>
                  </a:r>
                </a:p>
              </p:txBody>
            </p:sp>
          </p:grpSp>
          <p:sp>
            <p:nvSpPr>
              <p:cNvPr id="63514" name="Freeform 42"/>
              <p:cNvSpPr>
                <a:spLocks/>
              </p:cNvSpPr>
              <p:nvPr/>
            </p:nvSpPr>
            <p:spPr bwMode="auto">
              <a:xfrm>
                <a:off x="1292" y="2568"/>
                <a:ext cx="96" cy="144"/>
              </a:xfrm>
              <a:custGeom>
                <a:avLst/>
                <a:gdLst>
                  <a:gd name="T0" fmla="*/ 0 w 20000"/>
                  <a:gd name="T1" fmla="*/ 1 h 20000"/>
                  <a:gd name="T2" fmla="*/ 0 w 20000"/>
                  <a:gd name="T3" fmla="*/ 1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1 h 20000"/>
                  <a:gd name="T10" fmla="*/ 0 w 20000"/>
                  <a:gd name="T11" fmla="*/ 1 h 20000"/>
                  <a:gd name="T12" fmla="*/ 0 w 20000"/>
                  <a:gd name="T13" fmla="*/ 1 h 20000"/>
                  <a:gd name="T14" fmla="*/ 0 w 20000"/>
                  <a:gd name="T15" fmla="*/ 1 h 20000"/>
                  <a:gd name="T16" fmla="*/ 0 w 20000"/>
                  <a:gd name="T17" fmla="*/ 1 h 2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00"/>
                  <a:gd name="T28" fmla="*/ 0 h 20000"/>
                  <a:gd name="T29" fmla="*/ 20000 w 20000"/>
                  <a:gd name="T30" fmla="*/ 20000 h 2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000" h="20000">
                    <a:moveTo>
                      <a:pt x="0" y="15000"/>
                    </a:moveTo>
                    <a:lnTo>
                      <a:pt x="5000" y="15000"/>
                    </a:lnTo>
                    <a:lnTo>
                      <a:pt x="5000" y="0"/>
                    </a:lnTo>
                    <a:lnTo>
                      <a:pt x="15000" y="0"/>
                    </a:lnTo>
                    <a:lnTo>
                      <a:pt x="15000" y="15000"/>
                    </a:lnTo>
                    <a:lnTo>
                      <a:pt x="20000" y="15000"/>
                    </a:lnTo>
                    <a:lnTo>
                      <a:pt x="10000" y="20000"/>
                    </a:lnTo>
                    <a:lnTo>
                      <a:pt x="0" y="15000"/>
                    </a:lnTo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</p:grpSp>
        <p:grpSp>
          <p:nvGrpSpPr>
            <p:cNvPr id="63499" name="Group 43"/>
            <p:cNvGrpSpPr>
              <a:grpSpLocks/>
            </p:cNvGrpSpPr>
            <p:nvPr/>
          </p:nvGrpSpPr>
          <p:grpSpPr bwMode="auto">
            <a:xfrm>
              <a:off x="0" y="3072"/>
              <a:ext cx="4191" cy="919"/>
              <a:chOff x="0" y="3072"/>
              <a:chExt cx="4191" cy="919"/>
            </a:xfrm>
          </p:grpSpPr>
          <p:grpSp>
            <p:nvGrpSpPr>
              <p:cNvPr id="63508" name="Group 44"/>
              <p:cNvGrpSpPr>
                <a:grpSpLocks/>
              </p:cNvGrpSpPr>
              <p:nvPr/>
            </p:nvGrpSpPr>
            <p:grpSpPr bwMode="auto">
              <a:xfrm>
                <a:off x="1569" y="3600"/>
                <a:ext cx="2622" cy="391"/>
                <a:chOff x="0" y="0"/>
                <a:chExt cx="20000" cy="20000"/>
              </a:xfrm>
            </p:grpSpPr>
            <p:sp>
              <p:nvSpPr>
                <p:cNvPr id="63511" name="Freeform 45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12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endParaRPr lang="it-IT" sz="1200"/>
                </a:p>
                <a:p>
                  <a:pPr algn="ctr" eaLnBrk="0" hangingPunct="0"/>
                  <a:r>
                    <a:rPr lang="it-IT" b="1"/>
                    <a:t>Carrier Lipidici Nanostrutturati (NLC)</a:t>
                  </a:r>
                </a:p>
              </p:txBody>
            </p:sp>
          </p:grpSp>
          <p:sp>
            <p:nvSpPr>
              <p:cNvPr id="63509" name="Rectangle 47"/>
              <p:cNvSpPr>
                <a:spLocks noChangeArrowheads="1"/>
              </p:cNvSpPr>
              <p:nvPr/>
            </p:nvSpPr>
            <p:spPr bwMode="auto">
              <a:xfrm>
                <a:off x="0" y="3168"/>
                <a:ext cx="2121" cy="3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it-IT">
                    <a:solidFill>
                      <a:schemeClr val="bg1"/>
                    </a:solidFill>
                  </a:rPr>
                  <a:t>Solidificazione della nanoemulsione raffreddando fino a temperatura ambiente</a:t>
                </a:r>
              </a:p>
            </p:txBody>
          </p:sp>
          <p:sp>
            <p:nvSpPr>
              <p:cNvPr id="63510" name="Line 48"/>
              <p:cNvSpPr>
                <a:spLocks noChangeShapeType="1"/>
              </p:cNvSpPr>
              <p:nvPr/>
            </p:nvSpPr>
            <p:spPr bwMode="auto">
              <a:xfrm>
                <a:off x="1392" y="3072"/>
                <a:ext cx="768" cy="43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3500" name="Rectangle 49"/>
            <p:cNvSpPr>
              <a:spLocks noChangeArrowheads="1"/>
            </p:cNvSpPr>
            <p:nvPr/>
          </p:nvSpPr>
          <p:spPr bwMode="auto">
            <a:xfrm>
              <a:off x="3379" y="482"/>
              <a:ext cx="2111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t-IT" b="1"/>
                <a:t>TECNICA DI OMOGENEIZZAZIONE A FREDDO</a:t>
              </a:r>
            </a:p>
          </p:txBody>
        </p:sp>
        <p:sp>
          <p:nvSpPr>
            <p:cNvPr id="63501" name="Rectangle 50"/>
            <p:cNvSpPr>
              <a:spLocks noChangeArrowheads="1"/>
            </p:cNvSpPr>
            <p:nvPr/>
          </p:nvSpPr>
          <p:spPr bwMode="auto">
            <a:xfrm>
              <a:off x="364" y="484"/>
              <a:ext cx="2096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t-IT" b="1"/>
                <a:t>TECNICA DI OMOGENEIZZAZIONE A CALDO</a:t>
              </a:r>
            </a:p>
          </p:txBody>
        </p:sp>
        <p:grpSp>
          <p:nvGrpSpPr>
            <p:cNvPr id="63502" name="Group 51"/>
            <p:cNvGrpSpPr>
              <a:grpSpLocks/>
            </p:cNvGrpSpPr>
            <p:nvPr/>
          </p:nvGrpSpPr>
          <p:grpSpPr bwMode="auto">
            <a:xfrm>
              <a:off x="295" y="391"/>
              <a:ext cx="2664" cy="912"/>
              <a:chOff x="240" y="384"/>
              <a:chExt cx="2664" cy="912"/>
            </a:xfrm>
          </p:grpSpPr>
          <p:grpSp>
            <p:nvGrpSpPr>
              <p:cNvPr id="63503" name="Group 52"/>
              <p:cNvGrpSpPr>
                <a:grpSpLocks/>
              </p:cNvGrpSpPr>
              <p:nvPr/>
            </p:nvGrpSpPr>
            <p:grpSpPr bwMode="auto">
              <a:xfrm>
                <a:off x="240" y="1008"/>
                <a:ext cx="2121" cy="288"/>
                <a:chOff x="0" y="0"/>
                <a:chExt cx="20000" cy="20000"/>
              </a:xfrm>
            </p:grpSpPr>
            <p:sp>
              <p:nvSpPr>
                <p:cNvPr id="63506" name="Freeform 53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0 w 20000"/>
                    <a:gd name="T1" fmla="*/ 0 h 20000"/>
                    <a:gd name="T2" fmla="*/ 0 w 20000"/>
                    <a:gd name="T3" fmla="*/ 20000 h 20000"/>
                    <a:gd name="T4" fmla="*/ 20000 w 20000"/>
                    <a:gd name="T5" fmla="*/ 20000 h 20000"/>
                    <a:gd name="T6" fmla="*/ 20000 w 20000"/>
                    <a:gd name="T7" fmla="*/ 0 h 20000"/>
                    <a:gd name="T8" fmla="*/ 0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0" y="0"/>
                      </a:moveTo>
                      <a:lnTo>
                        <a:pt x="0" y="20000"/>
                      </a:lnTo>
                      <a:lnTo>
                        <a:pt x="20000" y="20000"/>
                      </a:lnTo>
                      <a:lnTo>
                        <a:pt x="20000" y="0"/>
                      </a:lnTo>
                      <a:lnTo>
                        <a:pt x="0" y="0"/>
                      </a:lnTo>
                    </a:path>
                  </a:pathLst>
                </a:custGeom>
                <a:blipFill dpi="0" rotWithShape="0">
                  <a:blip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it-IT"/>
                </a:p>
              </p:txBody>
            </p:sp>
            <p:sp>
              <p:nvSpPr>
                <p:cNvPr id="63507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0" cy="2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it-IT"/>
                    <a:t>Dispersione del farmaco caricato nel lipide in una soluzione calda di acqua e tensioattivo</a:t>
                  </a:r>
                </a:p>
              </p:txBody>
            </p:sp>
          </p:grpSp>
          <p:sp>
            <p:nvSpPr>
              <p:cNvPr id="63504" name="Line 55"/>
              <p:cNvSpPr>
                <a:spLocks noChangeShapeType="1"/>
              </p:cNvSpPr>
              <p:nvPr/>
            </p:nvSpPr>
            <p:spPr bwMode="auto">
              <a:xfrm flipH="1">
                <a:off x="1394" y="768"/>
                <a:ext cx="1486" cy="157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3505" name="Rectangle 56"/>
              <p:cNvSpPr>
                <a:spLocks noChangeArrowheads="1"/>
              </p:cNvSpPr>
              <p:nvPr/>
            </p:nvSpPr>
            <p:spPr bwMode="auto">
              <a:xfrm>
                <a:off x="2856" y="384"/>
                <a:ext cx="48" cy="39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33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403350" y="2559050"/>
            <a:ext cx="1439863" cy="1806575"/>
            <a:chOff x="884" y="1389"/>
            <a:chExt cx="907" cy="1138"/>
          </a:xfrm>
        </p:grpSpPr>
        <p:sp>
          <p:nvSpPr>
            <p:cNvPr id="65571" name="AutoShape 5"/>
            <p:cNvSpPr>
              <a:spLocks noChangeArrowheads="1"/>
            </p:cNvSpPr>
            <p:nvPr/>
          </p:nvSpPr>
          <p:spPr bwMode="auto">
            <a:xfrm rot="10800000">
              <a:off x="884" y="1570"/>
              <a:ext cx="907" cy="957"/>
            </a:xfrm>
            <a:prstGeom prst="can">
              <a:avLst>
                <a:gd name="adj" fmla="val 26378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2" name="Oval 7"/>
            <p:cNvSpPr>
              <a:spLocks noChangeArrowheads="1"/>
            </p:cNvSpPr>
            <p:nvPr/>
          </p:nvSpPr>
          <p:spPr bwMode="auto">
            <a:xfrm>
              <a:off x="1247" y="2075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3" name="Oval 8"/>
            <p:cNvSpPr>
              <a:spLocks noChangeArrowheads="1"/>
            </p:cNvSpPr>
            <p:nvPr/>
          </p:nvSpPr>
          <p:spPr bwMode="auto">
            <a:xfrm>
              <a:off x="987" y="1806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4" name="Oval 10"/>
            <p:cNvSpPr>
              <a:spLocks noChangeArrowheads="1"/>
            </p:cNvSpPr>
            <p:nvPr/>
          </p:nvSpPr>
          <p:spPr bwMode="auto">
            <a:xfrm>
              <a:off x="1080" y="2306"/>
              <a:ext cx="94" cy="8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5" name="Oval 11"/>
            <p:cNvSpPr>
              <a:spLocks noChangeArrowheads="1"/>
            </p:cNvSpPr>
            <p:nvPr/>
          </p:nvSpPr>
          <p:spPr bwMode="auto">
            <a:xfrm>
              <a:off x="1641" y="2140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6" name="Oval 12"/>
            <p:cNvSpPr>
              <a:spLocks noChangeArrowheads="1"/>
            </p:cNvSpPr>
            <p:nvPr/>
          </p:nvSpPr>
          <p:spPr bwMode="auto">
            <a:xfrm>
              <a:off x="1641" y="1931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7" name="Oval 14"/>
            <p:cNvSpPr>
              <a:spLocks noChangeArrowheads="1"/>
            </p:cNvSpPr>
            <p:nvPr/>
          </p:nvSpPr>
          <p:spPr bwMode="auto">
            <a:xfrm>
              <a:off x="940" y="2223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8" name="Oval 16"/>
            <p:cNvSpPr>
              <a:spLocks noChangeArrowheads="1"/>
            </p:cNvSpPr>
            <p:nvPr/>
          </p:nvSpPr>
          <p:spPr bwMode="auto">
            <a:xfrm>
              <a:off x="1594" y="2390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9" name="AutoShape 17"/>
            <p:cNvSpPr>
              <a:spLocks noChangeArrowheads="1"/>
            </p:cNvSpPr>
            <p:nvPr/>
          </p:nvSpPr>
          <p:spPr bwMode="auto">
            <a:xfrm rot="-5400000">
              <a:off x="1230" y="1968"/>
              <a:ext cx="167" cy="280"/>
            </a:xfrm>
            <a:prstGeom prst="flowChartCollat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0" name="Oval 18"/>
            <p:cNvSpPr>
              <a:spLocks noChangeArrowheads="1"/>
            </p:cNvSpPr>
            <p:nvPr/>
          </p:nvSpPr>
          <p:spPr bwMode="auto">
            <a:xfrm>
              <a:off x="1174" y="2056"/>
              <a:ext cx="93" cy="8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1" name="Oval 19"/>
            <p:cNvSpPr>
              <a:spLocks noChangeArrowheads="1"/>
            </p:cNvSpPr>
            <p:nvPr/>
          </p:nvSpPr>
          <p:spPr bwMode="auto">
            <a:xfrm>
              <a:off x="1501" y="1806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2" name="Oval 20"/>
            <p:cNvSpPr>
              <a:spLocks noChangeArrowheads="1"/>
            </p:cNvSpPr>
            <p:nvPr/>
          </p:nvSpPr>
          <p:spPr bwMode="auto">
            <a:xfrm>
              <a:off x="1407" y="2014"/>
              <a:ext cx="94" cy="8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3" name="Line 21"/>
            <p:cNvSpPr>
              <a:spLocks noChangeShapeType="1"/>
            </p:cNvSpPr>
            <p:nvPr/>
          </p:nvSpPr>
          <p:spPr bwMode="auto">
            <a:xfrm>
              <a:off x="1292" y="1389"/>
              <a:ext cx="22" cy="703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65584" name="Oval 22"/>
            <p:cNvSpPr>
              <a:spLocks noChangeArrowheads="1"/>
            </p:cNvSpPr>
            <p:nvPr/>
          </p:nvSpPr>
          <p:spPr bwMode="auto">
            <a:xfrm>
              <a:off x="940" y="2390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5" name="Oval 23"/>
            <p:cNvSpPr>
              <a:spLocks noChangeArrowheads="1"/>
            </p:cNvSpPr>
            <p:nvPr/>
          </p:nvSpPr>
          <p:spPr bwMode="auto">
            <a:xfrm>
              <a:off x="1127" y="1848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6" name="Oval 24"/>
            <p:cNvSpPr>
              <a:spLocks noChangeArrowheads="1"/>
            </p:cNvSpPr>
            <p:nvPr/>
          </p:nvSpPr>
          <p:spPr bwMode="auto">
            <a:xfrm>
              <a:off x="940" y="2014"/>
              <a:ext cx="94" cy="8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7" name="Oval 25"/>
            <p:cNvSpPr>
              <a:spLocks noChangeArrowheads="1"/>
            </p:cNvSpPr>
            <p:nvPr/>
          </p:nvSpPr>
          <p:spPr bwMode="auto">
            <a:xfrm>
              <a:off x="1293" y="2325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8" name="Oval 26"/>
            <p:cNvSpPr>
              <a:spLocks noChangeArrowheads="1"/>
            </p:cNvSpPr>
            <p:nvPr/>
          </p:nvSpPr>
          <p:spPr bwMode="auto">
            <a:xfrm>
              <a:off x="1433" y="2200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89" name="Oval 27"/>
            <p:cNvSpPr>
              <a:spLocks noChangeArrowheads="1"/>
            </p:cNvSpPr>
            <p:nvPr/>
          </p:nvSpPr>
          <p:spPr bwMode="auto">
            <a:xfrm>
              <a:off x="1433" y="1950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90" name="Oval 28"/>
            <p:cNvSpPr>
              <a:spLocks noChangeArrowheads="1"/>
            </p:cNvSpPr>
            <p:nvPr/>
          </p:nvSpPr>
          <p:spPr bwMode="auto">
            <a:xfrm>
              <a:off x="1340" y="1783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91" name="Oval 29"/>
            <p:cNvSpPr>
              <a:spLocks noChangeArrowheads="1"/>
            </p:cNvSpPr>
            <p:nvPr/>
          </p:nvSpPr>
          <p:spPr bwMode="auto">
            <a:xfrm>
              <a:off x="1454" y="2348"/>
              <a:ext cx="93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92" name="Oval 30"/>
            <p:cNvSpPr>
              <a:spLocks noChangeArrowheads="1"/>
            </p:cNvSpPr>
            <p:nvPr/>
          </p:nvSpPr>
          <p:spPr bwMode="auto">
            <a:xfrm>
              <a:off x="1340" y="1616"/>
              <a:ext cx="93" cy="8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93" name="Oval 33"/>
            <p:cNvSpPr>
              <a:spLocks noChangeArrowheads="1"/>
            </p:cNvSpPr>
            <p:nvPr/>
          </p:nvSpPr>
          <p:spPr bwMode="auto">
            <a:xfrm>
              <a:off x="1407" y="2223"/>
              <a:ext cx="94" cy="83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</p:grpSp>
      <p:sp>
        <p:nvSpPr>
          <p:cNvPr id="230434" name="AutoShape 34"/>
          <p:cNvSpPr>
            <a:spLocks noChangeArrowheads="1"/>
          </p:cNvSpPr>
          <p:nvPr/>
        </p:nvSpPr>
        <p:spPr bwMode="auto">
          <a:xfrm>
            <a:off x="3924300" y="2997200"/>
            <a:ext cx="1439863" cy="685800"/>
          </a:xfrm>
          <a:prstGeom prst="rightArrow">
            <a:avLst>
              <a:gd name="adj1" fmla="val 50000"/>
              <a:gd name="adj2" fmla="val 5248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724525" y="2205038"/>
            <a:ext cx="2592388" cy="2362200"/>
            <a:chOff x="3606" y="1389"/>
            <a:chExt cx="1633" cy="1488"/>
          </a:xfrm>
        </p:grpSpPr>
        <p:sp>
          <p:nvSpPr>
            <p:cNvPr id="65544" name="AutoShape 36" descr="Gocce"/>
            <p:cNvSpPr>
              <a:spLocks noChangeArrowheads="1"/>
            </p:cNvSpPr>
            <p:nvPr/>
          </p:nvSpPr>
          <p:spPr bwMode="auto">
            <a:xfrm rot="10800000">
              <a:off x="3606" y="1525"/>
              <a:ext cx="1633" cy="1352"/>
            </a:xfrm>
            <a:prstGeom prst="can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45" name="Line 37"/>
            <p:cNvSpPr>
              <a:spLocks noChangeShapeType="1"/>
            </p:cNvSpPr>
            <p:nvPr/>
          </p:nvSpPr>
          <p:spPr bwMode="auto">
            <a:xfrm flipH="1">
              <a:off x="4355" y="1389"/>
              <a:ext cx="0" cy="1214"/>
            </a:xfrm>
            <a:prstGeom prst="line">
              <a:avLst/>
            </a:prstGeom>
            <a:noFill/>
            <a:ln w="22225">
              <a:solidFill>
                <a:srgbClr val="333333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65546" name="AutoShape 38"/>
            <p:cNvSpPr>
              <a:spLocks noChangeArrowheads="1"/>
            </p:cNvSpPr>
            <p:nvPr/>
          </p:nvSpPr>
          <p:spPr bwMode="auto">
            <a:xfrm rot="-5400000">
              <a:off x="4276" y="2471"/>
              <a:ext cx="157" cy="265"/>
            </a:xfrm>
            <a:prstGeom prst="flowChartCollat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47" name="Oval 39"/>
            <p:cNvSpPr>
              <a:spLocks noChangeArrowheads="1"/>
            </p:cNvSpPr>
            <p:nvPr/>
          </p:nvSpPr>
          <p:spPr bwMode="auto">
            <a:xfrm>
              <a:off x="4090" y="2329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48" name="Oval 40"/>
            <p:cNvSpPr>
              <a:spLocks noChangeArrowheads="1"/>
            </p:cNvSpPr>
            <p:nvPr/>
          </p:nvSpPr>
          <p:spPr bwMode="auto">
            <a:xfrm>
              <a:off x="4178" y="2407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49" name="Oval 41"/>
            <p:cNvSpPr>
              <a:spLocks noChangeArrowheads="1"/>
            </p:cNvSpPr>
            <p:nvPr/>
          </p:nvSpPr>
          <p:spPr bwMode="auto">
            <a:xfrm>
              <a:off x="4046" y="2055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0" name="Oval 42"/>
            <p:cNvSpPr>
              <a:spLocks noChangeArrowheads="1"/>
            </p:cNvSpPr>
            <p:nvPr/>
          </p:nvSpPr>
          <p:spPr bwMode="auto">
            <a:xfrm>
              <a:off x="4839" y="2407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1" name="Oval 43"/>
            <p:cNvSpPr>
              <a:spLocks noChangeArrowheads="1"/>
            </p:cNvSpPr>
            <p:nvPr/>
          </p:nvSpPr>
          <p:spPr bwMode="auto">
            <a:xfrm>
              <a:off x="4663" y="2290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2" name="Oval 44"/>
            <p:cNvSpPr>
              <a:spLocks noChangeArrowheads="1"/>
            </p:cNvSpPr>
            <p:nvPr/>
          </p:nvSpPr>
          <p:spPr bwMode="auto">
            <a:xfrm>
              <a:off x="4883" y="2055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3" name="Oval 45"/>
            <p:cNvSpPr>
              <a:spLocks noChangeArrowheads="1"/>
            </p:cNvSpPr>
            <p:nvPr/>
          </p:nvSpPr>
          <p:spPr bwMode="auto">
            <a:xfrm>
              <a:off x="4619" y="1977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4" name="Oval 46"/>
            <p:cNvSpPr>
              <a:spLocks noChangeArrowheads="1"/>
            </p:cNvSpPr>
            <p:nvPr/>
          </p:nvSpPr>
          <p:spPr bwMode="auto">
            <a:xfrm>
              <a:off x="4090" y="1742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5" name="Oval 47"/>
            <p:cNvSpPr>
              <a:spLocks noChangeArrowheads="1"/>
            </p:cNvSpPr>
            <p:nvPr/>
          </p:nvSpPr>
          <p:spPr bwMode="auto">
            <a:xfrm>
              <a:off x="3738" y="2329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6" name="Oval 48"/>
            <p:cNvSpPr>
              <a:spLocks noChangeArrowheads="1"/>
            </p:cNvSpPr>
            <p:nvPr/>
          </p:nvSpPr>
          <p:spPr bwMode="auto">
            <a:xfrm>
              <a:off x="3738" y="1937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7" name="Oval 49"/>
            <p:cNvSpPr>
              <a:spLocks noChangeArrowheads="1"/>
            </p:cNvSpPr>
            <p:nvPr/>
          </p:nvSpPr>
          <p:spPr bwMode="auto">
            <a:xfrm>
              <a:off x="3826" y="2016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8" name="Oval 50"/>
            <p:cNvSpPr>
              <a:spLocks noChangeArrowheads="1"/>
            </p:cNvSpPr>
            <p:nvPr/>
          </p:nvSpPr>
          <p:spPr bwMode="auto">
            <a:xfrm>
              <a:off x="4399" y="2329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59" name="Oval 51"/>
            <p:cNvSpPr>
              <a:spLocks noChangeArrowheads="1"/>
            </p:cNvSpPr>
            <p:nvPr/>
          </p:nvSpPr>
          <p:spPr bwMode="auto">
            <a:xfrm>
              <a:off x="4443" y="2055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0" name="Oval 52"/>
            <p:cNvSpPr>
              <a:spLocks noChangeArrowheads="1"/>
            </p:cNvSpPr>
            <p:nvPr/>
          </p:nvSpPr>
          <p:spPr bwMode="auto">
            <a:xfrm>
              <a:off x="4443" y="1742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1" name="Oval 53"/>
            <p:cNvSpPr>
              <a:spLocks noChangeArrowheads="1"/>
            </p:cNvSpPr>
            <p:nvPr/>
          </p:nvSpPr>
          <p:spPr bwMode="auto">
            <a:xfrm>
              <a:off x="4795" y="1781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2" name="Oval 54"/>
            <p:cNvSpPr>
              <a:spLocks noChangeArrowheads="1"/>
            </p:cNvSpPr>
            <p:nvPr/>
          </p:nvSpPr>
          <p:spPr bwMode="auto">
            <a:xfrm>
              <a:off x="4883" y="2251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3" name="Oval 55"/>
            <p:cNvSpPr>
              <a:spLocks noChangeArrowheads="1"/>
            </p:cNvSpPr>
            <p:nvPr/>
          </p:nvSpPr>
          <p:spPr bwMode="auto">
            <a:xfrm>
              <a:off x="4090" y="1898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4" name="Oval 56"/>
            <p:cNvSpPr>
              <a:spLocks noChangeArrowheads="1"/>
            </p:cNvSpPr>
            <p:nvPr/>
          </p:nvSpPr>
          <p:spPr bwMode="auto">
            <a:xfrm>
              <a:off x="3958" y="2172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5" name="Oval 57"/>
            <p:cNvSpPr>
              <a:spLocks noChangeArrowheads="1"/>
            </p:cNvSpPr>
            <p:nvPr/>
          </p:nvSpPr>
          <p:spPr bwMode="auto">
            <a:xfrm>
              <a:off x="3914" y="1781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6" name="Oval 58"/>
            <p:cNvSpPr>
              <a:spLocks noChangeArrowheads="1"/>
            </p:cNvSpPr>
            <p:nvPr/>
          </p:nvSpPr>
          <p:spPr bwMode="auto">
            <a:xfrm>
              <a:off x="4663" y="2133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7" name="Oval 59"/>
            <p:cNvSpPr>
              <a:spLocks noChangeArrowheads="1"/>
            </p:cNvSpPr>
            <p:nvPr/>
          </p:nvSpPr>
          <p:spPr bwMode="auto">
            <a:xfrm>
              <a:off x="4134" y="2133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8" name="Oval 60"/>
            <p:cNvSpPr>
              <a:spLocks noChangeArrowheads="1"/>
            </p:cNvSpPr>
            <p:nvPr/>
          </p:nvSpPr>
          <p:spPr bwMode="auto">
            <a:xfrm>
              <a:off x="3914" y="2368"/>
              <a:ext cx="88" cy="79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69" name="Oval 61"/>
            <p:cNvSpPr>
              <a:spLocks noChangeArrowheads="1"/>
            </p:cNvSpPr>
            <p:nvPr/>
          </p:nvSpPr>
          <p:spPr bwMode="auto">
            <a:xfrm>
              <a:off x="4883" y="1859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5570" name="Oval 62"/>
            <p:cNvSpPr>
              <a:spLocks noChangeArrowheads="1"/>
            </p:cNvSpPr>
            <p:nvPr/>
          </p:nvSpPr>
          <p:spPr bwMode="auto">
            <a:xfrm>
              <a:off x="4575" y="1859"/>
              <a:ext cx="88" cy="78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50000">
                  <a:srgbClr val="CC99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</p:grpSp>
      <p:sp>
        <p:nvSpPr>
          <p:cNvPr id="230463" name="Rectangle 63"/>
          <p:cNvSpPr>
            <a:spLocks noChangeArrowheads="1"/>
          </p:cNvSpPr>
          <p:nvPr/>
        </p:nvSpPr>
        <p:spPr bwMode="auto">
          <a:xfrm>
            <a:off x="250825" y="260350"/>
            <a:ext cx="8575675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t-IT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64" charset="0"/>
              </a:rPr>
              <a:t>   </a:t>
            </a:r>
            <a:r>
              <a:rPr lang="it-IT" sz="240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Tecnica della microemulsione</a:t>
            </a:r>
          </a:p>
        </p:txBody>
      </p:sp>
      <p:sp>
        <p:nvSpPr>
          <p:cNvPr id="230464" name="Text Box 64"/>
          <p:cNvSpPr txBox="1">
            <a:spLocks noChangeArrowheads="1"/>
          </p:cNvSpPr>
          <p:nvPr/>
        </p:nvSpPr>
        <p:spPr bwMode="auto">
          <a:xfrm>
            <a:off x="250825" y="515778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MICROEMULSIONE  (72 °C)</a:t>
            </a:r>
            <a:r>
              <a:rPr lang="it-IT" sz="2400">
                <a:solidFill>
                  <a:srgbClr val="FF33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230465" name="Text Box 65"/>
          <p:cNvSpPr txBox="1">
            <a:spLocks noChangeArrowheads="1"/>
          </p:cNvSpPr>
          <p:nvPr/>
        </p:nvSpPr>
        <p:spPr bwMode="auto">
          <a:xfrm>
            <a:off x="4716463" y="4868863"/>
            <a:ext cx="419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Si versa la microemulsione in un becker contenente acqua fredda (2-3°C) sotto agitazione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0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0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0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0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0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34" grpId="0" animBg="1"/>
      <p:bldP spid="230463" grpId="0" autoUpdateAnimBg="0"/>
      <p:bldP spid="230464" grpId="0" autoUpdateAnimBg="0"/>
      <p:bldP spid="23046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AutoShape 4"/>
          <p:cNvSpPr>
            <a:spLocks noChangeArrowheads="1"/>
          </p:cNvSpPr>
          <p:nvPr/>
        </p:nvSpPr>
        <p:spPr bwMode="auto">
          <a:xfrm>
            <a:off x="2268538" y="2924175"/>
            <a:ext cx="1562100" cy="1117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D2BEF8"/>
              </a:gs>
              <a:gs pos="100000">
                <a:srgbClr val="6929E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sp>
        <p:nvSpPr>
          <p:cNvPr id="231429" name="AutoShape 5"/>
          <p:cNvSpPr>
            <a:spLocks noChangeArrowheads="1"/>
          </p:cNvSpPr>
          <p:nvPr/>
        </p:nvSpPr>
        <p:spPr bwMode="auto">
          <a:xfrm>
            <a:off x="4716463" y="2924175"/>
            <a:ext cx="1512887" cy="1087438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accent1"/>
              </a:gs>
              <a:gs pos="100000">
                <a:srgbClr val="6929E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sp>
        <p:nvSpPr>
          <p:cNvPr id="231430" name="AutoShape 6"/>
          <p:cNvSpPr>
            <a:spLocks noChangeArrowheads="1"/>
          </p:cNvSpPr>
          <p:nvPr/>
        </p:nvSpPr>
        <p:spPr bwMode="auto">
          <a:xfrm>
            <a:off x="3924300" y="3284538"/>
            <a:ext cx="719138" cy="457200"/>
          </a:xfrm>
          <a:prstGeom prst="rightArrow">
            <a:avLst>
              <a:gd name="adj1" fmla="val 50000"/>
              <a:gd name="adj2" fmla="val 3932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sp>
        <p:nvSpPr>
          <p:cNvPr id="231431" name="AutoShape 7"/>
          <p:cNvSpPr>
            <a:spLocks noChangeArrowheads="1"/>
          </p:cNvSpPr>
          <p:nvPr/>
        </p:nvSpPr>
        <p:spPr bwMode="auto">
          <a:xfrm rot="4067326">
            <a:off x="584994" y="1654969"/>
            <a:ext cx="1179513" cy="1127125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sp>
        <p:nvSpPr>
          <p:cNvPr id="231432" name="AutoShape 8"/>
          <p:cNvSpPr>
            <a:spLocks noChangeArrowheads="1"/>
          </p:cNvSpPr>
          <p:nvPr/>
        </p:nvSpPr>
        <p:spPr bwMode="auto">
          <a:xfrm rot="-1536430">
            <a:off x="1979613" y="1773238"/>
            <a:ext cx="685800" cy="935037"/>
          </a:xfrm>
          <a:custGeom>
            <a:avLst/>
            <a:gdLst>
              <a:gd name="T0" fmla="*/ 518433431 w 21600"/>
              <a:gd name="T1" fmla="*/ 117217191 h 21600"/>
              <a:gd name="T2" fmla="*/ 108660057 w 21600"/>
              <a:gd name="T3" fmla="*/ 533117839 h 21600"/>
              <a:gd name="T4" fmla="*/ 445651319 w 21600"/>
              <a:gd name="T5" fmla="*/ 436828551 h 21600"/>
              <a:gd name="T6" fmla="*/ 718886675 w 21600"/>
              <a:gd name="T7" fmla="*/ 1427865826 h 21600"/>
              <a:gd name="T8" fmla="*/ 501117965 w 21600"/>
              <a:gd name="T9" fmla="*/ 1573150490 h 21600"/>
              <a:gd name="T10" fmla="*/ 443826741 w 21600"/>
              <a:gd name="T11" fmla="*/ 102121295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99" y="13949"/>
                </a:moveTo>
                <a:cubicBezTo>
                  <a:pt x="16757" y="12993"/>
                  <a:pt x="17051" y="11906"/>
                  <a:pt x="17051" y="10800"/>
                </a:cubicBezTo>
                <a:cubicBezTo>
                  <a:pt x="17051" y="7347"/>
                  <a:pt x="14252" y="4549"/>
                  <a:pt x="10800" y="4549"/>
                </a:cubicBezTo>
                <a:cubicBezTo>
                  <a:pt x="8555" y="4548"/>
                  <a:pt x="6484" y="5751"/>
                  <a:pt x="5371" y="7700"/>
                </a:cubicBezTo>
                <a:lnTo>
                  <a:pt x="1420" y="5445"/>
                </a:lnTo>
                <a:cubicBezTo>
                  <a:pt x="3343" y="2078"/>
                  <a:pt x="6922" y="-1"/>
                  <a:pt x="10800" y="-1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712"/>
                  <a:pt x="21092" y="14590"/>
                  <a:pt x="20128" y="16241"/>
                </a:cubicBezTo>
                <a:lnTo>
                  <a:pt x="22461" y="17602"/>
                </a:lnTo>
                <a:lnTo>
                  <a:pt x="15657" y="19393"/>
                </a:lnTo>
                <a:lnTo>
                  <a:pt x="13867" y="12589"/>
                </a:lnTo>
                <a:lnTo>
                  <a:pt x="16199" y="1394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sp>
        <p:nvSpPr>
          <p:cNvPr id="231433" name="Text Box 9"/>
          <p:cNvSpPr txBox="1">
            <a:spLocks noChangeArrowheads="1"/>
          </p:cNvSpPr>
          <p:nvPr/>
        </p:nvSpPr>
        <p:spPr bwMode="auto">
          <a:xfrm>
            <a:off x="1908175" y="4149725"/>
            <a:ext cx="22939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800">
                <a:solidFill>
                  <a:srgbClr val="FF0F21"/>
                </a:solidFill>
                <a:latin typeface="Comic Sans MS" pitchFamily="66" charset="0"/>
              </a:rPr>
              <a:t>lipide fuso (72°C) contenente  il farmaco</a:t>
            </a:r>
          </a:p>
        </p:txBody>
      </p:sp>
      <p:sp>
        <p:nvSpPr>
          <p:cNvPr id="231434" name="Text Box 10"/>
          <p:cNvSpPr txBox="1">
            <a:spLocks noChangeArrowheads="1"/>
          </p:cNvSpPr>
          <p:nvPr/>
        </p:nvSpPr>
        <p:spPr bwMode="auto">
          <a:xfrm>
            <a:off x="179388" y="3068638"/>
            <a:ext cx="1981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800">
                <a:solidFill>
                  <a:srgbClr val="FF0F21"/>
                </a:solidFill>
                <a:latin typeface="Comic Sans MS" pitchFamily="66" charset="0"/>
              </a:rPr>
              <a:t>tensioattivo sciolto in etanolo a caldo</a:t>
            </a:r>
          </a:p>
        </p:txBody>
      </p:sp>
      <p:sp>
        <p:nvSpPr>
          <p:cNvPr id="231435" name="Text Box 11"/>
          <p:cNvSpPr txBox="1">
            <a:spLocks noChangeArrowheads="1"/>
          </p:cNvSpPr>
          <p:nvPr/>
        </p:nvSpPr>
        <p:spPr bwMode="auto">
          <a:xfrm>
            <a:off x="4343400" y="4365625"/>
            <a:ext cx="1812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800">
                <a:solidFill>
                  <a:srgbClr val="FF0F21"/>
                </a:solidFill>
                <a:latin typeface="Comic Sans MS" pitchFamily="66" charset="0"/>
              </a:rPr>
              <a:t>soluzione calda (72°C) lipide + tensioattivo + farmaco</a:t>
            </a:r>
          </a:p>
        </p:txBody>
      </p:sp>
      <p:sp>
        <p:nvSpPr>
          <p:cNvPr id="231436" name="Text Box 12"/>
          <p:cNvSpPr txBox="1">
            <a:spLocks noChangeArrowheads="1"/>
          </p:cNvSpPr>
          <p:nvPr/>
        </p:nvSpPr>
        <p:spPr bwMode="auto">
          <a:xfrm>
            <a:off x="304800" y="3810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4400">
                <a:solidFill>
                  <a:srgbClr val="00CC00"/>
                </a:solidFill>
              </a:rPr>
              <a:t>        </a:t>
            </a:r>
            <a:r>
              <a:rPr lang="it-IT" sz="2400">
                <a:solidFill>
                  <a:srgbClr val="00CC00"/>
                </a:solidFill>
                <a:latin typeface="Comic Sans MS" pitchFamily="66" charset="0"/>
              </a:rPr>
              <a:t>Tecnica della precipitazione</a:t>
            </a:r>
          </a:p>
        </p:txBody>
      </p:sp>
      <p:sp>
        <p:nvSpPr>
          <p:cNvPr id="231437" name="AutoShape 13"/>
          <p:cNvSpPr>
            <a:spLocks noChangeArrowheads="1"/>
          </p:cNvSpPr>
          <p:nvPr/>
        </p:nvSpPr>
        <p:spPr bwMode="auto">
          <a:xfrm>
            <a:off x="6156325" y="2133600"/>
            <a:ext cx="1368425" cy="522288"/>
          </a:xfrm>
          <a:prstGeom prst="curvedDownArrow">
            <a:avLst>
              <a:gd name="adj1" fmla="val 59412"/>
              <a:gd name="adj2" fmla="val 104802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019925" y="2924175"/>
            <a:ext cx="1439863" cy="1079500"/>
            <a:chOff x="528" y="1632"/>
            <a:chExt cx="1632" cy="1440"/>
          </a:xfrm>
        </p:grpSpPr>
        <p:sp>
          <p:nvSpPr>
            <p:cNvPr id="67598" name="AutoShape 15"/>
            <p:cNvSpPr>
              <a:spLocks noChangeArrowheads="1"/>
            </p:cNvSpPr>
            <p:nvPr/>
          </p:nvSpPr>
          <p:spPr bwMode="auto">
            <a:xfrm rot="3778">
              <a:off x="528" y="1632"/>
              <a:ext cx="1632" cy="144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599" name="Oval 16"/>
            <p:cNvSpPr>
              <a:spLocks noChangeArrowheads="1"/>
            </p:cNvSpPr>
            <p:nvPr/>
          </p:nvSpPr>
          <p:spPr bwMode="auto">
            <a:xfrm>
              <a:off x="720" y="264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0" name="Oval 1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1" name="Oval 18"/>
            <p:cNvSpPr>
              <a:spLocks noChangeArrowheads="1"/>
            </p:cNvSpPr>
            <p:nvPr/>
          </p:nvSpPr>
          <p:spPr bwMode="auto">
            <a:xfrm>
              <a:off x="912" y="268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2" name="Oval 19"/>
            <p:cNvSpPr>
              <a:spLocks noChangeArrowheads="1"/>
            </p:cNvSpPr>
            <p:nvPr/>
          </p:nvSpPr>
          <p:spPr bwMode="auto">
            <a:xfrm>
              <a:off x="1008" y="2256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3" name="Oval 20"/>
            <p:cNvSpPr>
              <a:spLocks noChangeArrowheads="1"/>
            </p:cNvSpPr>
            <p:nvPr/>
          </p:nvSpPr>
          <p:spPr bwMode="auto">
            <a:xfrm>
              <a:off x="1056" y="2832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4" name="Oval 21"/>
            <p:cNvSpPr>
              <a:spLocks noChangeArrowheads="1"/>
            </p:cNvSpPr>
            <p:nvPr/>
          </p:nvSpPr>
          <p:spPr bwMode="auto">
            <a:xfrm>
              <a:off x="864" y="244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5" name="Oval 22"/>
            <p:cNvSpPr>
              <a:spLocks noChangeArrowheads="1"/>
            </p:cNvSpPr>
            <p:nvPr/>
          </p:nvSpPr>
          <p:spPr bwMode="auto">
            <a:xfrm>
              <a:off x="1632" y="2352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6" name="Oval 23"/>
            <p:cNvSpPr>
              <a:spLocks noChangeArrowheads="1"/>
            </p:cNvSpPr>
            <p:nvPr/>
          </p:nvSpPr>
          <p:spPr bwMode="auto">
            <a:xfrm>
              <a:off x="624" y="2784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7" name="Oval 24"/>
            <p:cNvSpPr>
              <a:spLocks noChangeArrowheads="1"/>
            </p:cNvSpPr>
            <p:nvPr/>
          </p:nvSpPr>
          <p:spPr bwMode="auto">
            <a:xfrm>
              <a:off x="1056" y="2592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8" name="Oval 25"/>
            <p:cNvSpPr>
              <a:spLocks noChangeArrowheads="1"/>
            </p:cNvSpPr>
            <p:nvPr/>
          </p:nvSpPr>
          <p:spPr bwMode="auto">
            <a:xfrm>
              <a:off x="672" y="244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09" name="Oval 26"/>
            <p:cNvSpPr>
              <a:spLocks noChangeArrowheads="1"/>
            </p:cNvSpPr>
            <p:nvPr/>
          </p:nvSpPr>
          <p:spPr bwMode="auto">
            <a:xfrm>
              <a:off x="1536" y="2832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0" name="Oval 27"/>
            <p:cNvSpPr>
              <a:spLocks noChangeArrowheads="1"/>
            </p:cNvSpPr>
            <p:nvPr/>
          </p:nvSpPr>
          <p:spPr bwMode="auto">
            <a:xfrm>
              <a:off x="1440" y="2304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1" name="Oval 28"/>
            <p:cNvSpPr>
              <a:spLocks noChangeArrowheads="1"/>
            </p:cNvSpPr>
            <p:nvPr/>
          </p:nvSpPr>
          <p:spPr bwMode="auto">
            <a:xfrm>
              <a:off x="1152" y="240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2" name="Oval 29"/>
            <p:cNvSpPr>
              <a:spLocks noChangeArrowheads="1"/>
            </p:cNvSpPr>
            <p:nvPr/>
          </p:nvSpPr>
          <p:spPr bwMode="auto">
            <a:xfrm>
              <a:off x="1344" y="2496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3" name="Oval 30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4" name="Oval 31"/>
            <p:cNvSpPr>
              <a:spLocks noChangeArrowheads="1"/>
            </p:cNvSpPr>
            <p:nvPr/>
          </p:nvSpPr>
          <p:spPr bwMode="auto">
            <a:xfrm>
              <a:off x="1296" y="288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5" name="Oval 32"/>
            <p:cNvSpPr>
              <a:spLocks noChangeArrowheads="1"/>
            </p:cNvSpPr>
            <p:nvPr/>
          </p:nvSpPr>
          <p:spPr bwMode="auto">
            <a:xfrm>
              <a:off x="1824" y="2304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6" name="Oval 33"/>
            <p:cNvSpPr>
              <a:spLocks noChangeArrowheads="1"/>
            </p:cNvSpPr>
            <p:nvPr/>
          </p:nvSpPr>
          <p:spPr bwMode="auto">
            <a:xfrm>
              <a:off x="1776" y="2832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7" name="Oval 34"/>
            <p:cNvSpPr>
              <a:spLocks noChangeArrowheads="1"/>
            </p:cNvSpPr>
            <p:nvPr/>
          </p:nvSpPr>
          <p:spPr bwMode="auto">
            <a:xfrm>
              <a:off x="1968" y="244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8" name="Oval 35"/>
            <p:cNvSpPr>
              <a:spLocks noChangeArrowheads="1"/>
            </p:cNvSpPr>
            <p:nvPr/>
          </p:nvSpPr>
          <p:spPr bwMode="auto">
            <a:xfrm>
              <a:off x="1968" y="216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19" name="Oval 36"/>
            <p:cNvSpPr>
              <a:spLocks noChangeArrowheads="1"/>
            </p:cNvSpPr>
            <p:nvPr/>
          </p:nvSpPr>
          <p:spPr bwMode="auto">
            <a:xfrm>
              <a:off x="624" y="2256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20" name="Oval 37"/>
            <p:cNvSpPr>
              <a:spLocks noChangeArrowheads="1"/>
            </p:cNvSpPr>
            <p:nvPr/>
          </p:nvSpPr>
          <p:spPr bwMode="auto">
            <a:xfrm>
              <a:off x="1440" y="268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21" name="Oval 38"/>
            <p:cNvSpPr>
              <a:spLocks noChangeArrowheads="1"/>
            </p:cNvSpPr>
            <p:nvPr/>
          </p:nvSpPr>
          <p:spPr bwMode="auto">
            <a:xfrm>
              <a:off x="1680" y="264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22" name="Oval 39"/>
            <p:cNvSpPr>
              <a:spLocks noChangeArrowheads="1"/>
            </p:cNvSpPr>
            <p:nvPr/>
          </p:nvSpPr>
          <p:spPr bwMode="auto">
            <a:xfrm>
              <a:off x="816" y="2880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23" name="Oval 40"/>
            <p:cNvSpPr>
              <a:spLocks noChangeArrowheads="1"/>
            </p:cNvSpPr>
            <p:nvPr/>
          </p:nvSpPr>
          <p:spPr bwMode="auto">
            <a:xfrm>
              <a:off x="1968" y="2688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  <p:sp>
          <p:nvSpPr>
            <p:cNvPr id="67624" name="Oval 41"/>
            <p:cNvSpPr>
              <a:spLocks noChangeArrowheads="1"/>
            </p:cNvSpPr>
            <p:nvPr/>
          </p:nvSpPr>
          <p:spPr bwMode="auto">
            <a:xfrm>
              <a:off x="1536" y="2544"/>
              <a:ext cx="96" cy="96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C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/>
            </a:p>
          </p:txBody>
        </p:sp>
      </p:grpSp>
      <p:sp>
        <p:nvSpPr>
          <p:cNvPr id="43021" name="Rectangle 42"/>
          <p:cNvSpPr>
            <a:spLocks noChangeArrowheads="1"/>
          </p:cNvSpPr>
          <p:nvPr/>
        </p:nvSpPr>
        <p:spPr bwMode="auto">
          <a:xfrm>
            <a:off x="6516688" y="4149725"/>
            <a:ext cx="24495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800">
                <a:solidFill>
                  <a:srgbClr val="FF0F21"/>
                </a:solidFill>
                <a:latin typeface="Comic Sans MS" pitchFamily="66" charset="0"/>
              </a:rPr>
              <a:t>dispersione della soluzione calda in una soluzione acquosa fredda (2-3°C) contenente il cotensioattivo sotto agitazione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/>
      <p:bldP spid="231429" grpId="0" animBg="1"/>
      <p:bldP spid="231430" grpId="0" animBg="1"/>
      <p:bldP spid="231431" grpId="0" animBg="1"/>
      <p:bldP spid="231432" grpId="0" animBg="1"/>
      <p:bldP spid="231433" grpId="0" autoUpdateAnimBg="0"/>
      <p:bldP spid="231434" grpId="0" autoUpdateAnimBg="0"/>
      <p:bldP spid="231435" grpId="0" autoUpdateAnimBg="0"/>
      <p:bldP spid="231436" grpId="0" autoUpdateAnimBg="0"/>
      <p:bldP spid="231437" grpId="0" animBg="1"/>
      <p:bldP spid="430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4"/>
          <p:cNvSpPr txBox="1">
            <a:spLocks noChangeArrowheads="1"/>
          </p:cNvSpPr>
          <p:nvPr/>
        </p:nvSpPr>
        <p:spPr bwMode="ltGray">
          <a:xfrm>
            <a:off x="5410200" y="2438400"/>
            <a:ext cx="2514600" cy="5191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800"/>
          </a:p>
        </p:txBody>
      </p:sp>
      <p:sp>
        <p:nvSpPr>
          <p:cNvPr id="71683" name="Text Box 25"/>
          <p:cNvSpPr txBox="1">
            <a:spLocks noChangeArrowheads="1"/>
          </p:cNvSpPr>
          <p:nvPr/>
        </p:nvSpPr>
        <p:spPr bwMode="ltGray">
          <a:xfrm>
            <a:off x="5867400" y="2286000"/>
            <a:ext cx="1905000" cy="5191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800"/>
          </a:p>
        </p:txBody>
      </p:sp>
      <p:sp>
        <p:nvSpPr>
          <p:cNvPr id="188442" name="Text Box 26"/>
          <p:cNvSpPr txBox="1">
            <a:spLocks noChangeArrowheads="1"/>
          </p:cNvSpPr>
          <p:nvPr/>
        </p:nvSpPr>
        <p:spPr bwMode="ltGray">
          <a:xfrm>
            <a:off x="609600" y="457200"/>
            <a:ext cx="7543800" cy="5794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>
                <a:solidFill>
                  <a:schemeClr val="tx2"/>
                </a:solidFill>
                <a:latin typeface="Comic Sans MS" pitchFamily="66" charset="0"/>
              </a:rPr>
              <a:t>Rilascio del farmaco dalle SLN</a:t>
            </a:r>
          </a:p>
        </p:txBody>
      </p:sp>
      <p:sp>
        <p:nvSpPr>
          <p:cNvPr id="188443" name="Text Box 27"/>
          <p:cNvSpPr txBox="1">
            <a:spLocks noChangeArrowheads="1"/>
          </p:cNvSpPr>
          <p:nvPr/>
        </p:nvSpPr>
        <p:spPr bwMode="ltGray">
          <a:xfrm>
            <a:off x="228600" y="1676400"/>
            <a:ext cx="8458200" cy="20431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3"/>
              </a:buBlip>
            </a:pPr>
            <a:r>
              <a:rPr lang="it-IT" sz="2800"/>
              <a:t> </a:t>
            </a:r>
            <a:r>
              <a:rPr lang="it-IT" sz="3200">
                <a:solidFill>
                  <a:srgbClr val="00CC00"/>
                </a:solidFill>
                <a:latin typeface="Comic Sans MS" pitchFamily="66" charset="0"/>
              </a:rPr>
              <a:t>Concentrazione del tensioattivo</a:t>
            </a:r>
          </a:p>
          <a:p>
            <a:pPr>
              <a:spcBef>
                <a:spcPct val="50000"/>
              </a:spcBef>
              <a:buFontTx/>
              <a:buBlip>
                <a:blip r:embed="rId3"/>
              </a:buBlip>
            </a:pPr>
            <a:r>
              <a:rPr lang="it-IT" sz="2800">
                <a:solidFill>
                  <a:srgbClr val="00CC00"/>
                </a:solidFill>
                <a:latin typeface="Comic Sans MS" pitchFamily="66" charset="0"/>
              </a:rPr>
              <a:t> </a:t>
            </a:r>
            <a:r>
              <a:rPr lang="it-IT" sz="3200">
                <a:solidFill>
                  <a:srgbClr val="00CC00"/>
                </a:solidFill>
                <a:latin typeface="Comic Sans MS" pitchFamily="66" charset="0"/>
              </a:rPr>
              <a:t>Temperatura</a:t>
            </a:r>
          </a:p>
          <a:p>
            <a:pPr>
              <a:spcBef>
                <a:spcPct val="50000"/>
              </a:spcBef>
              <a:buFontTx/>
              <a:buBlip>
                <a:blip r:embed="rId3"/>
              </a:buBlip>
            </a:pPr>
            <a:r>
              <a:rPr lang="it-IT" sz="3200">
                <a:solidFill>
                  <a:srgbClr val="00CC00"/>
                </a:solidFill>
                <a:latin typeface="Comic Sans MS" pitchFamily="66" charset="0"/>
              </a:rPr>
              <a:t> Natura della matrice lipidica</a:t>
            </a:r>
          </a:p>
        </p:txBody>
      </p:sp>
      <p:sp>
        <p:nvSpPr>
          <p:cNvPr id="188444" name="Text Box 28"/>
          <p:cNvSpPr txBox="1">
            <a:spLocks noChangeArrowheads="1"/>
          </p:cNvSpPr>
          <p:nvPr/>
        </p:nvSpPr>
        <p:spPr bwMode="ltGray">
          <a:xfrm>
            <a:off x="304800" y="4114800"/>
            <a:ext cx="8497888" cy="20145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FF66"/>
              </a:buClr>
              <a:buFont typeface="Wingdings" pitchFamily="64" charset="2"/>
              <a:buChar char="ü"/>
            </a:pPr>
            <a:r>
              <a:rPr lang="it-IT" sz="2800"/>
              <a:t> </a:t>
            </a:r>
            <a:r>
              <a:rPr lang="it-IT" sz="2800">
                <a:solidFill>
                  <a:schemeClr val="accent2"/>
                </a:solidFill>
                <a:latin typeface="Comic Sans MS" pitchFamily="66" charset="0"/>
              </a:rPr>
              <a:t>In vitro dipende dalla diffusione</a:t>
            </a:r>
          </a:p>
          <a:p>
            <a:pPr>
              <a:spcBef>
                <a:spcPct val="50000"/>
              </a:spcBef>
              <a:buClr>
                <a:srgbClr val="FFFF66"/>
              </a:buClr>
              <a:buFont typeface="Wingdings" pitchFamily="64" charset="2"/>
              <a:buChar char="ü"/>
            </a:pPr>
            <a:r>
              <a:rPr lang="it-IT" sz="2800">
                <a:solidFill>
                  <a:schemeClr val="accent2"/>
                </a:solidFill>
                <a:latin typeface="Comic Sans MS" pitchFamily="66" charset="0"/>
              </a:rPr>
              <a:t> In vivo dipende sia dalla diffusione che   dalla           degradazione delle SLN da parte di enzimi come le lipasi/ colipasi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8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8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8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42" grpId="0" autoUpdateAnimBg="0"/>
      <p:bldP spid="188443" grpId="0" build="p" autoUpdateAnimBg="0"/>
      <p:bldP spid="188444" grpId="0" build="p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8100</TotalTime>
  <Words>389</Words>
  <Application>Microsoft Office PowerPoint</Application>
  <PresentationFormat>Presentazione su schermo (4:3)</PresentationFormat>
  <Paragraphs>81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Università di Catania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Prof. Rosario Pignatello</dc:creator>
  <cp:lastModifiedBy>Franco</cp:lastModifiedBy>
  <cp:revision>539</cp:revision>
  <dcterms:created xsi:type="dcterms:W3CDTF">2008-11-27T08:41:03Z</dcterms:created>
  <dcterms:modified xsi:type="dcterms:W3CDTF">2012-03-27T17:19:26Z</dcterms:modified>
</cp:coreProperties>
</file>