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64" r:id="rId2"/>
  </p:sldMasterIdLst>
  <p:sldIdLst>
    <p:sldId id="256" r:id="rId3"/>
    <p:sldId id="257" r:id="rId4"/>
    <p:sldId id="258" r:id="rId5"/>
    <p:sldId id="259" r:id="rId6"/>
    <p:sldId id="260"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Puggioni" initials="PP" lastIdx="1" clrIdx="0">
    <p:extLst>
      <p:ext uri="{19B8F6BF-5375-455C-9EA6-DF929625EA0E}">
        <p15:presenceInfo xmlns:p15="http://schemas.microsoft.com/office/powerpoint/2012/main" userId="Paola Puggio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27T14:50:29.462"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2879928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193930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28A0B8-11E7-4D4F-A056-37A06C890D4C}"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542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114978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28A0B8-11E7-4D4F-A056-37A06C890D4C}"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4050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4110729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480073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1453809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65177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92773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170829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808616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192782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4E6A038-BCF1-4CB6-ABD0-8E885321F6E8}" type="datetimeFigureOut">
              <a:rPr lang="it-IT" smtClean="0"/>
              <a:t>09/06/2019</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944688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4E6A038-BCF1-4CB6-ABD0-8E885321F6E8}" type="datetimeFigureOut">
              <a:rPr lang="it-IT" smtClean="0"/>
              <a:t>09/06/2019</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272311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6A038-BCF1-4CB6-ABD0-8E885321F6E8}" type="datetimeFigureOut">
              <a:rPr lang="it-IT" smtClean="0"/>
              <a:t>09/06/2019</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239849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904483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1512314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975484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28A0B8-11E7-4D4F-A056-37A06C890D4C}"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1277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2587991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28A0B8-11E7-4D4F-A056-37A06C890D4C}"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4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075552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4243351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3710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E6A038-BCF1-4CB6-ABD0-8E885321F6E8}" type="datetimeFigureOut">
              <a:rPr lang="it-IT" smtClean="0"/>
              <a:t>09/06/2019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55479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89549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4E6A038-BCF1-4CB6-ABD0-8E885321F6E8}" type="datetimeFigureOut">
              <a:rPr lang="it-IT" smtClean="0"/>
              <a:t>09/06/2019</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429076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4E6A038-BCF1-4CB6-ABD0-8E885321F6E8}" type="datetimeFigureOut">
              <a:rPr lang="it-IT" smtClean="0"/>
              <a:t>09/06/2019</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08002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6A038-BCF1-4CB6-ABD0-8E885321F6E8}" type="datetimeFigureOut">
              <a:rPr lang="it-IT" smtClean="0"/>
              <a:t>09/06/2019</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92298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336283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4E6A038-BCF1-4CB6-ABD0-8E885321F6E8}" type="datetimeFigureOut">
              <a:rPr lang="it-IT" smtClean="0"/>
              <a:t>09/06/2019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28A0B8-11E7-4D4F-A056-37A06C890D4C}" type="slidenum">
              <a:rPr lang="it-IT" smtClean="0"/>
              <a:t>‹N›</a:t>
            </a:fld>
            <a:endParaRPr lang="it-IT"/>
          </a:p>
        </p:txBody>
      </p:sp>
    </p:spTree>
    <p:extLst>
      <p:ext uri="{BB962C8B-B14F-4D97-AF65-F5344CB8AC3E}">
        <p14:creationId xmlns:p14="http://schemas.microsoft.com/office/powerpoint/2010/main" val="17562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4E6A038-BCF1-4CB6-ABD0-8E885321F6E8}" type="datetimeFigureOut">
              <a:rPr lang="it-IT" smtClean="0"/>
              <a:t>09/06/2019</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228A0B8-11E7-4D4F-A056-37A06C890D4C}" type="slidenum">
              <a:rPr lang="it-IT" smtClean="0"/>
              <a:t>‹N›</a:t>
            </a:fld>
            <a:endParaRPr lang="it-IT"/>
          </a:p>
        </p:txBody>
      </p:sp>
    </p:spTree>
    <p:extLst>
      <p:ext uri="{BB962C8B-B14F-4D97-AF65-F5344CB8AC3E}">
        <p14:creationId xmlns:p14="http://schemas.microsoft.com/office/powerpoint/2010/main" val="13716968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4E6A038-BCF1-4CB6-ABD0-8E885321F6E8}" type="datetimeFigureOut">
              <a:rPr lang="it-IT" smtClean="0"/>
              <a:t>09/06/2019</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228A0B8-11E7-4D4F-A056-37A06C890D4C}" type="slidenum">
              <a:rPr lang="it-IT" smtClean="0"/>
              <a:t>‹N›</a:t>
            </a:fld>
            <a:endParaRPr lang="it-IT"/>
          </a:p>
        </p:txBody>
      </p:sp>
    </p:spTree>
    <p:extLst>
      <p:ext uri="{BB962C8B-B14F-4D97-AF65-F5344CB8AC3E}">
        <p14:creationId xmlns:p14="http://schemas.microsoft.com/office/powerpoint/2010/main" val="163076016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8DA8D-2248-4ECB-A42B-B08BFC1AA51F}"/>
              </a:ext>
            </a:extLst>
          </p:cNvPr>
          <p:cNvSpPr>
            <a:spLocks noGrp="1"/>
          </p:cNvSpPr>
          <p:nvPr>
            <p:ph type="ctrTitle"/>
          </p:nvPr>
        </p:nvSpPr>
        <p:spPr>
          <a:xfrm>
            <a:off x="86264" y="-398397"/>
            <a:ext cx="12019472" cy="4343399"/>
          </a:xfrm>
        </p:spPr>
        <p:txBody>
          <a:bodyPr vert="horz" lIns="91440" tIns="45720" rIns="91440" bIns="45720" rtlCol="0" anchor="ctr">
            <a:normAutofit/>
          </a:bodyPr>
          <a:lstStyle/>
          <a:p>
            <a:pPr algn="ctr">
              <a:lnSpc>
                <a:spcPct val="90000"/>
              </a:lnSpc>
            </a:pPr>
            <a:br>
              <a:rPr lang="en-US" sz="5000" b="1" i="1" dirty="0">
                <a:latin typeface="Times New Roman" panose="02020603050405020304" pitchFamily="18" charset="0"/>
                <a:cs typeface="Times New Roman" panose="02020603050405020304" pitchFamily="18" charset="0"/>
              </a:rPr>
            </a:br>
            <a:r>
              <a:rPr lang="en-US" sz="2200" b="1" i="1" dirty="0">
                <a:latin typeface="Times New Roman" panose="02020603050405020304" pitchFamily="18" charset="0"/>
                <a:cs typeface="Times New Roman" panose="02020603050405020304" pitchFamily="18" charset="0"/>
              </a:rPr>
              <a:t>“Il dicibile e l’indicibile”: Ingeborg Bachmann</a:t>
            </a:r>
            <a:br>
              <a:rPr lang="en-US" sz="5000" b="1" i="1" dirty="0">
                <a:latin typeface="Times New Roman" panose="02020603050405020304" pitchFamily="18" charset="0"/>
                <a:cs typeface="Times New Roman" panose="02020603050405020304" pitchFamily="18" charset="0"/>
              </a:rPr>
            </a:br>
            <a:br>
              <a:rPr lang="en-US" sz="5000" b="1" i="1" dirty="0">
                <a:latin typeface="Times New Roman" panose="02020603050405020304" pitchFamily="18" charset="0"/>
                <a:cs typeface="Times New Roman" panose="02020603050405020304" pitchFamily="18" charset="0"/>
              </a:rPr>
            </a:br>
            <a:r>
              <a:rPr lang="en-US" sz="4000" b="1" i="1" dirty="0">
                <a:latin typeface="Times New Roman" panose="02020603050405020304" pitchFamily="18" charset="0"/>
                <a:cs typeface="Times New Roman" panose="02020603050405020304" pitchFamily="18" charset="0"/>
              </a:rPr>
              <a:t>La lingua dopo Auschwitz tra dicibile e indicibile:</a:t>
            </a:r>
            <a:br>
              <a:rPr lang="en-US" sz="4000" b="1" i="1" dirty="0">
                <a:latin typeface="Times New Roman" panose="02020603050405020304" pitchFamily="18" charset="0"/>
                <a:cs typeface="Times New Roman" panose="02020603050405020304" pitchFamily="18" charset="0"/>
              </a:rPr>
            </a:br>
            <a:br>
              <a:rPr lang="en-US" sz="5000" b="1" i="1" dirty="0">
                <a:latin typeface="Times New Roman" panose="02020603050405020304" pitchFamily="18" charset="0"/>
                <a:cs typeface="Times New Roman" panose="02020603050405020304" pitchFamily="18" charset="0"/>
              </a:rPr>
            </a:br>
            <a:r>
              <a:rPr lang="en-US" sz="2200" b="1" i="1" dirty="0">
                <a:latin typeface="Times New Roman" panose="02020603050405020304" pitchFamily="18" charset="0"/>
                <a:cs typeface="Times New Roman" panose="02020603050405020304" pitchFamily="18" charset="0"/>
              </a:rPr>
              <a:t>Paul Celan, Theodor Adorno, Ingeborg Bachmann sotto le costellazioni tematiche di Walter Benjamin</a:t>
            </a:r>
            <a:endParaRPr lang="en-US" sz="2200" dirty="0">
              <a:latin typeface="Times New Roman" panose="02020603050405020304" pitchFamily="18" charset="0"/>
              <a:cs typeface="Times New Roman" panose="02020603050405020304" pitchFamily="18" charset="0"/>
            </a:endParaRPr>
          </a:p>
        </p:txBody>
      </p:sp>
      <p:pic>
        <p:nvPicPr>
          <p:cNvPr id="1026" name="Picture 2" descr="Risultati immagini per sapienza">
            <a:extLst>
              <a:ext uri="{FF2B5EF4-FFF2-40B4-BE49-F238E27FC236}">
                <a16:creationId xmlns:a16="http://schemas.microsoft.com/office/drawing/2014/main" id="{C0A41633-9818-476D-87FA-236376219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45" y="129924"/>
            <a:ext cx="1770715" cy="5513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1995-2015.undo.net/Magazines/foto/1097492048.598.3.jpg">
            <a:extLst>
              <a:ext uri="{FF2B5EF4-FFF2-40B4-BE49-F238E27FC236}">
                <a16:creationId xmlns:a16="http://schemas.microsoft.com/office/drawing/2014/main" id="{7C69312E-723A-4D27-9BCB-D5EF0C507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7270" y="3542029"/>
            <a:ext cx="3817459" cy="295044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627CBE4-B25B-4D93-A0FF-3603D67BA877}"/>
              </a:ext>
            </a:extLst>
          </p:cNvPr>
          <p:cNvSpPr txBox="1"/>
          <p:nvPr/>
        </p:nvSpPr>
        <p:spPr>
          <a:xfrm>
            <a:off x="4502989" y="6526978"/>
            <a:ext cx="3390181" cy="261610"/>
          </a:xfrm>
          <a:prstGeom prst="rect">
            <a:avLst/>
          </a:prstGeom>
          <a:noFill/>
        </p:spPr>
        <p:txBody>
          <a:bodyPr wrap="square" rtlCol="0">
            <a:spAutoFit/>
          </a:bodyPr>
          <a:lstStyle/>
          <a:p>
            <a:r>
              <a:rPr lang="it-IT" sz="1100" dirty="0" err="1">
                <a:latin typeface="Times New Roman" panose="02020603050405020304" pitchFamily="18" charset="0"/>
                <a:cs typeface="Times New Roman" panose="02020603050405020304" pitchFamily="18" charset="0"/>
              </a:rPr>
              <a:t>Anselm</a:t>
            </a:r>
            <a:r>
              <a:rPr lang="it-IT" sz="1100" dirty="0">
                <a:latin typeface="Times New Roman" panose="02020603050405020304" pitchFamily="18" charset="0"/>
                <a:cs typeface="Times New Roman" panose="02020603050405020304" pitchFamily="18" charset="0"/>
              </a:rPr>
              <a:t> Kiefer</a:t>
            </a:r>
            <a:r>
              <a:rPr lang="it-IT" sz="1100" i="1" dirty="0">
                <a:latin typeface="Times New Roman" panose="02020603050405020304" pitchFamily="18" charset="0"/>
                <a:cs typeface="Times New Roman" panose="02020603050405020304" pitchFamily="18" charset="0"/>
              </a:rPr>
              <a:t>, I tuoi capelli di cenere</a:t>
            </a:r>
            <a:r>
              <a:rPr lang="it-IT" sz="1100" dirty="0">
                <a:latin typeface="Times New Roman" panose="02020603050405020304" pitchFamily="18" charset="0"/>
                <a:cs typeface="Times New Roman" panose="02020603050405020304" pitchFamily="18" charset="0"/>
              </a:rPr>
              <a:t>, </a:t>
            </a:r>
            <a:r>
              <a:rPr lang="it-IT" sz="1100" dirty="0" err="1">
                <a:latin typeface="Times New Roman" panose="02020603050405020304" pitchFamily="18" charset="0"/>
                <a:cs typeface="Times New Roman" panose="02020603050405020304" pitchFamily="18" charset="0"/>
              </a:rPr>
              <a:t>Sulamith</a:t>
            </a:r>
            <a:r>
              <a:rPr lang="it-IT" sz="1100" dirty="0">
                <a:latin typeface="Times New Roman" panose="02020603050405020304" pitchFamily="18" charset="0"/>
                <a:cs typeface="Times New Roman" panose="02020603050405020304" pitchFamily="18" charset="0"/>
              </a:rPr>
              <a:t> (1981).</a:t>
            </a:r>
          </a:p>
        </p:txBody>
      </p:sp>
      <p:sp>
        <p:nvSpPr>
          <p:cNvPr id="5" name="CasellaDiTesto 4">
            <a:extLst>
              <a:ext uri="{FF2B5EF4-FFF2-40B4-BE49-F238E27FC236}">
                <a16:creationId xmlns:a16="http://schemas.microsoft.com/office/drawing/2014/main" id="{1BA9568E-C88C-4343-BE63-CFC08737E5BB}"/>
              </a:ext>
            </a:extLst>
          </p:cNvPr>
          <p:cNvSpPr txBox="1"/>
          <p:nvPr/>
        </p:nvSpPr>
        <p:spPr>
          <a:xfrm>
            <a:off x="11033185" y="6492472"/>
            <a:ext cx="905773" cy="230832"/>
          </a:xfrm>
          <a:prstGeom prst="rect">
            <a:avLst/>
          </a:prstGeom>
          <a:noFill/>
        </p:spPr>
        <p:txBody>
          <a:bodyPr wrap="square" rtlCol="0">
            <a:spAutoFit/>
          </a:bodyPr>
          <a:lstStyle/>
          <a:p>
            <a:r>
              <a:rPr lang="it-IT" sz="900" dirty="0">
                <a:latin typeface="Times New Roman" panose="02020603050405020304" pitchFamily="18" charset="0"/>
                <a:cs typeface="Times New Roman" panose="02020603050405020304" pitchFamily="18" charset="0"/>
              </a:rPr>
              <a:t>Paola Puggioni</a:t>
            </a:r>
          </a:p>
        </p:txBody>
      </p:sp>
    </p:spTree>
    <p:extLst>
      <p:ext uri="{BB962C8B-B14F-4D97-AF65-F5344CB8AC3E}">
        <p14:creationId xmlns:p14="http://schemas.microsoft.com/office/powerpoint/2010/main" val="312236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909E617-2E3C-4D4C-B246-AD75F05E5498}"/>
              </a:ext>
            </a:extLst>
          </p:cNvPr>
          <p:cNvSpPr/>
          <p:nvPr/>
        </p:nvSpPr>
        <p:spPr>
          <a:xfrm>
            <a:off x="5707332" y="1877472"/>
            <a:ext cx="5921075" cy="2923877"/>
          </a:xfrm>
          <a:prstGeom prst="rect">
            <a:avLst/>
          </a:prstGeom>
        </p:spPr>
        <p:txBody>
          <a:bodyPr wrap="square">
            <a:spAutoFit/>
          </a:bodyPr>
          <a:lstStyle/>
          <a:p>
            <a:pPr algn="just"/>
            <a:r>
              <a:rPr lang="it-IT" sz="2000" i="1" dirty="0">
                <a:latin typeface="Times New Roman" panose="02020603050405020304" pitchFamily="18" charset="0"/>
                <a:ea typeface="Calibri" panose="020F0502020204030204" pitchFamily="34" charset="0"/>
              </a:rPr>
              <a:t>«La poesia, essendo una manifestazione del linguaggio e quindi dialogica per natura, può essere un messaggio in bottiglia, gettata in mare con la convinzione – certo non sempre sorretta da grande speranza – che possa essere sospinta prima o poi da qualche parte sulla terra, forse la terra del cuore».</a:t>
            </a:r>
            <a:endParaRPr lang="it-IT" sz="3200" dirty="0">
              <a:latin typeface="Times New Roman" panose="02020603050405020304" pitchFamily="18" charset="0"/>
            </a:endParaRPr>
          </a:p>
          <a:p>
            <a:r>
              <a:rPr lang="it-IT" sz="3200" dirty="0">
                <a:latin typeface="Times New Roman" panose="02020603050405020304" pitchFamily="18" charset="0"/>
              </a:rPr>
              <a:t> 							   						</a:t>
            </a:r>
            <a:r>
              <a:rPr lang="it-IT" sz="1600" dirty="0">
                <a:latin typeface="Times New Roman" panose="02020603050405020304" pitchFamily="18" charset="0"/>
              </a:rPr>
              <a:t>									Paul Celan</a:t>
            </a:r>
            <a:endParaRPr lang="it-IT" sz="1600" dirty="0"/>
          </a:p>
        </p:txBody>
      </p:sp>
      <p:pic>
        <p:nvPicPr>
          <p:cNvPr id="2050" name="Picture 2" descr="https://1995-2015.undo.net/Magazines/foto/1097485140.27760.1.jpg">
            <a:extLst>
              <a:ext uri="{FF2B5EF4-FFF2-40B4-BE49-F238E27FC236}">
                <a16:creationId xmlns:a16="http://schemas.microsoft.com/office/drawing/2014/main" id="{9C9F1901-263F-4110-8F19-E6E56BD6E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764" y="1161480"/>
            <a:ext cx="2857500" cy="381952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1778A75-70C9-4A7C-A78F-0E44BF0492EF}"/>
              </a:ext>
            </a:extLst>
          </p:cNvPr>
          <p:cNvSpPr txBox="1"/>
          <p:nvPr/>
        </p:nvSpPr>
        <p:spPr>
          <a:xfrm>
            <a:off x="1552757" y="5080959"/>
            <a:ext cx="3519576" cy="253916"/>
          </a:xfrm>
          <a:prstGeom prst="rect">
            <a:avLst/>
          </a:prstGeom>
          <a:noFill/>
        </p:spPr>
        <p:txBody>
          <a:bodyPr wrap="square" rtlCol="0">
            <a:spAutoFit/>
          </a:bodyPr>
          <a:lstStyle/>
          <a:p>
            <a:r>
              <a:rPr lang="it-IT" sz="1050" dirty="0" err="1">
                <a:latin typeface="Times New Roman" panose="02020603050405020304" pitchFamily="18" charset="0"/>
                <a:cs typeface="Times New Roman" panose="02020603050405020304" pitchFamily="18" charset="0"/>
              </a:rPr>
              <a:t>Anselm</a:t>
            </a:r>
            <a:r>
              <a:rPr lang="it-IT" sz="1050" dirty="0">
                <a:latin typeface="Times New Roman" panose="02020603050405020304" pitchFamily="18" charset="0"/>
                <a:cs typeface="Times New Roman" panose="02020603050405020304" pitchFamily="18" charset="0"/>
              </a:rPr>
              <a:t> Kiefer, </a:t>
            </a:r>
            <a:r>
              <a:rPr lang="it-IT" sz="1050" i="1" dirty="0">
                <a:latin typeface="Times New Roman" panose="02020603050405020304" pitchFamily="18" charset="0"/>
                <a:cs typeface="Times New Roman" panose="02020603050405020304" pitchFamily="18" charset="0"/>
              </a:rPr>
              <a:t>I tuoi capelli di cenere</a:t>
            </a:r>
            <a:r>
              <a:rPr lang="it-IT" sz="1050" dirty="0">
                <a:latin typeface="Times New Roman" panose="02020603050405020304" pitchFamily="18" charset="0"/>
                <a:cs typeface="Times New Roman" panose="02020603050405020304" pitchFamily="18" charset="0"/>
              </a:rPr>
              <a:t>, </a:t>
            </a:r>
            <a:r>
              <a:rPr lang="it-IT" sz="1050" dirty="0" err="1">
                <a:latin typeface="Times New Roman" panose="02020603050405020304" pitchFamily="18" charset="0"/>
                <a:cs typeface="Times New Roman" panose="02020603050405020304" pitchFamily="18" charset="0"/>
              </a:rPr>
              <a:t>Sulamith</a:t>
            </a:r>
            <a:r>
              <a:rPr lang="it-IT" sz="1050" dirty="0">
                <a:latin typeface="Times New Roman" panose="02020603050405020304" pitchFamily="18" charset="0"/>
                <a:cs typeface="Times New Roman" panose="02020603050405020304" pitchFamily="18" charset="0"/>
              </a:rPr>
              <a:t> (1981).</a:t>
            </a:r>
          </a:p>
        </p:txBody>
      </p:sp>
    </p:spTree>
    <p:extLst>
      <p:ext uri="{BB962C8B-B14F-4D97-AF65-F5344CB8AC3E}">
        <p14:creationId xmlns:p14="http://schemas.microsoft.com/office/powerpoint/2010/main" val="123929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AB59806-9A7E-4BFD-A2CB-5DCBD96268FB}"/>
              </a:ext>
            </a:extLst>
          </p:cNvPr>
          <p:cNvSpPr/>
          <p:nvPr/>
        </p:nvSpPr>
        <p:spPr>
          <a:xfrm>
            <a:off x="2027208" y="623637"/>
            <a:ext cx="9532188" cy="1631216"/>
          </a:xfrm>
          <a:prstGeom prst="rect">
            <a:avLst/>
          </a:prstGeom>
        </p:spPr>
        <p:txBody>
          <a:bodyPr wrap="square">
            <a:spAutoFit/>
          </a:bodyPr>
          <a:lstStyle/>
          <a:p>
            <a:pPr algn="just"/>
            <a:r>
              <a:rPr lang="it-IT" sz="2000" i="1" dirty="0">
                <a:latin typeface="Times New Roman" panose="02020603050405020304" pitchFamily="18" charset="0"/>
                <a:ea typeface="Calibri" panose="020F0502020204030204" pitchFamily="34" charset="0"/>
              </a:rPr>
              <a:t>«La critica della cultura si trova dinnanzi all’ultimo stadio di cultura e barbarie. Scrivere una poesia dopo Auschwitz è barbaro e ciò avvelena anche la stessa consapevolezza del perché è divenuto impossibile scrivere oggi poesie».</a:t>
            </a:r>
            <a:endParaRPr lang="it-IT" sz="2000" dirty="0"/>
          </a:p>
          <a:p>
            <a:r>
              <a:rPr lang="it-IT" sz="2000" dirty="0"/>
              <a:t>																	</a:t>
            </a:r>
            <a:r>
              <a:rPr lang="it-IT" sz="2000" dirty="0">
                <a:latin typeface="Times New Roman" panose="02020603050405020304" pitchFamily="18" charset="0"/>
                <a:cs typeface="Times New Roman" panose="02020603050405020304" pitchFamily="18" charset="0"/>
              </a:rPr>
              <a:t>																				</a:t>
            </a:r>
            <a:r>
              <a:rPr lang="it-IT" sz="1400" dirty="0">
                <a:latin typeface="Times New Roman" panose="02020603050405020304" pitchFamily="18" charset="0"/>
                <a:cs typeface="Times New Roman" panose="02020603050405020304" pitchFamily="18" charset="0"/>
              </a:rPr>
              <a:t>T. Adorno</a:t>
            </a:r>
          </a:p>
        </p:txBody>
      </p:sp>
      <p:pic>
        <p:nvPicPr>
          <p:cNvPr id="3074" name="Picture 2" descr="anselm-kiefer-melancolia">
            <a:extLst>
              <a:ext uri="{FF2B5EF4-FFF2-40B4-BE49-F238E27FC236}">
                <a16:creationId xmlns:a16="http://schemas.microsoft.com/office/drawing/2014/main" id="{35237DA4-0702-46A4-BD45-8DB0DA527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870406"/>
            <a:ext cx="3810000" cy="280987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2780F83-B58B-4881-9680-2A0A8BC4A8E9}"/>
              </a:ext>
            </a:extLst>
          </p:cNvPr>
          <p:cNvSpPr txBox="1"/>
          <p:nvPr/>
        </p:nvSpPr>
        <p:spPr>
          <a:xfrm>
            <a:off x="4925683" y="5680281"/>
            <a:ext cx="2777706" cy="307777"/>
          </a:xfrm>
          <a:prstGeom prst="rect">
            <a:avLst/>
          </a:prstGeom>
          <a:noFill/>
        </p:spPr>
        <p:txBody>
          <a:bodyPr wrap="square" rtlCol="0">
            <a:spAutoFit/>
          </a:bodyPr>
          <a:lstStyle/>
          <a:p>
            <a:r>
              <a:rPr lang="it-IT" sz="1400" i="1" dirty="0" err="1">
                <a:latin typeface="Times New Roman" panose="02020603050405020304" pitchFamily="18" charset="0"/>
                <a:cs typeface="Times New Roman" panose="02020603050405020304" pitchFamily="18" charset="0"/>
              </a:rPr>
              <a:t>Anselm</a:t>
            </a:r>
            <a:r>
              <a:rPr lang="it-IT" sz="1400" i="1" dirty="0">
                <a:latin typeface="Times New Roman" panose="02020603050405020304" pitchFamily="18" charset="0"/>
                <a:cs typeface="Times New Roman" panose="02020603050405020304" pitchFamily="18" charset="0"/>
              </a:rPr>
              <a:t> Kiefer – Melancolia</a:t>
            </a:r>
            <a:endParaRPr lang="it-I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70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DE91CEC-95F0-46AB-8EE2-CC0958A7581B}"/>
              </a:ext>
            </a:extLst>
          </p:cNvPr>
          <p:cNvSpPr/>
          <p:nvPr/>
        </p:nvSpPr>
        <p:spPr>
          <a:xfrm>
            <a:off x="5391509" y="1542612"/>
            <a:ext cx="6349042" cy="3416320"/>
          </a:xfrm>
          <a:prstGeom prst="rect">
            <a:avLst/>
          </a:prstGeom>
        </p:spPr>
        <p:txBody>
          <a:bodyPr wrap="square">
            <a:spAutoFit/>
          </a:bodyPr>
          <a:lstStyle/>
          <a:p>
            <a:pPr algn="just">
              <a:spcAft>
                <a:spcPts val="0"/>
              </a:spcAft>
            </a:pPr>
            <a:r>
              <a:rPr lang="it-IT" i="1" dirty="0">
                <a:latin typeface="Times New Roman" panose="02020603050405020304" pitchFamily="18" charset="0"/>
                <a:ea typeface="Calibri" panose="020F0502020204030204" pitchFamily="34" charset="0"/>
              </a:rPr>
              <a:t>«Lingua significa, in questo contesto, il principio rivolto alla comunicazione di contenuti spirituali negli oggetti […] Ogni comunicazione di contenuti spirituali è linguaggio, dove la comunicazione mediante la parola è solo un caso particolare, quello del linguaggio umano e di quello che è alla base di esso o fondato su esso. […] La lingua comunica l’essere linguistico delle cose. Ma la sua manifestazione più chiara è la lingua stessa. La risposta alla questione: che cosa comunica la lingua? È quindi: ogni lingua comunica sé stessa.»</a:t>
            </a:r>
            <a:r>
              <a:rPr lang="it-IT" dirty="0"/>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sz="1400" dirty="0">
                <a:latin typeface="Times New Roman" panose="02020603050405020304" pitchFamily="18" charset="0"/>
                <a:ea typeface="Calibri" panose="020F0502020204030204" pitchFamily="34" charset="0"/>
                <a:cs typeface="Times New Roman" panose="02020603050405020304" pitchFamily="18" charset="0"/>
              </a:rPr>
              <a:t>Walter Benjamin</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http://www.lettere.unimi.it/Spazio_Filosofico/imago/RRKlee_file/image026.jpg">
            <a:extLst>
              <a:ext uri="{FF2B5EF4-FFF2-40B4-BE49-F238E27FC236}">
                <a16:creationId xmlns:a16="http://schemas.microsoft.com/office/drawing/2014/main" id="{A2C056B4-BCD8-473F-9F24-44627548C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522" y="1195387"/>
            <a:ext cx="2733675" cy="446722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B8E2F3CC-A129-4680-93E2-3C51B4F0F0AB}"/>
              </a:ext>
            </a:extLst>
          </p:cNvPr>
          <p:cNvSpPr txBox="1"/>
          <p:nvPr/>
        </p:nvSpPr>
        <p:spPr>
          <a:xfrm>
            <a:off x="1701292" y="5662612"/>
            <a:ext cx="2993366"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Paul Klee, </a:t>
            </a:r>
            <a:r>
              <a:rPr lang="it-IT" sz="1400" i="1" dirty="0">
                <a:latin typeface="Times New Roman" panose="02020603050405020304" pitchFamily="18" charset="0"/>
                <a:cs typeface="Times New Roman" panose="02020603050405020304" pitchFamily="18" charset="0"/>
              </a:rPr>
              <a:t>Angelo sapiente</a:t>
            </a:r>
            <a:r>
              <a:rPr lang="it-IT" sz="1400" dirty="0">
                <a:latin typeface="Times New Roman" panose="02020603050405020304" pitchFamily="18" charset="0"/>
                <a:cs typeface="Times New Roman" panose="02020603050405020304" pitchFamily="18" charset="0"/>
              </a:rPr>
              <a:t>, 1939</a:t>
            </a:r>
          </a:p>
        </p:txBody>
      </p:sp>
    </p:spTree>
    <p:extLst>
      <p:ext uri="{BB962C8B-B14F-4D97-AF65-F5344CB8AC3E}">
        <p14:creationId xmlns:p14="http://schemas.microsoft.com/office/powerpoint/2010/main" val="125449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CD85425-1E9B-45C2-A5D5-FA1EF2AF4D7F}"/>
              </a:ext>
            </a:extLst>
          </p:cNvPr>
          <p:cNvSpPr/>
          <p:nvPr/>
        </p:nvSpPr>
        <p:spPr>
          <a:xfrm>
            <a:off x="6806241" y="2053087"/>
            <a:ext cx="4762500" cy="2308324"/>
          </a:xfrm>
          <a:prstGeom prst="rect">
            <a:avLst/>
          </a:prstGeom>
        </p:spPr>
        <p:txBody>
          <a:bodyPr wrap="square">
            <a:spAutoFit/>
          </a:bodyPr>
          <a:lstStyle/>
          <a:p>
            <a:pPr algn="just"/>
            <a:r>
              <a:rPr lang="it-IT" i="1" dirty="0">
                <a:latin typeface="Times New Roman" panose="02020603050405020304" pitchFamily="18" charset="0"/>
                <a:ea typeface="Calibri" panose="020F0502020204030204" pitchFamily="34" charset="0"/>
              </a:rPr>
              <a:t>«La poesia, in virtù della sua essenza, e non della sua tematica, è una scuola di umanità vera: insegna a comprendere l’altro in quanto tale, e cioè la sua diversità; invita alla fratellanza e contemporaneamente al profondo rispetto per l’altro». </a:t>
            </a:r>
            <a:r>
              <a:rPr lang="it-IT" dirty="0">
                <a:latin typeface="Times New Roman" panose="02020603050405020304" pitchFamily="18" charset="0"/>
              </a:rPr>
              <a:t>																					</a:t>
            </a:r>
            <a:r>
              <a:rPr lang="it-IT" sz="1400" dirty="0">
                <a:latin typeface="Times New Roman" panose="02020603050405020304" pitchFamily="18" charset="0"/>
              </a:rPr>
              <a:t>						P. Celan</a:t>
            </a:r>
            <a:endParaRPr lang="it-IT" sz="1400" dirty="0"/>
          </a:p>
        </p:txBody>
      </p:sp>
      <p:pic>
        <p:nvPicPr>
          <p:cNvPr id="8194" name="Picture 2" descr="3320kiefer_pyramide">
            <a:extLst>
              <a:ext uri="{FF2B5EF4-FFF2-40B4-BE49-F238E27FC236}">
                <a16:creationId xmlns:a16="http://schemas.microsoft.com/office/drawing/2014/main" id="{F8A41394-1B76-4253-B3EA-9EB370603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664" y="1595561"/>
            <a:ext cx="4762500" cy="336232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C1D67A39-F15C-4A04-9795-0D066483D64D}"/>
              </a:ext>
            </a:extLst>
          </p:cNvPr>
          <p:cNvSpPr txBox="1"/>
          <p:nvPr/>
        </p:nvSpPr>
        <p:spPr>
          <a:xfrm>
            <a:off x="2889848" y="4975465"/>
            <a:ext cx="4520242" cy="276999"/>
          </a:xfrm>
          <a:prstGeom prst="rect">
            <a:avLst/>
          </a:prstGeom>
          <a:noFill/>
        </p:spPr>
        <p:txBody>
          <a:bodyPr wrap="square" rtlCol="0">
            <a:spAutoFit/>
          </a:bodyPr>
          <a:lstStyle/>
          <a:p>
            <a:r>
              <a:rPr lang="it-IT" sz="1200" dirty="0" err="1">
                <a:latin typeface="Times New Roman" panose="02020603050405020304" pitchFamily="18" charset="0"/>
                <a:cs typeface="Times New Roman" panose="02020603050405020304" pitchFamily="18" charset="0"/>
              </a:rPr>
              <a:t>Anselm</a:t>
            </a:r>
            <a:r>
              <a:rPr lang="it-IT" sz="1200" dirty="0">
                <a:latin typeface="Times New Roman" panose="02020603050405020304" pitchFamily="18" charset="0"/>
                <a:cs typeface="Times New Roman" panose="02020603050405020304" pitchFamily="18" charset="0"/>
              </a:rPr>
              <a:t> Kiefer – </a:t>
            </a:r>
            <a:r>
              <a:rPr lang="it-IT" sz="1200" dirty="0" err="1">
                <a:latin typeface="Times New Roman" panose="02020603050405020304" pitchFamily="18" charset="0"/>
                <a:cs typeface="Times New Roman" panose="02020603050405020304" pitchFamily="18" charset="0"/>
              </a:rPr>
              <a:t>Pyramide</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46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4AB78F6-81DB-4252-9B7C-166466E2937F}"/>
              </a:ext>
            </a:extLst>
          </p:cNvPr>
          <p:cNvSpPr/>
          <p:nvPr/>
        </p:nvSpPr>
        <p:spPr>
          <a:xfrm>
            <a:off x="1749025" y="667366"/>
            <a:ext cx="5716629" cy="6555641"/>
          </a:xfrm>
          <a:prstGeom prst="rect">
            <a:avLst/>
          </a:prstGeom>
        </p:spPr>
        <p:txBody>
          <a:bodyPr wrap="square">
            <a:spAutoFit/>
          </a:bodyPr>
          <a:lstStyle/>
          <a:p>
            <a:pPr algn="just"/>
            <a:r>
              <a:rPr lang="it-IT" sz="2000" i="1" dirty="0">
                <a:latin typeface="Times New Roman" panose="02020603050405020304" pitchFamily="18" charset="0"/>
                <a:ea typeface="Calibri" panose="020F0502020204030204" pitchFamily="34" charset="0"/>
              </a:rPr>
              <a:t>«C’è un quadro di Klee che s’intitola Angelus </a:t>
            </a:r>
            <a:r>
              <a:rPr lang="it-IT" sz="2000" i="1" dirty="0" err="1">
                <a:latin typeface="Times New Roman" panose="02020603050405020304" pitchFamily="18" charset="0"/>
                <a:ea typeface="Calibri" panose="020F0502020204030204" pitchFamily="34" charset="0"/>
              </a:rPr>
              <a:t>Novus</a:t>
            </a:r>
            <a:r>
              <a:rPr lang="it-IT" sz="2000" i="1" dirty="0">
                <a:latin typeface="Times New Roman" panose="02020603050405020304" pitchFamily="18" charset="0"/>
                <a:ea typeface="Calibri" panose="020F0502020204030204" pitchFamily="34" charset="0"/>
              </a:rPr>
              <a:t>. Vi si trova un angelo che sembra in procinto di allontanarsi da qualcosa su cui fissa lo sguardo. Ha gli occhi spalancati, la bocca aperta, e le ali distese. L’angelo della storia deve avere questo aspetto. Ha il viso rivolto al passato. Dove ci appare una catena di eventi, egli vede una sola catastrofe, che accumula senza tregua rovine su rovine e le rovescia ai suoi piedi. Egli vorrebbe ben trattenersi, destare i morti e ricomporre l’infranto. Ma una tempesta spira dal paradiso, che si è impigliata nelle sue ali, ed è così forte che egli non può più chiuderle. Questa tempesta lo spinge irresistibilmente nel futuro, a cui volge le spalle, mentre il cumulo delle rovine cresce davanti a lui al cielo. Ciò che chiamiamo il progresso, è questa tempesta».</a:t>
            </a:r>
          </a:p>
          <a:p>
            <a:endParaRPr lang="it-IT" sz="2000" i="1" dirty="0">
              <a:latin typeface="Times New Roman" panose="02020603050405020304" pitchFamily="18" charset="0"/>
              <a:ea typeface="Calibri" panose="020F0502020204030204" pitchFamily="34" charset="0"/>
            </a:endParaRPr>
          </a:p>
          <a:p>
            <a:endParaRPr lang="it-IT" sz="2000" i="1" dirty="0">
              <a:latin typeface="Times New Roman" panose="02020603050405020304" pitchFamily="18" charset="0"/>
              <a:ea typeface="Calibri" panose="020F0502020204030204" pitchFamily="34" charset="0"/>
            </a:endParaRPr>
          </a:p>
          <a:p>
            <a:r>
              <a:rPr lang="it-IT" sz="2000" dirty="0">
                <a:latin typeface="Times New Roman" panose="02020603050405020304" pitchFamily="18" charset="0"/>
                <a:ea typeface="Calibri" panose="020F0502020204030204" pitchFamily="34" charset="0"/>
              </a:rPr>
              <a:t>						</a:t>
            </a:r>
            <a:r>
              <a:rPr lang="it-IT" dirty="0">
                <a:latin typeface="Times New Roman" panose="02020603050405020304" pitchFamily="18" charset="0"/>
                <a:ea typeface="Calibri" panose="020F0502020204030204" pitchFamily="34" charset="0"/>
              </a:rPr>
              <a:t>		</a:t>
            </a:r>
            <a:r>
              <a:rPr lang="it-IT" sz="1600" dirty="0">
                <a:latin typeface="Times New Roman" panose="02020603050405020304" pitchFamily="18" charset="0"/>
                <a:ea typeface="Calibri" panose="020F0502020204030204" pitchFamily="34" charset="0"/>
              </a:rPr>
              <a:t>Walter Benjamin</a:t>
            </a:r>
          </a:p>
          <a:p>
            <a:endParaRPr lang="it-IT" sz="2000" i="1" dirty="0">
              <a:latin typeface="Times New Roman" panose="02020603050405020304" pitchFamily="18" charset="0"/>
            </a:endParaRPr>
          </a:p>
          <a:p>
            <a:endParaRPr lang="it-IT" sz="2000" dirty="0"/>
          </a:p>
        </p:txBody>
      </p:sp>
      <p:pic>
        <p:nvPicPr>
          <p:cNvPr id="1028" name="Picture 4" descr="Risultati immagini per angelus novus">
            <a:extLst>
              <a:ext uri="{FF2B5EF4-FFF2-40B4-BE49-F238E27FC236}">
                <a16:creationId xmlns:a16="http://schemas.microsoft.com/office/drawing/2014/main" id="{33DA7903-6B38-4E4D-B3AA-8C63DB5AE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110" y="762873"/>
            <a:ext cx="4183103" cy="533225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FF2F04B-0334-41C6-921B-8EA0EEADC742}"/>
              </a:ext>
            </a:extLst>
          </p:cNvPr>
          <p:cNvSpPr txBox="1"/>
          <p:nvPr/>
        </p:nvSpPr>
        <p:spPr>
          <a:xfrm>
            <a:off x="8948468" y="6051994"/>
            <a:ext cx="3243532" cy="253916"/>
          </a:xfrm>
          <a:prstGeom prst="rect">
            <a:avLst/>
          </a:prstGeom>
          <a:noFill/>
        </p:spPr>
        <p:txBody>
          <a:bodyPr wrap="square" rtlCol="0">
            <a:spAutoFit/>
          </a:bodyPr>
          <a:lstStyle/>
          <a:p>
            <a:r>
              <a:rPr lang="it-IT" sz="1050" dirty="0">
                <a:latin typeface="Times New Roman" panose="02020603050405020304" pitchFamily="18" charset="0"/>
                <a:cs typeface="Times New Roman" panose="02020603050405020304" pitchFamily="18" charset="0"/>
              </a:rPr>
              <a:t>Paul Klee, Angelus </a:t>
            </a:r>
            <a:r>
              <a:rPr lang="it-IT" sz="1050" dirty="0" err="1">
                <a:latin typeface="Times New Roman" panose="02020603050405020304" pitchFamily="18" charset="0"/>
                <a:cs typeface="Times New Roman" panose="02020603050405020304" pitchFamily="18" charset="0"/>
              </a:rPr>
              <a:t>Novus</a:t>
            </a:r>
            <a:endParaRPr lang="it-IT"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26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238A9C3-2ADB-4DD2-92ED-F20925310C02}"/>
              </a:ext>
            </a:extLst>
          </p:cNvPr>
          <p:cNvSpPr/>
          <p:nvPr/>
        </p:nvSpPr>
        <p:spPr>
          <a:xfrm>
            <a:off x="2225038" y="659011"/>
            <a:ext cx="9765677" cy="1323439"/>
          </a:xfrm>
          <a:prstGeom prst="rect">
            <a:avLst/>
          </a:prstGeom>
        </p:spPr>
        <p:txBody>
          <a:bodyPr wrap="square">
            <a:spAutoFit/>
          </a:bodyPr>
          <a:lstStyle/>
          <a:p>
            <a:pPr algn="just"/>
            <a:r>
              <a:rPr lang="it-IT" sz="1600" i="1" dirty="0">
                <a:latin typeface="Times New Roman" panose="02020603050405020304" pitchFamily="18" charset="0"/>
                <a:ea typeface="Calibri" panose="020F0502020204030204" pitchFamily="34" charset="0"/>
              </a:rPr>
              <a:t>«Solo mani vere scrivono poesie vere. Non vedo nessuna differenza di principio tra una stretta di mano e una poesia. […] Viviamo sotto cielo cupi e – uomini ce ne sono pochi. Proprio per questo ci sono anche così poche poesie. Le speranze che mi restano non sono grandi; cerco di serbare ciò che mi è rimasto».</a:t>
            </a:r>
            <a:endParaRPr lang="it-IT" i="1" dirty="0">
              <a:latin typeface="Times New Roman" panose="02020603050405020304" pitchFamily="18" charset="0"/>
            </a:endParaRPr>
          </a:p>
          <a:p>
            <a:pPr algn="just"/>
            <a:r>
              <a:rPr lang="it-IT" dirty="0">
                <a:latin typeface="Times New Roman" panose="02020603050405020304" pitchFamily="18" charset="0"/>
              </a:rPr>
              <a:t>													</a:t>
            </a:r>
            <a:r>
              <a:rPr lang="it-IT" sz="1400" dirty="0">
                <a:latin typeface="Times New Roman" panose="02020603050405020304" pitchFamily="18" charset="0"/>
              </a:rPr>
              <a:t>		</a:t>
            </a:r>
          </a:p>
          <a:p>
            <a:pPr algn="just"/>
            <a:r>
              <a:rPr lang="it-IT" sz="1400" dirty="0">
                <a:latin typeface="Times New Roman" panose="02020603050405020304" pitchFamily="18" charset="0"/>
              </a:rPr>
              <a:t>																			P. Celan</a:t>
            </a:r>
            <a:endParaRPr lang="it-IT" sz="1400" dirty="0"/>
          </a:p>
        </p:txBody>
      </p:sp>
      <p:sp>
        <p:nvSpPr>
          <p:cNvPr id="3" name="Rettangolo 2">
            <a:extLst>
              <a:ext uri="{FF2B5EF4-FFF2-40B4-BE49-F238E27FC236}">
                <a16:creationId xmlns:a16="http://schemas.microsoft.com/office/drawing/2014/main" id="{EAF2244B-344E-4369-87E6-6EC9E5D93500}"/>
              </a:ext>
            </a:extLst>
          </p:cNvPr>
          <p:cNvSpPr/>
          <p:nvPr/>
        </p:nvSpPr>
        <p:spPr>
          <a:xfrm>
            <a:off x="2225037" y="4736596"/>
            <a:ext cx="9765677" cy="1785104"/>
          </a:xfrm>
          <a:prstGeom prst="rect">
            <a:avLst/>
          </a:prstGeom>
        </p:spPr>
        <p:txBody>
          <a:bodyPr wrap="square">
            <a:spAutoFit/>
          </a:bodyPr>
          <a:lstStyle/>
          <a:p>
            <a:pPr algn="just"/>
            <a:r>
              <a:rPr lang="it-IT"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«L’importante è continuare a scrivere. Certo, continueremo a tormentarci con la parola letteratura, con quello che essa è e con quello che noi crediamo che sia… Ma di questo dobbiamo rallegrarci, perché se ci sfugge è per amor nostro, per rimanere in vita e legare la nostra vita alla sua in quelle ore in cui scambiamo il nostro respiro con il suo. Letteratura come utopia- lo scrittore come resistenza utopica».</a:t>
            </a:r>
          </a:p>
          <a:p>
            <a:pPr algn="just"/>
            <a:endParaRPr lang="it-IT" i="1" dirty="0">
              <a:solidFill>
                <a:srgbClr val="000000"/>
              </a:solidFill>
              <a:latin typeface="Times New Roman" panose="02020603050405020304" pitchFamily="18" charset="0"/>
              <a:cs typeface="Times New Roman" panose="02020603050405020304" pitchFamily="18" charset="0"/>
            </a:endParaRPr>
          </a:p>
          <a:p>
            <a:pPr algn="just"/>
            <a:endParaRPr lang="it-IT" sz="1400" i="1" dirty="0">
              <a:solidFill>
                <a:srgbClr val="000000"/>
              </a:solidFill>
              <a:latin typeface="Times New Roman" panose="02020603050405020304" pitchFamily="18" charset="0"/>
              <a:cs typeface="Times New Roman" panose="02020603050405020304" pitchFamily="18" charset="0"/>
            </a:endParaRPr>
          </a:p>
          <a:p>
            <a:pPr algn="just"/>
            <a:r>
              <a:rPr lang="it-IT" sz="1400" dirty="0">
                <a:solidFill>
                  <a:srgbClr val="000000"/>
                </a:solidFill>
                <a:latin typeface="Times New Roman" panose="02020603050405020304" pitchFamily="18" charset="0"/>
                <a:cs typeface="Times New Roman" panose="02020603050405020304" pitchFamily="18" charset="0"/>
              </a:rPr>
              <a:t>																		I. Bachmann</a:t>
            </a:r>
            <a:endParaRPr lang="it-IT" sz="1400" dirty="0">
              <a:latin typeface="Times New Roman" panose="02020603050405020304" pitchFamily="18" charset="0"/>
              <a:cs typeface="Times New Roman" panose="02020603050405020304" pitchFamily="18" charset="0"/>
            </a:endParaRPr>
          </a:p>
        </p:txBody>
      </p:sp>
      <p:pic>
        <p:nvPicPr>
          <p:cNvPr id="7170" name="Picture 2" descr="http://www.guggenheim-venice.it/img/artisti/237/660m1_kiefer_your-golden-hair-298.jpg">
            <a:extLst>
              <a:ext uri="{FF2B5EF4-FFF2-40B4-BE49-F238E27FC236}">
                <a16:creationId xmlns:a16="http://schemas.microsoft.com/office/drawing/2014/main" id="{5C00D4E3-28C4-4BE3-A0E3-79917A81A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666" y="1982450"/>
            <a:ext cx="2838450" cy="229552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D005F916-F54F-4C53-8D24-3CA11BB5406D}"/>
              </a:ext>
            </a:extLst>
          </p:cNvPr>
          <p:cNvSpPr txBox="1"/>
          <p:nvPr/>
        </p:nvSpPr>
        <p:spPr>
          <a:xfrm>
            <a:off x="4711281" y="4277975"/>
            <a:ext cx="3095624" cy="253916"/>
          </a:xfrm>
          <a:prstGeom prst="rect">
            <a:avLst/>
          </a:prstGeom>
          <a:noFill/>
        </p:spPr>
        <p:txBody>
          <a:bodyPr wrap="square" rtlCol="0">
            <a:spAutoFit/>
          </a:bodyPr>
          <a:lstStyle/>
          <a:p>
            <a:r>
              <a:rPr lang="it-IT" sz="1050" dirty="0" err="1">
                <a:latin typeface="Times New Roman" panose="02020603050405020304" pitchFamily="18" charset="0"/>
                <a:cs typeface="Times New Roman" panose="02020603050405020304" pitchFamily="18" charset="0"/>
              </a:rPr>
              <a:t>Anselm</a:t>
            </a:r>
            <a:r>
              <a:rPr lang="it-IT" sz="1050" dirty="0">
                <a:latin typeface="Times New Roman" panose="02020603050405020304" pitchFamily="18" charset="0"/>
                <a:cs typeface="Times New Roman" panose="02020603050405020304" pitchFamily="18" charset="0"/>
              </a:rPr>
              <a:t> Kiefer, </a:t>
            </a:r>
            <a:r>
              <a:rPr lang="it-IT" sz="1050" i="1" dirty="0">
                <a:latin typeface="Times New Roman" panose="02020603050405020304" pitchFamily="18" charset="0"/>
                <a:cs typeface="Times New Roman" panose="02020603050405020304" pitchFamily="18" charset="0"/>
              </a:rPr>
              <a:t>I tuoi capelli d'oro </a:t>
            </a:r>
            <a:r>
              <a:rPr lang="it-IT" sz="1050" i="1" dirty="0" err="1">
                <a:latin typeface="Times New Roman" panose="02020603050405020304" pitchFamily="18" charset="0"/>
                <a:cs typeface="Times New Roman" panose="02020603050405020304" pitchFamily="18" charset="0"/>
              </a:rPr>
              <a:t>Margarethe</a:t>
            </a:r>
            <a:r>
              <a:rPr lang="it-IT" sz="1050" i="1" dirty="0">
                <a:latin typeface="Times New Roman" panose="02020603050405020304" pitchFamily="18" charset="0"/>
                <a:cs typeface="Times New Roman" panose="02020603050405020304" pitchFamily="18" charset="0"/>
              </a:rPr>
              <a:t>, </a:t>
            </a:r>
            <a:r>
              <a:rPr lang="it-IT" sz="1050" dirty="0">
                <a:latin typeface="Times New Roman" panose="02020603050405020304" pitchFamily="18" charset="0"/>
                <a:cs typeface="Times New Roman" panose="02020603050405020304" pitchFamily="18" charset="0"/>
              </a:rPr>
              <a:t>1981</a:t>
            </a:r>
          </a:p>
        </p:txBody>
      </p:sp>
    </p:spTree>
    <p:extLst>
      <p:ext uri="{BB962C8B-B14F-4D97-AF65-F5344CB8AC3E}">
        <p14:creationId xmlns:p14="http://schemas.microsoft.com/office/powerpoint/2010/main" val="242893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0C51F98-50E9-4CCE-90C8-4FF3EA3271C7}"/>
              </a:ext>
            </a:extLst>
          </p:cNvPr>
          <p:cNvSpPr/>
          <p:nvPr/>
        </p:nvSpPr>
        <p:spPr>
          <a:xfrm>
            <a:off x="1319841" y="860044"/>
            <a:ext cx="10256807" cy="2585323"/>
          </a:xfrm>
          <a:prstGeom prst="rect">
            <a:avLst/>
          </a:prstGeom>
        </p:spPr>
        <p:txBody>
          <a:bodyPr wrap="square">
            <a:spAutoFit/>
          </a:bodyPr>
          <a:lstStyle/>
          <a:p>
            <a:pPr algn="just"/>
            <a:r>
              <a:rPr lang="it-IT" i="1" dirty="0">
                <a:latin typeface="Times New Roman" panose="02020603050405020304" pitchFamily="18" charset="0"/>
                <a:ea typeface="Calibri" panose="020F0502020204030204" pitchFamily="34" charset="0"/>
                <a:cs typeface="Times New Roman" panose="02020603050405020304" pitchFamily="18" charset="0"/>
              </a:rPr>
              <a:t>«Ma la letteratura non è un fatto compiuto, né quella antica né quella moderna, essa è il territorio più aperto, più aperto ancora di quelle scienze in cui ogni nuova scoperta soppianta le vecchie — essa non è compiuta perché tutto il suo passato si riversa nel presente. […] Questi presupposti insiti nelle opere stesse vorrei provare a definirli presupposti «utopici». Se le opere stesse non contenessero tali presupposti, la letteratura, con tutta la nostra simpatia, sarebbe un cimitero. E noi non potremmo far altro che deporre qua e là corone mortuarie. E ogni opera sarebbe sostituita e migliorata dall’opera successiva, ogni opera sepolta da quella che viene dopo».</a:t>
            </a:r>
          </a:p>
          <a:p>
            <a:pPr algn="just"/>
            <a:endParaRPr lang="it-IT" i="1"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																				</a:t>
            </a:r>
            <a:r>
              <a:rPr lang="it-IT" sz="1400" dirty="0">
                <a:latin typeface="Times New Roman" panose="02020603050405020304" pitchFamily="18" charset="0"/>
                <a:cs typeface="Times New Roman" panose="02020603050405020304" pitchFamily="18" charset="0"/>
              </a:rPr>
              <a:t>I. Bachmann</a:t>
            </a:r>
          </a:p>
        </p:txBody>
      </p:sp>
      <p:sp>
        <p:nvSpPr>
          <p:cNvPr id="3" name="CasellaDiTesto 2">
            <a:extLst>
              <a:ext uri="{FF2B5EF4-FFF2-40B4-BE49-F238E27FC236}">
                <a16:creationId xmlns:a16="http://schemas.microsoft.com/office/drawing/2014/main" id="{3844C398-5522-4C72-8BAE-8DF84A221FD5}"/>
              </a:ext>
            </a:extLst>
          </p:cNvPr>
          <p:cNvSpPr txBox="1"/>
          <p:nvPr/>
        </p:nvSpPr>
        <p:spPr>
          <a:xfrm rot="10800000" flipV="1">
            <a:off x="4412410" y="152157"/>
            <a:ext cx="3661914" cy="707886"/>
          </a:xfrm>
          <a:prstGeom prst="rect">
            <a:avLst/>
          </a:prstGeom>
          <a:noFill/>
        </p:spPr>
        <p:txBody>
          <a:bodyPr wrap="square" rtlCol="0">
            <a:spAutoFit/>
          </a:bodyPr>
          <a:lstStyle/>
          <a:p>
            <a:pPr algn="ctr"/>
            <a:r>
              <a:rPr lang="it-IT" sz="4000" b="1" kern="1200" dirty="0">
                <a:solidFill>
                  <a:schemeClr val="tx1"/>
                </a:solidFill>
                <a:latin typeface="Times New Roman" panose="02020603050405020304" pitchFamily="18" charset="0"/>
                <a:cs typeface="Times New Roman" panose="02020603050405020304" pitchFamily="18" charset="0"/>
              </a:rPr>
              <a:t>Verso  l’utopia</a:t>
            </a:r>
          </a:p>
        </p:txBody>
      </p:sp>
      <p:pic>
        <p:nvPicPr>
          <p:cNvPr id="6148" name="Picture 4" descr="Immagine correlata">
            <a:extLst>
              <a:ext uri="{FF2B5EF4-FFF2-40B4-BE49-F238E27FC236}">
                <a16:creationId xmlns:a16="http://schemas.microsoft.com/office/drawing/2014/main" id="{917AA05D-A464-4ACC-BCB6-343FFE78E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868" y="3495865"/>
            <a:ext cx="7405697" cy="279545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99ECAC90-2661-4FE8-BC04-6EDE6BA510CF}"/>
              </a:ext>
            </a:extLst>
          </p:cNvPr>
          <p:cNvSpPr txBox="1"/>
          <p:nvPr/>
        </p:nvSpPr>
        <p:spPr>
          <a:xfrm>
            <a:off x="4675517" y="6291323"/>
            <a:ext cx="5080959" cy="276999"/>
          </a:xfrm>
          <a:prstGeom prst="rect">
            <a:avLst/>
          </a:prstGeom>
          <a:noFill/>
        </p:spPr>
        <p:txBody>
          <a:bodyPr wrap="square" rtlCol="0">
            <a:spAutoFit/>
          </a:bodyPr>
          <a:lstStyle/>
          <a:p>
            <a:r>
              <a:rPr lang="it-IT" sz="1200" dirty="0" err="1">
                <a:latin typeface="Times New Roman" panose="02020603050405020304" pitchFamily="18" charset="0"/>
                <a:cs typeface="Times New Roman" panose="02020603050405020304" pitchFamily="18" charset="0"/>
              </a:rPr>
              <a:t>Anselm</a:t>
            </a:r>
            <a:r>
              <a:rPr lang="it-IT" sz="1200" dirty="0">
                <a:latin typeface="Times New Roman" panose="02020603050405020304" pitchFamily="18" charset="0"/>
                <a:cs typeface="Times New Roman" panose="02020603050405020304" pitchFamily="18" charset="0"/>
              </a:rPr>
              <a:t> Kiefer, La Boe mia sul mare</a:t>
            </a:r>
          </a:p>
        </p:txBody>
      </p:sp>
    </p:spTree>
    <p:extLst>
      <p:ext uri="{BB962C8B-B14F-4D97-AF65-F5344CB8AC3E}">
        <p14:creationId xmlns:p14="http://schemas.microsoft.com/office/powerpoint/2010/main" val="392912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6CD5F24-146E-4193-87F3-A873E1BB7C3B}"/>
              </a:ext>
            </a:extLst>
          </p:cNvPr>
          <p:cNvSpPr/>
          <p:nvPr/>
        </p:nvSpPr>
        <p:spPr>
          <a:xfrm>
            <a:off x="2692160" y="1667259"/>
            <a:ext cx="5460521" cy="2492990"/>
          </a:xfrm>
          <a:prstGeom prst="rect">
            <a:avLst/>
          </a:prstGeom>
        </p:spPr>
        <p:txBody>
          <a:bodyPr wrap="square">
            <a:spAutoFit/>
          </a:bodyPr>
          <a:lstStyle/>
          <a:p>
            <a:pPr algn="just"/>
            <a:r>
              <a:rPr lang="it-IT" sz="2400" i="1" dirty="0">
                <a:latin typeface="Times New Roman" panose="02020603050405020304" pitchFamily="18" charset="0"/>
                <a:ea typeface="Calibri" panose="020F0502020204030204" pitchFamily="34" charset="0"/>
              </a:rPr>
              <a:t>«Il dolore incessante ha altrettanto diritto di esprimersi quanto il torturato di urlare; perciò forse è sbagliato aver detto che dopo Auschwitz non si può più scrivere una poesia.»</a:t>
            </a:r>
            <a:endParaRPr lang="it-IT" sz="2400" i="1" dirty="0">
              <a:latin typeface="Times New Roman" panose="02020603050405020304" pitchFamily="18" charset="0"/>
            </a:endParaRPr>
          </a:p>
          <a:p>
            <a:pPr algn="just"/>
            <a:r>
              <a:rPr lang="it-IT" dirty="0">
                <a:latin typeface="Times New Roman" panose="02020603050405020304" pitchFamily="18" charset="0"/>
              </a:rPr>
              <a:t>																				</a:t>
            </a:r>
            <a:r>
              <a:rPr lang="it-IT" sz="1400" dirty="0">
                <a:latin typeface="Times New Roman" panose="02020603050405020304" pitchFamily="18" charset="0"/>
              </a:rPr>
              <a:t>T. Adorno</a:t>
            </a:r>
            <a:endParaRPr lang="it-IT" sz="1400" dirty="0"/>
          </a:p>
        </p:txBody>
      </p:sp>
      <p:pic>
        <p:nvPicPr>
          <p:cNvPr id="5122" name="Picture 2" descr="http://www.lettere.unimi.it/Spazio_Filosofico/imago/RRKlee_file/image032.jpg">
            <a:extLst>
              <a:ext uri="{FF2B5EF4-FFF2-40B4-BE49-F238E27FC236}">
                <a16:creationId xmlns:a16="http://schemas.microsoft.com/office/drawing/2014/main" id="{BE46A76B-BAFC-45F3-A40B-751216DFE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8610" y="827853"/>
            <a:ext cx="2781300" cy="446722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F49A21E-3DB4-4100-B726-D49C2C664F16}"/>
              </a:ext>
            </a:extLst>
          </p:cNvPr>
          <p:cNvSpPr txBox="1"/>
          <p:nvPr/>
        </p:nvSpPr>
        <p:spPr>
          <a:xfrm>
            <a:off x="8423693" y="5295078"/>
            <a:ext cx="4106173" cy="584775"/>
          </a:xfrm>
          <a:prstGeom prst="rect">
            <a:avLst/>
          </a:prstGeom>
          <a:noFill/>
        </p:spPr>
        <p:txBody>
          <a:bodyPr wrap="square" rtlCol="0">
            <a:spAutoFit/>
          </a:bodyPr>
          <a:lstStyle/>
          <a:p>
            <a:r>
              <a:rPr lang="it-IT" sz="1400" i="1" dirty="0">
                <a:latin typeface="Times New Roman" panose="02020603050405020304" pitchFamily="18" charset="0"/>
                <a:cs typeface="Times New Roman" panose="02020603050405020304" pitchFamily="18" charset="0"/>
              </a:rPr>
              <a:t>Paul Klee, Ultimo passo sulla terra</a:t>
            </a:r>
            <a:r>
              <a:rPr lang="it-IT" sz="1400" dirty="0">
                <a:latin typeface="Times New Roman" panose="02020603050405020304" pitchFamily="18" charset="0"/>
                <a:cs typeface="Times New Roman" panose="02020603050405020304" pitchFamily="18" charset="0"/>
              </a:rPr>
              <a:t>, 1939</a:t>
            </a:r>
          </a:p>
          <a:p>
            <a:endParaRPr lang="it-IT" dirty="0"/>
          </a:p>
        </p:txBody>
      </p:sp>
    </p:spTree>
    <p:extLst>
      <p:ext uri="{BB962C8B-B14F-4D97-AF65-F5344CB8AC3E}">
        <p14:creationId xmlns:p14="http://schemas.microsoft.com/office/powerpoint/2010/main" val="1611518092"/>
      </p:ext>
    </p:extLst>
  </p:cSld>
  <p:clrMapOvr>
    <a:masterClrMapping/>
  </p:clrMapOvr>
</p:sld>
</file>

<file path=ppt/theme/theme1.xml><?xml version="1.0" encoding="utf-8"?>
<a:theme xmlns:a="http://schemas.openxmlformats.org/drawingml/2006/main" name="Filo">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Wisp</Template>
  <TotalTime>0</TotalTime>
  <Words>776</Words>
  <Application>Microsoft Office PowerPoint</Application>
  <PresentationFormat>Widescreen</PresentationFormat>
  <Paragraphs>35</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9</vt:i4>
      </vt:variant>
    </vt:vector>
  </HeadingPairs>
  <TitlesOfParts>
    <vt:vector size="16" baseType="lpstr">
      <vt:lpstr>Arial</vt:lpstr>
      <vt:lpstr>Calibri</vt:lpstr>
      <vt:lpstr>Century Gothic</vt:lpstr>
      <vt:lpstr>Times New Roman</vt:lpstr>
      <vt:lpstr>Wingdings 3</vt:lpstr>
      <vt:lpstr>Filo</vt:lpstr>
      <vt:lpstr>1_Filo</vt:lpstr>
      <vt:lpstr> “Il dicibile e l’indicibile”: Ingeborg Bachmann  La lingua dopo Auschwitz tra dicibile e indicibile:  Paul Celan, Theodor Adorno, Ingeborg Bachmann sotto le costellazioni tematiche di Walter Benjamin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Celan e Bachmann:  linguaggio poetico come verità  con uno sguardo verso Benjamin </dc:title>
  <dc:creator>Paola Puggioni</dc:creator>
  <cp:lastModifiedBy>Paola Puggioni</cp:lastModifiedBy>
  <cp:revision>16</cp:revision>
  <dcterms:created xsi:type="dcterms:W3CDTF">2019-05-27T12:45:46Z</dcterms:created>
  <dcterms:modified xsi:type="dcterms:W3CDTF">2019-06-09T18:05:37Z</dcterms:modified>
</cp:coreProperties>
</file>