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91" r:id="rId2"/>
    <p:sldId id="314" r:id="rId3"/>
    <p:sldId id="295" r:id="rId4"/>
    <p:sldId id="296" r:id="rId5"/>
    <p:sldId id="297" r:id="rId6"/>
    <p:sldId id="298" r:id="rId7"/>
    <p:sldId id="299" r:id="rId8"/>
    <p:sldId id="300" r:id="rId9"/>
    <p:sldId id="301" r:id="rId10"/>
    <p:sldId id="302" r:id="rId11"/>
    <p:sldId id="303" r:id="rId12"/>
    <p:sldId id="304" r:id="rId13"/>
    <p:sldId id="305" r:id="rId14"/>
    <p:sldId id="306" r:id="rId15"/>
    <p:sldId id="307" r:id="rId16"/>
    <p:sldId id="308" r:id="rId17"/>
    <p:sldId id="309" r:id="rId18"/>
    <p:sldId id="310" r:id="rId19"/>
    <p:sldId id="311" r:id="rId20"/>
    <p:sldId id="312" r:id="rId21"/>
    <p:sldId id="313" r:id="rId22"/>
    <p:sldId id="294" r:id="rId23"/>
  </p:sldIdLst>
  <p:sldSz cx="9144000" cy="6858000" type="screen4x3"/>
  <p:notesSz cx="6858000" cy="9144000"/>
  <p:custDataLst>
    <p:tags r:id="rId26"/>
  </p:custDataLst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89">
          <p15:clr>
            <a:srgbClr val="A4A3A4"/>
          </p15:clr>
        </p15:guide>
        <p15:guide id="2" orient="horz" pos="1956">
          <p15:clr>
            <a:srgbClr val="A4A3A4"/>
          </p15:clr>
        </p15:guide>
        <p15:guide id="3" orient="horz" pos="3929">
          <p15:clr>
            <a:srgbClr val="A4A3A4"/>
          </p15:clr>
        </p15:guide>
        <p15:guide id="4" pos="5396">
          <p15:clr>
            <a:srgbClr val="A4A3A4"/>
          </p15:clr>
        </p15:guide>
        <p15:guide id="5">
          <p15:clr>
            <a:srgbClr val="A4A3A4"/>
          </p15:clr>
        </p15:guide>
        <p15:guide id="6" pos="33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4990"/>
    <a:srgbClr val="002060"/>
    <a:srgbClr val="822433"/>
    <a:srgbClr val="009984"/>
    <a:srgbClr val="FBBA00"/>
    <a:srgbClr val="C1BAA4"/>
    <a:srgbClr val="009FE3"/>
    <a:srgbClr val="0057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1416" y="84"/>
      </p:cViewPr>
      <p:guideLst>
        <p:guide orient="horz" pos="789"/>
        <p:guide orient="horz" pos="1956"/>
        <p:guide orient="horz" pos="3929"/>
        <p:guide pos="5396"/>
        <p:guide/>
        <p:guide pos="33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83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7599414-F0EC-4F98-8F21-7102DFE5925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43EF7B-9C0C-4D8B-A8FE-42209AE72ED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00507BC-751D-4EE1-81FF-C77C420B484A}" type="datetimeFigureOut">
              <a:rPr lang="en-US" altLang="it-IT"/>
              <a:pPr>
                <a:defRPr/>
              </a:pPr>
              <a:t>2/8/2018</a:t>
            </a:fld>
            <a:endParaRPr lang="en-US" alt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A52AE1-D47C-4FB6-8000-0237A904981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D6CADE-C773-4BF0-A3C9-5E43A6B11F2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8649850-77DA-4E92-BD5D-5B901CFDC81B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C8D3B4F4-1F8B-4118-A838-82547013B45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A3236326-7653-43BF-94AB-F47AB8F77E0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B1E0711C-C61E-4B77-8B71-7A6BB8211D18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59E0E146-2C24-48BF-96B5-F24B9D7CEFD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FBE530F0-4266-432C-942A-2AE805C8346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BFB733DC-0353-4B6F-8C5F-51B4754269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CDF57ED-576A-4DED-97BD-3C5CCA20F7F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EB0D4958-8543-4D20-8AEC-B9FA064015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fld id="{0266F1FC-9370-4843-BA96-568523C1CA05}" type="slidenum">
              <a:rPr lang="it-IT" altLang="it-IT" sz="1200" smtClean="0"/>
              <a:pPr/>
              <a:t>1</a:t>
            </a:fld>
            <a:endParaRPr lang="it-IT" altLang="it-IT" sz="1200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425D1E31-0972-4520-A6EF-1A11BBC64F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CEF574F1-6753-4116-903A-A7CE66A97D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t-IT">
              <a:latin typeface="Arial" panose="020B0604020202020204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496133D-054A-45E1-B313-10BDD5F18A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59B2EC-3619-4468-9808-20B8E603E721}" type="slidenum">
              <a:rPr lang="it-IT" altLang="it-IT"/>
              <a:pPr/>
              <a:t>11</a:t>
            </a:fld>
            <a:endParaRPr lang="it-IT" altLang="it-IT"/>
          </a:p>
        </p:txBody>
      </p:sp>
      <p:sp>
        <p:nvSpPr>
          <p:cNvPr id="201730" name="Rectangle 2">
            <a:extLst>
              <a:ext uri="{FF2B5EF4-FFF2-40B4-BE49-F238E27FC236}">
                <a16:creationId xmlns:a16="http://schemas.microsoft.com/office/drawing/2014/main" id="{32C297B4-3D56-4334-95B3-ECCE575BD5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1" name="Rectangle 3">
            <a:extLst>
              <a:ext uri="{FF2B5EF4-FFF2-40B4-BE49-F238E27FC236}">
                <a16:creationId xmlns:a16="http://schemas.microsoft.com/office/drawing/2014/main" id="{99F723B1-E198-4A55-B908-D025FD8442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altLang="it-IT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020807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594BD30-96D4-47E8-818E-CF671C1887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E5FA42-8EDB-4C25-BB85-4946822AAB72}" type="slidenum">
              <a:rPr lang="it-IT" altLang="it-IT"/>
              <a:pPr/>
              <a:t>12</a:t>
            </a:fld>
            <a:endParaRPr lang="it-IT" altLang="it-IT"/>
          </a:p>
        </p:txBody>
      </p:sp>
      <p:sp>
        <p:nvSpPr>
          <p:cNvPr id="202754" name="Rectangle 2">
            <a:extLst>
              <a:ext uri="{FF2B5EF4-FFF2-40B4-BE49-F238E27FC236}">
                <a16:creationId xmlns:a16="http://schemas.microsoft.com/office/drawing/2014/main" id="{CF096E45-6CC6-4433-BC52-D7275ADA08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5" name="Rectangle 3">
            <a:extLst>
              <a:ext uri="{FF2B5EF4-FFF2-40B4-BE49-F238E27FC236}">
                <a16:creationId xmlns:a16="http://schemas.microsoft.com/office/drawing/2014/main" id="{766111BC-63FA-4135-9568-FB4D4A3E1B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830368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7911166-7CD7-40D3-8235-99151D71DE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61221B-5409-4DCB-8ACB-D1FCC5E7051A}" type="slidenum">
              <a:rPr lang="it-IT" altLang="it-IT"/>
              <a:pPr/>
              <a:t>13</a:t>
            </a:fld>
            <a:endParaRPr lang="it-IT" altLang="it-IT"/>
          </a:p>
        </p:txBody>
      </p:sp>
      <p:sp>
        <p:nvSpPr>
          <p:cNvPr id="236546" name="Rectangle 2">
            <a:extLst>
              <a:ext uri="{FF2B5EF4-FFF2-40B4-BE49-F238E27FC236}">
                <a16:creationId xmlns:a16="http://schemas.microsoft.com/office/drawing/2014/main" id="{0059FE4F-AD39-4180-8562-52B9AEA63C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7" name="Rectangle 3">
            <a:extLst>
              <a:ext uri="{FF2B5EF4-FFF2-40B4-BE49-F238E27FC236}">
                <a16:creationId xmlns:a16="http://schemas.microsoft.com/office/drawing/2014/main" id="{E4D75BFF-06A9-4562-82E2-6F1544B254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992610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742962D-EC2E-4A6D-A236-41A14E05CC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E87DA7-0471-4F9F-930A-E72442FB0A8E}" type="slidenum">
              <a:rPr lang="it-IT" altLang="it-IT"/>
              <a:pPr/>
              <a:t>14</a:t>
            </a:fld>
            <a:endParaRPr lang="it-IT" altLang="it-IT"/>
          </a:p>
        </p:txBody>
      </p:sp>
      <p:sp>
        <p:nvSpPr>
          <p:cNvPr id="237570" name="Rectangle 2">
            <a:extLst>
              <a:ext uri="{FF2B5EF4-FFF2-40B4-BE49-F238E27FC236}">
                <a16:creationId xmlns:a16="http://schemas.microsoft.com/office/drawing/2014/main" id="{66090F5D-FF5C-40AF-B658-EF66565B67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1" name="Rectangle 3">
            <a:extLst>
              <a:ext uri="{FF2B5EF4-FFF2-40B4-BE49-F238E27FC236}">
                <a16:creationId xmlns:a16="http://schemas.microsoft.com/office/drawing/2014/main" id="{13423C67-4156-4D07-8C87-346256EF5F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825438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603FEE5-143C-4BBE-88F6-3F3D0D34C8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4F971D-FCF2-40A2-93EB-4AA0EEB7E61A}" type="slidenum">
              <a:rPr lang="it-IT" altLang="it-IT"/>
              <a:pPr/>
              <a:t>15</a:t>
            </a:fld>
            <a:endParaRPr lang="it-IT" altLang="it-IT"/>
          </a:p>
        </p:txBody>
      </p:sp>
      <p:sp>
        <p:nvSpPr>
          <p:cNvPr id="238594" name="Rectangle 2">
            <a:extLst>
              <a:ext uri="{FF2B5EF4-FFF2-40B4-BE49-F238E27FC236}">
                <a16:creationId xmlns:a16="http://schemas.microsoft.com/office/drawing/2014/main" id="{47D8C69F-4EB4-44AB-BDB2-778559DB2F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5" name="Rectangle 3">
            <a:extLst>
              <a:ext uri="{FF2B5EF4-FFF2-40B4-BE49-F238E27FC236}">
                <a16:creationId xmlns:a16="http://schemas.microsoft.com/office/drawing/2014/main" id="{090539D7-4C2A-4DF6-84C9-B713EE9419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208206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B2523E8-F9D7-429A-A471-7B7F4B64B55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8BF6AC-249D-4133-8952-24B173909D34}" type="slidenum">
              <a:rPr lang="it-IT" altLang="it-IT"/>
              <a:pPr/>
              <a:t>16</a:t>
            </a:fld>
            <a:endParaRPr lang="it-IT" altLang="it-IT"/>
          </a:p>
        </p:txBody>
      </p:sp>
      <p:sp>
        <p:nvSpPr>
          <p:cNvPr id="239618" name="Rectangle 2">
            <a:extLst>
              <a:ext uri="{FF2B5EF4-FFF2-40B4-BE49-F238E27FC236}">
                <a16:creationId xmlns:a16="http://schemas.microsoft.com/office/drawing/2014/main" id="{C40796BA-6FC2-4EEB-832A-F0FD80BFBB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>
            <a:extLst>
              <a:ext uri="{FF2B5EF4-FFF2-40B4-BE49-F238E27FC236}">
                <a16:creationId xmlns:a16="http://schemas.microsoft.com/office/drawing/2014/main" id="{05045487-C26E-4A02-B62E-418222E2EB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405420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FD01085-384B-415B-AA5F-BAC0D61744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C9CB68-964C-4E03-808B-C3A5EE96A6F0}" type="slidenum">
              <a:rPr lang="it-IT" altLang="it-IT"/>
              <a:pPr/>
              <a:t>17</a:t>
            </a:fld>
            <a:endParaRPr lang="it-IT" altLang="it-IT"/>
          </a:p>
        </p:txBody>
      </p:sp>
      <p:sp>
        <p:nvSpPr>
          <p:cNvPr id="240642" name="Rectangle 2">
            <a:extLst>
              <a:ext uri="{FF2B5EF4-FFF2-40B4-BE49-F238E27FC236}">
                <a16:creationId xmlns:a16="http://schemas.microsoft.com/office/drawing/2014/main" id="{41EEDCFA-5BE0-438F-B107-1A62372149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0643" name="Rectangle 3">
            <a:extLst>
              <a:ext uri="{FF2B5EF4-FFF2-40B4-BE49-F238E27FC236}">
                <a16:creationId xmlns:a16="http://schemas.microsoft.com/office/drawing/2014/main" id="{1B04A224-EF99-4D8C-8DD5-C75CA8C19F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590941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5163617-88FF-43B6-ACAE-5AD0ED6730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133545-82D9-4B09-AC65-7B3A7C55592E}" type="slidenum">
              <a:rPr lang="it-IT" altLang="it-IT"/>
              <a:pPr/>
              <a:t>18</a:t>
            </a:fld>
            <a:endParaRPr lang="it-IT" altLang="it-IT"/>
          </a:p>
        </p:txBody>
      </p:sp>
      <p:sp>
        <p:nvSpPr>
          <p:cNvPr id="241666" name="Rectangle 2">
            <a:extLst>
              <a:ext uri="{FF2B5EF4-FFF2-40B4-BE49-F238E27FC236}">
                <a16:creationId xmlns:a16="http://schemas.microsoft.com/office/drawing/2014/main" id="{A71D0429-D486-4CA0-BC60-9F6A7EE4F7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1667" name="Rectangle 3">
            <a:extLst>
              <a:ext uri="{FF2B5EF4-FFF2-40B4-BE49-F238E27FC236}">
                <a16:creationId xmlns:a16="http://schemas.microsoft.com/office/drawing/2014/main" id="{AF48FAF9-4E59-4FD9-A71F-F2AC5341D8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424015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F1BD81B-61B7-4BF3-A16B-C42D6FC41D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76D161-A8A5-42FA-83BF-2351CE9A2CCC}" type="slidenum">
              <a:rPr lang="it-IT" altLang="it-IT"/>
              <a:pPr/>
              <a:t>19</a:t>
            </a:fld>
            <a:endParaRPr lang="it-IT" altLang="it-IT"/>
          </a:p>
        </p:txBody>
      </p:sp>
      <p:sp>
        <p:nvSpPr>
          <p:cNvPr id="242690" name="Rectangle 2">
            <a:extLst>
              <a:ext uri="{FF2B5EF4-FFF2-40B4-BE49-F238E27FC236}">
                <a16:creationId xmlns:a16="http://schemas.microsoft.com/office/drawing/2014/main" id="{0A56782D-DD87-4547-85CA-653D75C0DB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2691" name="Rectangle 3">
            <a:extLst>
              <a:ext uri="{FF2B5EF4-FFF2-40B4-BE49-F238E27FC236}">
                <a16:creationId xmlns:a16="http://schemas.microsoft.com/office/drawing/2014/main" id="{E9471214-0D4F-4BA3-B985-D37C2A8C6F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703136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FEB64E8-AEBE-4809-9813-6D159043AD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D18893-F7AD-451A-BC8B-61787B5C792F}" type="slidenum">
              <a:rPr lang="it-IT" altLang="it-IT"/>
              <a:pPr/>
              <a:t>20</a:t>
            </a:fld>
            <a:endParaRPr lang="it-IT" altLang="it-IT"/>
          </a:p>
        </p:txBody>
      </p:sp>
      <p:sp>
        <p:nvSpPr>
          <p:cNvPr id="243714" name="Rectangle 2">
            <a:extLst>
              <a:ext uri="{FF2B5EF4-FFF2-40B4-BE49-F238E27FC236}">
                <a16:creationId xmlns:a16="http://schemas.microsoft.com/office/drawing/2014/main" id="{C7B1C4FE-2A06-4AD0-BA19-A064D71FF5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>
            <a:extLst>
              <a:ext uri="{FF2B5EF4-FFF2-40B4-BE49-F238E27FC236}">
                <a16:creationId xmlns:a16="http://schemas.microsoft.com/office/drawing/2014/main" id="{B4EEA1C2-3306-4332-B15C-ECD3539EDE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66337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3766496-B900-4363-9252-6C6735B1164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2F7424-73E9-4FF4-A449-74C87987BECC}" type="slidenum">
              <a:rPr lang="it-IT" altLang="it-IT"/>
              <a:pPr/>
              <a:t>3</a:t>
            </a:fld>
            <a:endParaRPr lang="it-IT" altLang="it-IT"/>
          </a:p>
        </p:txBody>
      </p:sp>
      <p:sp>
        <p:nvSpPr>
          <p:cNvPr id="197634" name="Rectangle 2">
            <a:extLst>
              <a:ext uri="{FF2B5EF4-FFF2-40B4-BE49-F238E27FC236}">
                <a16:creationId xmlns:a16="http://schemas.microsoft.com/office/drawing/2014/main" id="{735CA3A5-3596-4C50-B412-00402A8D063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5" name="Rectangle 3">
            <a:extLst>
              <a:ext uri="{FF2B5EF4-FFF2-40B4-BE49-F238E27FC236}">
                <a16:creationId xmlns:a16="http://schemas.microsoft.com/office/drawing/2014/main" id="{837406BD-BD34-4930-8B4A-68AE43BEB1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527228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F5A1D68-E5AE-47E0-8596-16BE859C1E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9B7CB9-F0CE-4EE8-B90C-7BEAC16C6920}" type="slidenum">
              <a:rPr lang="it-IT" altLang="it-IT"/>
              <a:pPr/>
              <a:t>21</a:t>
            </a:fld>
            <a:endParaRPr lang="it-IT" altLang="it-IT"/>
          </a:p>
        </p:txBody>
      </p:sp>
      <p:sp>
        <p:nvSpPr>
          <p:cNvPr id="244738" name="Rectangle 2">
            <a:extLst>
              <a:ext uri="{FF2B5EF4-FFF2-40B4-BE49-F238E27FC236}">
                <a16:creationId xmlns:a16="http://schemas.microsoft.com/office/drawing/2014/main" id="{3C5D9A11-1389-4759-B952-80A01EFB51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4739" name="Rectangle 3">
            <a:extLst>
              <a:ext uri="{FF2B5EF4-FFF2-40B4-BE49-F238E27FC236}">
                <a16:creationId xmlns:a16="http://schemas.microsoft.com/office/drawing/2014/main" id="{8A3876CA-741B-497E-B401-02B90F982F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960808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767B3E6-0023-47F2-9FBA-235C2596462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380456-B13F-4781-9F08-FDC73E6E1C9C}" type="slidenum">
              <a:rPr lang="it-IT" altLang="it-IT"/>
              <a:pPr/>
              <a:t>22</a:t>
            </a:fld>
            <a:endParaRPr lang="it-IT" altLang="it-IT"/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928BC92B-8006-4F54-9D8B-68313F9F706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D2222A90-BED9-4E72-B2F1-47D61C2807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it-IT" altLang="it-IT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07851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BB31514-7EA3-4097-80D2-56EAC8E4DC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245683-C008-48C7-BD78-0C9335581EFB}" type="slidenum">
              <a:rPr lang="it-IT" altLang="it-IT"/>
              <a:pPr/>
              <a:t>4</a:t>
            </a:fld>
            <a:endParaRPr lang="it-IT" altLang="it-IT"/>
          </a:p>
        </p:txBody>
      </p:sp>
      <p:sp>
        <p:nvSpPr>
          <p:cNvPr id="234498" name="Rectangle 2">
            <a:extLst>
              <a:ext uri="{FF2B5EF4-FFF2-40B4-BE49-F238E27FC236}">
                <a16:creationId xmlns:a16="http://schemas.microsoft.com/office/drawing/2014/main" id="{76DAB2A9-AD0E-4DD8-895C-F00CA8C335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>
            <a:extLst>
              <a:ext uri="{FF2B5EF4-FFF2-40B4-BE49-F238E27FC236}">
                <a16:creationId xmlns:a16="http://schemas.microsoft.com/office/drawing/2014/main" id="{636EA906-62A4-4DB2-8A71-7B6F90CFE2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250812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3822A52-E2B9-4D2B-83C9-1338A17D281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244307-E057-4F1F-B7A8-48AFB3402946}" type="slidenum">
              <a:rPr lang="it-IT" altLang="it-IT"/>
              <a:pPr/>
              <a:t>5</a:t>
            </a:fld>
            <a:endParaRPr lang="it-IT" altLang="it-IT"/>
          </a:p>
        </p:txBody>
      </p:sp>
      <p:sp>
        <p:nvSpPr>
          <p:cNvPr id="233474" name="Rectangle 2">
            <a:extLst>
              <a:ext uri="{FF2B5EF4-FFF2-40B4-BE49-F238E27FC236}">
                <a16:creationId xmlns:a16="http://schemas.microsoft.com/office/drawing/2014/main" id="{066FAF59-18E3-4D95-ACFC-5C40DBC2BA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5" name="Rectangle 3">
            <a:extLst>
              <a:ext uri="{FF2B5EF4-FFF2-40B4-BE49-F238E27FC236}">
                <a16:creationId xmlns:a16="http://schemas.microsoft.com/office/drawing/2014/main" id="{14899B4B-B512-43EE-BBE3-EA39405023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altLang="it-IT"/>
              <a:t>Animazione come in modalità presentazione</a:t>
            </a:r>
          </a:p>
        </p:txBody>
      </p:sp>
    </p:spTree>
    <p:extLst>
      <p:ext uri="{BB962C8B-B14F-4D97-AF65-F5344CB8AC3E}">
        <p14:creationId xmlns:p14="http://schemas.microsoft.com/office/powerpoint/2010/main" val="3789179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0C58CB8-500A-42D8-8EBB-26E3D7209C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92AF19-EFFD-4733-8FFB-5D076F677CD6}" type="slidenum">
              <a:rPr lang="it-IT" altLang="it-IT"/>
              <a:pPr/>
              <a:t>6</a:t>
            </a:fld>
            <a:endParaRPr lang="it-IT" altLang="it-IT"/>
          </a:p>
        </p:txBody>
      </p:sp>
      <p:sp>
        <p:nvSpPr>
          <p:cNvPr id="235522" name="Rectangle 2">
            <a:extLst>
              <a:ext uri="{FF2B5EF4-FFF2-40B4-BE49-F238E27FC236}">
                <a16:creationId xmlns:a16="http://schemas.microsoft.com/office/drawing/2014/main" id="{E9F49323-F26A-4E01-BC71-993BF4D179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3" name="Rectangle 3">
            <a:extLst>
              <a:ext uri="{FF2B5EF4-FFF2-40B4-BE49-F238E27FC236}">
                <a16:creationId xmlns:a16="http://schemas.microsoft.com/office/drawing/2014/main" id="{583A99F5-8F97-4668-9750-26D65323B4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071001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754D751-9202-4A1E-A265-474832D7E9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F60E39-E2BF-4E86-AFD4-93924120A81A}" type="slidenum">
              <a:rPr lang="it-IT" altLang="it-IT"/>
              <a:pPr/>
              <a:t>7</a:t>
            </a:fld>
            <a:endParaRPr lang="it-IT" altLang="it-IT"/>
          </a:p>
        </p:txBody>
      </p:sp>
      <p:sp>
        <p:nvSpPr>
          <p:cNvPr id="225282" name="Rectangle 2">
            <a:extLst>
              <a:ext uri="{FF2B5EF4-FFF2-40B4-BE49-F238E27FC236}">
                <a16:creationId xmlns:a16="http://schemas.microsoft.com/office/drawing/2014/main" id="{69EEE99E-7ECD-4409-B77E-2A7E55A4C0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3" name="Rectangle 3">
            <a:extLst>
              <a:ext uri="{FF2B5EF4-FFF2-40B4-BE49-F238E27FC236}">
                <a16:creationId xmlns:a16="http://schemas.microsoft.com/office/drawing/2014/main" id="{265BB3D5-9FEA-4444-943B-6B19EBAEC0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altLang="it-IT"/>
              <a:t>Pop up su operazionismo a slide 15</a:t>
            </a:r>
          </a:p>
        </p:txBody>
      </p:sp>
    </p:spTree>
    <p:extLst>
      <p:ext uri="{BB962C8B-B14F-4D97-AF65-F5344CB8AC3E}">
        <p14:creationId xmlns:p14="http://schemas.microsoft.com/office/powerpoint/2010/main" val="42481047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C73D218-8E46-47AF-AA87-085C3E849E3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9F26E5-674D-4DC1-B817-8D77DA89A767}" type="slidenum">
              <a:rPr lang="it-IT" altLang="it-IT"/>
              <a:pPr/>
              <a:t>8</a:t>
            </a:fld>
            <a:endParaRPr lang="it-IT" altLang="it-IT"/>
          </a:p>
        </p:txBody>
      </p:sp>
      <p:sp>
        <p:nvSpPr>
          <p:cNvPr id="199682" name="Rectangle 2">
            <a:extLst>
              <a:ext uri="{FF2B5EF4-FFF2-40B4-BE49-F238E27FC236}">
                <a16:creationId xmlns:a16="http://schemas.microsoft.com/office/drawing/2014/main" id="{833B523D-1526-4503-A7E4-DEDD79673C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3" name="Rectangle 3">
            <a:extLst>
              <a:ext uri="{FF2B5EF4-FFF2-40B4-BE49-F238E27FC236}">
                <a16:creationId xmlns:a16="http://schemas.microsoft.com/office/drawing/2014/main" id="{4A8D7E43-6A70-4F40-98F1-B05DB6217E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altLang="it-IT" sz="1600">
                <a:latin typeface="Tahoma" panose="020B0604030504040204" pitchFamily="34" charset="0"/>
              </a:rPr>
              <a:t>Nota programmatore:</a:t>
            </a:r>
          </a:p>
          <a:p>
            <a:r>
              <a:rPr lang="it-IT" altLang="it-IT" sz="1600">
                <a:latin typeface="Tahoma" panose="020B0604030504040204" pitchFamily="34" charset="0"/>
              </a:rPr>
              <a:t>Quesito scelta multipla</a:t>
            </a:r>
          </a:p>
          <a:p>
            <a:r>
              <a:rPr lang="it-IT" altLang="it-IT" sz="1600">
                <a:latin typeface="Tahoma" panose="020B0604030504040204" pitchFamily="34" charset="0"/>
              </a:rPr>
              <a:t>Risposta esatta 1)</a:t>
            </a:r>
          </a:p>
          <a:p>
            <a:endParaRPr lang="it-IT" altLang="it-IT" sz="1600">
              <a:latin typeface="Tahoma" panose="020B0604030504040204" pitchFamily="34" charset="0"/>
            </a:endParaRPr>
          </a:p>
          <a:p>
            <a:r>
              <a:rPr lang="it-IT" altLang="it-IT" sz="1600">
                <a:latin typeface="Tahoma" panose="020B0604030504040204" pitchFamily="34" charset="0"/>
              </a:rPr>
              <a:t>Feedback risposta esatta</a:t>
            </a:r>
          </a:p>
          <a:p>
            <a:r>
              <a:rPr lang="it-IT" altLang="it-IT" sz="1600">
                <a:latin typeface="Tahoma" panose="020B0604030504040204" pitchFamily="34" charset="0"/>
              </a:rPr>
              <a:t>Esatto: Questo esempio, descritto da Bailey, esprime in pieno l’esigenza di trasformare in operazioni concrete le proposizioni e le ipotesi da verificare. In altre parole, la felicità e la genialità non sono concetti astratti, ciò che è misurato attraverso specifiche operazioni come ad esempio, la somministrazione di un test.</a:t>
            </a:r>
          </a:p>
          <a:p>
            <a:endParaRPr lang="it-IT" altLang="it-IT" sz="1600">
              <a:latin typeface="Tahoma" panose="020B0604030504040204" pitchFamily="34" charset="0"/>
            </a:endParaRPr>
          </a:p>
          <a:p>
            <a:r>
              <a:rPr lang="it-IT" altLang="it-IT" sz="1600">
                <a:latin typeface="Tahoma" panose="020B0604030504040204" pitchFamily="34" charset="0"/>
              </a:rPr>
              <a:t>Feedback risposta errata</a:t>
            </a:r>
          </a:p>
          <a:p>
            <a:r>
              <a:rPr lang="it-IT" altLang="it-IT" sz="1600">
                <a:latin typeface="Tahoma" panose="020B0604030504040204" pitchFamily="34" charset="0"/>
              </a:rPr>
              <a:t>Attenzione. Questa proposizione non traduce in termini operativi l’affermazione ‘I geni sono infelici’. </a:t>
            </a:r>
          </a:p>
          <a:p>
            <a:endParaRPr lang="it-IT" altLang="it-IT" sz="1600">
              <a:latin typeface="Tahoma" panose="020B0604030504040204" pitchFamily="34" charset="0"/>
            </a:endParaRPr>
          </a:p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036442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AF08B98-518B-4AAB-88E8-C7A18A4CAD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E61B00-22EF-4580-A11A-F6A74E18ABD8}" type="slidenum">
              <a:rPr lang="it-IT" altLang="it-IT"/>
              <a:pPr/>
              <a:t>9</a:t>
            </a:fld>
            <a:endParaRPr lang="it-IT" altLang="it-IT"/>
          </a:p>
        </p:txBody>
      </p:sp>
      <p:sp>
        <p:nvSpPr>
          <p:cNvPr id="200706" name="Rectangle 2">
            <a:extLst>
              <a:ext uri="{FF2B5EF4-FFF2-40B4-BE49-F238E27FC236}">
                <a16:creationId xmlns:a16="http://schemas.microsoft.com/office/drawing/2014/main" id="{C2099C42-531D-4CCB-916D-0BC93E9540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7" name="Rectangle 3">
            <a:extLst>
              <a:ext uri="{FF2B5EF4-FFF2-40B4-BE49-F238E27FC236}">
                <a16:creationId xmlns:a16="http://schemas.microsoft.com/office/drawing/2014/main" id="{3129FA45-4ABE-4569-9DE3-C063810E3B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184821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3B7D9F3-ACCA-43E1-BF61-B7B98FE1E9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22B2FB-A7AE-4BAF-99AF-5054E37C6E65}" type="slidenum">
              <a:rPr lang="it-IT" altLang="it-IT"/>
              <a:pPr/>
              <a:t>10</a:t>
            </a:fld>
            <a:endParaRPr lang="it-IT" altLang="it-IT"/>
          </a:p>
        </p:txBody>
      </p:sp>
      <p:sp>
        <p:nvSpPr>
          <p:cNvPr id="232450" name="Rectangle 2">
            <a:extLst>
              <a:ext uri="{FF2B5EF4-FFF2-40B4-BE49-F238E27FC236}">
                <a16:creationId xmlns:a16="http://schemas.microsoft.com/office/drawing/2014/main" id="{554DDA96-8C26-4B60-9C70-4C0F1A2597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1" name="Rectangle 3">
            <a:extLst>
              <a:ext uri="{FF2B5EF4-FFF2-40B4-BE49-F238E27FC236}">
                <a16:creationId xmlns:a16="http://schemas.microsoft.com/office/drawing/2014/main" id="{9E42A704-8332-40FE-B978-3D4F201101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altLang="it-IT"/>
              <a:t>Nota programmatore</a:t>
            </a:r>
          </a:p>
          <a:p>
            <a:r>
              <a:rPr lang="it-IT" altLang="it-IT"/>
              <a:t>Pop da:</a:t>
            </a:r>
          </a:p>
          <a:p>
            <a:r>
              <a:rPr lang="it-IT" altLang="it-IT"/>
              <a:t>Storico a slide 16</a:t>
            </a:r>
          </a:p>
          <a:p>
            <a:r>
              <a:rPr lang="it-IT" altLang="it-IT"/>
              <a:t>Teorico a slide 17</a:t>
            </a:r>
          </a:p>
          <a:p>
            <a:r>
              <a:rPr lang="it-IT" altLang="it-IT"/>
              <a:t>Clinico a slide 18</a:t>
            </a:r>
          </a:p>
          <a:p>
            <a:r>
              <a:rPr lang="it-IT" altLang="it-IT"/>
              <a:t>Comparativo a slide 19</a:t>
            </a:r>
          </a:p>
          <a:p>
            <a:r>
              <a:rPr lang="it-IT" altLang="it-IT"/>
              <a:t>Ricerca azione a slide 20</a:t>
            </a:r>
          </a:p>
          <a:p>
            <a:r>
              <a:rPr lang="it-IT" altLang="it-IT"/>
              <a:t>Sperimentale a slide 21</a:t>
            </a:r>
          </a:p>
        </p:txBody>
      </p:sp>
    </p:spTree>
    <p:extLst>
      <p:ext uri="{BB962C8B-B14F-4D97-AF65-F5344CB8AC3E}">
        <p14:creationId xmlns:p14="http://schemas.microsoft.com/office/powerpoint/2010/main" val="3585386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over.jpg">
            <a:extLst>
              <a:ext uri="{FF2B5EF4-FFF2-40B4-BE49-F238E27FC236}">
                <a16:creationId xmlns:a16="http://schemas.microsoft.com/office/drawing/2014/main" id="{9354483D-F318-45CC-8BF6-96E757EF85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701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58987" y="3878560"/>
            <a:ext cx="6929437" cy="990600"/>
          </a:xfrm>
        </p:spPr>
        <p:txBody>
          <a:bodyPr/>
          <a:lstStyle>
            <a:lvl1pPr>
              <a:lnSpc>
                <a:spcPts val="2200"/>
              </a:lnSpc>
              <a:defRPr b="1">
                <a:solidFill>
                  <a:schemeClr val="bg1"/>
                </a:solidFill>
                <a:latin typeface="Franklin Gothic Medium"/>
                <a:cs typeface="Franklin Gothic Medium"/>
              </a:defRPr>
            </a:lvl1pPr>
          </a:lstStyle>
          <a:p>
            <a:pPr lvl="0"/>
            <a:r>
              <a:rPr lang="it-IT" noProof="0" dirty="0"/>
              <a:t>Click to </a:t>
            </a:r>
            <a:r>
              <a:rPr lang="it-IT" noProof="0" dirty="0" err="1"/>
              <a:t>edit</a:t>
            </a:r>
            <a:r>
              <a:rPr lang="it-IT" noProof="0" dirty="0"/>
              <a:t> Master </a:t>
            </a:r>
            <a:r>
              <a:rPr lang="it-IT" noProof="0" dirty="0" err="1"/>
              <a:t>title</a:t>
            </a:r>
            <a:r>
              <a:rPr lang="it-IT" noProof="0" dirty="0"/>
              <a:t>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58987" y="5106888"/>
            <a:ext cx="6929437" cy="914400"/>
          </a:xfrm>
        </p:spPr>
        <p:txBody>
          <a:bodyPr/>
          <a:lstStyle>
            <a:lvl1pPr marL="0" indent="0">
              <a:defRPr sz="2200" b="0" i="0">
                <a:solidFill>
                  <a:schemeClr val="bg1"/>
                </a:solidFill>
                <a:latin typeface="Franklin Gothic Book"/>
                <a:cs typeface="Franklin Gothic Book"/>
              </a:defRPr>
            </a:lvl1pPr>
          </a:lstStyle>
          <a:p>
            <a:pPr lvl="0"/>
            <a:r>
              <a:rPr lang="it-IT" noProof="0" dirty="0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353335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B24D8088-BED5-4373-9E04-28B7AE5E0B7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39750" y="1019175"/>
            <a:ext cx="8002588" cy="46038"/>
          </a:xfrm>
          <a:prstGeom prst="rect">
            <a:avLst/>
          </a:prstGeom>
          <a:solidFill>
            <a:srgbClr val="464990"/>
          </a:solidFill>
          <a:ln>
            <a:noFill/>
          </a:ln>
          <a:extLst/>
        </p:spPr>
        <p:txBody>
          <a:bodyPr tIns="0" bIns="0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>
              <a:defRPr/>
            </a:pPr>
            <a:endParaRPr lang="it-IT" sz="1800" dirty="0">
              <a:solidFill>
                <a:schemeClr val="bg1"/>
              </a:solidFill>
              <a:latin typeface="Franklin Gothic Book" pitchFamily="34" charset="0"/>
            </a:endParaRPr>
          </a:p>
        </p:txBody>
      </p:sp>
      <p:pic>
        <p:nvPicPr>
          <p:cNvPr id="5" name="Immagine 8">
            <a:extLst>
              <a:ext uri="{FF2B5EF4-FFF2-40B4-BE49-F238E27FC236}">
                <a16:creationId xmlns:a16="http://schemas.microsoft.com/office/drawing/2014/main" id="{F23BDB1F-8213-4F86-9BE8-6B58922EC6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66725"/>
            <a:ext cx="1487488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Users\Menna\Desktop\logo.jpg">
            <a:extLst>
              <a:ext uri="{FF2B5EF4-FFF2-40B4-BE49-F238E27FC236}">
                <a16:creationId xmlns:a16="http://schemas.microsoft.com/office/drawing/2014/main" id="{350F9677-C791-40D0-AEF6-35A23512029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403225"/>
            <a:ext cx="1884362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552" y="104775"/>
            <a:ext cx="8002786" cy="9144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lvl="0"/>
            <a:r>
              <a:rPr lang="it-IT" dirty="0"/>
              <a:t>Fare clic per modificare stile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514003" y="1124744"/>
            <a:ext cx="8002786" cy="489575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lvl="0"/>
            <a:r>
              <a:rPr lang="it-IT" noProof="0"/>
              <a:t>Click to edit Master text styles</a:t>
            </a:r>
          </a:p>
          <a:p>
            <a:pPr lvl="1"/>
            <a:r>
              <a:rPr lang="it-IT" noProof="0"/>
              <a:t>Second level</a:t>
            </a:r>
          </a:p>
          <a:p>
            <a:pPr lvl="2"/>
            <a:r>
              <a:rPr lang="it-IT" noProof="0"/>
              <a:t>Third level</a:t>
            </a:r>
          </a:p>
          <a:p>
            <a:pPr lvl="3"/>
            <a:r>
              <a:rPr lang="it-IT" noProof="0"/>
              <a:t>Fourth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2B109D3-A9AA-45D9-86AB-82A95A174DD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9E36059-0982-487A-A653-8C9E894FB52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00417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CF57B0C-59DA-4F82-8D87-8BCAF4DF7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5BA1803-E599-4B03-B27D-0C0A1ABF20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936789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0563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39CEB11-6435-4C8D-8D92-5CC0EBDFD2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76200"/>
            <a:ext cx="80073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stile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0B2C6F5-E42A-4796-9E3E-4C30DC73A7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125538"/>
            <a:ext cx="8002588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</p:txBody>
      </p:sp>
      <p:pic>
        <p:nvPicPr>
          <p:cNvPr id="1028" name="Picture 2" descr="piede.jpg">
            <a:extLst>
              <a:ext uri="{FF2B5EF4-FFF2-40B4-BE49-F238E27FC236}">
                <a16:creationId xmlns:a16="http://schemas.microsoft.com/office/drawing/2014/main" id="{150B7518-BF1B-45C1-9805-7812B7959DD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788" y="6450013"/>
            <a:ext cx="1573212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29" name="Straight Connector 4">
            <a:extLst>
              <a:ext uri="{FF2B5EF4-FFF2-40B4-BE49-F238E27FC236}">
                <a16:creationId xmlns:a16="http://schemas.microsoft.com/office/drawing/2014/main" id="{67BD90FF-B908-408A-A8B7-C0825ED9421D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539750" y="1052513"/>
            <a:ext cx="5603875" cy="0"/>
          </a:xfrm>
          <a:prstGeom prst="line">
            <a:avLst/>
          </a:prstGeom>
          <a:noFill/>
          <a:ln w="19050">
            <a:solidFill>
              <a:srgbClr val="8224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30" name="Rectangle 6">
            <a:extLst>
              <a:ext uri="{FF2B5EF4-FFF2-40B4-BE49-F238E27FC236}">
                <a16:creationId xmlns:a16="http://schemas.microsoft.com/office/drawing/2014/main" id="{6569213B-A7C7-43FB-95C8-D2FF8F4A891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20113" y="6597650"/>
            <a:ext cx="609600" cy="214313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ts val="900"/>
              </a:lnSpc>
              <a:defRPr sz="80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pPr>
              <a:defRPr/>
            </a:pPr>
            <a:fld id="{A0A13CEF-7EF6-4A20-9B17-BB1E584BF30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881E33"/>
          </a:solidFill>
          <a:latin typeface="Franklin Gothic Medium"/>
          <a:ea typeface="+mj-ea"/>
          <a:cs typeface="Franklin Gothic Medium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881E33"/>
          </a:solidFill>
          <a:latin typeface="Franklin Gothic Medium" charset="0"/>
          <a:ea typeface="ヒラギノ角ゴ Pro W3" charset="0"/>
          <a:cs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881E33"/>
          </a:solidFill>
          <a:latin typeface="Franklin Gothic Medium" charset="0"/>
          <a:ea typeface="ヒラギノ角ゴ Pro W3" charset="0"/>
          <a:cs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881E33"/>
          </a:solidFill>
          <a:latin typeface="Franklin Gothic Medium" charset="0"/>
          <a:ea typeface="ヒラギノ角ゴ Pro W3" charset="0"/>
          <a:cs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881E33"/>
          </a:solidFill>
          <a:latin typeface="Franklin Gothic Medium" charset="0"/>
          <a:ea typeface="ヒラギノ角ゴ Pro W3" charset="0"/>
          <a:cs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A30050"/>
          </a:solidFill>
          <a:latin typeface="Verdana" charset="0"/>
          <a:ea typeface="ヒラギノ角ゴ Pro W3" charset="0"/>
          <a:cs typeface="ヒラギノ角ゴ Pro W3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A30050"/>
          </a:solidFill>
          <a:latin typeface="Verdana" charset="0"/>
          <a:ea typeface="ヒラギノ角ゴ Pro W3" charset="0"/>
          <a:cs typeface="ヒラギノ角ゴ Pro W3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A30050"/>
          </a:solidFill>
          <a:latin typeface="Verdana" charset="0"/>
          <a:ea typeface="ヒラギノ角ゴ Pro W3" charset="0"/>
          <a:cs typeface="ヒラギノ角ゴ Pro W3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A30050"/>
          </a:solidFill>
          <a:latin typeface="Verdana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rtl="0" eaLnBrk="0" fontAlgn="base" hangingPunct="0">
        <a:lnSpc>
          <a:spcPts val="2200"/>
        </a:lnSpc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Franklin Gothic Book"/>
          <a:ea typeface="+mn-ea"/>
          <a:cs typeface="Franklin Gothic Book"/>
        </a:defRPr>
      </a:lvl1pPr>
      <a:lvl2pPr marL="479425" indent="-285750" algn="l" rtl="0" eaLnBrk="0" fontAlgn="base" hangingPunct="0">
        <a:lnSpc>
          <a:spcPts val="2200"/>
        </a:lnSpc>
        <a:spcBef>
          <a:spcPct val="20000"/>
        </a:spcBef>
        <a:spcAft>
          <a:spcPct val="0"/>
        </a:spcAft>
        <a:buClr>
          <a:srgbClr val="822433"/>
        </a:buClr>
        <a:buSzPct val="100000"/>
        <a:buFont typeface="Arial" panose="020B0604020202020204" pitchFamily="34" charset="0"/>
        <a:buChar char="•"/>
        <a:defRPr sz="1400">
          <a:solidFill>
            <a:schemeClr val="tx1"/>
          </a:solidFill>
          <a:latin typeface="Franklin Gothic Book"/>
          <a:ea typeface="+mn-ea"/>
          <a:cs typeface="Franklin Gothic Book"/>
        </a:defRPr>
      </a:lvl2pPr>
      <a:lvl3pPr marL="1638300" indent="-304800" algn="l" rtl="0" eaLnBrk="0" fontAlgn="base" hangingPunct="0">
        <a:lnSpc>
          <a:spcPts val="2200"/>
        </a:lnSpc>
        <a:spcBef>
          <a:spcPct val="20000"/>
        </a:spcBef>
        <a:spcAft>
          <a:spcPct val="0"/>
        </a:spcAft>
        <a:buClr>
          <a:srgbClr val="822433"/>
        </a:buClr>
        <a:buSzPct val="100000"/>
        <a:buFont typeface="Arial" panose="020B0604020202020204" pitchFamily="34" charset="0"/>
        <a:buChar char="•"/>
        <a:defRPr sz="1200">
          <a:solidFill>
            <a:schemeClr val="tx1"/>
          </a:solidFill>
          <a:latin typeface="Franklin Gothic Book"/>
          <a:ea typeface="+mn-ea"/>
          <a:cs typeface="Franklin Gothic Book"/>
        </a:defRPr>
      </a:lvl3pPr>
      <a:lvl4pPr marL="2095500" indent="-266700" algn="l" rtl="0" eaLnBrk="0" fontAlgn="base" hangingPunct="0">
        <a:lnSpc>
          <a:spcPts val="2200"/>
        </a:lnSpc>
        <a:spcBef>
          <a:spcPct val="20000"/>
        </a:spcBef>
        <a:spcAft>
          <a:spcPct val="0"/>
        </a:spcAft>
        <a:buClr>
          <a:srgbClr val="822433"/>
        </a:buClr>
        <a:buSzPct val="100000"/>
        <a:buFont typeface="Arial" panose="020B0604020202020204" pitchFamily="34" charset="0"/>
        <a:buChar char="•"/>
        <a:defRPr sz="1000">
          <a:solidFill>
            <a:schemeClr val="tx1"/>
          </a:solidFill>
          <a:latin typeface="Franklin Gothic Book"/>
          <a:ea typeface="+mn-ea"/>
          <a:cs typeface="Franklin Gothic Book"/>
        </a:defRPr>
      </a:lvl4pPr>
      <a:lvl5pPr marL="2552700" indent="-266700" algn="l" rtl="0" eaLnBrk="0" fontAlgn="base" hangingPunct="0">
        <a:lnSpc>
          <a:spcPts val="2200"/>
        </a:lnSpc>
        <a:spcBef>
          <a:spcPct val="20000"/>
        </a:spcBef>
        <a:spcAft>
          <a:spcPct val="0"/>
        </a:spcAft>
        <a:buFont typeface="Arial" panose="020B0604020202020204" pitchFamily="34" charset="0"/>
        <a:defRPr sz="1600">
          <a:solidFill>
            <a:schemeClr val="tx1"/>
          </a:solidFill>
          <a:latin typeface="Franklin Gothic Book"/>
          <a:ea typeface="+mn-ea"/>
          <a:cs typeface="Franklin Gothic Book"/>
        </a:defRPr>
      </a:lvl5pPr>
      <a:lvl6pPr marL="3009900" indent="-266700" algn="l" rtl="0" fontAlgn="base">
        <a:lnSpc>
          <a:spcPts val="2200"/>
        </a:lnSpc>
        <a:spcBef>
          <a:spcPct val="20000"/>
        </a:spcBef>
        <a:spcAft>
          <a:spcPct val="0"/>
        </a:spcAft>
        <a:buFont typeface="Arial" charset="0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3467100" indent="-266700" algn="l" rtl="0" fontAlgn="base">
        <a:lnSpc>
          <a:spcPts val="2200"/>
        </a:lnSpc>
        <a:spcBef>
          <a:spcPct val="20000"/>
        </a:spcBef>
        <a:spcAft>
          <a:spcPct val="0"/>
        </a:spcAft>
        <a:buFont typeface="Arial" charset="0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3924300" indent="-266700" algn="l" rtl="0" fontAlgn="base">
        <a:lnSpc>
          <a:spcPts val="2200"/>
        </a:lnSpc>
        <a:spcBef>
          <a:spcPct val="20000"/>
        </a:spcBef>
        <a:spcAft>
          <a:spcPct val="0"/>
        </a:spcAft>
        <a:buFont typeface="Arial" charset="0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4381500" indent="-266700" algn="l" rtl="0" fontAlgn="base">
        <a:lnSpc>
          <a:spcPts val="2200"/>
        </a:lnSpc>
        <a:spcBef>
          <a:spcPct val="20000"/>
        </a:spcBef>
        <a:spcAft>
          <a:spcPct val="0"/>
        </a:spcAft>
        <a:buFont typeface="Arial" charset="0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image" Target="../media/image14.png"/><Relationship Id="rId7" Type="http://schemas.openxmlformats.org/officeDocument/2006/relationships/slide" Target="slide1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slide" Target="slide18.xml"/><Relationship Id="rId5" Type="http://schemas.openxmlformats.org/officeDocument/2006/relationships/slide" Target="slide17.xml"/><Relationship Id="rId4" Type="http://schemas.openxmlformats.org/officeDocument/2006/relationships/slide" Target="slide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slide" Target="slide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slide" Target="slide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slide" Target="slide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slide" Target="slid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slide" Target="slide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slide" Target="slide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71366E0C-EF9D-4E23-A2FB-D20E8F2E66D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458913" y="3878263"/>
            <a:ext cx="6929437" cy="990600"/>
          </a:xfrm>
        </p:spPr>
        <p:txBody>
          <a:bodyPr/>
          <a:lstStyle/>
          <a:p>
            <a:pPr eaLnBrk="1" hangingPunct="1"/>
            <a:r>
              <a:rPr lang="en-US" altLang="it-IT" i="1" dirty="0" err="1">
                <a:latin typeface="Arial Narrow" panose="020B0606020202030204" pitchFamily="34" charset="0"/>
                <a:cs typeface="Franklin Gothic Medium" panose="020B0603020102020204" pitchFamily="34" charset="0"/>
              </a:rPr>
              <a:t>Pedagogia</a:t>
            </a:r>
            <a:r>
              <a:rPr lang="en-US" altLang="it-IT" i="1" dirty="0">
                <a:latin typeface="Arial Narrow" panose="020B0606020202030204" pitchFamily="34" charset="0"/>
                <a:cs typeface="Franklin Gothic Medium" panose="020B0603020102020204" pitchFamily="34" charset="0"/>
              </a:rPr>
              <a:t> </a:t>
            </a:r>
            <a:r>
              <a:rPr lang="en-US" altLang="it-IT" i="1" dirty="0" err="1">
                <a:latin typeface="Arial Narrow" panose="020B0606020202030204" pitchFamily="34" charset="0"/>
                <a:cs typeface="Franklin Gothic Medium" panose="020B0603020102020204" pitchFamily="34" charset="0"/>
              </a:rPr>
              <a:t>sperimentale</a:t>
            </a:r>
            <a:br>
              <a:rPr lang="en-US" altLang="it-IT" i="1" dirty="0">
                <a:latin typeface="Arial Narrow" panose="020B0606020202030204" pitchFamily="34" charset="0"/>
                <a:cs typeface="Franklin Gothic Medium" panose="020B0603020102020204" pitchFamily="34" charset="0"/>
              </a:rPr>
            </a:br>
            <a:br>
              <a:rPr lang="en-US" altLang="it-IT" i="1" dirty="0">
                <a:latin typeface="Arial Narrow" panose="020B0606020202030204" pitchFamily="34" charset="0"/>
                <a:cs typeface="Franklin Gothic Medium" panose="020B0603020102020204" pitchFamily="34" charset="0"/>
              </a:rPr>
            </a:br>
            <a:r>
              <a:rPr lang="en-US" altLang="it-IT" sz="1800" i="1" dirty="0">
                <a:latin typeface="Arial Narrow" panose="020B0606020202030204" pitchFamily="34" charset="0"/>
                <a:cs typeface="Franklin Gothic Medium" panose="020B0603020102020204" pitchFamily="34" charset="0"/>
              </a:rPr>
              <a:t>prof. Pietro </a:t>
            </a:r>
            <a:r>
              <a:rPr lang="en-US" altLang="it-IT" sz="1800" i="1" dirty="0" err="1">
                <a:latin typeface="Arial Narrow" panose="020B0606020202030204" pitchFamily="34" charset="0"/>
                <a:cs typeface="Franklin Gothic Medium" panose="020B0603020102020204" pitchFamily="34" charset="0"/>
              </a:rPr>
              <a:t>Lucisano</a:t>
            </a:r>
            <a:endParaRPr lang="en-US" altLang="it-IT" sz="1800" i="1" dirty="0">
              <a:latin typeface="Arial Narrow" panose="020B0606020202030204" pitchFamily="34" charset="0"/>
              <a:cs typeface="Franklin Gothic Medium" panose="020B0603020102020204" pitchFamily="34" charset="0"/>
            </a:endParaRP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44439D22-A642-4148-84E0-0D7105F658F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458913" y="5035550"/>
            <a:ext cx="6929437" cy="914400"/>
          </a:xfrm>
        </p:spPr>
        <p:txBody>
          <a:bodyPr/>
          <a:lstStyle/>
          <a:p>
            <a:pPr eaLnBrk="1" hangingPunct="1"/>
            <a:endParaRPr lang="it-IT" altLang="it-IT" sz="2400" dirty="0">
              <a:latin typeface="Arial Narrow" panose="020B0606020202030204" pitchFamily="34" charset="0"/>
            </a:endParaRPr>
          </a:p>
          <a:p>
            <a:pPr eaLnBrk="1" hangingPunct="1"/>
            <a:r>
              <a:rPr lang="it-IT" altLang="it-IT" sz="2400" dirty="0">
                <a:latin typeface="Arial Narrow" panose="020B0606020202030204" pitchFamily="34" charset="0"/>
              </a:rPr>
              <a:t>Metodologia 3 Obiettivi, ipotesi e metodo</a:t>
            </a:r>
          </a:p>
          <a:p>
            <a:pPr eaLnBrk="1" hangingPunct="1"/>
            <a:endParaRPr lang="en-US" altLang="it-IT" dirty="0">
              <a:latin typeface="Franklin Gothic Book" panose="020B0503020102020204" pitchFamily="34" charset="0"/>
              <a:cs typeface="Franklin Gothic Book" panose="020B0503020102020204" pitchFamily="34" charset="0"/>
            </a:endParaRPr>
          </a:p>
        </p:txBody>
      </p:sp>
      <p:pic>
        <p:nvPicPr>
          <p:cNvPr id="6148" name="Picture 5" descr="C:\Users\Menna\Desktop\logo.jpg">
            <a:extLst>
              <a:ext uri="{FF2B5EF4-FFF2-40B4-BE49-F238E27FC236}">
                <a16:creationId xmlns:a16="http://schemas.microsoft.com/office/drawing/2014/main" id="{FB6A80C5-D2E5-4B2E-93E7-0ACE4DE39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2492375"/>
            <a:ext cx="24479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516" name="Text Box 28">
            <a:extLst>
              <a:ext uri="{FF2B5EF4-FFF2-40B4-BE49-F238E27FC236}">
                <a16:creationId xmlns:a16="http://schemas.microsoft.com/office/drawing/2014/main" id="{E8FF4463-64DA-4560-A971-FDC348584E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964" y="1016129"/>
            <a:ext cx="368081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2000" b="1" dirty="0">
                <a:solidFill>
                  <a:srgbClr val="003399"/>
                </a:solidFill>
                <a:latin typeface="Arial Narrow" panose="020B0606020202030204" pitchFamily="34" charset="0"/>
              </a:rPr>
              <a:t>Il metodo e gli approcci alla ricerca</a:t>
            </a:r>
          </a:p>
        </p:txBody>
      </p:sp>
      <p:grpSp>
        <p:nvGrpSpPr>
          <p:cNvPr id="191532" name="Group 44">
            <a:extLst>
              <a:ext uri="{FF2B5EF4-FFF2-40B4-BE49-F238E27FC236}">
                <a16:creationId xmlns:a16="http://schemas.microsoft.com/office/drawing/2014/main" id="{D8E4224C-1AAB-4C59-A96B-EC1B1B08089E}"/>
              </a:ext>
            </a:extLst>
          </p:cNvPr>
          <p:cNvGrpSpPr>
            <a:grpSpLocks/>
          </p:cNvGrpSpPr>
          <p:nvPr/>
        </p:nvGrpSpPr>
        <p:grpSpPr bwMode="auto">
          <a:xfrm>
            <a:off x="1233736" y="3317776"/>
            <a:ext cx="1600200" cy="457200"/>
            <a:chOff x="912" y="1200"/>
            <a:chExt cx="624" cy="336"/>
          </a:xfrm>
        </p:grpSpPr>
        <p:sp>
          <p:nvSpPr>
            <p:cNvPr id="191533" name="Rectangle 45">
              <a:extLst>
                <a:ext uri="{FF2B5EF4-FFF2-40B4-BE49-F238E27FC236}">
                  <a16:creationId xmlns:a16="http://schemas.microsoft.com/office/drawing/2014/main" id="{7D699ECC-2DA5-4A4D-A055-2F1F601572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1248"/>
              <a:ext cx="624" cy="240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rgbClr val="0066CC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35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>
                <a:latin typeface="Arial Narrow" panose="020B0606020202030204" pitchFamily="34" charset="0"/>
              </a:endParaRPr>
            </a:p>
          </p:txBody>
        </p:sp>
        <p:sp>
          <p:nvSpPr>
            <p:cNvPr id="191534" name="Rectangle 46">
              <a:extLst>
                <a:ext uri="{FF2B5EF4-FFF2-40B4-BE49-F238E27FC236}">
                  <a16:creationId xmlns:a16="http://schemas.microsoft.com/office/drawing/2014/main" id="{6BA47E8D-6B0E-46CA-9EC4-3A2120777B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1200"/>
              <a:ext cx="528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/>
            <a:lstStyle/>
            <a:p>
              <a:pPr algn="ctr" eaLnBrk="0" hangingPunct="0"/>
              <a:r>
                <a:rPr lang="it-IT" altLang="it-IT" sz="1600" u="sng">
                  <a:latin typeface="Arial Narrow" panose="020B0606020202030204" pitchFamily="34" charset="0"/>
                </a:rPr>
                <a:t>teorico</a:t>
              </a:r>
            </a:p>
          </p:txBody>
        </p:sp>
      </p:grpSp>
      <p:grpSp>
        <p:nvGrpSpPr>
          <p:cNvPr id="191535" name="Group 47">
            <a:extLst>
              <a:ext uri="{FF2B5EF4-FFF2-40B4-BE49-F238E27FC236}">
                <a16:creationId xmlns:a16="http://schemas.microsoft.com/office/drawing/2014/main" id="{FA53EF77-E00C-43D3-BB73-8693CEFE832C}"/>
              </a:ext>
            </a:extLst>
          </p:cNvPr>
          <p:cNvGrpSpPr>
            <a:grpSpLocks/>
          </p:cNvGrpSpPr>
          <p:nvPr/>
        </p:nvGrpSpPr>
        <p:grpSpPr bwMode="auto">
          <a:xfrm>
            <a:off x="1233736" y="2860576"/>
            <a:ext cx="1600200" cy="533400"/>
            <a:chOff x="240" y="1344"/>
            <a:chExt cx="672" cy="336"/>
          </a:xfrm>
        </p:grpSpPr>
        <p:sp>
          <p:nvSpPr>
            <p:cNvPr id="191536" name="Rectangle 48">
              <a:extLst>
                <a:ext uri="{FF2B5EF4-FFF2-40B4-BE49-F238E27FC236}">
                  <a16:creationId xmlns:a16="http://schemas.microsoft.com/office/drawing/2014/main" id="{6D1D338C-5248-485F-A0F9-DC647ECD26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1419"/>
              <a:ext cx="672" cy="213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rgbClr val="0066CC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35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>
                <a:latin typeface="Arial Narrow" panose="020B0606020202030204" pitchFamily="34" charset="0"/>
              </a:endParaRPr>
            </a:p>
          </p:txBody>
        </p:sp>
        <p:sp>
          <p:nvSpPr>
            <p:cNvPr id="191537" name="Rectangle 49">
              <a:extLst>
                <a:ext uri="{FF2B5EF4-FFF2-40B4-BE49-F238E27FC236}">
                  <a16:creationId xmlns:a16="http://schemas.microsoft.com/office/drawing/2014/main" id="{58BB776B-29FF-4F0D-80E1-FDBB48D0F6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1344"/>
              <a:ext cx="576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/>
            <a:lstStyle/>
            <a:p>
              <a:pPr algn="ctr" eaLnBrk="0" hangingPunct="0"/>
              <a:r>
                <a:rPr lang="it-IT" altLang="it-IT" sz="1600" u="sng">
                  <a:latin typeface="Arial Narrow" panose="020B0606020202030204" pitchFamily="34" charset="0"/>
                </a:rPr>
                <a:t>storico</a:t>
              </a:r>
            </a:p>
          </p:txBody>
        </p:sp>
      </p:grpSp>
      <p:grpSp>
        <p:nvGrpSpPr>
          <p:cNvPr id="191538" name="Group 50">
            <a:extLst>
              <a:ext uri="{FF2B5EF4-FFF2-40B4-BE49-F238E27FC236}">
                <a16:creationId xmlns:a16="http://schemas.microsoft.com/office/drawing/2014/main" id="{946721D8-A136-4D7C-B01D-6BDE20776BCB}"/>
              </a:ext>
            </a:extLst>
          </p:cNvPr>
          <p:cNvGrpSpPr>
            <a:grpSpLocks/>
          </p:cNvGrpSpPr>
          <p:nvPr/>
        </p:nvGrpSpPr>
        <p:grpSpPr bwMode="auto">
          <a:xfrm>
            <a:off x="1233736" y="3698776"/>
            <a:ext cx="1600200" cy="457200"/>
            <a:chOff x="624" y="2016"/>
            <a:chExt cx="672" cy="336"/>
          </a:xfrm>
        </p:grpSpPr>
        <p:sp>
          <p:nvSpPr>
            <p:cNvPr id="191539" name="Rectangle 51">
              <a:extLst>
                <a:ext uri="{FF2B5EF4-FFF2-40B4-BE49-F238E27FC236}">
                  <a16:creationId xmlns:a16="http://schemas.microsoft.com/office/drawing/2014/main" id="{77C902BE-2913-4592-9F61-B449C38CD4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2069"/>
              <a:ext cx="672" cy="240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rgbClr val="0066CC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35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>
                <a:latin typeface="Arial Narrow" panose="020B0606020202030204" pitchFamily="34" charset="0"/>
              </a:endParaRPr>
            </a:p>
          </p:txBody>
        </p:sp>
        <p:sp>
          <p:nvSpPr>
            <p:cNvPr id="191540" name="Rectangle 52">
              <a:extLst>
                <a:ext uri="{FF2B5EF4-FFF2-40B4-BE49-F238E27FC236}">
                  <a16:creationId xmlns:a16="http://schemas.microsoft.com/office/drawing/2014/main" id="{995003EE-1F34-43D9-AAF9-22A4EE9C95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2016"/>
              <a:ext cx="528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/>
            <a:lstStyle/>
            <a:p>
              <a:pPr algn="ctr" eaLnBrk="0" hangingPunct="0"/>
              <a:r>
                <a:rPr lang="it-IT" altLang="it-IT" sz="1600" u="sng">
                  <a:latin typeface="Arial Narrow" panose="020B0606020202030204" pitchFamily="34" charset="0"/>
                </a:rPr>
                <a:t>clinico</a:t>
              </a:r>
            </a:p>
          </p:txBody>
        </p:sp>
      </p:grpSp>
      <p:sp>
        <p:nvSpPr>
          <p:cNvPr id="191541" name="Rectangle 53">
            <a:extLst>
              <a:ext uri="{FF2B5EF4-FFF2-40B4-BE49-F238E27FC236}">
                <a16:creationId xmlns:a16="http://schemas.microsoft.com/office/drawing/2014/main" id="{86DA5B56-2347-42E6-ABB2-61917F3C51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3736" y="4155976"/>
            <a:ext cx="1600200" cy="304800"/>
          </a:xfrm>
          <a:prstGeom prst="rect">
            <a:avLst/>
          </a:prstGeom>
          <a:solidFill>
            <a:srgbClr val="99CCFF"/>
          </a:solidFill>
          <a:ln w="9525">
            <a:solidFill>
              <a:srgbClr val="0066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 eaLnBrk="0" hangingPunct="0"/>
            <a:r>
              <a:rPr lang="it-IT" altLang="it-IT" sz="1600" u="sng">
                <a:latin typeface="Arial Narrow" panose="020B0606020202030204" pitchFamily="34" charset="0"/>
              </a:rPr>
              <a:t>comparativo</a:t>
            </a:r>
          </a:p>
        </p:txBody>
      </p:sp>
      <p:grpSp>
        <p:nvGrpSpPr>
          <p:cNvPr id="191542" name="Group 54">
            <a:extLst>
              <a:ext uri="{FF2B5EF4-FFF2-40B4-BE49-F238E27FC236}">
                <a16:creationId xmlns:a16="http://schemas.microsoft.com/office/drawing/2014/main" id="{A6E1ADBC-E118-4120-A482-E26E227D21C5}"/>
              </a:ext>
            </a:extLst>
          </p:cNvPr>
          <p:cNvGrpSpPr>
            <a:grpSpLocks/>
          </p:cNvGrpSpPr>
          <p:nvPr/>
        </p:nvGrpSpPr>
        <p:grpSpPr bwMode="auto">
          <a:xfrm>
            <a:off x="1233736" y="4460776"/>
            <a:ext cx="1600200" cy="533400"/>
            <a:chOff x="624" y="2880"/>
            <a:chExt cx="960" cy="336"/>
          </a:xfrm>
        </p:grpSpPr>
        <p:sp>
          <p:nvSpPr>
            <p:cNvPr id="191543" name="Rectangle 55">
              <a:extLst>
                <a:ext uri="{FF2B5EF4-FFF2-40B4-BE49-F238E27FC236}">
                  <a16:creationId xmlns:a16="http://schemas.microsoft.com/office/drawing/2014/main" id="{36AF96BD-EFD5-4C7E-9220-EE8A9B7CC5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2937"/>
              <a:ext cx="960" cy="231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rgbClr val="0066CC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35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>
                <a:latin typeface="Arial Narrow" panose="020B0606020202030204" pitchFamily="34" charset="0"/>
              </a:endParaRPr>
            </a:p>
          </p:txBody>
        </p:sp>
        <p:sp>
          <p:nvSpPr>
            <p:cNvPr id="191544" name="Rectangle 56">
              <a:extLst>
                <a:ext uri="{FF2B5EF4-FFF2-40B4-BE49-F238E27FC236}">
                  <a16:creationId xmlns:a16="http://schemas.microsoft.com/office/drawing/2014/main" id="{A5491A25-A0F5-4C4C-81B3-8286325822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2880"/>
              <a:ext cx="960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/>
            <a:lstStyle/>
            <a:p>
              <a:pPr algn="ctr" eaLnBrk="0" hangingPunct="0"/>
              <a:r>
                <a:rPr lang="it-IT" altLang="it-IT" sz="1600" u="sng">
                  <a:latin typeface="Arial Narrow" panose="020B0606020202030204" pitchFamily="34" charset="0"/>
                </a:rPr>
                <a:t>ricerca-azione</a:t>
              </a:r>
            </a:p>
          </p:txBody>
        </p:sp>
      </p:grpSp>
      <p:sp>
        <p:nvSpPr>
          <p:cNvPr id="191545" name="Rectangle 57">
            <a:extLst>
              <a:ext uri="{FF2B5EF4-FFF2-40B4-BE49-F238E27FC236}">
                <a16:creationId xmlns:a16="http://schemas.microsoft.com/office/drawing/2014/main" id="{C9B12502-9715-45E2-B3A2-F72C3C5051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3736" y="4994176"/>
            <a:ext cx="1600200" cy="381000"/>
          </a:xfrm>
          <a:prstGeom prst="rect">
            <a:avLst/>
          </a:prstGeom>
          <a:solidFill>
            <a:srgbClr val="99CCFF"/>
          </a:solidFill>
          <a:ln w="9525">
            <a:solidFill>
              <a:srgbClr val="0066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 eaLnBrk="0" hangingPunct="0"/>
            <a:r>
              <a:rPr lang="it-IT" altLang="it-IT" sz="1600" u="sng">
                <a:latin typeface="Arial Narrow" panose="020B0606020202030204" pitchFamily="34" charset="0"/>
              </a:rPr>
              <a:t>sperimentale</a:t>
            </a:r>
          </a:p>
        </p:txBody>
      </p:sp>
      <p:sp>
        <p:nvSpPr>
          <p:cNvPr id="191546" name="Rectangle 58">
            <a:extLst>
              <a:ext uri="{FF2B5EF4-FFF2-40B4-BE49-F238E27FC236}">
                <a16:creationId xmlns:a16="http://schemas.microsoft.com/office/drawing/2014/main" id="{AF74BD29-0A23-44E4-8A2B-7A894B96BB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4736" y="3089176"/>
            <a:ext cx="2209800" cy="381000"/>
          </a:xfrm>
          <a:prstGeom prst="rect">
            <a:avLst/>
          </a:prstGeom>
          <a:solidFill>
            <a:srgbClr val="99CCFF"/>
          </a:solidFill>
          <a:ln w="9525">
            <a:solidFill>
              <a:srgbClr val="0066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 eaLnBrk="0" hangingPunct="0"/>
            <a:r>
              <a:rPr lang="it-IT" altLang="it-IT" sz="1600">
                <a:latin typeface="Arial Narrow" panose="020B0606020202030204" pitchFamily="34" charset="0"/>
              </a:rPr>
              <a:t>Descrittiva</a:t>
            </a:r>
          </a:p>
        </p:txBody>
      </p:sp>
      <p:sp>
        <p:nvSpPr>
          <p:cNvPr id="191547" name="Rectangle 59">
            <a:extLst>
              <a:ext uri="{FF2B5EF4-FFF2-40B4-BE49-F238E27FC236}">
                <a16:creationId xmlns:a16="http://schemas.microsoft.com/office/drawing/2014/main" id="{8FC104AA-1FC4-4631-82E9-9D95AD3166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4736" y="3927376"/>
            <a:ext cx="2209800" cy="381000"/>
          </a:xfrm>
          <a:prstGeom prst="rect">
            <a:avLst/>
          </a:prstGeom>
          <a:solidFill>
            <a:srgbClr val="99CCFF"/>
          </a:solidFill>
          <a:ln w="9525">
            <a:solidFill>
              <a:srgbClr val="0066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 eaLnBrk="0" hangingPunct="0"/>
            <a:r>
              <a:rPr lang="it-IT" altLang="it-IT" sz="1600">
                <a:latin typeface="Arial Narrow" panose="020B0606020202030204" pitchFamily="34" charset="0"/>
              </a:rPr>
              <a:t>Basata su correlazioni</a:t>
            </a:r>
          </a:p>
        </p:txBody>
      </p:sp>
      <p:sp>
        <p:nvSpPr>
          <p:cNvPr id="191548" name="Text Box 60">
            <a:extLst>
              <a:ext uri="{FF2B5EF4-FFF2-40B4-BE49-F238E27FC236}">
                <a16:creationId xmlns:a16="http://schemas.microsoft.com/office/drawing/2014/main" id="{0A982949-8F63-4EF3-B6D1-12CB6A2D19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9132" y="2341464"/>
            <a:ext cx="172194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it-IT" altLang="it-IT" sz="1800">
                <a:latin typeface="Arial Narrow" panose="020B0606020202030204" pitchFamily="34" charset="0"/>
              </a:rPr>
              <a:t>Modalità di ricerca</a:t>
            </a:r>
          </a:p>
        </p:txBody>
      </p:sp>
      <p:sp>
        <p:nvSpPr>
          <p:cNvPr id="191549" name="Oval 61">
            <a:extLst>
              <a:ext uri="{FF2B5EF4-FFF2-40B4-BE49-F238E27FC236}">
                <a16:creationId xmlns:a16="http://schemas.microsoft.com/office/drawing/2014/main" id="{29C02F7C-FC4B-469C-93AD-A405AB5EFC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3211" y="3317776"/>
            <a:ext cx="1600200" cy="1600200"/>
          </a:xfrm>
          <a:prstGeom prst="ellipse">
            <a:avLst/>
          </a:prstGeom>
          <a:solidFill>
            <a:srgbClr val="0066CC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>
              <a:latin typeface="Arial Narrow" panose="020B0606020202030204" pitchFamily="34" charset="0"/>
            </a:endParaRPr>
          </a:p>
        </p:txBody>
      </p:sp>
      <p:sp>
        <p:nvSpPr>
          <p:cNvPr id="191550" name="Text Box 62">
            <a:extLst>
              <a:ext uri="{FF2B5EF4-FFF2-40B4-BE49-F238E27FC236}">
                <a16:creationId xmlns:a16="http://schemas.microsoft.com/office/drawing/2014/main" id="{619AC30A-F246-4A0A-AB47-327E178F0A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1136" y="3830539"/>
            <a:ext cx="18446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99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it-IT" altLang="it-IT" sz="1600" b="1">
                <a:solidFill>
                  <a:schemeClr val="bg1"/>
                </a:solidFill>
                <a:latin typeface="Arial Narrow" panose="020B0606020202030204" pitchFamily="34" charset="0"/>
              </a:rPr>
              <a:t>Problema da risolvere</a:t>
            </a:r>
          </a:p>
        </p:txBody>
      </p:sp>
      <p:sp>
        <p:nvSpPr>
          <p:cNvPr id="191551" name="Rectangle 63">
            <a:extLst>
              <a:ext uri="{FF2B5EF4-FFF2-40B4-BE49-F238E27FC236}">
                <a16:creationId xmlns:a16="http://schemas.microsoft.com/office/drawing/2014/main" id="{9EB2C47F-4338-4AB2-BE3E-16F7C0E1B5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4736" y="4803676"/>
            <a:ext cx="2209800" cy="381000"/>
          </a:xfrm>
          <a:prstGeom prst="rect">
            <a:avLst/>
          </a:prstGeom>
          <a:solidFill>
            <a:srgbClr val="99CCFF"/>
          </a:solidFill>
          <a:ln w="9525">
            <a:solidFill>
              <a:srgbClr val="0066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 eaLnBrk="0" hangingPunct="0"/>
            <a:r>
              <a:rPr lang="it-IT" altLang="it-IT" sz="1600">
                <a:latin typeface="Arial Narrow" panose="020B0606020202030204" pitchFamily="34" charset="0"/>
              </a:rPr>
              <a:t>Sperimentale</a:t>
            </a:r>
          </a:p>
        </p:txBody>
      </p:sp>
      <p:sp>
        <p:nvSpPr>
          <p:cNvPr id="191552" name="Arc 64">
            <a:extLst>
              <a:ext uri="{FF2B5EF4-FFF2-40B4-BE49-F238E27FC236}">
                <a16:creationId xmlns:a16="http://schemas.microsoft.com/office/drawing/2014/main" id="{866E000D-81B9-4B81-97C3-ED2C3064AF6D}"/>
              </a:ext>
            </a:extLst>
          </p:cNvPr>
          <p:cNvSpPr>
            <a:spLocks/>
          </p:cNvSpPr>
          <p:nvPr/>
        </p:nvSpPr>
        <p:spPr bwMode="auto">
          <a:xfrm>
            <a:off x="2910136" y="2860576"/>
            <a:ext cx="304800" cy="2687638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42736"/>
              <a:gd name="T2" fmla="*/ 4451 w 21600"/>
              <a:gd name="T3" fmla="*/ 42736 h 42736"/>
              <a:gd name="T4" fmla="*/ 0 w 21600"/>
              <a:gd name="T5" fmla="*/ 21600 h 42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42736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1813"/>
                  <a:pt x="14445" y="40631"/>
                  <a:pt x="4451" y="42736"/>
                </a:cubicBezTo>
              </a:path>
              <a:path w="21600" h="42736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1813"/>
                  <a:pt x="14445" y="40631"/>
                  <a:pt x="4451" y="42736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FF99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>
              <a:latin typeface="Arial Narrow" panose="020B0606020202030204" pitchFamily="34" charset="0"/>
            </a:endParaRPr>
          </a:p>
        </p:txBody>
      </p:sp>
      <p:sp>
        <p:nvSpPr>
          <p:cNvPr id="191553" name="Arc 65">
            <a:extLst>
              <a:ext uri="{FF2B5EF4-FFF2-40B4-BE49-F238E27FC236}">
                <a16:creationId xmlns:a16="http://schemas.microsoft.com/office/drawing/2014/main" id="{5A77DC79-9931-4685-8773-ED0757BE3743}"/>
              </a:ext>
            </a:extLst>
          </p:cNvPr>
          <p:cNvSpPr>
            <a:spLocks/>
          </p:cNvSpPr>
          <p:nvPr/>
        </p:nvSpPr>
        <p:spPr bwMode="auto">
          <a:xfrm flipH="1">
            <a:off x="5196136" y="2784376"/>
            <a:ext cx="304800" cy="2687638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42736"/>
              <a:gd name="T2" fmla="*/ 4451 w 21600"/>
              <a:gd name="T3" fmla="*/ 42736 h 42736"/>
              <a:gd name="T4" fmla="*/ 0 w 21600"/>
              <a:gd name="T5" fmla="*/ 21600 h 42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42736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1813"/>
                  <a:pt x="14445" y="40631"/>
                  <a:pt x="4451" y="42736"/>
                </a:cubicBezTo>
              </a:path>
              <a:path w="21600" h="42736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1813"/>
                  <a:pt x="14445" y="40631"/>
                  <a:pt x="4451" y="42736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FF99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>
              <a:latin typeface="Arial Narrow" panose="020B0606020202030204" pitchFamily="34" charset="0"/>
            </a:endParaRPr>
          </a:p>
        </p:txBody>
      </p:sp>
      <p:sp>
        <p:nvSpPr>
          <p:cNvPr id="191554" name="Line 66">
            <a:extLst>
              <a:ext uri="{FF2B5EF4-FFF2-40B4-BE49-F238E27FC236}">
                <a16:creationId xmlns:a16="http://schemas.microsoft.com/office/drawing/2014/main" id="{58DF026C-DE8F-450B-8733-BBE889884CC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14936" y="4155976"/>
            <a:ext cx="152400" cy="0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>
              <a:latin typeface="Arial Narrow" panose="020B0606020202030204" pitchFamily="34" charset="0"/>
            </a:endParaRPr>
          </a:p>
        </p:txBody>
      </p:sp>
      <p:sp>
        <p:nvSpPr>
          <p:cNvPr id="191555" name="Line 67">
            <a:extLst>
              <a:ext uri="{FF2B5EF4-FFF2-40B4-BE49-F238E27FC236}">
                <a16:creationId xmlns:a16="http://schemas.microsoft.com/office/drawing/2014/main" id="{F32AA56B-A224-4661-9025-06EC2C78C34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43736" y="4155976"/>
            <a:ext cx="152400" cy="0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>
              <a:latin typeface="Arial Narrow" panose="020B0606020202030204" pitchFamily="34" charset="0"/>
            </a:endParaRPr>
          </a:p>
        </p:txBody>
      </p:sp>
      <p:sp>
        <p:nvSpPr>
          <p:cNvPr id="191556" name="Text Box 68">
            <a:extLst>
              <a:ext uri="{FF2B5EF4-FFF2-40B4-BE49-F238E27FC236}">
                <a16:creationId xmlns:a16="http://schemas.microsoft.com/office/drawing/2014/main" id="{3EC200C0-BC68-4809-BD0B-E01457682F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3153" y="2327176"/>
            <a:ext cx="189026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it-IT" altLang="it-IT" sz="1800" dirty="0">
                <a:latin typeface="Arial Narrow" panose="020B0606020202030204" pitchFamily="34" charset="0"/>
              </a:rPr>
              <a:t>Approcci alle ricerca</a:t>
            </a:r>
          </a:p>
        </p:txBody>
      </p:sp>
      <p:sp>
        <p:nvSpPr>
          <p:cNvPr id="191557" name="Rectangle 69">
            <a:extLst>
              <a:ext uri="{FF2B5EF4-FFF2-40B4-BE49-F238E27FC236}">
                <a16:creationId xmlns:a16="http://schemas.microsoft.com/office/drawing/2014/main" id="{E5F216C9-146F-4D63-9131-DD34B99BB8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" y="1390611"/>
            <a:ext cx="81534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eaLnBrk="0" hangingPunct="0"/>
            <a:r>
              <a:rPr lang="it-IT" altLang="it-IT" sz="1800" dirty="0">
                <a:latin typeface="Arial Narrow" panose="020B0606020202030204" pitchFamily="34" charset="0"/>
                <a:cs typeface="Tahoma" panose="020B0604030504040204" pitchFamily="34" charset="0"/>
              </a:rPr>
              <a:t>La ricerca ruota attorno ad un obiettivo centrale rappresentato dal problema da risolvere. Può essere classificata sulla base dei differenti ‘tipi’ e sulla base delle differenti ‘modalità.</a:t>
            </a:r>
          </a:p>
        </p:txBody>
      </p:sp>
      <p:pic>
        <p:nvPicPr>
          <p:cNvPr id="191559" name="Picture 71" descr="fondino">
            <a:extLst>
              <a:ext uri="{FF2B5EF4-FFF2-40B4-BE49-F238E27FC236}">
                <a16:creationId xmlns:a16="http://schemas.microsoft.com/office/drawing/2014/main" id="{7E9BE8A9-BE73-491C-9890-A488E4E12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36" y="5927626"/>
            <a:ext cx="3368675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1560" name="Rectangle 72">
            <a:extLst>
              <a:ext uri="{FF2B5EF4-FFF2-40B4-BE49-F238E27FC236}">
                <a16:creationId xmlns:a16="http://schemas.microsoft.com/office/drawing/2014/main" id="{3596615E-0277-43E6-8EEB-516531E418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486" y="5991126"/>
            <a:ext cx="29876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1200" dirty="0">
                <a:solidFill>
                  <a:srgbClr val="996600"/>
                </a:solidFill>
                <a:latin typeface="Arial Narrow" panose="020B0606020202030204" pitchFamily="34" charset="0"/>
              </a:rPr>
              <a:t>A fine presentazione trovi delle brevi descrizioni degli approcci</a:t>
            </a:r>
          </a:p>
        </p:txBody>
      </p:sp>
      <p:sp>
        <p:nvSpPr>
          <p:cNvPr id="191562" name="AutoShape 74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F8873ACC-7A68-41D3-B899-492F1A5BF0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6636" y="2979639"/>
            <a:ext cx="914400" cy="338137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>
              <a:latin typeface="Arial Narrow" panose="020B0606020202030204" pitchFamily="34" charset="0"/>
            </a:endParaRPr>
          </a:p>
        </p:txBody>
      </p:sp>
      <p:sp>
        <p:nvSpPr>
          <p:cNvPr id="191563" name="AutoShape 75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CB922CB6-E5DD-4E1D-95CE-30FF4DF8FB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6636" y="3382864"/>
            <a:ext cx="914400" cy="315912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>
              <a:latin typeface="Arial Narrow" panose="020B0606020202030204" pitchFamily="34" charset="0"/>
            </a:endParaRPr>
          </a:p>
        </p:txBody>
      </p:sp>
      <p:sp>
        <p:nvSpPr>
          <p:cNvPr id="191564" name="AutoShape 76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8B65025E-11CF-4E26-B97B-DBA413E7B4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3736" y="3770214"/>
            <a:ext cx="1600200" cy="327025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>
              <a:latin typeface="Arial Narrow" panose="020B0606020202030204" pitchFamily="34" charset="0"/>
            </a:endParaRPr>
          </a:p>
        </p:txBody>
      </p:sp>
      <p:sp>
        <p:nvSpPr>
          <p:cNvPr id="191565" name="AutoShape 77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155ADEA0-725D-4D76-85D6-19D98486B4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3736" y="4155976"/>
            <a:ext cx="1600200" cy="3048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>
              <a:latin typeface="Arial Narrow" panose="020B0606020202030204" pitchFamily="34" charset="0"/>
            </a:endParaRPr>
          </a:p>
        </p:txBody>
      </p:sp>
      <p:sp>
        <p:nvSpPr>
          <p:cNvPr id="191566" name="AutoShape 78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4B6734B6-32D6-407E-91AA-CDD72A8E6D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3736" y="4551264"/>
            <a:ext cx="1600200" cy="366712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>
              <a:latin typeface="Arial Narrow" panose="020B0606020202030204" pitchFamily="34" charset="0"/>
            </a:endParaRPr>
          </a:p>
        </p:txBody>
      </p:sp>
      <p:sp>
        <p:nvSpPr>
          <p:cNvPr id="191567" name="AutoShape 79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DDABA604-5F7E-43FC-9C67-632E6B092C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3736" y="4994176"/>
            <a:ext cx="1600200" cy="3810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7466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20" name="Text Box 8">
            <a:extLst>
              <a:ext uri="{FF2B5EF4-FFF2-40B4-BE49-F238E27FC236}">
                <a16:creationId xmlns:a16="http://schemas.microsoft.com/office/drawing/2014/main" id="{24F14293-4C6F-493E-B303-9B8B9A4BA9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153" y="1124744"/>
            <a:ext cx="241444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2000" b="1" dirty="0">
                <a:solidFill>
                  <a:srgbClr val="003399"/>
                </a:solidFill>
                <a:latin typeface="Arial Narrow" panose="020B0606020202030204" pitchFamily="34" charset="0"/>
              </a:rPr>
              <a:t>Le ricerche descrittive</a:t>
            </a:r>
          </a:p>
        </p:txBody>
      </p:sp>
      <p:sp>
        <p:nvSpPr>
          <p:cNvPr id="192527" name="Rectangle 15">
            <a:extLst>
              <a:ext uri="{FF2B5EF4-FFF2-40B4-BE49-F238E27FC236}">
                <a16:creationId xmlns:a16="http://schemas.microsoft.com/office/drawing/2014/main" id="{926F6053-65E7-475E-8985-DFB1E00A56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5420" y="1910755"/>
            <a:ext cx="4267200" cy="38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eaLnBrk="0" hangingPunct="0"/>
            <a:r>
              <a:rPr lang="it-IT" altLang="it-IT" sz="1800" dirty="0">
                <a:latin typeface="Arial Narrow" panose="020B0606020202030204" pitchFamily="34" charset="0"/>
              </a:rPr>
              <a:t>Non sempre disponiamo di precise ipotesi di ricerca e dunque è necessario iniziare lo studio di un fenomeno da indagini esplorative e descrittive.</a:t>
            </a:r>
          </a:p>
          <a:p>
            <a:pPr eaLnBrk="0" hangingPunct="0"/>
            <a:endParaRPr lang="it-IT" altLang="it-IT" sz="1800" dirty="0">
              <a:latin typeface="Arial Narrow" panose="020B0606020202030204" pitchFamily="34" charset="0"/>
            </a:endParaRPr>
          </a:p>
          <a:p>
            <a:pPr eaLnBrk="0" hangingPunct="0"/>
            <a:r>
              <a:rPr lang="it-IT" altLang="it-IT" sz="1800" dirty="0">
                <a:latin typeface="Arial Narrow" panose="020B0606020202030204" pitchFamily="34" charset="0"/>
              </a:rPr>
              <a:t>Ad esempio nel lavoro sulla dispersione nell'università, all'inizio conoscevamo molto poco sulle caratteristiche del fenomeno e sulla sua entità numerica. C‘era ancora bisogno di classificare i "tipi" di abbandono diversi.</a:t>
            </a:r>
          </a:p>
          <a:p>
            <a:pPr eaLnBrk="0" hangingPunct="0"/>
            <a:endParaRPr lang="it-IT" altLang="it-IT" sz="1800" dirty="0">
              <a:latin typeface="Arial Narrow" panose="020B0606020202030204" pitchFamily="34" charset="0"/>
            </a:endParaRPr>
          </a:p>
          <a:p>
            <a:pPr eaLnBrk="0" hangingPunct="0"/>
            <a:r>
              <a:rPr lang="it-IT" altLang="it-IT" sz="1800" dirty="0">
                <a:latin typeface="Arial Narrow" panose="020B0606020202030204" pitchFamily="34" charset="0"/>
              </a:rPr>
              <a:t>Lo </a:t>
            </a:r>
            <a:r>
              <a:rPr lang="it-IT" altLang="it-IT" sz="1800" b="1" dirty="0">
                <a:latin typeface="Arial Narrow" panose="020B0606020202030204" pitchFamily="34" charset="0"/>
              </a:rPr>
              <a:t>studio descrittivo</a:t>
            </a:r>
            <a:r>
              <a:rPr lang="it-IT" altLang="it-IT" sz="1800" dirty="0">
                <a:latin typeface="Arial Narrow" panose="020B0606020202030204" pitchFamily="34" charset="0"/>
              </a:rPr>
              <a:t> risponde alla domanda "Che cosa sta accadendo?", in contrapposizione agli studi esplicativi che mirano a spiegare il perché e il come è accaduto.</a:t>
            </a:r>
          </a:p>
        </p:txBody>
      </p:sp>
      <p:pic>
        <p:nvPicPr>
          <p:cNvPr id="192528" name="Picture 16" descr="78175">
            <a:extLst>
              <a:ext uri="{FF2B5EF4-FFF2-40B4-BE49-F238E27FC236}">
                <a16:creationId xmlns:a16="http://schemas.microsoft.com/office/drawing/2014/main" id="{0A05AC8F-7D15-4A07-8F90-C101CAA11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2894013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26314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50" name="Text Box 14">
            <a:extLst>
              <a:ext uri="{FF2B5EF4-FFF2-40B4-BE49-F238E27FC236}">
                <a16:creationId xmlns:a16="http://schemas.microsoft.com/office/drawing/2014/main" id="{90B82DAE-5CE3-4CD9-BA26-A8051C422F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1124744"/>
            <a:ext cx="356860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2000" b="1">
                <a:solidFill>
                  <a:srgbClr val="003399"/>
                </a:solidFill>
                <a:latin typeface="Arial Narrow" panose="020B0606020202030204" pitchFamily="34" charset="0"/>
              </a:rPr>
              <a:t>Le ricerche basate su correlazioni</a:t>
            </a:r>
          </a:p>
        </p:txBody>
      </p:sp>
      <p:sp>
        <p:nvSpPr>
          <p:cNvPr id="193554" name="Rectangle 18">
            <a:extLst>
              <a:ext uri="{FF2B5EF4-FFF2-40B4-BE49-F238E27FC236}">
                <a16:creationId xmlns:a16="http://schemas.microsoft.com/office/drawing/2014/main" id="{EC3A2502-C302-44BD-B02C-1DB05F2705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314" y="1793949"/>
            <a:ext cx="4267200" cy="461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eaLnBrk="0" hangingPunct="0"/>
            <a:r>
              <a:rPr lang="it-IT" altLang="it-IT" sz="2000">
                <a:latin typeface="Arial Narrow" panose="020B0606020202030204" pitchFamily="34" charset="0"/>
              </a:rPr>
              <a:t>La </a:t>
            </a:r>
            <a:r>
              <a:rPr lang="it-IT" altLang="it-IT" sz="2000" b="1">
                <a:latin typeface="Arial Narrow" panose="020B0606020202030204" pitchFamily="34" charset="0"/>
              </a:rPr>
              <a:t>ricerca basata su correlazioni</a:t>
            </a:r>
            <a:r>
              <a:rPr lang="it-IT" altLang="it-IT" sz="2000">
                <a:latin typeface="Arial Narrow" panose="020B0606020202030204" pitchFamily="34" charset="0"/>
              </a:rPr>
              <a:t> esamina i fenomeni senza intervenire su di essi per modificarli (se non per il fatto di rilevare i dati).</a:t>
            </a:r>
          </a:p>
          <a:p>
            <a:pPr eaLnBrk="0" hangingPunct="0"/>
            <a:endParaRPr lang="it-IT" altLang="it-IT" sz="2000">
              <a:latin typeface="Arial Narrow" panose="020B0606020202030204" pitchFamily="34" charset="0"/>
            </a:endParaRPr>
          </a:p>
          <a:p>
            <a:pPr eaLnBrk="0" hangingPunct="0"/>
            <a:r>
              <a:rPr lang="it-IT" altLang="it-IT" sz="2000">
                <a:latin typeface="Arial Narrow" panose="020B0606020202030204" pitchFamily="34" charset="0"/>
              </a:rPr>
              <a:t>Ad esempio le grandi indagini internazionali dell’IEA o la OCSE-PISA sono indagini basate sulla ricerca di relazioni.</a:t>
            </a:r>
          </a:p>
          <a:p>
            <a:pPr eaLnBrk="0" hangingPunct="0"/>
            <a:endParaRPr lang="it-IT" altLang="it-IT" sz="2000">
              <a:latin typeface="Arial Narrow" panose="020B0606020202030204" pitchFamily="34" charset="0"/>
            </a:endParaRPr>
          </a:p>
          <a:p>
            <a:pPr eaLnBrk="0" hangingPunct="0"/>
            <a:r>
              <a:rPr lang="it-IT" altLang="it-IT" sz="2000">
                <a:latin typeface="Arial Narrow" panose="020B0606020202030204" pitchFamily="34" charset="0"/>
              </a:rPr>
              <a:t>Ciò che si cerca è la conferma delle nostre ipotesi sulle relazioni tra le variabili in esame.</a:t>
            </a:r>
          </a:p>
          <a:p>
            <a:pPr eaLnBrk="0" hangingPunct="0"/>
            <a:r>
              <a:rPr lang="it-IT" altLang="it-IT" sz="2000">
                <a:latin typeface="Arial Narrow" panose="020B0606020202030204" pitchFamily="34" charset="0"/>
              </a:rPr>
              <a:t>Questa ipotesi viene confermata da appositi test statistici.</a:t>
            </a:r>
          </a:p>
          <a:p>
            <a:pPr eaLnBrk="0" hangingPunct="0"/>
            <a:r>
              <a:rPr lang="it-IT" altLang="it-IT" sz="2000">
                <a:latin typeface="Arial Narrow" panose="020B0606020202030204" pitchFamily="34" charset="0"/>
              </a:rPr>
              <a:t>La conferma di una associazione non casuale tra variabili non consente di affermare un nesso causale</a:t>
            </a:r>
          </a:p>
        </p:txBody>
      </p:sp>
      <p:pic>
        <p:nvPicPr>
          <p:cNvPr id="193555" name="Picture 19" descr="78096">
            <a:extLst>
              <a:ext uri="{FF2B5EF4-FFF2-40B4-BE49-F238E27FC236}">
                <a16:creationId xmlns:a16="http://schemas.microsoft.com/office/drawing/2014/main" id="{3FD9405D-9349-4397-8298-97A6B9ECB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64" y="3368749"/>
            <a:ext cx="3276600" cy="282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9933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3556" name="Picture 20" descr="formula2">
            <a:extLst>
              <a:ext uri="{FF2B5EF4-FFF2-40B4-BE49-F238E27FC236}">
                <a16:creationId xmlns:a16="http://schemas.microsoft.com/office/drawing/2014/main" id="{052DB288-855B-44C6-89AB-BA65FD515B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64" y="2636912"/>
            <a:ext cx="2743200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9933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0871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4" name="Text Box 4">
            <a:extLst>
              <a:ext uri="{FF2B5EF4-FFF2-40B4-BE49-F238E27FC236}">
                <a16:creationId xmlns:a16="http://schemas.microsoft.com/office/drawing/2014/main" id="{F7091533-4613-4BB0-88F1-F8BCD9E23D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802" y="1121186"/>
            <a:ext cx="260039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2000" b="1" dirty="0">
                <a:solidFill>
                  <a:srgbClr val="003399"/>
                </a:solidFill>
                <a:latin typeface="Arial Narrow" panose="020B0606020202030204" pitchFamily="34" charset="0"/>
              </a:rPr>
              <a:t>Le ricerche sperimentali</a:t>
            </a:r>
          </a:p>
        </p:txBody>
      </p:sp>
      <p:sp>
        <p:nvSpPr>
          <p:cNvPr id="194567" name="Rectangle 7">
            <a:extLst>
              <a:ext uri="{FF2B5EF4-FFF2-40B4-BE49-F238E27FC236}">
                <a16:creationId xmlns:a16="http://schemas.microsoft.com/office/drawing/2014/main" id="{0B28012A-94DD-4D85-973C-D178EFABBE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8378" y="1407550"/>
            <a:ext cx="3733800" cy="461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eaLnBrk="0" hangingPunct="0"/>
            <a:r>
              <a:rPr lang="it-IT" altLang="it-IT" sz="2000" dirty="0">
                <a:latin typeface="Arial Narrow" panose="020B0606020202030204" pitchFamily="34" charset="0"/>
              </a:rPr>
              <a:t>Hanno carattere </a:t>
            </a:r>
            <a:r>
              <a:rPr lang="it-IT" altLang="it-IT" sz="2000" b="1" dirty="0">
                <a:latin typeface="Arial Narrow" panose="020B0606020202030204" pitchFamily="34" charset="0"/>
              </a:rPr>
              <a:t>sperimentale</a:t>
            </a:r>
            <a:r>
              <a:rPr lang="it-IT" altLang="it-IT" sz="2000" dirty="0">
                <a:latin typeface="Arial Narrow" panose="020B0606020202030204" pitchFamily="34" charset="0"/>
              </a:rPr>
              <a:t> quegli studi che consentono di verificare gli effetti di un intervento (trattamento) su una variabile assunta come dipendente.</a:t>
            </a:r>
          </a:p>
          <a:p>
            <a:pPr eaLnBrk="0" hangingPunct="0"/>
            <a:endParaRPr lang="it-IT" altLang="it-IT" sz="2000" dirty="0">
              <a:latin typeface="Arial Narrow" panose="020B0606020202030204" pitchFamily="34" charset="0"/>
            </a:endParaRPr>
          </a:p>
          <a:p>
            <a:pPr eaLnBrk="0" hangingPunct="0"/>
            <a:r>
              <a:rPr lang="it-IT" altLang="it-IT" sz="2000" dirty="0">
                <a:latin typeface="Arial Narrow" panose="020B0606020202030204" pitchFamily="34" charset="0"/>
              </a:rPr>
              <a:t>Il disegno sperimentale definisce le procedure da adottare e i tipi di controllo necessari perché le informazioni ricavate dall’esperimento possano essere utilizzate.</a:t>
            </a:r>
          </a:p>
          <a:p>
            <a:pPr eaLnBrk="0" hangingPunct="0"/>
            <a:endParaRPr lang="it-IT" altLang="it-IT" sz="2000" dirty="0">
              <a:latin typeface="Arial Narrow" panose="020B0606020202030204" pitchFamily="34" charset="0"/>
            </a:endParaRPr>
          </a:p>
          <a:p>
            <a:pPr eaLnBrk="0" hangingPunct="0"/>
            <a:r>
              <a:rPr lang="it-IT" altLang="it-IT" sz="2000" dirty="0">
                <a:latin typeface="Arial Narrow" panose="020B0606020202030204" pitchFamily="34" charset="0"/>
              </a:rPr>
              <a:t>Lo studio sperimentale verifica l’ipotesi “L’introduzione della variabile </a:t>
            </a:r>
            <a:r>
              <a:rPr lang="it-IT" altLang="it-IT" sz="2000" b="1" dirty="0">
                <a:latin typeface="Arial Narrow" panose="020B0606020202030204" pitchFamily="34" charset="0"/>
              </a:rPr>
              <a:t>Y</a:t>
            </a:r>
            <a:r>
              <a:rPr lang="it-IT" altLang="it-IT" sz="2000" dirty="0">
                <a:latin typeface="Arial Narrow" panose="020B0606020202030204" pitchFamily="34" charset="0"/>
              </a:rPr>
              <a:t> (trattamento)  causerà la  [tale] modifica della variabile</a:t>
            </a:r>
            <a:r>
              <a:rPr lang="it-IT" altLang="it-IT" sz="2000" b="1" dirty="0">
                <a:latin typeface="Arial Narrow" panose="020B0606020202030204" pitchFamily="34" charset="0"/>
              </a:rPr>
              <a:t> X</a:t>
            </a:r>
            <a:r>
              <a:rPr lang="it-IT" altLang="it-IT" sz="2000" dirty="0">
                <a:latin typeface="Arial Narrow" panose="020B0606020202030204" pitchFamily="34" charset="0"/>
              </a:rPr>
              <a:t>”.</a:t>
            </a:r>
          </a:p>
        </p:txBody>
      </p:sp>
      <p:grpSp>
        <p:nvGrpSpPr>
          <p:cNvPr id="194576" name="Group 16">
            <a:extLst>
              <a:ext uri="{FF2B5EF4-FFF2-40B4-BE49-F238E27FC236}">
                <a16:creationId xmlns:a16="http://schemas.microsoft.com/office/drawing/2014/main" id="{468ECD6F-4AE2-464C-8C82-D3840EEBF864}"/>
              </a:ext>
            </a:extLst>
          </p:cNvPr>
          <p:cNvGrpSpPr>
            <a:grpSpLocks/>
          </p:cNvGrpSpPr>
          <p:nvPr/>
        </p:nvGrpSpPr>
        <p:grpSpPr bwMode="auto">
          <a:xfrm>
            <a:off x="1468761" y="2220442"/>
            <a:ext cx="1031875" cy="1219200"/>
            <a:chOff x="934" y="1397"/>
            <a:chExt cx="650" cy="768"/>
          </a:xfrm>
        </p:grpSpPr>
        <p:pic>
          <p:nvPicPr>
            <p:cNvPr id="194570" name="Picture 10" descr="coppia_1">
              <a:extLst>
                <a:ext uri="{FF2B5EF4-FFF2-40B4-BE49-F238E27FC236}">
                  <a16:creationId xmlns:a16="http://schemas.microsoft.com/office/drawing/2014/main" id="{5911E3F3-CA2D-4297-856B-ABB3C72A81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632"/>
            <a:stretch>
              <a:fillRect/>
            </a:stretch>
          </p:blipFill>
          <p:spPr bwMode="auto">
            <a:xfrm>
              <a:off x="934" y="1397"/>
              <a:ext cx="314" cy="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571" name="Picture 11" descr="coppia_1">
              <a:extLst>
                <a:ext uri="{FF2B5EF4-FFF2-40B4-BE49-F238E27FC236}">
                  <a16:creationId xmlns:a16="http://schemas.microsoft.com/office/drawing/2014/main" id="{E8933BE1-8B08-4CCE-BCA5-CC22958490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632"/>
            <a:stretch>
              <a:fillRect/>
            </a:stretch>
          </p:blipFill>
          <p:spPr bwMode="auto">
            <a:xfrm>
              <a:off x="1270" y="1397"/>
              <a:ext cx="314" cy="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4577" name="Group 17">
            <a:extLst>
              <a:ext uri="{FF2B5EF4-FFF2-40B4-BE49-F238E27FC236}">
                <a16:creationId xmlns:a16="http://schemas.microsoft.com/office/drawing/2014/main" id="{A24B20A8-7A1C-4C92-B744-7FCE9C79D1E1}"/>
              </a:ext>
            </a:extLst>
          </p:cNvPr>
          <p:cNvGrpSpPr>
            <a:grpSpLocks/>
          </p:cNvGrpSpPr>
          <p:nvPr/>
        </p:nvGrpSpPr>
        <p:grpSpPr bwMode="auto">
          <a:xfrm>
            <a:off x="1586236" y="3515849"/>
            <a:ext cx="2233613" cy="476251"/>
            <a:chOff x="1008" y="2213"/>
            <a:chExt cx="1407" cy="300"/>
          </a:xfrm>
        </p:grpSpPr>
        <p:sp>
          <p:nvSpPr>
            <p:cNvPr id="194573" name="Text Box 13">
              <a:extLst>
                <a:ext uri="{FF2B5EF4-FFF2-40B4-BE49-F238E27FC236}">
                  <a16:creationId xmlns:a16="http://schemas.microsoft.com/office/drawing/2014/main" id="{CA73A1BA-03C9-4F6A-8F71-E3A68BD529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8" y="2213"/>
              <a:ext cx="26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it-IT" altLang="it-IT" sz="2000">
                  <a:solidFill>
                    <a:srgbClr val="FF9933"/>
                  </a:solidFill>
                  <a:latin typeface="Arial Narrow" panose="020B0606020202030204" pitchFamily="34" charset="0"/>
                  <a:sym typeface="Wingdings 3" panose="05040102010807070707" pitchFamily="18" charset="2"/>
                </a:rPr>
                <a:t></a:t>
              </a:r>
              <a:endParaRPr lang="it-IT" altLang="it-IT" sz="2000">
                <a:solidFill>
                  <a:srgbClr val="FF9933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94574" name="Text Box 14">
              <a:extLst>
                <a:ext uri="{FF2B5EF4-FFF2-40B4-BE49-F238E27FC236}">
                  <a16:creationId xmlns:a16="http://schemas.microsoft.com/office/drawing/2014/main" id="{170B6160-DB6F-4051-AA2B-350E2AC693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32" y="2261"/>
              <a:ext cx="783" cy="252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it-IT" altLang="it-IT" sz="2000" b="1">
                  <a:latin typeface="Arial Narrow" panose="020B0606020202030204" pitchFamily="34" charset="0"/>
                </a:rPr>
                <a:t>Variabile Y</a:t>
              </a:r>
            </a:p>
          </p:txBody>
        </p:sp>
      </p:grpSp>
      <p:grpSp>
        <p:nvGrpSpPr>
          <p:cNvPr id="194578" name="Group 18">
            <a:extLst>
              <a:ext uri="{FF2B5EF4-FFF2-40B4-BE49-F238E27FC236}">
                <a16:creationId xmlns:a16="http://schemas.microsoft.com/office/drawing/2014/main" id="{0281484B-26DD-4039-A9B8-72806F1F7AD2}"/>
              </a:ext>
            </a:extLst>
          </p:cNvPr>
          <p:cNvGrpSpPr>
            <a:grpSpLocks/>
          </p:cNvGrpSpPr>
          <p:nvPr/>
        </p:nvGrpSpPr>
        <p:grpSpPr bwMode="auto">
          <a:xfrm>
            <a:off x="1510036" y="4201642"/>
            <a:ext cx="2362200" cy="1135062"/>
            <a:chOff x="960" y="2645"/>
            <a:chExt cx="1488" cy="715"/>
          </a:xfrm>
        </p:grpSpPr>
        <p:pic>
          <p:nvPicPr>
            <p:cNvPr id="194569" name="Picture 9" descr="omino">
              <a:extLst>
                <a:ext uri="{FF2B5EF4-FFF2-40B4-BE49-F238E27FC236}">
                  <a16:creationId xmlns:a16="http://schemas.microsoft.com/office/drawing/2014/main" id="{7BBF424A-6116-4A73-BBE9-4B1D62A626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" y="2645"/>
              <a:ext cx="249" cy="7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572" name="Picture 12" descr="omino">
              <a:extLst>
                <a:ext uri="{FF2B5EF4-FFF2-40B4-BE49-F238E27FC236}">
                  <a16:creationId xmlns:a16="http://schemas.microsoft.com/office/drawing/2014/main" id="{B7A98C08-1A4F-4FB7-B77A-2DD3695DB8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6" y="2645"/>
              <a:ext cx="249" cy="7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4575" name="Text Box 15">
              <a:extLst>
                <a:ext uri="{FF2B5EF4-FFF2-40B4-BE49-F238E27FC236}">
                  <a16:creationId xmlns:a16="http://schemas.microsoft.com/office/drawing/2014/main" id="{7EF56E8F-F297-488E-A20A-59807F4896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32" y="2789"/>
              <a:ext cx="816" cy="446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it-IT" altLang="it-IT" sz="2000" b="1">
                  <a:latin typeface="Arial Narrow" panose="020B0606020202030204" pitchFamily="34" charset="0"/>
                </a:rPr>
                <a:t>Modifica variabile X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58718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4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7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>
            <a:extLst>
              <a:ext uri="{FF2B5EF4-FFF2-40B4-BE49-F238E27FC236}">
                <a16:creationId xmlns:a16="http://schemas.microsoft.com/office/drawing/2014/main" id="{8257EBEB-BAB7-47FF-A291-1FDDCCED13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560" y="1631950"/>
            <a:ext cx="7427540" cy="532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857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762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altLang="it-IT" sz="2000" b="1" dirty="0">
                <a:latin typeface="Arial Narrow" panose="020B0606020202030204" pitchFamily="34" charset="0"/>
              </a:rPr>
              <a:t>Riepilogando quanto visto finora…</a:t>
            </a:r>
          </a:p>
          <a:p>
            <a:pPr>
              <a:spcBef>
                <a:spcPct val="50000"/>
              </a:spcBef>
            </a:pPr>
            <a:endParaRPr lang="it-IT" altLang="it-IT" sz="2000" b="1" dirty="0">
              <a:latin typeface="Arial Narrow" panose="020B0606020202030204" pitchFamily="34" charset="0"/>
            </a:endParaRPr>
          </a:p>
          <a:p>
            <a:pPr eaLnBrk="0" hangingPunct="0">
              <a:buFontTx/>
              <a:buBlip>
                <a:blip r:embed="rId3"/>
              </a:buBlip>
            </a:pPr>
            <a:r>
              <a:rPr lang="it-IT" altLang="it-IT" sz="2000" dirty="0">
                <a:latin typeface="Arial Narrow" panose="020B0606020202030204" pitchFamily="34" charset="0"/>
              </a:rPr>
              <a:t>Obiettivo di una ricerca è la verifica di una o più ipotesi. Un'ipotesi  è una affermazione su un evento futuro o comunque su un evento il cui esito è sconosciuto al momento in cui viene fatta l'affermazione, costruita in modo di poter essere respinta” (</a:t>
            </a:r>
            <a:r>
              <a:rPr lang="it-IT" altLang="it-IT" sz="2000" dirty="0" err="1">
                <a:latin typeface="Arial Narrow" panose="020B0606020202030204" pitchFamily="34" charset="0"/>
              </a:rPr>
              <a:t>Blalock</a:t>
            </a:r>
            <a:r>
              <a:rPr lang="it-IT" altLang="it-IT" sz="2000" dirty="0">
                <a:latin typeface="Arial Narrow" panose="020B0606020202030204" pitchFamily="34" charset="0"/>
              </a:rPr>
              <a:t>)</a:t>
            </a:r>
          </a:p>
          <a:p>
            <a:pPr eaLnBrk="0" hangingPunct="0">
              <a:buFontTx/>
              <a:buBlip>
                <a:blip r:embed="rId3"/>
              </a:buBlip>
            </a:pPr>
            <a:r>
              <a:rPr lang="it-IT" altLang="it-IT" sz="2000" dirty="0">
                <a:latin typeface="Arial Narrow" panose="020B0606020202030204" pitchFamily="34" charset="0"/>
              </a:rPr>
              <a:t>Per formulare ipotesi verificabile è necessario </a:t>
            </a:r>
            <a:r>
              <a:rPr lang="it-IT" altLang="it-IT" sz="2000" b="1" dirty="0" err="1">
                <a:latin typeface="Arial Narrow" panose="020B0606020202030204" pitchFamily="34" charset="0"/>
              </a:rPr>
              <a:t>operazionalizzare</a:t>
            </a:r>
            <a:r>
              <a:rPr lang="it-IT" altLang="it-IT" sz="2000" dirty="0">
                <a:latin typeface="Arial Narrow" panose="020B0606020202030204" pitchFamily="34" charset="0"/>
              </a:rPr>
              <a:t> i concetti, cioè definirli sulla base di un corrispondente gruppo di operazioni </a:t>
            </a:r>
          </a:p>
          <a:p>
            <a:pPr eaLnBrk="0" hangingPunct="0">
              <a:buFontTx/>
              <a:buBlip>
                <a:blip r:embed="rId3"/>
              </a:buBlip>
            </a:pPr>
            <a:r>
              <a:rPr lang="it-IT" altLang="it-IT" sz="2000" dirty="0">
                <a:latin typeface="Arial Narrow" panose="020B0606020202030204" pitchFamily="34" charset="0"/>
                <a:cs typeface="Times New Roman" panose="02020603050405020304" pitchFamily="18" charset="0"/>
              </a:rPr>
              <a:t>Pur procedendo con metodo scientifico è’ possibile scegliere tra approcci e modalità diversi per procedere all’impostazione di una ricerca e alla verifica delle ipotesi. Questi approcci vengono chiamati metodi e metodologie</a:t>
            </a:r>
            <a:r>
              <a:rPr lang="it-IT" altLang="it-IT" sz="2000" dirty="0">
                <a:solidFill>
                  <a:srgbClr val="80008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</a:t>
            </a:r>
          </a:p>
          <a:p>
            <a:pPr eaLnBrk="0" hangingPunct="0">
              <a:buFontTx/>
              <a:buBlip>
                <a:blip r:embed="rId3"/>
              </a:buBlip>
            </a:pPr>
            <a:r>
              <a:rPr lang="it-IT" altLang="it-IT" sz="2000" dirty="0">
                <a:latin typeface="Arial Narrow" panose="020B0606020202030204" pitchFamily="34" charset="0"/>
                <a:cs typeface="Times New Roman" panose="02020603050405020304" pitchFamily="18" charset="0"/>
              </a:rPr>
              <a:t>Definiamo quindi  ‘metodo’ quel percorso che stabilisce l’impianto complessivo dell’attività di ricerca e ne è costitutivo della sua scientificità</a:t>
            </a:r>
            <a:endParaRPr lang="it-IT" altLang="it-IT" sz="2000" dirty="0">
              <a:latin typeface="Arial Narrow" panose="020B0606020202030204" pitchFamily="34" charset="0"/>
            </a:endParaRPr>
          </a:p>
          <a:p>
            <a:pPr eaLnBrk="0" hangingPunct="0">
              <a:buFontTx/>
              <a:buBlip>
                <a:blip r:embed="rId3"/>
              </a:buBlip>
            </a:pPr>
            <a:r>
              <a:rPr lang="it-IT" altLang="it-IT" sz="2000" dirty="0">
                <a:latin typeface="Arial Narrow" panose="020B0606020202030204" pitchFamily="34" charset="0"/>
              </a:rPr>
              <a:t>Le modalità di ricerca possono essere di tre tipi: descrittiva, basata su correlazioni e sperimentale.</a:t>
            </a:r>
          </a:p>
          <a:p>
            <a:pPr>
              <a:spcBef>
                <a:spcPct val="50000"/>
              </a:spcBef>
            </a:pPr>
            <a:endParaRPr lang="it-IT" altLang="it-IT" sz="2000" b="1" dirty="0">
              <a:latin typeface="Arial Narrow" panose="020B0606020202030204" pitchFamily="34" charset="0"/>
            </a:endParaRPr>
          </a:p>
        </p:txBody>
      </p:sp>
      <p:sp>
        <p:nvSpPr>
          <p:cNvPr id="209923" name="Text Box 3">
            <a:extLst>
              <a:ext uri="{FF2B5EF4-FFF2-40B4-BE49-F238E27FC236}">
                <a16:creationId xmlns:a16="http://schemas.microsoft.com/office/drawing/2014/main" id="{A9045EF0-2E5E-406D-8C1C-1ED44FA7E2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1060450"/>
            <a:ext cx="123473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it-IT" altLang="it-IT" sz="2000" b="1" dirty="0">
                <a:solidFill>
                  <a:srgbClr val="003399"/>
                </a:solidFill>
                <a:latin typeface="Arial Narrow" panose="020B0606020202030204" pitchFamily="34" charset="0"/>
              </a:rPr>
              <a:t>Riepilogo</a:t>
            </a:r>
          </a:p>
        </p:txBody>
      </p:sp>
      <p:pic>
        <p:nvPicPr>
          <p:cNvPr id="209924" name="Picture 4" descr="0731">
            <a:extLst>
              <a:ext uri="{FF2B5EF4-FFF2-40B4-BE49-F238E27FC236}">
                <a16:creationId xmlns:a16="http://schemas.microsoft.com/office/drawing/2014/main" id="{E90192F9-43E4-4C85-803D-FDDFBEC20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0480" y="1060450"/>
            <a:ext cx="1275749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40875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090" name="Picture 2" descr="box generico per testo in blu">
            <a:extLst>
              <a:ext uri="{FF2B5EF4-FFF2-40B4-BE49-F238E27FC236}">
                <a16:creationId xmlns:a16="http://schemas.microsoft.com/office/drawing/2014/main" id="{99687BAE-1C68-46DD-BE9B-3267B48355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45394"/>
            <a:ext cx="6208713" cy="4367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7091" name="Text Box 3">
            <a:extLst>
              <a:ext uri="{FF2B5EF4-FFF2-40B4-BE49-F238E27FC236}">
                <a16:creationId xmlns:a16="http://schemas.microsoft.com/office/drawing/2014/main" id="{77765111-61CE-4604-939D-476C5B9820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890" y="1348581"/>
            <a:ext cx="5789612" cy="400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it-IT" altLang="it-IT" sz="1600" dirty="0">
                <a:latin typeface="Verdana" panose="020B0604030504040204" pitchFamily="34" charset="0"/>
              </a:rPr>
              <a:t>Il concetto di operazionismo è legato al lavoro del fisico </a:t>
            </a:r>
            <a:r>
              <a:rPr lang="it-IT" altLang="it-IT" sz="1600" dirty="0" err="1">
                <a:latin typeface="Verdana" panose="020B0604030504040204" pitchFamily="34" charset="0"/>
              </a:rPr>
              <a:t>Percy</a:t>
            </a:r>
            <a:r>
              <a:rPr lang="it-IT" altLang="it-IT" sz="1600" dirty="0">
                <a:latin typeface="Verdana" panose="020B0604030504040204" pitchFamily="34" charset="0"/>
              </a:rPr>
              <a:t> W.  </a:t>
            </a:r>
            <a:r>
              <a:rPr lang="it-IT" altLang="it-IT" sz="1600" dirty="0" err="1">
                <a:latin typeface="Verdana" panose="020B0604030504040204" pitchFamily="34" charset="0"/>
              </a:rPr>
              <a:t>Bridgman</a:t>
            </a:r>
            <a:r>
              <a:rPr lang="it-IT" altLang="it-IT" sz="1600" dirty="0">
                <a:latin typeface="Verdana" panose="020B0604030504040204" pitchFamily="34" charset="0"/>
              </a:rPr>
              <a:t> (1948), che muoveva dall'idea che i concetti scientifici dovessero essere, come i dati scientifici, pubblici.</a:t>
            </a:r>
          </a:p>
          <a:p>
            <a:pPr eaLnBrk="0" hangingPunct="0"/>
            <a:r>
              <a:rPr lang="it-IT" altLang="it-IT" sz="1600" dirty="0">
                <a:latin typeface="Verdana" panose="020B0604030504040204" pitchFamily="34" charset="0"/>
              </a:rPr>
              <a:t>Un concetto teorico deve dunque essere legato ad operazioni osservabili che qualsiasi persona può osservare o ripetere.</a:t>
            </a:r>
          </a:p>
          <a:p>
            <a:pPr eaLnBrk="0" hangingPunct="0"/>
            <a:r>
              <a:rPr lang="it-IT" altLang="it-IT" sz="1600" dirty="0">
                <a:latin typeface="Verdana" panose="020B0604030504040204" pitchFamily="34" charset="0"/>
              </a:rPr>
              <a:t> "In generale per concetto non intendiamo altro che un gruppo di operazioni ; il concetto è sinonimo del corrispondente gruppo di operazioni" (</a:t>
            </a:r>
            <a:r>
              <a:rPr lang="it-IT" altLang="it-IT" sz="1600" dirty="0" err="1">
                <a:latin typeface="Verdana" panose="020B0604030504040204" pitchFamily="34" charset="0"/>
              </a:rPr>
              <a:t>Bridgman</a:t>
            </a:r>
            <a:r>
              <a:rPr lang="it-IT" altLang="it-IT" sz="1600" dirty="0">
                <a:latin typeface="Verdana" panose="020B0604030504040204" pitchFamily="34" charset="0"/>
              </a:rPr>
              <a:t>, 1948, trad. </a:t>
            </a:r>
            <a:r>
              <a:rPr lang="it-IT" altLang="it-IT" sz="1600" dirty="0" err="1">
                <a:latin typeface="Verdana" panose="020B0604030504040204" pitchFamily="34" charset="0"/>
              </a:rPr>
              <a:t>it</a:t>
            </a:r>
            <a:r>
              <a:rPr lang="it-IT" altLang="it-IT" sz="1600" dirty="0">
                <a:latin typeface="Verdana" panose="020B0604030504040204" pitchFamily="34" charset="0"/>
              </a:rPr>
              <a:t>. 1973, p. 37) Esiste tuttavia la possibilità di derivare i concetti dalle teorie. (spiegare)</a:t>
            </a:r>
          </a:p>
          <a:p>
            <a:pPr eaLnBrk="0" hangingPunct="0"/>
            <a:r>
              <a:rPr lang="it-IT" altLang="it-IT" sz="1600" dirty="0" err="1">
                <a:latin typeface="Verdana" panose="020B0604030504040204" pitchFamily="34" charset="0"/>
              </a:rPr>
              <a:t>Bridgman</a:t>
            </a:r>
            <a:r>
              <a:rPr lang="it-IT" altLang="it-IT" sz="1600" dirty="0">
                <a:latin typeface="Verdana" panose="020B0604030504040204" pitchFamily="34" charset="0"/>
              </a:rPr>
              <a:t> P.W. (1948), </a:t>
            </a:r>
            <a:r>
              <a:rPr lang="it-IT" altLang="it-IT" sz="1600" i="1" dirty="0">
                <a:latin typeface="Verdana" panose="020B0604030504040204" pitchFamily="34" charset="0"/>
              </a:rPr>
              <a:t>The </a:t>
            </a:r>
            <a:r>
              <a:rPr lang="it-IT" altLang="it-IT" sz="1600" i="1" dirty="0" err="1">
                <a:latin typeface="Verdana" panose="020B0604030504040204" pitchFamily="34" charset="0"/>
              </a:rPr>
              <a:t>logic</a:t>
            </a:r>
            <a:r>
              <a:rPr lang="it-IT" altLang="it-IT" sz="1600" i="1" dirty="0">
                <a:latin typeface="Verdana" panose="020B0604030504040204" pitchFamily="34" charset="0"/>
              </a:rPr>
              <a:t> of </a:t>
            </a:r>
            <a:r>
              <a:rPr lang="it-IT" altLang="it-IT" sz="1600" i="1" dirty="0" err="1">
                <a:latin typeface="Verdana" panose="020B0604030504040204" pitchFamily="34" charset="0"/>
              </a:rPr>
              <a:t>Modern</a:t>
            </a:r>
            <a:r>
              <a:rPr lang="it-IT" altLang="it-IT" sz="1600" i="1" dirty="0">
                <a:latin typeface="Verdana" panose="020B0604030504040204" pitchFamily="34" charset="0"/>
              </a:rPr>
              <a:t> </a:t>
            </a:r>
            <a:r>
              <a:rPr lang="it-IT" altLang="it-IT" sz="1600" i="1" dirty="0" err="1">
                <a:latin typeface="Verdana" panose="020B0604030504040204" pitchFamily="34" charset="0"/>
              </a:rPr>
              <a:t>Phyisics</a:t>
            </a:r>
            <a:r>
              <a:rPr lang="it-IT" altLang="it-IT" sz="1600" i="1" dirty="0">
                <a:latin typeface="Verdana" panose="020B0604030504040204" pitchFamily="34" charset="0"/>
              </a:rPr>
              <a:t> </a:t>
            </a:r>
            <a:r>
              <a:rPr lang="it-IT" altLang="it-IT" sz="1600" dirty="0">
                <a:latin typeface="Verdana" panose="020B0604030504040204" pitchFamily="34" charset="0"/>
              </a:rPr>
              <a:t>, New York, </a:t>
            </a:r>
          </a:p>
          <a:p>
            <a:pPr eaLnBrk="0" hangingPunct="0"/>
            <a:r>
              <a:rPr lang="it-IT" altLang="it-IT" sz="1600" dirty="0" err="1">
                <a:latin typeface="Verdana" panose="020B0604030504040204" pitchFamily="34" charset="0"/>
              </a:rPr>
              <a:t>Mcmillan</a:t>
            </a:r>
            <a:r>
              <a:rPr lang="it-IT" altLang="it-IT" sz="1600" dirty="0">
                <a:latin typeface="Verdana" panose="020B0604030504040204" pitchFamily="34" charset="0"/>
              </a:rPr>
              <a:t>; trad. </a:t>
            </a:r>
            <a:r>
              <a:rPr lang="it-IT" altLang="it-IT" sz="1600" dirty="0" err="1">
                <a:latin typeface="Verdana" panose="020B0604030504040204" pitchFamily="34" charset="0"/>
              </a:rPr>
              <a:t>it</a:t>
            </a:r>
            <a:r>
              <a:rPr lang="it-IT" altLang="it-IT" sz="1600" dirty="0">
                <a:latin typeface="Verdana" panose="020B0604030504040204" pitchFamily="34" charset="0"/>
              </a:rPr>
              <a:t> </a:t>
            </a:r>
            <a:r>
              <a:rPr lang="it-IT" altLang="it-IT" sz="1600" i="1" dirty="0">
                <a:latin typeface="Verdana" panose="020B0604030504040204" pitchFamily="34" charset="0"/>
              </a:rPr>
              <a:t>La logica della fisica </a:t>
            </a:r>
            <a:r>
              <a:rPr lang="it-IT" altLang="it-IT" sz="1600" dirty="0">
                <a:latin typeface="Verdana" panose="020B0604030504040204" pitchFamily="34" charset="0"/>
              </a:rPr>
              <a:t>, Torino, </a:t>
            </a:r>
            <a:r>
              <a:rPr lang="it-IT" altLang="it-IT" sz="1600" dirty="0" err="1">
                <a:latin typeface="Verdana" panose="020B0604030504040204" pitchFamily="34" charset="0"/>
              </a:rPr>
              <a:t>Boringhieri</a:t>
            </a:r>
            <a:r>
              <a:rPr lang="it-IT" altLang="it-IT" sz="1600" dirty="0">
                <a:latin typeface="Verdana" panose="020B0604030504040204" pitchFamily="34" charset="0"/>
              </a:rPr>
              <a:t>, 1973.</a:t>
            </a:r>
          </a:p>
        </p:txBody>
      </p:sp>
      <p:sp>
        <p:nvSpPr>
          <p:cNvPr id="217092" name="Text Box 4">
            <a:extLst>
              <a:ext uri="{FF2B5EF4-FFF2-40B4-BE49-F238E27FC236}">
                <a16:creationId xmlns:a16="http://schemas.microsoft.com/office/drawing/2014/main" id="{F2E27575-E323-418B-BDF9-56FE9EB3FA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9753" y="5180806"/>
            <a:ext cx="7000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1200" b="1" u="sng" dirty="0">
                <a:latin typeface="Verdana" panose="020B0604030504040204" pitchFamily="34" charset="0"/>
              </a:rPr>
              <a:t>chiudi</a:t>
            </a:r>
          </a:p>
        </p:txBody>
      </p:sp>
    </p:spTree>
    <p:extLst>
      <p:ext uri="{BB962C8B-B14F-4D97-AF65-F5344CB8AC3E}">
        <p14:creationId xmlns:p14="http://schemas.microsoft.com/office/powerpoint/2010/main" val="1883904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330" name="Picture 2" descr="box generico per testo in blu">
            <a:extLst>
              <a:ext uri="{FF2B5EF4-FFF2-40B4-BE49-F238E27FC236}">
                <a16:creationId xmlns:a16="http://schemas.microsoft.com/office/drawing/2014/main" id="{EDF0F7A4-8AE3-49ED-B525-498D847A6C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10482"/>
            <a:ext cx="6521450" cy="3486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7331" name="Text Box 3">
            <a:extLst>
              <a:ext uri="{FF2B5EF4-FFF2-40B4-BE49-F238E27FC236}">
                <a16:creationId xmlns:a16="http://schemas.microsoft.com/office/drawing/2014/main" id="{1A7D2B2A-E854-4FF9-A998-12016375A1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568" y="1556792"/>
            <a:ext cx="6000750" cy="256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it-IT" altLang="it-IT" sz="1800" dirty="0">
                <a:latin typeface="Verdana" panose="020B0604030504040204" pitchFamily="34" charset="0"/>
              </a:rPr>
              <a:t>L’approccio storico ha dato vita a un settore fortemente sviluppato degli studi pedagogici. Questo tipo di ricerca dedica i suoi sforzi all’esame delle dottrine pedagogiche, delle pratiche educative, della scuola e delle altre istituzioni formative. L’impianto metodologico è legato all’esame delle fonti e ai diversi paradigmi storiografici che regolano la ricostruzione, la narrazione e l’interpretazione di eventi e dottrine. </a:t>
            </a:r>
          </a:p>
        </p:txBody>
      </p:sp>
      <p:sp>
        <p:nvSpPr>
          <p:cNvPr id="227332" name="Text Box 4">
            <a:extLst>
              <a:ext uri="{FF2B5EF4-FFF2-40B4-BE49-F238E27FC236}">
                <a16:creationId xmlns:a16="http://schemas.microsoft.com/office/drawing/2014/main" id="{33B32F04-DAAB-409A-9FCB-BCD53676F6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9320" y="4346778"/>
            <a:ext cx="7000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1200" b="1" u="sng" dirty="0">
                <a:latin typeface="Verdana" panose="020B0604030504040204" pitchFamily="34" charset="0"/>
              </a:rPr>
              <a:t>chiudi</a:t>
            </a:r>
          </a:p>
        </p:txBody>
      </p:sp>
      <p:sp>
        <p:nvSpPr>
          <p:cNvPr id="227333" name="AutoShape 5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4D064CBD-60E9-4B1F-A17E-75658C0624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9214" y="4075397"/>
            <a:ext cx="700087" cy="274638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99225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354" name="Picture 2" descr="box generico per testo in blu">
            <a:extLst>
              <a:ext uri="{FF2B5EF4-FFF2-40B4-BE49-F238E27FC236}">
                <a16:creationId xmlns:a16="http://schemas.microsoft.com/office/drawing/2014/main" id="{380AE63B-B36D-471C-80D5-8C2AF33C2C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1343025"/>
            <a:ext cx="5672262" cy="376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8355" name="Text Box 3">
            <a:extLst>
              <a:ext uri="{FF2B5EF4-FFF2-40B4-BE49-F238E27FC236}">
                <a16:creationId xmlns:a16="http://schemas.microsoft.com/office/drawing/2014/main" id="{EB628523-C239-40AD-B09F-5C727AAA06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76" y="1628800"/>
            <a:ext cx="5456238" cy="292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it-IT" altLang="it-IT" sz="1800" dirty="0">
                <a:latin typeface="Verdana" panose="020B0604030504040204" pitchFamily="34" charset="0"/>
              </a:rPr>
              <a:t>L’approccio teorico è volto ad approfondire con strumenti conoscitivi di tipo logico ed epistemologico gli apparati concettuali e i costrutti teorici che stanno alla base della ricerca educativa. </a:t>
            </a:r>
          </a:p>
          <a:p>
            <a:pPr>
              <a:spcBef>
                <a:spcPct val="30000"/>
              </a:spcBef>
            </a:pPr>
            <a:r>
              <a:rPr lang="it-IT" altLang="it-IT" sz="1800" dirty="0">
                <a:latin typeface="Verdana" panose="020B0604030504040204" pitchFamily="34" charset="0"/>
              </a:rPr>
              <a:t>Tuttavia, fare ricerca teorica non significa estraniarsi alla dimensione empirica dell’esperienza che resta sempre un punto di riferimento costante per le ricerche in campo educativo.</a:t>
            </a:r>
          </a:p>
        </p:txBody>
      </p:sp>
      <p:sp>
        <p:nvSpPr>
          <p:cNvPr id="228358" name="Text Box 6">
            <a:extLst>
              <a:ext uri="{FF2B5EF4-FFF2-40B4-BE49-F238E27FC236}">
                <a16:creationId xmlns:a16="http://schemas.microsoft.com/office/drawing/2014/main" id="{E783D758-6DB5-4617-B7A3-45BD32D2B1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8700" y="5673725"/>
            <a:ext cx="7000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1200" b="1" u="sng">
                <a:latin typeface="Verdana" panose="020B0604030504040204" pitchFamily="34" charset="0"/>
              </a:rPr>
              <a:t>chiudi</a:t>
            </a:r>
          </a:p>
        </p:txBody>
      </p:sp>
      <p:sp>
        <p:nvSpPr>
          <p:cNvPr id="228359" name="AutoShape 7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5F54F5DD-2043-43C6-900A-EE39C274B3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8700" y="5673725"/>
            <a:ext cx="700088" cy="274638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28360" name="AutoShape 8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D3452E0D-F804-4059-B08B-4648BBD0A3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8700" y="5673725"/>
            <a:ext cx="700088" cy="274638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9738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378" name="Picture 2" descr="box generico per testo in blu">
            <a:extLst>
              <a:ext uri="{FF2B5EF4-FFF2-40B4-BE49-F238E27FC236}">
                <a16:creationId xmlns:a16="http://schemas.microsoft.com/office/drawing/2014/main" id="{E869A026-949D-4D7D-B6B4-635B7F737A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6467022" cy="443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9379" name="Text Box 3">
            <a:extLst>
              <a:ext uri="{FF2B5EF4-FFF2-40B4-BE49-F238E27FC236}">
                <a16:creationId xmlns:a16="http://schemas.microsoft.com/office/drawing/2014/main" id="{0993FA72-4BFE-421F-B8B4-9094F3B1D2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24" y="1471935"/>
            <a:ext cx="5567363" cy="3499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30000"/>
              </a:spcBef>
            </a:pPr>
            <a:r>
              <a:rPr lang="it-IT" altLang="it-IT" sz="1800" dirty="0">
                <a:latin typeface="Verdana" panose="020B0604030504040204" pitchFamily="34" charset="0"/>
              </a:rPr>
              <a:t>L’approccio clinico è una modalità di ricerca che mette al centro del suo interesse l’individuo, nella sua particolarità e nella sua storia personale.</a:t>
            </a:r>
          </a:p>
          <a:p>
            <a:pPr>
              <a:spcBef>
                <a:spcPct val="30000"/>
              </a:spcBef>
            </a:pPr>
            <a:r>
              <a:rPr lang="it-IT" altLang="it-IT" sz="1800" dirty="0">
                <a:latin typeface="Verdana" panose="020B0604030504040204" pitchFamily="34" charset="0"/>
              </a:rPr>
              <a:t>Più in generale, oggi si intende con approccio clinico un modo di comprendere e spiegare casi concreti e situazioni individuali con particolare attenzione all’analisi qualitativa di singoli casi individuali. Ciò non toglie che, come nel campo medico e psicologico, prevede la possibilità di generalizzazioni quantitative.</a:t>
            </a:r>
          </a:p>
        </p:txBody>
      </p:sp>
      <p:sp>
        <p:nvSpPr>
          <p:cNvPr id="229381" name="Text Box 5">
            <a:extLst>
              <a:ext uri="{FF2B5EF4-FFF2-40B4-BE49-F238E27FC236}">
                <a16:creationId xmlns:a16="http://schemas.microsoft.com/office/drawing/2014/main" id="{5AA59199-FFBD-4E73-A81C-71A396FE5D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6487" y="5039048"/>
            <a:ext cx="7000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1200" b="1" u="sng">
                <a:latin typeface="Verdana" panose="020B0604030504040204" pitchFamily="34" charset="0"/>
              </a:rPr>
              <a:t>chiudi</a:t>
            </a:r>
          </a:p>
        </p:txBody>
      </p:sp>
      <p:sp>
        <p:nvSpPr>
          <p:cNvPr id="229382" name="AutoShape 6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B6A5258A-44E6-48EF-B425-8BE9A63AC8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6487" y="5039048"/>
            <a:ext cx="700087" cy="274637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29383" name="AutoShape 7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F8B34ADF-6A79-4463-97F6-71F758C293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6487" y="5039048"/>
            <a:ext cx="700087" cy="274637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85789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402" name="Picture 2" descr="box generico per testo in blu">
            <a:extLst>
              <a:ext uri="{FF2B5EF4-FFF2-40B4-BE49-F238E27FC236}">
                <a16:creationId xmlns:a16="http://schemas.microsoft.com/office/drawing/2014/main" id="{DB4EA70B-3AA7-4590-AD13-0A2E3B7101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619268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0403" name="Text Box 3">
            <a:extLst>
              <a:ext uri="{FF2B5EF4-FFF2-40B4-BE49-F238E27FC236}">
                <a16:creationId xmlns:a16="http://schemas.microsoft.com/office/drawing/2014/main" id="{3C11448F-AB9F-4937-B41C-3711CCEC00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748" y="1471935"/>
            <a:ext cx="5529436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it-IT" altLang="it-IT" sz="1800" dirty="0">
                <a:latin typeface="Verdana" panose="020B0604030504040204" pitchFamily="34" charset="0"/>
              </a:rPr>
              <a:t>L’approccio comparativo adotta il confronto sistematico tra modelli educativi e sistemi formativi di differenti contesti regionali e nazionali. L’educazione comparata può essere, infatti, definita come: la scienza che scopre, analizza e spiega le somiglianze e le differenze fra i fatti educativi nelle loro relazioni con il contesto politico, economico, sociale e culturale.</a:t>
            </a:r>
          </a:p>
        </p:txBody>
      </p:sp>
      <p:sp>
        <p:nvSpPr>
          <p:cNvPr id="230405" name="Text Box 5">
            <a:extLst>
              <a:ext uri="{FF2B5EF4-FFF2-40B4-BE49-F238E27FC236}">
                <a16:creationId xmlns:a16="http://schemas.microsoft.com/office/drawing/2014/main" id="{0F6D5C8D-A1F9-4982-A51E-325483F162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6112" y="3845347"/>
            <a:ext cx="7000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1200" b="1" u="sng" dirty="0">
                <a:latin typeface="Verdana" panose="020B0604030504040204" pitchFamily="34" charset="0"/>
              </a:rPr>
              <a:t>chiudi</a:t>
            </a:r>
          </a:p>
        </p:txBody>
      </p:sp>
      <p:sp>
        <p:nvSpPr>
          <p:cNvPr id="230406" name="AutoShape 6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7A071E86-5DA4-4B87-A0DD-B6A48ABAC3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128" y="3936333"/>
            <a:ext cx="700088" cy="274637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30407" name="AutoShape 7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E1053AC0-B13B-4DFB-8BB5-9A4F6D9A97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4759" y="3893006"/>
            <a:ext cx="733425" cy="274637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7535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B91EB6E-5739-4950-878E-8FD54332F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045B833-CF2D-410D-A582-6FE89749A2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sz="2000">
              <a:latin typeface="Arial Narrow" panose="020B0606020202030204" pitchFamily="34" charset="0"/>
            </a:endParaRPr>
          </a:p>
        </p:txBody>
      </p:sp>
      <p:sp>
        <p:nvSpPr>
          <p:cNvPr id="4" name="Text Box 43">
            <a:extLst>
              <a:ext uri="{FF2B5EF4-FFF2-40B4-BE49-F238E27FC236}">
                <a16:creationId xmlns:a16="http://schemas.microsoft.com/office/drawing/2014/main" id="{135CE715-931D-4C6A-BC50-AE08656E79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2150" y="2478088"/>
            <a:ext cx="655320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it-IT" altLang="it-IT" sz="2000" b="1" dirty="0">
                <a:latin typeface="Arial Narrow" panose="020B0606020202030204" pitchFamily="34" charset="0"/>
              </a:rPr>
              <a:t>Obiettivi, ipotesi e metodo</a:t>
            </a:r>
          </a:p>
          <a:p>
            <a:pPr eaLnBrk="0" hangingPunct="0">
              <a:spcBef>
                <a:spcPct val="20000"/>
              </a:spcBef>
            </a:pPr>
            <a:endParaRPr lang="it-IT" altLang="it-IT" sz="2000" b="1" dirty="0">
              <a:latin typeface="Arial Narrow" panose="020B0606020202030204" pitchFamily="34" charset="0"/>
            </a:endParaRPr>
          </a:p>
          <a:p>
            <a:pPr eaLnBrk="0" hangingPunct="0">
              <a:spcBef>
                <a:spcPct val="20000"/>
              </a:spcBef>
            </a:pPr>
            <a:r>
              <a:rPr lang="it-IT" altLang="it-IT" sz="2000" b="1" dirty="0">
                <a:latin typeface="Arial Narrow" panose="020B0606020202030204" pitchFamily="34" charset="0"/>
              </a:rPr>
              <a:t>In questa lezione saranno trattati i seguenti argomenti:</a:t>
            </a:r>
          </a:p>
          <a:p>
            <a:pPr eaLnBrk="0" hangingPunct="0">
              <a:spcBef>
                <a:spcPct val="20000"/>
              </a:spcBef>
            </a:pPr>
            <a:r>
              <a:rPr lang="it-IT" altLang="it-IT" sz="2000" dirty="0">
                <a:latin typeface="Arial Narrow" panose="020B0606020202030204" pitchFamily="34" charset="0"/>
              </a:rPr>
              <a:t> </a:t>
            </a:r>
          </a:p>
          <a:p>
            <a:pPr eaLnBrk="0" hangingPunct="0">
              <a:spcBef>
                <a:spcPct val="20000"/>
              </a:spcBef>
              <a:buFontTx/>
              <a:buBlip>
                <a:blip r:embed="rId2"/>
              </a:buBlip>
            </a:pPr>
            <a:r>
              <a:rPr lang="it-IT" altLang="it-IT" sz="2000" dirty="0">
                <a:latin typeface="Arial Narrow" panose="020B0606020202030204" pitchFamily="34" charset="0"/>
              </a:rPr>
              <a:t> Gli obiettivi della ricerca</a:t>
            </a:r>
          </a:p>
          <a:p>
            <a:pPr eaLnBrk="0" hangingPunct="0">
              <a:spcBef>
                <a:spcPct val="20000"/>
              </a:spcBef>
              <a:buFontTx/>
              <a:buBlip>
                <a:blip r:embed="rId2"/>
              </a:buBlip>
            </a:pPr>
            <a:r>
              <a:rPr lang="it-IT" altLang="it-IT" sz="2000" dirty="0">
                <a:latin typeface="Arial Narrow" panose="020B0606020202030204" pitchFamily="34" charset="0"/>
              </a:rPr>
              <a:t> Le ipotesi della ricerca</a:t>
            </a:r>
          </a:p>
          <a:p>
            <a:pPr>
              <a:buFontTx/>
              <a:buBlip>
                <a:blip r:embed="rId2"/>
              </a:buBlip>
            </a:pPr>
            <a:r>
              <a:rPr lang="it-IT" altLang="it-IT" sz="2000" dirty="0">
                <a:latin typeface="Arial Narrow" panose="020B0606020202030204" pitchFamily="34" charset="0"/>
              </a:rPr>
              <a:t> Il metodo della ricerca</a:t>
            </a:r>
          </a:p>
        </p:txBody>
      </p:sp>
      <p:pic>
        <p:nvPicPr>
          <p:cNvPr id="5" name="Picture 48" descr="0731">
            <a:extLst>
              <a:ext uri="{FF2B5EF4-FFF2-40B4-BE49-F238E27FC236}">
                <a16:creationId xmlns:a16="http://schemas.microsoft.com/office/drawing/2014/main" id="{C1E749DE-D7E7-44D2-B4D4-5C58755E2A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2259013"/>
            <a:ext cx="1200150" cy="130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66152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426" name="Picture 2" descr="box generico per testo in blu">
            <a:extLst>
              <a:ext uri="{FF2B5EF4-FFF2-40B4-BE49-F238E27FC236}">
                <a16:creationId xmlns:a16="http://schemas.microsoft.com/office/drawing/2014/main" id="{DCD5BC77-971E-4D1F-9E5E-623A097E4E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6264696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1427" name="Text Box 3">
            <a:extLst>
              <a:ext uri="{FF2B5EF4-FFF2-40B4-BE49-F238E27FC236}">
                <a16:creationId xmlns:a16="http://schemas.microsoft.com/office/drawing/2014/main" id="{AB08F3AA-9E18-485F-AE4B-4475265D92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152" y="1443955"/>
            <a:ext cx="5676056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30000"/>
              </a:spcBef>
            </a:pPr>
            <a:r>
              <a:rPr lang="it-IT" altLang="it-IT" sz="1800" dirty="0">
                <a:latin typeface="Verdana" panose="020B0604030504040204" pitchFamily="34" charset="0"/>
              </a:rPr>
              <a:t>Il metodo di ricerca-azione, è un tipo di indagine riflessiva, orientata all’azione e al cambiamento, è condotta da ricercatori che indagano sulle proprie azioni al fine di risolvere situazioni problematiche e tentare di apportare dei miglioramenti. Si tratta di un modo collaborativo attualmente molto discusso per le finalità gli ambiti di applicazione e l’attendibilità dei sui risultati.</a:t>
            </a:r>
          </a:p>
        </p:txBody>
      </p:sp>
      <p:sp>
        <p:nvSpPr>
          <p:cNvPr id="231429" name="Text Box 5">
            <a:extLst>
              <a:ext uri="{FF2B5EF4-FFF2-40B4-BE49-F238E27FC236}">
                <a16:creationId xmlns:a16="http://schemas.microsoft.com/office/drawing/2014/main" id="{675D6D78-AC21-441E-A5FD-84F5CF541B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6122" y="4196864"/>
            <a:ext cx="7000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1200" b="1" u="sng" dirty="0">
                <a:latin typeface="Verdana" panose="020B0604030504040204" pitchFamily="34" charset="0"/>
              </a:rPr>
              <a:t>chiudi</a:t>
            </a:r>
          </a:p>
        </p:txBody>
      </p:sp>
      <p:sp>
        <p:nvSpPr>
          <p:cNvPr id="231430" name="AutoShape 6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24F0C28D-79AD-4212-AE1D-0D02A792BE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4121" y="4442088"/>
            <a:ext cx="700087" cy="274638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31431" name="AutoShape 7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D499D5AD-4674-4FB0-B1A8-9B41FB96FA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2120" y="4419912"/>
            <a:ext cx="700087" cy="274638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93715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306" name="Picture 2" descr="box generico per testo in blu">
            <a:extLst>
              <a:ext uri="{FF2B5EF4-FFF2-40B4-BE49-F238E27FC236}">
                <a16:creationId xmlns:a16="http://schemas.microsoft.com/office/drawing/2014/main" id="{EBB23865-1C5B-471B-847B-48D804899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6768752" cy="384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6307" name="Text Box 3">
            <a:extLst>
              <a:ext uri="{FF2B5EF4-FFF2-40B4-BE49-F238E27FC236}">
                <a16:creationId xmlns:a16="http://schemas.microsoft.com/office/drawing/2014/main" id="{E9EC33A4-DBA8-45CA-A973-FF4A11014E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2" y="1569368"/>
            <a:ext cx="6480720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30000"/>
              </a:spcBef>
            </a:pPr>
            <a:r>
              <a:rPr lang="it-IT" altLang="it-IT" sz="1800" dirty="0">
                <a:latin typeface="Verdana" panose="020B0604030504040204" pitchFamily="34" charset="0"/>
              </a:rPr>
              <a:t>L’approccio sperimentale adotta procedure di ricerca rigorose e controllate. L’esperimento in senso stretto prevede l’intervento attivo dello sperimentatore che opera introducendo, sulla base di un modello teorico rigoroso e in una situazione fortemente controllata, una o più variabili indipendenti per verificare gli effetti di queste sulla variabile dipendente, stabilendo un rapporto di causa ed effetto tra l’intervento effettuato e il risultato osservato. Rientrano in questo approccio anche le ricerche basate sull’analisi delle ‘correlazioni’ tra variabili.</a:t>
            </a:r>
          </a:p>
        </p:txBody>
      </p:sp>
      <p:sp>
        <p:nvSpPr>
          <p:cNvPr id="226309" name="Text Box 5">
            <a:extLst>
              <a:ext uri="{FF2B5EF4-FFF2-40B4-BE49-F238E27FC236}">
                <a16:creationId xmlns:a16="http://schemas.microsoft.com/office/drawing/2014/main" id="{878230F1-12E9-41AF-AB9A-17ABE5B822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6965" y="4611018"/>
            <a:ext cx="7000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1200" b="1" u="sng">
                <a:latin typeface="Verdana" panose="020B0604030504040204" pitchFamily="34" charset="0"/>
              </a:rPr>
              <a:t>chiudi</a:t>
            </a:r>
          </a:p>
        </p:txBody>
      </p:sp>
      <p:sp>
        <p:nvSpPr>
          <p:cNvPr id="226310" name="AutoShape 6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AA19DE38-199A-4C7C-B91A-5997F058F2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6965" y="4611018"/>
            <a:ext cx="700087" cy="274638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26311" name="AutoShape 7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A6854521-5B0E-4779-AC99-C524135E71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6965" y="4611018"/>
            <a:ext cx="700087" cy="274638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71988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6988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81" name="Text Box 1029">
            <a:extLst>
              <a:ext uri="{FF2B5EF4-FFF2-40B4-BE49-F238E27FC236}">
                <a16:creationId xmlns:a16="http://schemas.microsoft.com/office/drawing/2014/main" id="{CBEE5FB6-C9C9-4493-A358-AF79AC0052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1124744"/>
            <a:ext cx="260840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2000" b="1">
                <a:solidFill>
                  <a:srgbClr val="003399"/>
                </a:solidFill>
                <a:latin typeface="Arial Narrow" panose="020B0606020202030204" pitchFamily="34" charset="0"/>
              </a:rPr>
              <a:t>Gli obiettivi della ricerca</a:t>
            </a:r>
          </a:p>
        </p:txBody>
      </p:sp>
      <p:sp>
        <p:nvSpPr>
          <p:cNvPr id="178200" name="Rectangle 1048">
            <a:extLst>
              <a:ext uri="{FF2B5EF4-FFF2-40B4-BE49-F238E27FC236}">
                <a16:creationId xmlns:a16="http://schemas.microsoft.com/office/drawing/2014/main" id="{5F39414F-28B5-47F9-BF1C-B6719EBCB6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3043" y="1766094"/>
            <a:ext cx="4114800" cy="4324350"/>
          </a:xfrm>
          <a:prstGeom prst="rect">
            <a:avLst/>
          </a:prstGeom>
          <a:solidFill>
            <a:srgbClr val="BFCFE0"/>
          </a:solidFill>
          <a:ln w="15875">
            <a:solidFill>
              <a:schemeClr val="accent2"/>
            </a:solidFill>
            <a:miter lim="800000"/>
            <a:headEnd/>
            <a:tailEnd/>
          </a:ln>
          <a:effectLst>
            <a:outerShdw dist="107763" dir="2700000" algn="ctr" rotWithShape="0">
              <a:srgbClr val="EAEAEA"/>
            </a:outerShdw>
          </a:effectLst>
        </p:spPr>
        <p:txBody>
          <a:bodyPr wrap="none" anchor="ctr"/>
          <a:lstStyle/>
          <a:p>
            <a:endParaRPr lang="it-IT" sz="2000">
              <a:latin typeface="Arial Narrow" panose="020B0606020202030204" pitchFamily="34" charset="0"/>
            </a:endParaRPr>
          </a:p>
        </p:txBody>
      </p:sp>
      <p:sp>
        <p:nvSpPr>
          <p:cNvPr id="178201" name="Rectangle 1049">
            <a:extLst>
              <a:ext uri="{FF2B5EF4-FFF2-40B4-BE49-F238E27FC236}">
                <a16:creationId xmlns:a16="http://schemas.microsoft.com/office/drawing/2014/main" id="{A5ED3A38-5A45-46AA-8A32-84044BE8C4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0243" y="2201069"/>
            <a:ext cx="3221038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eaLnBrk="0" hangingPunct="0"/>
            <a:r>
              <a:rPr lang="it-IT" altLang="it-IT" sz="2000">
                <a:latin typeface="Arial Narrow" panose="020B0606020202030204" pitchFamily="34" charset="0"/>
              </a:rPr>
              <a:t>Obiettivo di una ricerca è la verifica di una o più ipotesi.</a:t>
            </a:r>
          </a:p>
          <a:p>
            <a:pPr eaLnBrk="0" hangingPunct="0"/>
            <a:endParaRPr lang="it-IT" altLang="it-IT" sz="2000">
              <a:latin typeface="Arial Narrow" panose="020B0606020202030204" pitchFamily="34" charset="0"/>
            </a:endParaRPr>
          </a:p>
          <a:p>
            <a:pPr eaLnBrk="0" hangingPunct="0"/>
            <a:r>
              <a:rPr lang="it-IT" altLang="it-IT" sz="2000">
                <a:latin typeface="Arial Narrow" panose="020B0606020202030204" pitchFamily="34" charset="0"/>
              </a:rPr>
              <a:t>"Un'ipotesi  è una affermazione su un evento futuro o comunque su un evento il cui esito è sconosciuto al momento in cui viene fatta l'affermazione costruita in modo di poter essere respinta"</a:t>
            </a:r>
          </a:p>
          <a:p>
            <a:pPr eaLnBrk="0" hangingPunct="0"/>
            <a:r>
              <a:rPr lang="it-IT" altLang="it-IT" sz="2000">
                <a:latin typeface="Arial Narrow" panose="020B0606020202030204" pitchFamily="34" charset="0"/>
              </a:rPr>
              <a:t>(Blalock)</a:t>
            </a:r>
            <a:r>
              <a:rPr lang="it-IT" altLang="it-IT" sz="2000" b="1">
                <a:latin typeface="Arial Narrow" panose="020B0606020202030204" pitchFamily="34" charset="0"/>
              </a:rPr>
              <a:t> </a:t>
            </a:r>
            <a:endParaRPr lang="it-IT" altLang="it-IT" sz="2000">
              <a:latin typeface="Arial Narrow" panose="020B0606020202030204" pitchFamily="34" charset="0"/>
            </a:endParaRPr>
          </a:p>
        </p:txBody>
      </p:sp>
      <p:pic>
        <p:nvPicPr>
          <p:cNvPr id="178202" name="Picture 1050" descr="59164">
            <a:extLst>
              <a:ext uri="{FF2B5EF4-FFF2-40B4-BE49-F238E27FC236}">
                <a16:creationId xmlns:a16="http://schemas.microsoft.com/office/drawing/2014/main" id="{8EDFAF83-1121-4E00-9C3E-702D8963C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5"/>
          <a:stretch>
            <a:fillRect/>
          </a:stretch>
        </p:blipFill>
        <p:spPr bwMode="auto">
          <a:xfrm>
            <a:off x="477231" y="1770785"/>
            <a:ext cx="3048000" cy="374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9095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7" name="Text Box 9">
            <a:extLst>
              <a:ext uri="{FF2B5EF4-FFF2-40B4-BE49-F238E27FC236}">
                <a16:creationId xmlns:a16="http://schemas.microsoft.com/office/drawing/2014/main" id="{CB0F7A31-D405-4E92-A380-6F93F2BA9E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1124744"/>
            <a:ext cx="244650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2000" b="1" dirty="0">
                <a:solidFill>
                  <a:srgbClr val="003399"/>
                </a:solidFill>
                <a:latin typeface="Arial Narrow" panose="020B0606020202030204" pitchFamily="34" charset="0"/>
              </a:rPr>
              <a:t>Le ipotesi della ricerca</a:t>
            </a:r>
          </a:p>
        </p:txBody>
      </p:sp>
      <p:pic>
        <p:nvPicPr>
          <p:cNvPr id="181269" name="Picture 21" descr="78013">
            <a:extLst>
              <a:ext uri="{FF2B5EF4-FFF2-40B4-BE49-F238E27FC236}">
                <a16:creationId xmlns:a16="http://schemas.microsoft.com/office/drawing/2014/main" id="{7D1B1632-ECA5-461F-B4DE-05DF82B7EE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32856"/>
            <a:ext cx="3733800" cy="272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1270" name="Rectangle 22">
            <a:extLst>
              <a:ext uri="{FF2B5EF4-FFF2-40B4-BE49-F238E27FC236}">
                <a16:creationId xmlns:a16="http://schemas.microsoft.com/office/drawing/2014/main" id="{1481BE02-EF76-4E14-BBC2-4B20073601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1806" y="1755304"/>
            <a:ext cx="4038600" cy="461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90500" indent="-1905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651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/>
            <a:r>
              <a:rPr lang="it-IT" altLang="it-IT" sz="2000" b="1">
                <a:solidFill>
                  <a:schemeClr val="tx2"/>
                </a:solidFill>
                <a:latin typeface="Arial Narrow" panose="020B0606020202030204" pitchFamily="34" charset="0"/>
              </a:rPr>
              <a:t>Si può dire di aver verificato una</a:t>
            </a:r>
          </a:p>
          <a:p>
            <a:pPr eaLnBrk="0" hangingPunct="0"/>
            <a:r>
              <a:rPr lang="it-IT" altLang="it-IT" sz="2000" b="1">
                <a:solidFill>
                  <a:schemeClr val="tx2"/>
                </a:solidFill>
                <a:latin typeface="Arial Narrow" panose="020B0606020202030204" pitchFamily="34" charset="0"/>
              </a:rPr>
              <a:t>ipotesi se:</a:t>
            </a:r>
          </a:p>
          <a:p>
            <a:pPr eaLnBrk="0" hangingPunct="0"/>
            <a:endParaRPr lang="it-IT" altLang="it-IT" sz="2000" b="1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 eaLnBrk="0" hangingPunct="0">
              <a:buFontTx/>
              <a:buBlip>
                <a:blip r:embed="rId4"/>
              </a:buBlip>
            </a:pPr>
            <a:r>
              <a:rPr lang="it-IT" altLang="it-IT" sz="2000">
                <a:latin typeface="Arial Narrow" panose="020B0606020202030204" pitchFamily="34" charset="0"/>
              </a:rPr>
              <a:t>Tutti i possibili risultati dell'esperimento o dell'osservazione sono stati definiti prima della verifica;</a:t>
            </a:r>
          </a:p>
          <a:p>
            <a:pPr eaLnBrk="0" hangingPunct="0">
              <a:buFontTx/>
              <a:buBlip>
                <a:blip r:embed="rId4"/>
              </a:buBlip>
            </a:pPr>
            <a:r>
              <a:rPr lang="it-IT" altLang="it-IT" sz="2000">
                <a:latin typeface="Arial Narrow" panose="020B0606020202030204" pitchFamily="34" charset="0"/>
              </a:rPr>
              <a:t>Prima della verifica sono stati decise le procedure che verranno utilizzate per accertare i risultati:</a:t>
            </a:r>
          </a:p>
          <a:p>
            <a:pPr eaLnBrk="0" hangingPunct="0">
              <a:buFontTx/>
              <a:buBlip>
                <a:blip r:embed="rId4"/>
              </a:buBlip>
            </a:pPr>
            <a:r>
              <a:rPr lang="it-IT" altLang="it-IT" sz="2000">
                <a:latin typeface="Arial Narrow" panose="020B0606020202030204" pitchFamily="34" charset="0"/>
              </a:rPr>
              <a:t>E' stato deciso in anticipo quali tra i possibili risultati porteranno a respingere l'ipotesi o ad accettarla;</a:t>
            </a:r>
          </a:p>
          <a:p>
            <a:pPr eaLnBrk="0" hangingPunct="0">
              <a:buFontTx/>
              <a:buBlip>
                <a:blip r:embed="rId4"/>
              </a:buBlip>
            </a:pPr>
            <a:r>
              <a:rPr lang="it-IT" altLang="it-IT" sz="2000">
                <a:latin typeface="Arial Narrow" panose="020B0606020202030204" pitchFamily="34" charset="0"/>
              </a:rPr>
              <a:t>Si è effettuato un esperimento con rigorosa osservazione delle procedure per la rilevazione dei dati.</a:t>
            </a:r>
          </a:p>
        </p:txBody>
      </p:sp>
    </p:spTree>
    <p:extLst>
      <p:ext uri="{BB962C8B-B14F-4D97-AF65-F5344CB8AC3E}">
        <p14:creationId xmlns:p14="http://schemas.microsoft.com/office/powerpoint/2010/main" val="3776990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9" name="Text Box 7">
            <a:extLst>
              <a:ext uri="{FF2B5EF4-FFF2-40B4-BE49-F238E27FC236}">
                <a16:creationId xmlns:a16="http://schemas.microsoft.com/office/drawing/2014/main" id="{119D1C2D-F7CE-4CE8-AC0D-2CE712C5A2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1122786"/>
            <a:ext cx="199125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1600" b="1" dirty="0">
                <a:solidFill>
                  <a:srgbClr val="003399"/>
                </a:solidFill>
                <a:latin typeface="Arial Narrow" panose="020B0606020202030204" pitchFamily="34" charset="0"/>
              </a:rPr>
              <a:t>Le ipotesi della ricerca</a:t>
            </a:r>
          </a:p>
        </p:txBody>
      </p:sp>
      <p:grpSp>
        <p:nvGrpSpPr>
          <p:cNvPr id="182297" name="Group 25">
            <a:extLst>
              <a:ext uri="{FF2B5EF4-FFF2-40B4-BE49-F238E27FC236}">
                <a16:creationId xmlns:a16="http://schemas.microsoft.com/office/drawing/2014/main" id="{A5201A10-C475-49D0-A1A6-3A75960CD2E6}"/>
              </a:ext>
            </a:extLst>
          </p:cNvPr>
          <p:cNvGrpSpPr>
            <a:grpSpLocks/>
          </p:cNvGrpSpPr>
          <p:nvPr/>
        </p:nvGrpSpPr>
        <p:grpSpPr bwMode="auto">
          <a:xfrm>
            <a:off x="5848350" y="2476501"/>
            <a:ext cx="2924994" cy="1258888"/>
            <a:chOff x="3684" y="1560"/>
            <a:chExt cx="1968" cy="793"/>
          </a:xfrm>
        </p:grpSpPr>
        <p:sp>
          <p:nvSpPr>
            <p:cNvPr id="182293" name="Rectangle 21">
              <a:extLst>
                <a:ext uri="{FF2B5EF4-FFF2-40B4-BE49-F238E27FC236}">
                  <a16:creationId xmlns:a16="http://schemas.microsoft.com/office/drawing/2014/main" id="{FD3791CE-8D1C-4414-84F6-495CCC5C87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4" y="1560"/>
              <a:ext cx="1968" cy="793"/>
            </a:xfrm>
            <a:prstGeom prst="rect">
              <a:avLst/>
            </a:prstGeom>
            <a:solidFill>
              <a:srgbClr val="BFCFE0"/>
            </a:solidFill>
            <a:ln w="15875">
              <a:solidFill>
                <a:schemeClr val="accent2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EAEAEA"/>
              </a:outerShdw>
            </a:effectLst>
          </p:spPr>
          <p:txBody>
            <a:bodyPr wrap="none" anchor="ctr"/>
            <a:lstStyle/>
            <a:p>
              <a:endParaRPr lang="it-IT" sz="1600">
                <a:latin typeface="Arial Narrow" panose="020B0606020202030204" pitchFamily="34" charset="0"/>
              </a:endParaRPr>
            </a:p>
          </p:txBody>
        </p:sp>
        <p:sp>
          <p:nvSpPr>
            <p:cNvPr id="182286" name="Rectangle 14">
              <a:extLst>
                <a:ext uri="{FF2B5EF4-FFF2-40B4-BE49-F238E27FC236}">
                  <a16:creationId xmlns:a16="http://schemas.microsoft.com/office/drawing/2014/main" id="{1C353D19-8987-4CB8-8EA9-29A0A65647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0" y="1668"/>
              <a:ext cx="1728" cy="6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63500" dir="8587806" algn="ctr" rotWithShape="0">
                      <a:srgbClr val="99CCFF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 eaLnBrk="0" hangingPunct="0"/>
              <a:r>
                <a:rPr lang="it-IT" altLang="it-IT" sz="1600">
                  <a:latin typeface="Arial Narrow" panose="020B0606020202030204" pitchFamily="34" charset="0"/>
                </a:rPr>
                <a:t>L’utilizzazione sistematica di audiovisivi favorisce nella scuola media un apprendimento migliore delle lingue straniere</a:t>
              </a:r>
            </a:p>
          </p:txBody>
        </p:sp>
      </p:grpSp>
      <p:grpSp>
        <p:nvGrpSpPr>
          <p:cNvPr id="182298" name="Group 26">
            <a:extLst>
              <a:ext uri="{FF2B5EF4-FFF2-40B4-BE49-F238E27FC236}">
                <a16:creationId xmlns:a16="http://schemas.microsoft.com/office/drawing/2014/main" id="{AEF06E96-41A7-4897-84C1-0EE260BCFDDD}"/>
              </a:ext>
            </a:extLst>
          </p:cNvPr>
          <p:cNvGrpSpPr>
            <a:grpSpLocks/>
          </p:cNvGrpSpPr>
          <p:nvPr/>
        </p:nvGrpSpPr>
        <p:grpSpPr bwMode="auto">
          <a:xfrm>
            <a:off x="342901" y="4146921"/>
            <a:ext cx="2952750" cy="1477963"/>
            <a:chOff x="-36" y="2642"/>
            <a:chExt cx="1980" cy="931"/>
          </a:xfrm>
        </p:grpSpPr>
        <p:sp>
          <p:nvSpPr>
            <p:cNvPr id="182295" name="Rectangle 23">
              <a:extLst>
                <a:ext uri="{FF2B5EF4-FFF2-40B4-BE49-F238E27FC236}">
                  <a16:creationId xmlns:a16="http://schemas.microsoft.com/office/drawing/2014/main" id="{71858D70-12E0-4116-9D14-7658D3BDC7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6" y="2642"/>
              <a:ext cx="1980" cy="931"/>
            </a:xfrm>
            <a:prstGeom prst="rect">
              <a:avLst/>
            </a:prstGeom>
            <a:solidFill>
              <a:srgbClr val="BFCFE0"/>
            </a:solidFill>
            <a:ln w="15875">
              <a:solidFill>
                <a:schemeClr val="accent2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EAEAEA"/>
              </a:outerShdw>
            </a:effectLst>
          </p:spPr>
          <p:txBody>
            <a:bodyPr wrap="none" anchor="ctr"/>
            <a:lstStyle/>
            <a:p>
              <a:endParaRPr lang="it-IT" sz="1600">
                <a:latin typeface="Arial Narrow" panose="020B0606020202030204" pitchFamily="34" charset="0"/>
              </a:endParaRPr>
            </a:p>
          </p:txBody>
        </p:sp>
        <p:sp>
          <p:nvSpPr>
            <p:cNvPr id="182287" name="Rectangle 15">
              <a:extLst>
                <a:ext uri="{FF2B5EF4-FFF2-40B4-BE49-F238E27FC236}">
                  <a16:creationId xmlns:a16="http://schemas.microsoft.com/office/drawing/2014/main" id="{38CB4A77-1B16-4DC0-AFC5-DCA9EB7348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" y="2738"/>
              <a:ext cx="1728" cy="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1842" dir="8100000" algn="ctr" rotWithShape="0">
                      <a:srgbClr val="99CCFF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 eaLnBrk="0" hangingPunct="0"/>
              <a:r>
                <a:rPr lang="it-IT" altLang="it-IT" sz="1600">
                  <a:latin typeface="Arial Narrow" panose="020B0606020202030204" pitchFamily="34" charset="0"/>
                </a:rPr>
                <a:t>Esiste una correlazione significativa tra il livello della spesa e dell'investimento formativo ed i risultati di apprendimento degli studenti.</a:t>
              </a:r>
            </a:p>
          </p:txBody>
        </p:sp>
      </p:grpSp>
      <p:grpSp>
        <p:nvGrpSpPr>
          <p:cNvPr id="182296" name="Group 24">
            <a:extLst>
              <a:ext uri="{FF2B5EF4-FFF2-40B4-BE49-F238E27FC236}">
                <a16:creationId xmlns:a16="http://schemas.microsoft.com/office/drawing/2014/main" id="{F6DD765B-246B-48C3-BE82-1A318B3CADB2}"/>
              </a:ext>
            </a:extLst>
          </p:cNvPr>
          <p:cNvGrpSpPr>
            <a:grpSpLocks/>
          </p:cNvGrpSpPr>
          <p:nvPr/>
        </p:nvGrpSpPr>
        <p:grpSpPr bwMode="auto">
          <a:xfrm>
            <a:off x="370655" y="2391569"/>
            <a:ext cx="2924995" cy="1497013"/>
            <a:chOff x="-24" y="1500"/>
            <a:chExt cx="1980" cy="943"/>
          </a:xfrm>
        </p:grpSpPr>
        <p:sp>
          <p:nvSpPr>
            <p:cNvPr id="182292" name="Rectangle 20">
              <a:extLst>
                <a:ext uri="{FF2B5EF4-FFF2-40B4-BE49-F238E27FC236}">
                  <a16:creationId xmlns:a16="http://schemas.microsoft.com/office/drawing/2014/main" id="{DD8490C0-C75E-4A53-A012-900671DB16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4" y="1500"/>
              <a:ext cx="1980" cy="853"/>
            </a:xfrm>
            <a:prstGeom prst="rect">
              <a:avLst/>
            </a:prstGeom>
            <a:solidFill>
              <a:srgbClr val="BFCFE0"/>
            </a:solidFill>
            <a:ln w="15875">
              <a:solidFill>
                <a:schemeClr val="accent2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EAEAEA"/>
              </a:outerShdw>
            </a:effectLst>
          </p:spPr>
          <p:txBody>
            <a:bodyPr wrap="none" anchor="ctr"/>
            <a:lstStyle/>
            <a:p>
              <a:endParaRPr lang="it-IT" sz="1600">
                <a:latin typeface="Arial Narrow" panose="020B0606020202030204" pitchFamily="34" charset="0"/>
              </a:endParaRPr>
            </a:p>
          </p:txBody>
        </p:sp>
        <p:sp>
          <p:nvSpPr>
            <p:cNvPr id="182288" name="Rectangle 16">
              <a:extLst>
                <a:ext uri="{FF2B5EF4-FFF2-40B4-BE49-F238E27FC236}">
                  <a16:creationId xmlns:a16="http://schemas.microsoft.com/office/drawing/2014/main" id="{5CA99B8F-F253-474B-B28D-8220CF1283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" y="1512"/>
              <a:ext cx="1920" cy="9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CC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1842" dir="8100000" algn="ctr" rotWithShape="0">
                      <a:srgbClr val="99CCFF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 eaLnBrk="0" hangingPunct="0"/>
              <a:r>
                <a:rPr lang="it-IT" altLang="it-IT" sz="1600" dirty="0">
                  <a:latin typeface="Arial Narrow" panose="020B0606020202030204" pitchFamily="34" charset="0"/>
                </a:rPr>
                <a:t>I livelli di profitto in italiano alla fine della scuola elementare degli studenti che hanno frequentato la scuola materna sono migliori di quelli degli studenti che non la hanno frequentata.</a:t>
              </a:r>
            </a:p>
            <a:p>
              <a:pPr algn="ctr" eaLnBrk="0" hangingPunct="0"/>
              <a:endParaRPr lang="it-IT" altLang="it-IT" sz="1600" dirty="0">
                <a:latin typeface="Arial Narrow" panose="020B0606020202030204" pitchFamily="34" charset="0"/>
              </a:endParaRPr>
            </a:p>
          </p:txBody>
        </p:sp>
      </p:grpSp>
      <p:sp>
        <p:nvSpPr>
          <p:cNvPr id="182289" name="Rectangle 17">
            <a:extLst>
              <a:ext uri="{FF2B5EF4-FFF2-40B4-BE49-F238E27FC236}">
                <a16:creationId xmlns:a16="http://schemas.microsoft.com/office/drawing/2014/main" id="{77ED403D-B13C-45FB-90BE-9344C563B4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44" y="1557123"/>
            <a:ext cx="83058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eaLnBrk="0" hangingPunct="0"/>
            <a:r>
              <a:rPr lang="it-IT" altLang="it-IT" sz="2000" dirty="0">
                <a:latin typeface="Arial Narrow" panose="020B0606020202030204" pitchFamily="34" charset="0"/>
              </a:rPr>
              <a:t>L'organizzazione dell’attività formativa può essere oggetto di ricerca sperimentale. Ecco alcuni esempi:</a:t>
            </a:r>
          </a:p>
        </p:txBody>
      </p:sp>
      <p:grpSp>
        <p:nvGrpSpPr>
          <p:cNvPr id="182299" name="Group 27">
            <a:extLst>
              <a:ext uri="{FF2B5EF4-FFF2-40B4-BE49-F238E27FC236}">
                <a16:creationId xmlns:a16="http://schemas.microsoft.com/office/drawing/2014/main" id="{DA0B9CE7-0E81-41A5-A732-6D0B248DADF3}"/>
              </a:ext>
            </a:extLst>
          </p:cNvPr>
          <p:cNvGrpSpPr>
            <a:grpSpLocks/>
          </p:cNvGrpSpPr>
          <p:nvPr/>
        </p:nvGrpSpPr>
        <p:grpSpPr bwMode="auto">
          <a:xfrm>
            <a:off x="5829300" y="4117973"/>
            <a:ext cx="2971799" cy="1759299"/>
            <a:chOff x="3672" y="2594"/>
            <a:chExt cx="1980" cy="882"/>
          </a:xfrm>
        </p:grpSpPr>
        <p:sp>
          <p:nvSpPr>
            <p:cNvPr id="182294" name="Rectangle 22">
              <a:extLst>
                <a:ext uri="{FF2B5EF4-FFF2-40B4-BE49-F238E27FC236}">
                  <a16:creationId xmlns:a16="http://schemas.microsoft.com/office/drawing/2014/main" id="{BD3C402D-B500-45CC-90E4-3B02AA290E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2" y="2594"/>
              <a:ext cx="1980" cy="853"/>
            </a:xfrm>
            <a:prstGeom prst="rect">
              <a:avLst/>
            </a:prstGeom>
            <a:solidFill>
              <a:srgbClr val="BFCFE0"/>
            </a:solidFill>
            <a:ln w="15875">
              <a:solidFill>
                <a:schemeClr val="accent2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EAEAEA"/>
              </a:outerShdw>
            </a:effectLst>
          </p:spPr>
          <p:txBody>
            <a:bodyPr wrap="none" anchor="ctr"/>
            <a:lstStyle/>
            <a:p>
              <a:endParaRPr lang="it-IT" sz="1600">
                <a:latin typeface="Arial Narrow" panose="020B0606020202030204" pitchFamily="34" charset="0"/>
              </a:endParaRPr>
            </a:p>
          </p:txBody>
        </p:sp>
        <p:sp>
          <p:nvSpPr>
            <p:cNvPr id="182290" name="Rectangle 18">
              <a:extLst>
                <a:ext uri="{FF2B5EF4-FFF2-40B4-BE49-F238E27FC236}">
                  <a16:creationId xmlns:a16="http://schemas.microsoft.com/office/drawing/2014/main" id="{50262858-A0F9-4F75-8159-03F8163CF3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0" y="2642"/>
              <a:ext cx="1872" cy="8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1842" dir="8100000" algn="ctr" rotWithShape="0">
                      <a:srgbClr val="99CCFF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it-IT" altLang="it-IT" sz="1600" dirty="0">
                  <a:latin typeface="Arial Narrow" panose="020B0606020202030204" pitchFamily="34" charset="0"/>
                </a:rPr>
                <a:t>Gli studenti che nel corso della scuola media hanno studiato con procedure di </a:t>
              </a:r>
              <a:r>
                <a:rPr lang="it-IT" altLang="it-IT" sz="1600" i="1" dirty="0" err="1">
                  <a:latin typeface="Arial Narrow" panose="020B0606020202030204" pitchFamily="34" charset="0"/>
                </a:rPr>
                <a:t>Mastery</a:t>
              </a:r>
              <a:r>
                <a:rPr lang="it-IT" altLang="it-IT" sz="1600" i="1" dirty="0">
                  <a:latin typeface="Arial Narrow" panose="020B0606020202030204" pitchFamily="34" charset="0"/>
                </a:rPr>
                <a:t> Learning</a:t>
              </a:r>
              <a:r>
                <a:rPr lang="it-IT" altLang="it-IT" sz="1600" dirty="0">
                  <a:latin typeface="Arial Narrow" panose="020B0606020202030204" pitchFamily="34" charset="0"/>
                </a:rPr>
                <a:t> ottengono risultati migliori rispetto a studenti che hanno seguito procedure tradizionali</a:t>
              </a:r>
            </a:p>
          </p:txBody>
        </p:sp>
      </p:grpSp>
      <p:pic>
        <p:nvPicPr>
          <p:cNvPr id="182291" name="Picture 19" descr="C:\Documenti\Immagini\PhotodiscV78\78042.JPG">
            <a:extLst>
              <a:ext uri="{FF2B5EF4-FFF2-40B4-BE49-F238E27FC236}">
                <a16:creationId xmlns:a16="http://schemas.microsoft.com/office/drawing/2014/main" id="{B5484D72-B7AD-4401-B296-E280361BD2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91"/>
          <a:stretch>
            <a:fillRect/>
          </a:stretch>
        </p:blipFill>
        <p:spPr bwMode="auto">
          <a:xfrm>
            <a:off x="3505200" y="2743200"/>
            <a:ext cx="2078038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3345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4" name="Text Box 1030">
            <a:extLst>
              <a:ext uri="{FF2B5EF4-FFF2-40B4-BE49-F238E27FC236}">
                <a16:creationId xmlns:a16="http://schemas.microsoft.com/office/drawing/2014/main" id="{A8FA69D1-8E34-450F-9D0C-C380E8F78D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1068705"/>
            <a:ext cx="244650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2000" b="1" dirty="0">
                <a:solidFill>
                  <a:srgbClr val="003399"/>
                </a:solidFill>
                <a:latin typeface="Arial Narrow" panose="020B0606020202030204" pitchFamily="34" charset="0"/>
              </a:rPr>
              <a:t>Le ipotesi della ricerca</a:t>
            </a:r>
          </a:p>
        </p:txBody>
      </p:sp>
      <p:sp>
        <p:nvSpPr>
          <p:cNvPr id="186379" name="Rectangle 1035">
            <a:extLst>
              <a:ext uri="{FF2B5EF4-FFF2-40B4-BE49-F238E27FC236}">
                <a16:creationId xmlns:a16="http://schemas.microsoft.com/office/drawing/2014/main" id="{1AF9B87E-82EC-4A85-A23C-F5EB0EF02F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1268760"/>
            <a:ext cx="4267200" cy="5539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eaLnBrk="0" hangingPunct="0"/>
            <a:r>
              <a:rPr lang="it-IT" altLang="it-IT" sz="2000" b="1">
                <a:latin typeface="Arial Narrow" panose="020B0606020202030204" pitchFamily="34" charset="0"/>
              </a:rPr>
              <a:t>Le procedure e gli strumenti di controllo dell’attività formativa possono essere oggetti di ricerca.</a:t>
            </a:r>
          </a:p>
          <a:p>
            <a:pPr eaLnBrk="0" hangingPunct="0"/>
            <a:r>
              <a:rPr lang="it-IT" altLang="it-IT" sz="2000" b="1">
                <a:latin typeface="Arial Narrow" panose="020B0606020202030204" pitchFamily="34" charset="0"/>
              </a:rPr>
              <a:t>Ad esempio:</a:t>
            </a:r>
          </a:p>
          <a:p>
            <a:pPr eaLnBrk="0" hangingPunct="0"/>
            <a:endParaRPr lang="it-IT" altLang="it-IT" sz="2000">
              <a:latin typeface="Arial Narrow" panose="020B0606020202030204" pitchFamily="34" charset="0"/>
            </a:endParaRPr>
          </a:p>
          <a:p>
            <a:pPr eaLnBrk="0" hangingPunct="0">
              <a:buFontTx/>
              <a:buChar char="•"/>
            </a:pPr>
            <a:r>
              <a:rPr lang="it-IT" altLang="it-IT" sz="2000">
                <a:latin typeface="Arial Narrow" panose="020B0606020202030204" pitchFamily="34" charset="0"/>
              </a:rPr>
              <a:t>Il Progetto Pilota 2 non fornisce misure valide ed attendibili e dunque è solo uno spreco di risorse.</a:t>
            </a:r>
          </a:p>
          <a:p>
            <a:pPr eaLnBrk="0" hangingPunct="0">
              <a:buFontTx/>
              <a:buChar char="•"/>
            </a:pPr>
            <a:endParaRPr lang="it-IT" altLang="it-IT" sz="2000">
              <a:latin typeface="Arial Narrow" panose="020B0606020202030204" pitchFamily="34" charset="0"/>
            </a:endParaRPr>
          </a:p>
          <a:p>
            <a:pPr eaLnBrk="0" hangingPunct="0">
              <a:buFontTx/>
              <a:buChar char="•"/>
            </a:pPr>
            <a:r>
              <a:rPr lang="it-IT" altLang="it-IT" sz="2000">
                <a:latin typeface="Arial Narrow" panose="020B0606020202030204" pitchFamily="34" charset="0"/>
              </a:rPr>
              <a:t>L'uso del metodo IPS di misurazione del profitto consente di ottenere risultati nelle abilità di produzione scritta migliori dell'uso del metodo tradizionale</a:t>
            </a:r>
          </a:p>
          <a:p>
            <a:pPr eaLnBrk="0" hangingPunct="0">
              <a:buFontTx/>
              <a:buChar char="•"/>
            </a:pPr>
            <a:endParaRPr lang="it-IT" altLang="it-IT" sz="2000">
              <a:latin typeface="Arial Narrow" panose="020B0606020202030204" pitchFamily="34" charset="0"/>
            </a:endParaRPr>
          </a:p>
          <a:p>
            <a:pPr eaLnBrk="0" hangingPunct="0">
              <a:buFontTx/>
              <a:buChar char="•"/>
            </a:pPr>
            <a:r>
              <a:rPr lang="it-IT" altLang="it-IT" sz="2000">
                <a:latin typeface="Arial Narrow" panose="020B0606020202030204" pitchFamily="34" charset="0"/>
              </a:rPr>
              <a:t>L'uso del metodo IPS di misurazione del profitto consente di ottenere risultati nelle abilità di produzione scritta migliori dell'uso del metodo tradizionale.</a:t>
            </a:r>
          </a:p>
        </p:txBody>
      </p:sp>
      <p:pic>
        <p:nvPicPr>
          <p:cNvPr id="186380" name="Picture 1036" descr="78010">
            <a:extLst>
              <a:ext uri="{FF2B5EF4-FFF2-40B4-BE49-F238E27FC236}">
                <a16:creationId xmlns:a16="http://schemas.microsoft.com/office/drawing/2014/main" id="{EAAA646A-AB6F-4325-BC99-03D383F6AA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88840"/>
            <a:ext cx="3733800" cy="272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0397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8" name="Text Box 6">
            <a:extLst>
              <a:ext uri="{FF2B5EF4-FFF2-40B4-BE49-F238E27FC236}">
                <a16:creationId xmlns:a16="http://schemas.microsoft.com/office/drawing/2014/main" id="{677BE8C3-EAB3-43A1-B0B5-BB7BE6F942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1083179"/>
            <a:ext cx="244650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2000" b="1" dirty="0">
                <a:solidFill>
                  <a:srgbClr val="003399"/>
                </a:solidFill>
                <a:latin typeface="Arial Narrow" panose="020B0606020202030204" pitchFamily="34" charset="0"/>
              </a:rPr>
              <a:t>Le ipotesi della ricerca</a:t>
            </a:r>
          </a:p>
        </p:txBody>
      </p:sp>
      <p:sp>
        <p:nvSpPr>
          <p:cNvPr id="187404" name="Rectangle 12">
            <a:extLst>
              <a:ext uri="{FF2B5EF4-FFF2-40B4-BE49-F238E27FC236}">
                <a16:creationId xmlns:a16="http://schemas.microsoft.com/office/drawing/2014/main" id="{56928600-94AF-4410-BEFB-1E7F2225A0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8660" y="1391747"/>
            <a:ext cx="4267200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eaLnBrk="0" hangingPunct="0"/>
            <a:r>
              <a:rPr lang="it-IT" altLang="it-IT" sz="1800" dirty="0">
                <a:latin typeface="Arial Narrow" panose="020B0606020202030204" pitchFamily="34" charset="0"/>
              </a:rPr>
              <a:t>Per formulare ipotesi verificabili è necessario </a:t>
            </a:r>
            <a:r>
              <a:rPr lang="it-IT" altLang="it-IT" sz="1800" b="1" dirty="0" err="1">
                <a:latin typeface="Arial Narrow" panose="020B0606020202030204" pitchFamily="34" charset="0"/>
              </a:rPr>
              <a:t>operazionalizzare</a:t>
            </a:r>
            <a:r>
              <a:rPr lang="it-IT" altLang="it-IT" sz="1800" dirty="0">
                <a:latin typeface="Arial Narrow" panose="020B0606020202030204" pitchFamily="34" charset="0"/>
              </a:rPr>
              <a:t> i concetti, cioè definirli a livello empirico</a:t>
            </a:r>
            <a:r>
              <a:rPr lang="it-IT" altLang="it-IT" sz="1800" b="1" dirty="0">
                <a:latin typeface="Arial Narrow" panose="020B0606020202030204" pitchFamily="34" charset="0"/>
              </a:rPr>
              <a:t>.</a:t>
            </a:r>
          </a:p>
          <a:p>
            <a:pPr eaLnBrk="0" hangingPunct="0"/>
            <a:r>
              <a:rPr lang="it-IT" altLang="it-IT" sz="1800" dirty="0">
                <a:latin typeface="Arial Narrow" panose="020B0606020202030204" pitchFamily="34" charset="0"/>
              </a:rPr>
              <a:t>Inoltre è necessario che una proposizione contenga una sola ipotesi per poter essere facilmente verificata.</a:t>
            </a:r>
          </a:p>
          <a:p>
            <a:pPr eaLnBrk="0" hangingPunct="0"/>
            <a:r>
              <a:rPr lang="it-IT" altLang="it-IT" sz="1800" dirty="0">
                <a:latin typeface="Arial Narrow" panose="020B0606020202030204" pitchFamily="34" charset="0"/>
              </a:rPr>
              <a:t>Il concetto di </a:t>
            </a:r>
            <a:r>
              <a:rPr lang="it-IT" altLang="it-IT" sz="1800" b="1" u="sng" dirty="0">
                <a:solidFill>
                  <a:srgbClr val="0033CC"/>
                </a:solidFill>
                <a:latin typeface="Arial Narrow" panose="020B0606020202030204" pitchFamily="34" charset="0"/>
              </a:rPr>
              <a:t>operazionismo</a:t>
            </a:r>
            <a:r>
              <a:rPr lang="it-IT" altLang="it-IT" sz="1800" dirty="0">
                <a:latin typeface="Arial Narrow" panose="020B0606020202030204" pitchFamily="34" charset="0"/>
              </a:rPr>
              <a:t> è legato al lavoro del fisico </a:t>
            </a:r>
            <a:r>
              <a:rPr lang="it-IT" altLang="it-IT" sz="1800" dirty="0" err="1">
                <a:latin typeface="Arial Narrow" panose="020B0606020202030204" pitchFamily="34" charset="0"/>
              </a:rPr>
              <a:t>Percy</a:t>
            </a:r>
            <a:r>
              <a:rPr lang="it-IT" altLang="it-IT" sz="1800" dirty="0">
                <a:latin typeface="Arial Narrow" panose="020B0606020202030204" pitchFamily="34" charset="0"/>
              </a:rPr>
              <a:t> W.  </a:t>
            </a:r>
            <a:r>
              <a:rPr lang="it-IT" altLang="it-IT" sz="1800" dirty="0" err="1">
                <a:latin typeface="Arial Narrow" panose="020B0606020202030204" pitchFamily="34" charset="0"/>
              </a:rPr>
              <a:t>Bridgman</a:t>
            </a:r>
            <a:r>
              <a:rPr lang="it-IT" altLang="it-IT" sz="1800" dirty="0">
                <a:latin typeface="Arial Narrow" panose="020B0606020202030204" pitchFamily="34" charset="0"/>
              </a:rPr>
              <a:t> che muoveva dall'idea che i concetti scientifici dovessero essere, come i dati scientifici, pubblici.</a:t>
            </a:r>
          </a:p>
          <a:p>
            <a:pPr eaLnBrk="0" hangingPunct="0"/>
            <a:r>
              <a:rPr lang="it-IT" altLang="it-IT" sz="1800" dirty="0">
                <a:latin typeface="Arial Narrow" panose="020B0606020202030204" pitchFamily="34" charset="0"/>
              </a:rPr>
              <a:t>Un concetto teorico deve dunque essere legato ad operazioni osservabili che qualsiasi persona può osservare o ripetere.</a:t>
            </a:r>
          </a:p>
        </p:txBody>
      </p:sp>
      <p:sp>
        <p:nvSpPr>
          <p:cNvPr id="187405" name="Rectangle 13">
            <a:extLst>
              <a:ext uri="{FF2B5EF4-FFF2-40B4-BE49-F238E27FC236}">
                <a16:creationId xmlns:a16="http://schemas.microsoft.com/office/drawing/2014/main" id="{8D3FB7F8-07D2-4147-8746-4B0DF50C4E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099" y="1955746"/>
            <a:ext cx="2895587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it-IT" altLang="it-IT" sz="2000" dirty="0">
                <a:latin typeface="Arial Narrow" panose="020B0606020202030204" pitchFamily="34" charset="0"/>
              </a:rPr>
              <a:t>"In generale per concetto non intendiamo altro che un gruppo di operazioni; il concetto è sinonimo del corrispondente gruppo di operazioni"</a:t>
            </a:r>
          </a:p>
        </p:txBody>
      </p:sp>
      <p:pic>
        <p:nvPicPr>
          <p:cNvPr id="187406" name="Picture 14" descr="bridgman">
            <a:extLst>
              <a:ext uri="{FF2B5EF4-FFF2-40B4-BE49-F238E27FC236}">
                <a16:creationId xmlns:a16="http://schemas.microsoft.com/office/drawing/2014/main" id="{7EF7ED9A-7003-4F68-A94A-F2475F329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486" y="3915841"/>
            <a:ext cx="1600200" cy="2263775"/>
          </a:xfrm>
          <a:prstGeom prst="rect">
            <a:avLst/>
          </a:prstGeom>
          <a:noFill/>
          <a:ln w="9525">
            <a:solidFill>
              <a:srgbClr val="FF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7407" name="Rectangle 15">
            <a:extLst>
              <a:ext uri="{FF2B5EF4-FFF2-40B4-BE49-F238E27FC236}">
                <a16:creationId xmlns:a16="http://schemas.microsoft.com/office/drawing/2014/main" id="{53A30913-4297-414D-814A-01EFE4D5D6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0786" y="6278041"/>
            <a:ext cx="137358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1200" b="1">
                <a:latin typeface="Arial Narrow" panose="020B0606020202030204" pitchFamily="34" charset="0"/>
              </a:rPr>
              <a:t>Percy W.  Bridgman</a:t>
            </a:r>
          </a:p>
        </p:txBody>
      </p:sp>
      <p:sp>
        <p:nvSpPr>
          <p:cNvPr id="187408" name="Line 16">
            <a:extLst>
              <a:ext uri="{FF2B5EF4-FFF2-40B4-BE49-F238E27FC236}">
                <a16:creationId xmlns:a16="http://schemas.microsoft.com/office/drawing/2014/main" id="{CF08163E-8105-4A11-B15C-94146C5F4F0C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086" y="3894738"/>
            <a:ext cx="1219200" cy="0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>
              <a:latin typeface="Arial Narrow" panose="020B0606020202030204" pitchFamily="34" charset="0"/>
            </a:endParaRPr>
          </a:p>
        </p:txBody>
      </p:sp>
      <p:sp>
        <p:nvSpPr>
          <p:cNvPr id="187409" name="Line 17">
            <a:extLst>
              <a:ext uri="{FF2B5EF4-FFF2-40B4-BE49-F238E27FC236}">
                <a16:creationId xmlns:a16="http://schemas.microsoft.com/office/drawing/2014/main" id="{43B27243-E472-4551-B1A9-672730ECEC28}"/>
              </a:ext>
            </a:extLst>
          </p:cNvPr>
          <p:cNvSpPr>
            <a:spLocks noChangeShapeType="1"/>
          </p:cNvSpPr>
          <p:nvPr/>
        </p:nvSpPr>
        <p:spPr bwMode="auto">
          <a:xfrm>
            <a:off x="1157686" y="4068241"/>
            <a:ext cx="0" cy="1143000"/>
          </a:xfrm>
          <a:prstGeom prst="line">
            <a:avLst/>
          </a:prstGeom>
          <a:noFill/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>
              <a:latin typeface="Arial Narrow" panose="020B0606020202030204" pitchFamily="34" charset="0"/>
            </a:endParaRPr>
          </a:p>
        </p:txBody>
      </p:sp>
      <p:sp>
        <p:nvSpPr>
          <p:cNvPr id="187410" name="Line 18">
            <a:extLst>
              <a:ext uri="{FF2B5EF4-FFF2-40B4-BE49-F238E27FC236}">
                <a16:creationId xmlns:a16="http://schemas.microsoft.com/office/drawing/2014/main" id="{D648146F-B098-46E0-9F64-E852D4DFB136}"/>
              </a:ext>
            </a:extLst>
          </p:cNvPr>
          <p:cNvSpPr>
            <a:spLocks noChangeShapeType="1"/>
          </p:cNvSpPr>
          <p:nvPr/>
        </p:nvSpPr>
        <p:spPr bwMode="auto">
          <a:xfrm>
            <a:off x="1157686" y="5211241"/>
            <a:ext cx="685800" cy="0"/>
          </a:xfrm>
          <a:prstGeom prst="line">
            <a:avLst/>
          </a:prstGeom>
          <a:noFill/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911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32" name="Text Box 16">
            <a:extLst>
              <a:ext uri="{FF2B5EF4-FFF2-40B4-BE49-F238E27FC236}">
                <a16:creationId xmlns:a16="http://schemas.microsoft.com/office/drawing/2014/main" id="{DD4EC770-A071-47D5-B3CE-46E9C3AD1D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745" y="1124744"/>
            <a:ext cx="24304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1400" b="1" dirty="0">
                <a:solidFill>
                  <a:srgbClr val="003399"/>
                </a:solidFill>
                <a:latin typeface="Verdana" panose="020B0604030504040204" pitchFamily="34" charset="0"/>
              </a:rPr>
              <a:t>Le ipotesi della ricerca</a:t>
            </a:r>
          </a:p>
        </p:txBody>
      </p:sp>
      <p:sp>
        <p:nvSpPr>
          <p:cNvPr id="188439" name="Rectangle 23">
            <a:extLst>
              <a:ext uri="{FF2B5EF4-FFF2-40B4-BE49-F238E27FC236}">
                <a16:creationId xmlns:a16="http://schemas.microsoft.com/office/drawing/2014/main" id="{8097ED5E-989A-4EAD-8B76-4E1825CBDC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2809875"/>
            <a:ext cx="6972300" cy="244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0" hangingPunct="0">
              <a:buFontTx/>
              <a:buAutoNum type="arabicPeriod"/>
            </a:pPr>
            <a:r>
              <a:rPr lang="it-IT" altLang="it-IT" sz="1600" dirty="0">
                <a:latin typeface="Verdana" panose="020B0604030504040204" pitchFamily="34" charset="0"/>
              </a:rPr>
              <a:t>I geni sono infelici significa che: "Quanto più elevato è il punteggio al test di intelligenza XY tanto più basso è il punteggio al test di felicità WZ”.</a:t>
            </a:r>
          </a:p>
          <a:p>
            <a:pPr algn="just" eaLnBrk="0" hangingPunct="0">
              <a:buFontTx/>
              <a:buAutoNum type="arabicPeriod"/>
            </a:pPr>
            <a:endParaRPr lang="it-IT" altLang="it-IT" sz="1600" dirty="0">
              <a:latin typeface="Verdana" panose="020B0604030504040204" pitchFamily="34" charset="0"/>
            </a:endParaRPr>
          </a:p>
          <a:p>
            <a:pPr algn="just" eaLnBrk="0" hangingPunct="0">
              <a:buFontTx/>
              <a:buAutoNum type="arabicPeriod"/>
            </a:pPr>
            <a:r>
              <a:rPr lang="it-IT" altLang="it-IT" sz="1600" dirty="0">
                <a:latin typeface="Verdana" panose="020B0604030504040204" pitchFamily="34" charset="0"/>
              </a:rPr>
              <a:t>I geni sono infelici significa che: “il concetto di genialità ha un significato opposto e incompatibile con il concetto di felicità”.</a:t>
            </a:r>
          </a:p>
          <a:p>
            <a:pPr algn="just" eaLnBrk="0" hangingPunct="0">
              <a:buFontTx/>
              <a:buAutoNum type="arabicPeriod"/>
            </a:pPr>
            <a:endParaRPr lang="it-IT" altLang="it-IT" sz="1600" dirty="0">
              <a:latin typeface="Verdana" panose="020B0604030504040204" pitchFamily="34" charset="0"/>
            </a:endParaRPr>
          </a:p>
          <a:p>
            <a:pPr algn="just" eaLnBrk="0" hangingPunct="0">
              <a:buFontTx/>
              <a:buAutoNum type="arabicPeriod"/>
            </a:pPr>
            <a:r>
              <a:rPr lang="it-IT" altLang="it-IT" sz="1600" dirty="0">
                <a:latin typeface="Verdana" panose="020B0604030504040204" pitchFamily="34" charset="0"/>
              </a:rPr>
              <a:t>I geni sono infelici significa che: “L’osservazione di un gruppo  di persone ritenute geniali ha evidenziato un’alta correlazione con un sentimento di infelicità personale.</a:t>
            </a:r>
          </a:p>
        </p:txBody>
      </p:sp>
      <p:sp>
        <p:nvSpPr>
          <p:cNvPr id="188440" name="Rectangle 24">
            <a:extLst>
              <a:ext uri="{FF2B5EF4-FFF2-40B4-BE49-F238E27FC236}">
                <a16:creationId xmlns:a16="http://schemas.microsoft.com/office/drawing/2014/main" id="{57D0A4FE-CFAA-45B2-9788-E5A5149754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745" y="1584722"/>
            <a:ext cx="830580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altLang="it-IT" sz="1600" dirty="0">
                <a:latin typeface="Verdana" panose="020B0604030504040204" pitchFamily="34" charset="0"/>
              </a:rPr>
              <a:t>Seguendo i principi dell’operazionismo la proposizione "I geni sono infelici", potrebbe essere verificata solo se trasformata in una nuova proposizione in grado di stabilire un rapporto (operazionale) tra i due concetti. </a:t>
            </a:r>
          </a:p>
          <a:p>
            <a:r>
              <a:rPr lang="it-IT" altLang="it-IT" sz="1600" dirty="0">
                <a:latin typeface="Verdana" panose="020B0604030504040204" pitchFamily="34" charset="0"/>
              </a:rPr>
              <a:t>Quale, tra le seguenti proposizioni, rispetta i criteri dell’operazionismo?</a:t>
            </a:r>
          </a:p>
        </p:txBody>
      </p:sp>
      <p:pic>
        <p:nvPicPr>
          <p:cNvPr id="188441" name="Picture 25" descr="msg_ms">
            <a:extLst>
              <a:ext uri="{FF2B5EF4-FFF2-40B4-BE49-F238E27FC236}">
                <a16:creationId xmlns:a16="http://schemas.microsoft.com/office/drawing/2014/main" id="{055A5D0C-B063-4B71-9A57-D4BB98784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263" y="5705475"/>
            <a:ext cx="3417887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97146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8" name="Text Box 8">
            <a:extLst>
              <a:ext uri="{FF2B5EF4-FFF2-40B4-BE49-F238E27FC236}">
                <a16:creationId xmlns:a16="http://schemas.microsoft.com/office/drawing/2014/main" id="{9D3B596B-61B3-47D4-89B3-630A4478EF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1143000"/>
            <a:ext cx="240001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2000" b="1" dirty="0">
                <a:solidFill>
                  <a:srgbClr val="003399"/>
                </a:solidFill>
                <a:latin typeface="Arial Narrow" panose="020B0606020202030204" pitchFamily="34" charset="0"/>
              </a:rPr>
              <a:t>Il metodo della ricerca</a:t>
            </a:r>
          </a:p>
        </p:txBody>
      </p:sp>
      <p:sp>
        <p:nvSpPr>
          <p:cNvPr id="189460" name="Text Box 20">
            <a:extLst>
              <a:ext uri="{FF2B5EF4-FFF2-40B4-BE49-F238E27FC236}">
                <a16:creationId xmlns:a16="http://schemas.microsoft.com/office/drawing/2014/main" id="{36CC03F1-7BC4-4B54-84BD-FF3909949D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364585"/>
            <a:ext cx="3962400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it-IT" altLang="it-IT" sz="2000" dirty="0">
                <a:latin typeface="Arial Narrow" panose="020B0606020202030204" pitchFamily="34" charset="0"/>
                <a:cs typeface="Times New Roman" panose="02020603050405020304" pitchFamily="18" charset="0"/>
              </a:rPr>
              <a:t>E’ possibile scegliere tra approcci e modalità diversi per procedere all’impostazione di una ricerca e alla verifica delle ipotesi. </a:t>
            </a:r>
          </a:p>
          <a:p>
            <a:pPr eaLnBrk="0" hangingPunct="0"/>
            <a:endParaRPr lang="it-IT" altLang="it-IT" sz="20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it-IT" altLang="it-IT" sz="2000" dirty="0">
                <a:latin typeface="Arial Narrow" panose="020B0606020202030204" pitchFamily="34" charset="0"/>
                <a:cs typeface="Times New Roman" panose="02020603050405020304" pitchFamily="18" charset="0"/>
              </a:rPr>
              <a:t>In alcuni trattati questi approcci vengono chiamati metodi e metodologie</a:t>
            </a:r>
            <a:r>
              <a:rPr lang="it-IT" altLang="it-IT" sz="2000" dirty="0">
                <a:solidFill>
                  <a:srgbClr val="80008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</a:t>
            </a:r>
          </a:p>
          <a:p>
            <a:pPr eaLnBrk="0" hangingPunct="0"/>
            <a:r>
              <a:rPr lang="it-IT" altLang="it-IT" sz="2000" dirty="0">
                <a:latin typeface="Arial Narrow" panose="020B0606020202030204" pitchFamily="34" charset="0"/>
                <a:cs typeface="Times New Roman" panose="02020603050405020304" pitchFamily="18" charset="0"/>
              </a:rPr>
              <a:t>Il termine metodo viene dal greco ed è composto da un prefisso </a:t>
            </a:r>
            <a:r>
              <a:rPr lang="it-IT" altLang="it-IT" sz="2000" b="1" i="1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μετά</a:t>
            </a:r>
            <a:r>
              <a:rPr lang="it-IT" altLang="it-IT" sz="20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it-IT" altLang="it-IT" sz="2000" dirty="0">
                <a:latin typeface="Arial Narrow" panose="020B0606020202030204" pitchFamily="34" charset="0"/>
                <a:cs typeface="Times New Roman" panose="02020603050405020304" pitchFamily="18" charset="0"/>
              </a:rPr>
              <a:t>che indica il seguire qualcosa e dalla parola </a:t>
            </a:r>
            <a:r>
              <a:rPr lang="it-IT" altLang="it-IT" sz="2000" b="1" i="1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όδός</a:t>
            </a:r>
            <a:r>
              <a:rPr lang="it-IT" altLang="it-IT" sz="20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it-IT" altLang="it-IT" sz="2000" dirty="0">
                <a:latin typeface="Arial Narrow" panose="020B0606020202030204" pitchFamily="34" charset="0"/>
                <a:cs typeface="Times New Roman" panose="02020603050405020304" pitchFamily="18" charset="0"/>
              </a:rPr>
              <a:t>che significa strada, percorso.</a:t>
            </a:r>
          </a:p>
          <a:p>
            <a:pPr eaLnBrk="0" hangingPunct="0"/>
            <a:endParaRPr lang="it-IT" altLang="it-IT" sz="20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it-IT" altLang="it-IT" sz="2000" dirty="0">
                <a:latin typeface="Arial Narrow" panose="020B0606020202030204" pitchFamily="34" charset="0"/>
                <a:cs typeface="Times New Roman" panose="02020603050405020304" pitchFamily="18" charset="0"/>
              </a:rPr>
              <a:t>Noi definiremo con ‘metodo’: quel percorso che stabilisce l’impianto complessivo dell’attività di ricerca e ne è costitutivo della sua scientificità.</a:t>
            </a:r>
            <a:r>
              <a:rPr lang="it-IT" altLang="it-IT" sz="2000" b="1" dirty="0">
                <a:latin typeface="Arial Narrow" panose="020B0606020202030204" pitchFamily="34" charset="0"/>
              </a:rPr>
              <a:t> </a:t>
            </a:r>
            <a:endParaRPr lang="it-IT" altLang="it-IT" sz="2000" dirty="0">
              <a:latin typeface="Arial Narrow" panose="020B0606020202030204" pitchFamily="34" charset="0"/>
            </a:endParaRPr>
          </a:p>
        </p:txBody>
      </p:sp>
      <p:pic>
        <p:nvPicPr>
          <p:cNvPr id="189461" name="Picture 21" descr="metodo">
            <a:extLst>
              <a:ext uri="{FF2B5EF4-FFF2-40B4-BE49-F238E27FC236}">
                <a16:creationId xmlns:a16="http://schemas.microsoft.com/office/drawing/2014/main" id="{165F9979-9CA6-4F3A-BF8C-2C35BA864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1958975"/>
            <a:ext cx="3070225" cy="3451225"/>
          </a:xfrm>
          <a:prstGeom prst="rect">
            <a:avLst/>
          </a:prstGeom>
          <a:noFill/>
          <a:effectLst>
            <a:outerShdw dist="56796" dir="6993903" algn="ctr" rotWithShape="0">
              <a:srgbClr val="DDDDDD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003842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21ce996ad75a6a3f33d699d2c256f99499ab2c29"/>
</p:tagLst>
</file>

<file path=ppt/theme/theme1.xml><?xml version="1.0" encoding="utf-8"?>
<a:theme xmlns:a="http://schemas.openxmlformats.org/drawingml/2006/main" name="Presentazione vuot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00396E"/>
      </a:accent2>
      <a:accent3>
        <a:srgbClr val="FFFFFF"/>
      </a:accent3>
      <a:accent4>
        <a:srgbClr val="000000"/>
      </a:accent4>
      <a:accent5>
        <a:srgbClr val="DAEDEF"/>
      </a:accent5>
      <a:accent6>
        <a:srgbClr val="003363"/>
      </a:accent6>
      <a:hlink>
        <a:srgbClr val="0086CF"/>
      </a:hlink>
      <a:folHlink>
        <a:srgbClr val="5DD1CF"/>
      </a:folHlink>
    </a:clrScheme>
    <a:fontScheme name="Presentazione vuota">
      <a:majorFont>
        <a:latin typeface="Verdana"/>
        <a:ea typeface="ヒラギノ角ゴ Pro W3"/>
        <a:cs typeface="ヒラギノ角ゴ Pro W3"/>
      </a:majorFont>
      <a:minorFont>
        <a:latin typeface="Verdana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lnDef>
  </a:objectDefaults>
  <a:extraClrSchemeLst>
    <a:extraClrScheme>
      <a:clrScheme name="Presentazione vuo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2037</TotalTime>
  <Words>1883</Words>
  <Application>Microsoft Office PowerPoint</Application>
  <PresentationFormat>Presentazione su schermo (4:3)</PresentationFormat>
  <Paragraphs>168</Paragraphs>
  <Slides>22</Slides>
  <Notes>21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32" baseType="lpstr">
      <vt:lpstr>Arial</vt:lpstr>
      <vt:lpstr>Arial Narrow</vt:lpstr>
      <vt:lpstr>Franklin Gothic Book</vt:lpstr>
      <vt:lpstr>Franklin Gothic Medium</vt:lpstr>
      <vt:lpstr>Tahoma</vt:lpstr>
      <vt:lpstr>Times New Roman</vt:lpstr>
      <vt:lpstr>Verdana</vt:lpstr>
      <vt:lpstr>Wingdings 3</vt:lpstr>
      <vt:lpstr>ヒラギノ角ゴ Pro W3</vt:lpstr>
      <vt:lpstr>Presentazione vuota</vt:lpstr>
      <vt:lpstr>Pedagogia sperimentale  prof. Pietro Lucisano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Fermenti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Unitelma Sapienza</dc:title>
  <dc:creator>Cristiana Pagnottelli</dc:creator>
  <cp:lastModifiedBy>pietro lucisano</cp:lastModifiedBy>
  <cp:revision>117</cp:revision>
  <cp:lastPrinted>2012-10-15T10:35:53Z</cp:lastPrinted>
  <dcterms:created xsi:type="dcterms:W3CDTF">2007-08-30T13:32:27Z</dcterms:created>
  <dcterms:modified xsi:type="dcterms:W3CDTF">2018-02-08T10:48:49Z</dcterms:modified>
</cp:coreProperties>
</file>