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54" r:id="rId1"/>
  </p:sldMasterIdLst>
  <p:notesMasterIdLst>
    <p:notesMasterId r:id="rId29"/>
  </p:notesMasterIdLst>
  <p:handoutMasterIdLst>
    <p:handoutMasterId r:id="rId30"/>
  </p:handout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4" r:id="rId9"/>
    <p:sldId id="265" r:id="rId10"/>
    <p:sldId id="267" r:id="rId11"/>
    <p:sldId id="268" r:id="rId12"/>
    <p:sldId id="269" r:id="rId13"/>
    <p:sldId id="272" r:id="rId14"/>
    <p:sldId id="270" r:id="rId15"/>
    <p:sldId id="271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</p:sldIdLst>
  <p:sldSz cx="12192000" cy="6858000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24" autoAdjust="0"/>
    <p:restoredTop sz="79354" autoAdjust="0"/>
  </p:normalViewPr>
  <p:slideViewPr>
    <p:cSldViewPr>
      <p:cViewPr varScale="1">
        <p:scale>
          <a:sx n="74" d="100"/>
          <a:sy n="74" d="100"/>
        </p:scale>
        <p:origin x="726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56B6DC-9792-4B9A-A5D2-A3098656C8B4}" type="datetimeFigureOut">
              <a:rPr lang="it-IT" smtClean="0"/>
              <a:pPr/>
              <a:t>10/11/2020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494D23-9EE0-4C28-AD4B-EBFE960BCAB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20955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2C4836-5A60-42F3-AA01-07D72F5032F7}" type="datetimeFigureOut">
              <a:rPr lang="it-IT" smtClean="0"/>
              <a:pPr/>
              <a:t>10/11/2020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9E4BEA-7127-4933-A006-3643C0FECE5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0814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dirty="0" smtClean="0"/>
              <a:t>Si potrebbe dire che la </a:t>
            </a:r>
            <a:r>
              <a:rPr lang="it-IT" sz="1200" i="1" dirty="0" err="1" smtClean="0"/>
              <a:t>mission</a:t>
            </a:r>
            <a:r>
              <a:rPr lang="it-IT" sz="1200" i="1" dirty="0" smtClean="0"/>
              <a:t> </a:t>
            </a:r>
            <a:r>
              <a:rPr lang="it-IT" sz="1200" dirty="0" smtClean="0"/>
              <a:t>si compone di due parti: gli elementi centrali (</a:t>
            </a:r>
            <a:r>
              <a:rPr lang="it-IT" sz="1200" i="1" dirty="0" err="1" smtClean="0"/>
              <a:t>core</a:t>
            </a:r>
            <a:r>
              <a:rPr lang="it-IT" sz="1200" i="1" dirty="0" smtClean="0"/>
              <a:t> </a:t>
            </a:r>
            <a:r>
              <a:rPr lang="it-IT" sz="1200" i="1" dirty="0" err="1" smtClean="0"/>
              <a:t>elements</a:t>
            </a:r>
            <a:r>
              <a:rPr lang="it-IT" sz="1200" dirty="0" smtClean="0"/>
              <a:t>) e quelli di contorno. I primi sono essenziali e imprescindibili, e quindi stabili nel tempo, altri chiariscono di volta in volta il quadro di riferimento in relazione ai cambiamenti del contesto sociale generale. 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E4BEA-7127-4933-A006-3643C0FECE58}" type="slidenum">
              <a:rPr lang="it-IT" smtClean="0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4173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10/11/2020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360320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10/11/2020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1188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10/11/2020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837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10/11/2020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87008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10/11/2020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3713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10/11/2020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98434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10/11/2020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26844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10/11/2020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478831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10/11/2020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957918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10/11/2020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793214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10/11/2020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576586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10/11/2020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913656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10/11/2020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329192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10/11/2020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455793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10/11/2020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127603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10/11/2020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044388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10/11/2020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3920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4B6055F8-1D02-4417-9241-55C834FD9970}" type="datetimeFigureOut">
              <a:rPr lang="it-IT" smtClean="0"/>
              <a:pPr/>
              <a:t>10/11/2020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9995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55" r:id="rId1"/>
    <p:sldLayoutId id="2147484256" r:id="rId2"/>
    <p:sldLayoutId id="2147484257" r:id="rId3"/>
    <p:sldLayoutId id="2147484258" r:id="rId4"/>
    <p:sldLayoutId id="2147484259" r:id="rId5"/>
    <p:sldLayoutId id="2147484260" r:id="rId6"/>
    <p:sldLayoutId id="2147484261" r:id="rId7"/>
    <p:sldLayoutId id="2147484262" r:id="rId8"/>
    <p:sldLayoutId id="2147484263" r:id="rId9"/>
    <p:sldLayoutId id="2147484264" r:id="rId10"/>
    <p:sldLayoutId id="2147484265" r:id="rId11"/>
    <p:sldLayoutId id="2147484266" r:id="rId12"/>
    <p:sldLayoutId id="2147484267" r:id="rId13"/>
    <p:sldLayoutId id="2147484268" r:id="rId14"/>
    <p:sldLayoutId id="2147484269" r:id="rId15"/>
    <p:sldLayoutId id="2147484270" r:id="rId16"/>
    <p:sldLayoutId id="2147484271" r:id="rId17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ogle.com/url?q=http://www.aib.it/aib/commiss/cnbp/unesco.htm&amp;sa=D&amp;sntz=1&amp;usg=AFQjCNE-7DQdD2H6hRGAeY9grOlQXJ_lsQ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775520" y="1772816"/>
            <a:ext cx="8640960" cy="2376263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it-IT" b="1" dirty="0" smtClean="0"/>
              <a:t>Vision, </a:t>
            </a:r>
            <a:r>
              <a:rPr lang="it-IT" b="1" dirty="0" err="1" smtClean="0"/>
              <a:t>mission</a:t>
            </a:r>
            <a:r>
              <a:rPr lang="it-IT" b="1" dirty="0" smtClean="0"/>
              <a:t>, obiettivi, strategie, qualità</a:t>
            </a:r>
            <a:endParaRPr lang="it-IT" b="1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895600" y="4797152"/>
            <a:ext cx="6400800" cy="1296144"/>
          </a:xfrm>
        </p:spPr>
        <p:txBody>
          <a:bodyPr>
            <a:normAutofit/>
          </a:bodyPr>
          <a:lstStyle/>
          <a:p>
            <a:r>
              <a:rPr lang="it-IT" sz="2800" b="1" dirty="0" smtClean="0">
                <a:solidFill>
                  <a:schemeClr val="tx1"/>
                </a:solidFill>
              </a:rPr>
              <a:t>Anna </a:t>
            </a:r>
            <a:r>
              <a:rPr lang="it-IT" sz="2800" b="1" dirty="0" err="1" smtClean="0">
                <a:solidFill>
                  <a:schemeClr val="tx1"/>
                </a:solidFill>
              </a:rPr>
              <a:t>Galluzzi</a:t>
            </a:r>
            <a:endParaRPr lang="it-IT" sz="2800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1424" y="260648"/>
            <a:ext cx="10353762" cy="970450"/>
          </a:xfrm>
        </p:spPr>
        <p:txBody>
          <a:bodyPr/>
          <a:lstStyle/>
          <a:p>
            <a:r>
              <a:rPr lang="it-IT" b="1" dirty="0" smtClean="0">
                <a:solidFill>
                  <a:schemeClr val="accent1"/>
                </a:solidFill>
              </a:rPr>
              <a:t>Aspettativa di vita della </a:t>
            </a:r>
            <a:r>
              <a:rPr lang="it-IT" b="1" i="1" dirty="0" err="1" smtClean="0">
                <a:solidFill>
                  <a:schemeClr val="accent1"/>
                </a:solidFill>
              </a:rPr>
              <a:t>mission</a:t>
            </a:r>
            <a:endParaRPr lang="it-IT" b="1" dirty="0">
              <a:solidFill>
                <a:schemeClr val="accent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35360" y="1340768"/>
            <a:ext cx="10153129" cy="4968553"/>
          </a:xfrm>
        </p:spPr>
        <p:txBody>
          <a:bodyPr>
            <a:noAutofit/>
          </a:bodyPr>
          <a:lstStyle/>
          <a:p>
            <a:r>
              <a:rPr lang="it-IT" sz="2800" dirty="0" smtClean="0"/>
              <a:t>La </a:t>
            </a:r>
            <a:r>
              <a:rPr lang="it-IT" sz="2800" i="1" dirty="0" err="1" smtClean="0"/>
              <a:t>mission</a:t>
            </a:r>
            <a:r>
              <a:rPr lang="it-IT" sz="2800" i="1" dirty="0" smtClean="0"/>
              <a:t> </a:t>
            </a:r>
            <a:r>
              <a:rPr lang="it-IT" sz="2800" dirty="0" smtClean="0"/>
              <a:t>della biblioteca come istituzione si può dire </a:t>
            </a:r>
            <a:r>
              <a:rPr lang="it-IT" sz="2800" b="1" dirty="0" smtClean="0">
                <a:solidFill>
                  <a:schemeClr val="accent1"/>
                </a:solidFill>
              </a:rPr>
              <a:t>stabile nel tempo</a:t>
            </a:r>
            <a:r>
              <a:rPr lang="it-IT" sz="2800" dirty="0" smtClean="0"/>
              <a:t>: la funzione della biblioteca nella società si può, infatti, ritenere valida ancora oggi così come è stato espressa e formulata fin da tempi remoti</a:t>
            </a:r>
          </a:p>
          <a:p>
            <a:r>
              <a:rPr lang="it-IT" sz="2800" dirty="0" smtClean="0"/>
              <a:t>Anche la </a:t>
            </a:r>
            <a:r>
              <a:rPr lang="it-IT" sz="2800" i="1" dirty="0" err="1" smtClean="0"/>
              <a:t>mission</a:t>
            </a:r>
            <a:r>
              <a:rPr lang="it-IT" sz="2800" i="1" dirty="0" smtClean="0"/>
              <a:t> </a:t>
            </a:r>
            <a:r>
              <a:rPr lang="it-IT" sz="2800" dirty="0" smtClean="0"/>
              <a:t>generale relativa a ciascuna tipologia di biblioteche può essere considerata </a:t>
            </a:r>
            <a:r>
              <a:rPr lang="it-IT" sz="2800" b="1" dirty="0" smtClean="0">
                <a:solidFill>
                  <a:schemeClr val="accent1"/>
                </a:solidFill>
              </a:rPr>
              <a:t>tendenzialmente stabile</a:t>
            </a:r>
            <a:r>
              <a:rPr lang="it-IT" sz="2800" dirty="0" smtClean="0"/>
              <a:t>, almeno nei suoi elementi essenziali; è vero però che nel tempo si può porre l’accento su strumenti, pubblici e orientamenti differenti</a:t>
            </a:r>
          </a:p>
          <a:p>
            <a:r>
              <a:rPr lang="it-IT" sz="2800" dirty="0" smtClean="0"/>
              <a:t>Nel caso della singola biblioteca la </a:t>
            </a:r>
            <a:r>
              <a:rPr lang="it-IT" sz="2800" i="1" dirty="0" err="1" smtClean="0"/>
              <a:t>mission</a:t>
            </a:r>
            <a:r>
              <a:rPr lang="it-IT" sz="2800" i="1" dirty="0" smtClean="0"/>
              <a:t> </a:t>
            </a:r>
            <a:r>
              <a:rPr lang="it-IT" sz="2800" b="1" dirty="0" smtClean="0">
                <a:solidFill>
                  <a:schemeClr val="accent1"/>
                </a:solidFill>
                <a:effectLst/>
              </a:rPr>
              <a:t>evolve e si aggiorna periodicamente</a:t>
            </a:r>
            <a:endParaRPr lang="it-IT" sz="28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 smtClean="0">
                <a:solidFill>
                  <a:schemeClr val="accent1"/>
                </a:solidFill>
              </a:rPr>
              <a:t>Gli scopi della biblioteca</a:t>
            </a:r>
            <a:endParaRPr lang="it-IT" b="1" dirty="0">
              <a:solidFill>
                <a:schemeClr val="accent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95400" y="1732449"/>
            <a:ext cx="10873208" cy="4936911"/>
          </a:xfrm>
        </p:spPr>
        <p:txBody>
          <a:bodyPr>
            <a:normAutofit/>
          </a:bodyPr>
          <a:lstStyle/>
          <a:p>
            <a:r>
              <a:rPr lang="it-IT" sz="2400" dirty="0" smtClean="0"/>
              <a:t>Definire una </a:t>
            </a:r>
            <a:r>
              <a:rPr lang="it-IT" sz="2400" i="1" dirty="0" err="1" smtClean="0"/>
              <a:t>mission</a:t>
            </a:r>
            <a:r>
              <a:rPr lang="it-IT" sz="2400" i="1" dirty="0" smtClean="0"/>
              <a:t> </a:t>
            </a:r>
            <a:r>
              <a:rPr lang="it-IT" sz="2400" dirty="0" smtClean="0"/>
              <a:t>efficace non è sufficiente; per poter diventare fattore di pianificazione e di gestione organizzativa, è infatti necessario tradurla in </a:t>
            </a:r>
            <a:r>
              <a:rPr lang="it-IT" sz="2400" b="1" dirty="0" smtClean="0">
                <a:solidFill>
                  <a:schemeClr val="accent1"/>
                </a:solidFill>
              </a:rPr>
              <a:t>scopi (</a:t>
            </a:r>
            <a:r>
              <a:rPr lang="it-IT" sz="2400" b="1" i="1" dirty="0" smtClean="0">
                <a:solidFill>
                  <a:schemeClr val="accent1"/>
                </a:solidFill>
              </a:rPr>
              <a:t>goal</a:t>
            </a:r>
            <a:r>
              <a:rPr lang="it-IT" sz="2400" b="1" dirty="0" smtClean="0">
                <a:solidFill>
                  <a:schemeClr val="accent1"/>
                </a:solidFill>
              </a:rPr>
              <a:t>) </a:t>
            </a:r>
            <a:r>
              <a:rPr lang="it-IT" sz="2400" dirty="0" smtClean="0"/>
              <a:t>e in </a:t>
            </a:r>
            <a:r>
              <a:rPr lang="it-IT" sz="2400" b="1" dirty="0" smtClean="0">
                <a:solidFill>
                  <a:schemeClr val="accent1"/>
                </a:solidFill>
              </a:rPr>
              <a:t>obiettivi (</a:t>
            </a:r>
            <a:r>
              <a:rPr lang="it-IT" sz="2400" b="1" i="1" dirty="0" err="1" smtClean="0">
                <a:solidFill>
                  <a:schemeClr val="accent1"/>
                </a:solidFill>
              </a:rPr>
              <a:t>objective</a:t>
            </a:r>
            <a:r>
              <a:rPr lang="it-IT" sz="2400" b="1" dirty="0" smtClean="0">
                <a:solidFill>
                  <a:schemeClr val="accent1"/>
                </a:solidFill>
              </a:rPr>
              <a:t>)</a:t>
            </a:r>
          </a:p>
          <a:p>
            <a:r>
              <a:rPr lang="it-IT" sz="2400" dirty="0" smtClean="0"/>
              <a:t>Gli scopi dell’organizzazione derivano direttamente dalla </a:t>
            </a:r>
            <a:r>
              <a:rPr lang="it-IT" sz="2400" i="1" dirty="0" err="1" smtClean="0"/>
              <a:t>mission</a:t>
            </a:r>
            <a:r>
              <a:rPr lang="it-IT" sz="2400" dirty="0" smtClean="0"/>
              <a:t>; essi traducono la </a:t>
            </a:r>
            <a:r>
              <a:rPr lang="it-IT" sz="2400" i="1" dirty="0" err="1" smtClean="0"/>
              <a:t>mission</a:t>
            </a:r>
            <a:r>
              <a:rPr lang="it-IT" sz="2400" i="1" dirty="0" smtClean="0"/>
              <a:t> </a:t>
            </a:r>
            <a:r>
              <a:rPr lang="it-IT" sz="2400" dirty="0" smtClean="0"/>
              <a:t>in punti di arrivo che l’organizzazione ritiene esplicative della propria funzione. </a:t>
            </a:r>
          </a:p>
          <a:p>
            <a:r>
              <a:rPr lang="it-IT" sz="2400" dirty="0" smtClean="0"/>
              <a:t>Secondo alcune fonti, devono essere sviluppati tre tipi di scopi: </a:t>
            </a:r>
          </a:p>
          <a:p>
            <a:pPr lvl="1"/>
            <a:r>
              <a:rPr lang="it-IT" sz="2000" dirty="0" smtClean="0"/>
              <a:t>quelli relativi alla </a:t>
            </a:r>
            <a:r>
              <a:rPr lang="it-IT" sz="2000" b="1" dirty="0" smtClean="0">
                <a:solidFill>
                  <a:schemeClr val="accent1"/>
                </a:solidFill>
              </a:rPr>
              <a:t>gestione di prodotti e servizi</a:t>
            </a:r>
            <a:endParaRPr lang="it-IT" sz="2000" dirty="0" smtClean="0"/>
          </a:p>
          <a:p>
            <a:pPr lvl="1"/>
            <a:r>
              <a:rPr lang="it-IT" sz="2000" dirty="0" smtClean="0"/>
              <a:t>quelli relativi alla </a:t>
            </a:r>
            <a:r>
              <a:rPr lang="it-IT" sz="2000" b="1" dirty="0" smtClean="0">
                <a:solidFill>
                  <a:schemeClr val="accent1"/>
                </a:solidFill>
              </a:rPr>
              <a:t>gestione delle risorse</a:t>
            </a:r>
            <a:r>
              <a:rPr lang="it-IT" sz="2000" dirty="0" smtClean="0"/>
              <a:t> </a:t>
            </a:r>
          </a:p>
          <a:p>
            <a:pPr lvl="1"/>
            <a:r>
              <a:rPr lang="it-IT" sz="2000" dirty="0" smtClean="0"/>
              <a:t>quelli di </a:t>
            </a:r>
            <a:r>
              <a:rPr lang="it-IT" sz="2000" b="1" dirty="0" smtClean="0">
                <a:solidFill>
                  <a:schemeClr val="accent1"/>
                </a:solidFill>
              </a:rPr>
              <a:t>tipo amministrativo</a:t>
            </a:r>
            <a:endParaRPr lang="it-IT" sz="20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1424" y="332656"/>
            <a:ext cx="10353762" cy="970450"/>
          </a:xfrm>
        </p:spPr>
        <p:txBody>
          <a:bodyPr/>
          <a:lstStyle/>
          <a:p>
            <a:r>
              <a:rPr lang="it-IT" b="1" dirty="0" smtClean="0">
                <a:solidFill>
                  <a:schemeClr val="accent1"/>
                </a:solidFill>
              </a:rPr>
              <a:t>Gli obiettivi della biblioteca</a:t>
            </a:r>
            <a:endParaRPr lang="it-IT" b="1" dirty="0">
              <a:solidFill>
                <a:schemeClr val="accent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67408" y="1268761"/>
            <a:ext cx="10500149" cy="5328592"/>
          </a:xfrm>
        </p:spPr>
        <p:txBody>
          <a:bodyPr>
            <a:noAutofit/>
          </a:bodyPr>
          <a:lstStyle/>
          <a:p>
            <a:r>
              <a:rPr lang="it-IT" sz="2400" dirty="0" smtClean="0"/>
              <a:t>Nel momento in cui si passa dalla pianificazione strategica alla programmazione delle attività è necessario ricondurre la </a:t>
            </a:r>
            <a:r>
              <a:rPr lang="it-IT" sz="2400" i="1" dirty="0" err="1" smtClean="0"/>
              <a:t>mission</a:t>
            </a:r>
            <a:r>
              <a:rPr lang="it-IT" sz="2400" dirty="0" smtClean="0"/>
              <a:t> e gli scopi della biblioteca, che per loro natura sono generali, ad </a:t>
            </a:r>
            <a:r>
              <a:rPr lang="it-IT" sz="2400" b="1" dirty="0" smtClean="0">
                <a:solidFill>
                  <a:schemeClr val="accent1"/>
                </a:solidFill>
              </a:rPr>
              <a:t>obiettivi specifici</a:t>
            </a:r>
          </a:p>
          <a:p>
            <a:r>
              <a:rPr lang="it-IT" sz="2400" dirty="0" smtClean="0"/>
              <a:t>A volte gli obiettivi vengono descritti mediante l'acronimo </a:t>
            </a:r>
            <a:r>
              <a:rPr lang="it-IT" sz="2400" b="1" dirty="0" smtClean="0">
                <a:solidFill>
                  <a:schemeClr val="accent1"/>
                </a:solidFill>
              </a:rPr>
              <a:t>SMARTER</a:t>
            </a:r>
            <a:r>
              <a:rPr lang="it-IT" sz="2400" dirty="0" smtClean="0">
                <a:solidFill>
                  <a:schemeClr val="accent1"/>
                </a:solidFill>
              </a:rPr>
              <a:t>:</a:t>
            </a:r>
          </a:p>
          <a:p>
            <a:pPr lvl="1"/>
            <a:r>
              <a:rPr lang="it-IT" sz="2000" dirty="0" smtClean="0"/>
              <a:t>Specifico; </a:t>
            </a:r>
          </a:p>
          <a:p>
            <a:pPr lvl="1"/>
            <a:r>
              <a:rPr lang="it-IT" sz="2000" dirty="0" smtClean="0"/>
              <a:t>Misurabile; </a:t>
            </a:r>
          </a:p>
          <a:p>
            <a:pPr lvl="1"/>
            <a:r>
              <a:rPr lang="it-IT" sz="2000" dirty="0" smtClean="0"/>
              <a:t>Accettabile; </a:t>
            </a:r>
          </a:p>
          <a:p>
            <a:pPr lvl="1"/>
            <a:r>
              <a:rPr lang="it-IT" sz="2000" dirty="0" smtClean="0"/>
              <a:t>Realistico; </a:t>
            </a:r>
          </a:p>
          <a:p>
            <a:pPr lvl="1"/>
            <a:r>
              <a:rPr lang="it-IT" sz="2000" dirty="0" smtClean="0"/>
              <a:t>Temporalmente definito; </a:t>
            </a:r>
          </a:p>
          <a:p>
            <a:pPr lvl="1"/>
            <a:r>
              <a:rPr lang="it-IT" sz="2000" dirty="0" smtClean="0"/>
              <a:t>Esteso; </a:t>
            </a:r>
          </a:p>
          <a:p>
            <a:pPr lvl="1"/>
            <a:r>
              <a:rPr lang="it-IT" sz="2000" dirty="0" smtClean="0"/>
              <a:t>Remunerativo (non necessariamente in termini economici).</a:t>
            </a:r>
            <a:br>
              <a:rPr lang="it-IT" sz="2000" dirty="0" smtClean="0"/>
            </a:br>
            <a:endParaRPr lang="it-IT" sz="2000" u="sng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chemeClr val="accent1"/>
                </a:solidFill>
              </a:rPr>
              <a:t>Le strategie della biblioteca</a:t>
            </a:r>
            <a:endParaRPr lang="it-IT" b="1" dirty="0">
              <a:solidFill>
                <a:schemeClr val="accent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07368" y="1772816"/>
            <a:ext cx="5060497" cy="4058750"/>
          </a:xfrm>
        </p:spPr>
        <p:txBody>
          <a:bodyPr>
            <a:noAutofit/>
          </a:bodyPr>
          <a:lstStyle/>
          <a:p>
            <a:r>
              <a:rPr lang="it-IT" sz="2400" dirty="0" smtClean="0"/>
              <a:t>Una volta definiti la </a:t>
            </a:r>
            <a:r>
              <a:rPr lang="it-IT" sz="2400" i="1" dirty="0" err="1" smtClean="0"/>
              <a:t>mission</a:t>
            </a:r>
            <a:r>
              <a:rPr lang="it-IT" sz="2400" dirty="0" smtClean="0"/>
              <a:t>, gli scopi e gli obiettivi, è necessario identificare i compiti e le azioni utili alla loro realizzazione, ossia le strategie da mettere in atto</a:t>
            </a:r>
          </a:p>
          <a:p>
            <a:r>
              <a:rPr lang="it-IT" sz="2400" dirty="0" smtClean="0"/>
              <a:t>Così se </a:t>
            </a:r>
            <a:r>
              <a:rPr lang="it-IT" sz="2400" i="1" dirty="0" err="1" smtClean="0"/>
              <a:t>mission</a:t>
            </a:r>
            <a:r>
              <a:rPr lang="it-IT" sz="2400" dirty="0" smtClean="0"/>
              <a:t>, scopi e obiettivi chiariscono dove si colloca o vuole andare la biblioteca, le strategie di azione stabiliscono </a:t>
            </a:r>
            <a:r>
              <a:rPr lang="it-IT" sz="2400" b="1" dirty="0" smtClean="0">
                <a:solidFill>
                  <a:schemeClr val="accent1"/>
                </a:solidFill>
              </a:rPr>
              <a:t>come arrivarci</a:t>
            </a:r>
            <a:r>
              <a:rPr lang="it-IT" sz="2400" dirty="0" smtClean="0"/>
              <a:t>. </a:t>
            </a:r>
            <a:br>
              <a:rPr lang="it-IT" sz="2400" dirty="0" smtClean="0"/>
            </a:br>
            <a:endParaRPr lang="it-IT" sz="2400" dirty="0"/>
          </a:p>
        </p:txBody>
      </p:sp>
      <p:pic>
        <p:nvPicPr>
          <p:cNvPr id="5" name="Segnaposto contenuto 4" descr="strategi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663952" y="1826875"/>
            <a:ext cx="6086909" cy="3834373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911424" y="260648"/>
            <a:ext cx="10353762" cy="970450"/>
          </a:xfrm>
        </p:spPr>
        <p:txBody>
          <a:bodyPr/>
          <a:lstStyle/>
          <a:p>
            <a:r>
              <a:rPr lang="it-IT" b="1" dirty="0" smtClean="0">
                <a:solidFill>
                  <a:schemeClr val="accent1"/>
                </a:solidFill>
              </a:rPr>
              <a:t>Le strategie della biblioteca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95401" y="1556792"/>
            <a:ext cx="5278892" cy="4234407"/>
          </a:xfrm>
        </p:spPr>
        <p:txBody>
          <a:bodyPr>
            <a:noAutofit/>
          </a:bodyPr>
          <a:lstStyle/>
          <a:p>
            <a:r>
              <a:rPr lang="it-IT" sz="2400" dirty="0" smtClean="0"/>
              <a:t>All’interno del concetto di “strategia” in generale, le fonti distinguono almeno tra “</a:t>
            </a:r>
            <a:r>
              <a:rPr lang="it-IT" sz="2400" b="1" dirty="0" smtClean="0">
                <a:solidFill>
                  <a:schemeClr val="accent1"/>
                </a:solidFill>
              </a:rPr>
              <a:t>strategia corporativa</a:t>
            </a:r>
            <a:r>
              <a:rPr lang="it-IT" sz="2400" dirty="0" smtClean="0"/>
              <a:t>” e “</a:t>
            </a:r>
            <a:r>
              <a:rPr lang="it-IT" sz="2400" b="1" dirty="0" smtClean="0">
                <a:solidFill>
                  <a:schemeClr val="accent1"/>
                </a:solidFill>
              </a:rPr>
              <a:t>strategia competitiva</a:t>
            </a:r>
            <a:r>
              <a:rPr lang="it-IT" sz="2400" dirty="0" smtClean="0"/>
              <a:t>”</a:t>
            </a:r>
          </a:p>
          <a:p>
            <a:pPr lvl="1"/>
            <a:r>
              <a:rPr lang="it-IT" sz="2200" dirty="0" smtClean="0"/>
              <a:t>la strategia corporativa individua i mercati e i tipi di attività nei quali lavorerà l’organizzazione</a:t>
            </a:r>
          </a:p>
          <a:p>
            <a:pPr lvl="1"/>
            <a:r>
              <a:rPr lang="it-IT" sz="2200" dirty="0" smtClean="0"/>
              <a:t>la strategia competitiva, invece, stabilisce, una volta scelto un determinato ambito di attività, su quale base l’organizzazione intende competere. </a:t>
            </a:r>
            <a:endParaRPr lang="it-IT" sz="2200" dirty="0"/>
          </a:p>
        </p:txBody>
      </p:sp>
      <p:pic>
        <p:nvPicPr>
          <p:cNvPr id="6" name="Segnaposto contenuto 5" descr="strategie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063434" y="1700808"/>
            <a:ext cx="5694843" cy="4392488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416" y="116632"/>
            <a:ext cx="10353762" cy="970450"/>
          </a:xfrm>
        </p:spPr>
        <p:txBody>
          <a:bodyPr>
            <a:normAutofit/>
          </a:bodyPr>
          <a:lstStyle/>
          <a:p>
            <a:r>
              <a:rPr lang="it-IT" b="1" dirty="0" smtClean="0">
                <a:solidFill>
                  <a:schemeClr val="accent1"/>
                </a:solidFill>
              </a:rPr>
              <a:t>Input, processi, output e </a:t>
            </a:r>
            <a:r>
              <a:rPr lang="it-IT" b="1" dirty="0" err="1" smtClean="0">
                <a:solidFill>
                  <a:schemeClr val="accent1"/>
                </a:solidFill>
              </a:rPr>
              <a:t>outcome</a:t>
            </a:r>
            <a:endParaRPr lang="it-IT" dirty="0">
              <a:solidFill>
                <a:schemeClr val="accent1"/>
              </a:solidFill>
            </a:endParaRPr>
          </a:p>
        </p:txBody>
      </p:sp>
      <p:pic>
        <p:nvPicPr>
          <p:cNvPr id="6" name="Segnaposto contenuto 5" descr="input-outpu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47528" y="985711"/>
            <a:ext cx="8578992" cy="5611642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1424" y="260648"/>
            <a:ext cx="10353762" cy="970450"/>
          </a:xfrm>
        </p:spPr>
        <p:txBody>
          <a:bodyPr/>
          <a:lstStyle/>
          <a:p>
            <a:r>
              <a:rPr lang="it-IT" b="1" dirty="0" smtClean="0">
                <a:solidFill>
                  <a:schemeClr val="accent1"/>
                </a:solidFill>
              </a:rPr>
              <a:t>Output e </a:t>
            </a:r>
            <a:r>
              <a:rPr lang="it-IT" b="1" dirty="0" err="1" smtClean="0">
                <a:solidFill>
                  <a:schemeClr val="accent1"/>
                </a:solidFill>
              </a:rPr>
              <a:t>outcome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13795" y="1484785"/>
            <a:ext cx="10353762" cy="4306416"/>
          </a:xfrm>
        </p:spPr>
        <p:txBody>
          <a:bodyPr>
            <a:noAutofit/>
          </a:bodyPr>
          <a:lstStyle/>
          <a:p>
            <a:r>
              <a:rPr lang="it-IT" sz="3200" dirty="0" smtClean="0"/>
              <a:t>Gli output costituiscono l’utilità immediata messa a disposizione da parte dell’organizzazione all’utente</a:t>
            </a:r>
          </a:p>
          <a:p>
            <a:endParaRPr lang="it-IT" sz="3200" dirty="0" smtClean="0"/>
          </a:p>
          <a:p>
            <a:r>
              <a:rPr lang="it-IT" sz="3200" dirty="0" smtClean="0"/>
              <a:t>gli </a:t>
            </a:r>
            <a:r>
              <a:rPr lang="it-IT" sz="3200" i="1" dirty="0" err="1" smtClean="0"/>
              <a:t>outcome</a:t>
            </a:r>
            <a:r>
              <a:rPr lang="it-IT" sz="3200" dirty="0" smtClean="0"/>
              <a:t> (i benefici) rappresentano l’utilità ultima dell’organizzazione all’interno del proprio contesto di riferimento e dunque il momento di verifica della realizzazione della </a:t>
            </a:r>
            <a:r>
              <a:rPr lang="it-IT" sz="3200" i="1" dirty="0" err="1" smtClean="0"/>
              <a:t>mission</a:t>
            </a:r>
            <a:r>
              <a:rPr lang="it-IT" sz="3200" dirty="0" smtClean="0"/>
              <a:t> e degli scopi della biblioteca </a:t>
            </a:r>
            <a:endParaRPr lang="it-IT" sz="32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chemeClr val="accent1"/>
                </a:solidFill>
              </a:rPr>
              <a:t>Gli obiettivi strategici della biblioteca</a:t>
            </a:r>
            <a:endParaRPr lang="it-IT" b="1" dirty="0">
              <a:solidFill>
                <a:schemeClr val="accent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9377" y="1732449"/>
            <a:ext cx="9865096" cy="4864903"/>
          </a:xfrm>
        </p:spPr>
        <p:txBody>
          <a:bodyPr>
            <a:noAutofit/>
          </a:bodyPr>
          <a:lstStyle/>
          <a:p>
            <a:r>
              <a:rPr lang="it-IT" sz="2400" b="1" dirty="0" smtClean="0">
                <a:solidFill>
                  <a:schemeClr val="accent1"/>
                </a:solidFill>
              </a:rPr>
              <a:t>Efficacia</a:t>
            </a:r>
            <a:r>
              <a:rPr lang="it-IT" sz="2400" dirty="0" smtClean="0"/>
              <a:t>: livello di qualità dei servizi bibliotecari, intendendo per qualità il grado di raggiungimento degli obiettivi perseguiti e il livello di soddisfazione degli utenti</a:t>
            </a:r>
          </a:p>
          <a:p>
            <a:r>
              <a:rPr lang="it-IT" sz="2400" b="1" dirty="0" smtClean="0">
                <a:solidFill>
                  <a:schemeClr val="accent1"/>
                </a:solidFill>
              </a:rPr>
              <a:t>Efficienza</a:t>
            </a:r>
            <a:r>
              <a:rPr lang="it-IT" sz="2400" dirty="0" smtClean="0"/>
              <a:t>: controllo dei costi e migliore utilizzo delle risorse</a:t>
            </a:r>
          </a:p>
          <a:p>
            <a:pPr lvl="1"/>
            <a:r>
              <a:rPr lang="it-IT" sz="2000" dirty="0" smtClean="0"/>
              <a:t>controllare i costi</a:t>
            </a:r>
          </a:p>
          <a:p>
            <a:pPr lvl="1"/>
            <a:r>
              <a:rPr lang="it-IT" sz="2000" dirty="0" smtClean="0"/>
              <a:t>massimizzare la produttività</a:t>
            </a:r>
          </a:p>
          <a:p>
            <a:r>
              <a:rPr lang="it-IT" sz="2400" b="1" dirty="0" smtClean="0">
                <a:solidFill>
                  <a:schemeClr val="accent1"/>
                </a:solidFill>
              </a:rPr>
              <a:t>Impatto</a:t>
            </a:r>
            <a:r>
              <a:rPr lang="it-IT" sz="2400" dirty="0" smtClean="0"/>
              <a:t>: </a:t>
            </a:r>
          </a:p>
          <a:p>
            <a:pPr lvl="1"/>
            <a:r>
              <a:rPr lang="it-IT" sz="2000" dirty="0" smtClean="0"/>
              <a:t>ricaduta economica determinata della biblioteca sul territorio e le </a:t>
            </a:r>
            <a:r>
              <a:rPr lang="it-IT" sz="2000" dirty="0" err="1" smtClean="0"/>
              <a:t>esternalità</a:t>
            </a:r>
            <a:r>
              <a:rPr lang="it-IT" sz="2000" dirty="0" smtClean="0"/>
              <a:t> positive prodotte nei confronti della comunità</a:t>
            </a:r>
          </a:p>
          <a:p>
            <a:pPr lvl="1"/>
            <a:r>
              <a:rPr lang="it-IT" sz="2000" dirty="0" smtClean="0"/>
              <a:t>gli effetti individuali e sociali prodotti dalla fruizione del servizio stesso</a:t>
            </a:r>
            <a:br>
              <a:rPr lang="it-IT" sz="2000" dirty="0" smtClean="0"/>
            </a:br>
            <a:endParaRPr lang="it-IT" sz="20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1424" y="260648"/>
            <a:ext cx="10353762" cy="970450"/>
          </a:xfrm>
        </p:spPr>
        <p:txBody>
          <a:bodyPr>
            <a:normAutofit/>
          </a:bodyPr>
          <a:lstStyle/>
          <a:p>
            <a:r>
              <a:rPr lang="it-IT" b="1" dirty="0" smtClean="0">
                <a:solidFill>
                  <a:schemeClr val="accent1"/>
                </a:solidFill>
              </a:rPr>
              <a:t>Che cos'è la qualità?</a:t>
            </a:r>
            <a:endParaRPr lang="it-IT" dirty="0">
              <a:solidFill>
                <a:schemeClr val="accent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35360" y="1268760"/>
            <a:ext cx="9793088" cy="5112568"/>
          </a:xfrm>
        </p:spPr>
        <p:txBody>
          <a:bodyPr>
            <a:noAutofit/>
          </a:bodyPr>
          <a:lstStyle/>
          <a:p>
            <a:r>
              <a:rPr lang="it-IT" sz="2800" dirty="0" smtClean="0"/>
              <a:t>L'insieme di efficienza ed efficacia può essere definito anche come la "qualità" della biblioteca. </a:t>
            </a:r>
          </a:p>
          <a:p>
            <a:r>
              <a:rPr lang="it-IT" sz="2800" dirty="0" smtClean="0"/>
              <a:t>La qualità si può definire come "l'insieme delle procedure, risorse, responsabilità e strutture organizzative che concorrono a realizzare un prodotto o un servizio in grado di soddisfare i bisogni del cliente".</a:t>
            </a:r>
          </a:p>
          <a:p>
            <a:r>
              <a:rPr lang="it-IT" sz="2800" dirty="0" smtClean="0"/>
              <a:t>La qualità riguarda i processi, i prodotti, i servizi e coinvolge nella sua interezza un'organizzazione, i suoi clienti/utenti, il contesto in cui essa opera. In pratica, </a:t>
            </a:r>
            <a:r>
              <a:rPr lang="it-IT" sz="2800" b="1" dirty="0" smtClean="0">
                <a:solidFill>
                  <a:schemeClr val="accent1"/>
                </a:solidFill>
              </a:rPr>
              <a:t>la qualità riguarda ogni aspetto ed elemento del "sistema" biblioteca.</a:t>
            </a:r>
            <a:r>
              <a:rPr lang="it-IT" sz="2800" dirty="0" smtClean="0"/>
              <a:t/>
            </a:r>
            <a:br>
              <a:rPr lang="it-IT" sz="2800" dirty="0" smtClean="0"/>
            </a:br>
            <a:endParaRPr lang="it-IT" sz="28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1424" y="188640"/>
            <a:ext cx="10353762" cy="970450"/>
          </a:xfrm>
        </p:spPr>
        <p:txBody>
          <a:bodyPr/>
          <a:lstStyle/>
          <a:p>
            <a:r>
              <a:rPr lang="it-IT" b="1" dirty="0" smtClean="0">
                <a:solidFill>
                  <a:schemeClr val="accent1"/>
                </a:solidFill>
              </a:rPr>
              <a:t>Il “sistema” biblioteca e il ciclo PDCA</a:t>
            </a:r>
            <a:endParaRPr lang="it-IT" b="1" dirty="0">
              <a:solidFill>
                <a:schemeClr val="accent1"/>
              </a:solidFill>
            </a:endParaRPr>
          </a:p>
        </p:txBody>
      </p:sp>
      <p:pic>
        <p:nvPicPr>
          <p:cNvPr id="4" name="Segnaposto contenuto 3" descr="PDC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9376" y="1340768"/>
            <a:ext cx="8949970" cy="5040560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400" b="1" dirty="0" smtClean="0">
                <a:solidFill>
                  <a:schemeClr val="accent1"/>
                </a:solidFill>
              </a:rPr>
              <a:t>Perché riflettere su vision, </a:t>
            </a:r>
            <a:r>
              <a:rPr lang="it-IT" sz="4400" b="1" dirty="0" err="1" smtClean="0">
                <a:solidFill>
                  <a:schemeClr val="accent1"/>
                </a:solidFill>
              </a:rPr>
              <a:t>mission</a:t>
            </a:r>
            <a:r>
              <a:rPr lang="it-IT" sz="4400" b="1" dirty="0" smtClean="0">
                <a:solidFill>
                  <a:schemeClr val="accent1"/>
                </a:solidFill>
              </a:rPr>
              <a:t>, obiettivi, strategie?</a:t>
            </a:r>
            <a:endParaRPr lang="it-IT" sz="4400" b="1" dirty="0">
              <a:solidFill>
                <a:schemeClr val="accent1"/>
              </a:solidFill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idx="1"/>
          </p:nvPr>
        </p:nvSpPr>
        <p:spPr>
          <a:xfrm>
            <a:off x="1295401" y="3933055"/>
            <a:ext cx="9590550" cy="1163877"/>
          </a:xfrm>
        </p:spPr>
        <p:txBody>
          <a:bodyPr>
            <a:normAutofit/>
          </a:bodyPr>
          <a:lstStyle/>
          <a:p>
            <a:endParaRPr lang="it-IT" sz="2400" dirty="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1424" y="188640"/>
            <a:ext cx="10353762" cy="970450"/>
          </a:xfrm>
        </p:spPr>
        <p:txBody>
          <a:bodyPr/>
          <a:lstStyle/>
          <a:p>
            <a:r>
              <a:rPr lang="it-IT" b="1" dirty="0" smtClean="0">
                <a:solidFill>
                  <a:schemeClr val="accent1"/>
                </a:solidFill>
              </a:rPr>
              <a:t>Il ciclo PDCA e la qualità</a:t>
            </a:r>
            <a:endParaRPr lang="it-IT" b="1" dirty="0">
              <a:solidFill>
                <a:schemeClr val="accent1"/>
              </a:solidFill>
            </a:endParaRPr>
          </a:p>
        </p:txBody>
      </p:sp>
      <p:pic>
        <p:nvPicPr>
          <p:cNvPr id="4" name="Segnaposto contenuto 3" descr="01300000212958122225707715874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72597" y="1198941"/>
            <a:ext cx="7467819" cy="5431141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1424" y="188640"/>
            <a:ext cx="10353762" cy="970450"/>
          </a:xfrm>
        </p:spPr>
        <p:txBody>
          <a:bodyPr/>
          <a:lstStyle/>
          <a:p>
            <a:r>
              <a:rPr lang="it-IT" b="1" dirty="0" smtClean="0">
                <a:solidFill>
                  <a:schemeClr val="accent1"/>
                </a:solidFill>
              </a:rPr>
              <a:t>Qualità: il modello delle 5P</a:t>
            </a:r>
            <a:endParaRPr lang="it-IT" b="1" dirty="0">
              <a:solidFill>
                <a:schemeClr val="accent1"/>
              </a:solidFill>
            </a:endParaRPr>
          </a:p>
        </p:txBody>
      </p:sp>
      <p:pic>
        <p:nvPicPr>
          <p:cNvPr id="4" name="Segnaposto contenuto 3" descr="qualità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5390" y="1340768"/>
            <a:ext cx="10462300" cy="4675537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1424" y="188640"/>
            <a:ext cx="10353762" cy="970450"/>
          </a:xfrm>
        </p:spPr>
        <p:txBody>
          <a:bodyPr/>
          <a:lstStyle/>
          <a:p>
            <a:r>
              <a:rPr lang="it-IT" b="1" dirty="0" smtClean="0">
                <a:solidFill>
                  <a:schemeClr val="accent1"/>
                </a:solidFill>
              </a:rPr>
              <a:t>Qualità: il modello delle 5P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9416" y="1628801"/>
            <a:ext cx="10801199" cy="4680520"/>
          </a:xfrm>
        </p:spPr>
        <p:txBody>
          <a:bodyPr>
            <a:normAutofit/>
          </a:bodyPr>
          <a:lstStyle/>
          <a:p>
            <a:r>
              <a:rPr lang="it-IT" sz="2800" dirty="0" smtClean="0"/>
              <a:t>La qualità è:</a:t>
            </a:r>
          </a:p>
          <a:p>
            <a:endParaRPr lang="it-IT" sz="2800" dirty="0" smtClean="0"/>
          </a:p>
          <a:p>
            <a:pPr lvl="1"/>
            <a:r>
              <a:rPr lang="it-IT" sz="2400" dirty="0" smtClean="0"/>
              <a:t>dal punto di vista dell’organizzazione, lo </a:t>
            </a:r>
            <a:r>
              <a:rPr lang="it-IT" sz="2400" b="1" dirty="0" smtClean="0">
                <a:solidFill>
                  <a:schemeClr val="accent1"/>
                </a:solidFill>
              </a:rPr>
              <a:t>scarto tra la qualità erogata e quella progettata (efficacia)</a:t>
            </a:r>
          </a:p>
          <a:p>
            <a:pPr lvl="1"/>
            <a:endParaRPr lang="it-IT" sz="2400" dirty="0" smtClean="0"/>
          </a:p>
          <a:p>
            <a:pPr lvl="1"/>
            <a:r>
              <a:rPr lang="it-IT" sz="2400" dirty="0" smtClean="0"/>
              <a:t>dal punto di vista dell’utente, lo </a:t>
            </a:r>
            <a:r>
              <a:rPr lang="it-IT" sz="2400" b="1" dirty="0" smtClean="0">
                <a:solidFill>
                  <a:schemeClr val="accent1"/>
                </a:solidFill>
              </a:rPr>
              <a:t>scarto tra la qualità attesa e quella percepita (soddisfazione dell’utente)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1424" y="260648"/>
            <a:ext cx="10353762" cy="970450"/>
          </a:xfrm>
        </p:spPr>
        <p:txBody>
          <a:bodyPr/>
          <a:lstStyle/>
          <a:p>
            <a:r>
              <a:rPr lang="it-IT" b="1" dirty="0" smtClean="0">
                <a:solidFill>
                  <a:schemeClr val="accent1"/>
                </a:solidFill>
              </a:rPr>
              <a:t>I sistemi di gestione della qualità</a:t>
            </a:r>
            <a:endParaRPr lang="it-IT" b="1" dirty="0">
              <a:solidFill>
                <a:schemeClr val="accent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4792895"/>
          </a:xfrm>
        </p:spPr>
        <p:txBody>
          <a:bodyPr>
            <a:normAutofit/>
          </a:bodyPr>
          <a:lstStyle/>
          <a:p>
            <a:r>
              <a:rPr lang="it-IT" sz="2400" b="1" dirty="0" smtClean="0"/>
              <a:t>Total </a:t>
            </a:r>
            <a:r>
              <a:rPr lang="it-IT" sz="2400" b="1" dirty="0" err="1" smtClean="0"/>
              <a:t>Quality</a:t>
            </a:r>
            <a:r>
              <a:rPr lang="it-IT" sz="2400" b="1" dirty="0" smtClean="0"/>
              <a:t> Management</a:t>
            </a:r>
          </a:p>
          <a:p>
            <a:pPr lvl="1"/>
            <a:r>
              <a:rPr lang="it-IT" sz="2000" dirty="0" smtClean="0"/>
              <a:t>essere dalla parte del cliente, ossia come dice </a:t>
            </a:r>
            <a:r>
              <a:rPr lang="it-IT" sz="2000" dirty="0" err="1" smtClean="0"/>
              <a:t>Galgano</a:t>
            </a:r>
            <a:r>
              <a:rPr lang="it-IT" sz="2000" dirty="0" smtClean="0"/>
              <a:t> "amare il mostro" (le cui caratteristiche sono: insoddisfazione, insaziabilità, esigenza, spietatezza, vendicatività, insolenza, egocentrismo e timidezza)</a:t>
            </a:r>
          </a:p>
          <a:p>
            <a:pPr lvl="1"/>
            <a:r>
              <a:rPr lang="it-IT" sz="2000" dirty="0" smtClean="0"/>
              <a:t>intervenire "a monte" (chiedersi il perché del perché del perché)</a:t>
            </a:r>
          </a:p>
          <a:p>
            <a:pPr lvl="1"/>
            <a:r>
              <a:rPr lang="it-IT" sz="2000" dirty="0" smtClean="0"/>
              <a:t>cambiare l'organizzazione (mettersi in discussione)</a:t>
            </a:r>
          </a:p>
          <a:p>
            <a:pPr lvl="1"/>
            <a:r>
              <a:rPr lang="it-IT" sz="2000" dirty="0" smtClean="0"/>
              <a:t>utilizzare le risorse umane (tutti si devono sporcare le mani, tutti possono avere delle idee)</a:t>
            </a:r>
          </a:p>
          <a:p>
            <a:pPr lvl="1"/>
            <a:r>
              <a:rPr lang="it-IT" sz="2000" dirty="0" smtClean="0"/>
              <a:t>ripensare l'analisi dei costi</a:t>
            </a:r>
          </a:p>
          <a:p>
            <a:pPr lvl="1"/>
            <a:r>
              <a:rPr lang="it-IT" sz="2000" dirty="0" smtClean="0"/>
              <a:t>liberare l'informazione</a:t>
            </a:r>
          </a:p>
          <a:p>
            <a:pPr lvl="1"/>
            <a:r>
              <a:rPr lang="it-IT" sz="2000" dirty="0" smtClean="0"/>
              <a:t>applicare la ricerca del miglioramento continuo</a:t>
            </a:r>
            <a:endParaRPr lang="it-IT" sz="20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1424" y="260648"/>
            <a:ext cx="10353762" cy="970450"/>
          </a:xfrm>
        </p:spPr>
        <p:txBody>
          <a:bodyPr/>
          <a:lstStyle/>
          <a:p>
            <a:r>
              <a:rPr lang="it-IT" b="1" dirty="0" smtClean="0">
                <a:solidFill>
                  <a:schemeClr val="accent1"/>
                </a:solidFill>
              </a:rPr>
              <a:t>I sistemi di gestione della qualità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67408" y="1196753"/>
            <a:ext cx="10729192" cy="5328592"/>
          </a:xfrm>
        </p:spPr>
        <p:txBody>
          <a:bodyPr>
            <a:noAutofit/>
          </a:bodyPr>
          <a:lstStyle/>
          <a:p>
            <a:r>
              <a:rPr lang="it-IT" sz="2400" dirty="0" smtClean="0"/>
              <a:t>Le </a:t>
            </a:r>
            <a:r>
              <a:rPr lang="it-IT" sz="2400" b="1" dirty="0" smtClean="0">
                <a:solidFill>
                  <a:schemeClr val="accent1"/>
                </a:solidFill>
              </a:rPr>
              <a:t>norme ISO della serie 9000 e 14000 </a:t>
            </a:r>
            <a:r>
              <a:rPr lang="it-IT" sz="2400" dirty="0" smtClean="0"/>
              <a:t>sono dei documenti che si presentano sotto forma di specifiche tecniche e servono per stabilire quali sono i requisiti minimi che devono essere soddisfatti per realizzare un Sistema di Gestione della Qualità.</a:t>
            </a:r>
          </a:p>
          <a:p>
            <a:r>
              <a:rPr lang="it-IT" sz="2400" dirty="0" smtClean="0"/>
              <a:t>Poiché la certificazione può essere utilizzata come elemento di condizione contrattuale per accedere ai finanziamenti, molto spesso si è prestata ad una vera e propria strumentalizzazione, così come in molti casi </a:t>
            </a:r>
            <a:r>
              <a:rPr lang="it-IT" sz="2400" b="1" dirty="0" smtClean="0">
                <a:solidFill>
                  <a:schemeClr val="accent1"/>
                </a:solidFill>
              </a:rPr>
              <a:t>ha prodotto una sostanziale burocratizzazione della struttura organizzativa al fine del mantenimento dei requisiti previsti dalla </a:t>
            </a:r>
            <a:r>
              <a:rPr lang="it-IT" sz="2400" b="1" dirty="0" smtClean="0">
                <a:solidFill>
                  <a:schemeClr val="accent1"/>
                </a:solidFill>
              </a:rPr>
              <a:t>norma</a:t>
            </a:r>
            <a:endParaRPr lang="it-IT" sz="2400" b="1" dirty="0" smtClean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1424" y="260648"/>
            <a:ext cx="10353762" cy="970450"/>
          </a:xfrm>
        </p:spPr>
        <p:txBody>
          <a:bodyPr/>
          <a:lstStyle/>
          <a:p>
            <a:r>
              <a:rPr lang="it-IT" b="1" dirty="0" smtClean="0">
                <a:solidFill>
                  <a:schemeClr val="accent1"/>
                </a:solidFill>
              </a:rPr>
              <a:t>I sistemi di gestione della qualità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13795" y="1268761"/>
            <a:ext cx="10353762" cy="5184576"/>
          </a:xfrm>
        </p:spPr>
        <p:txBody>
          <a:bodyPr>
            <a:normAutofit/>
          </a:bodyPr>
          <a:lstStyle/>
          <a:p>
            <a:r>
              <a:rPr lang="it-IT" sz="2800" dirty="0" smtClean="0"/>
              <a:t>Il </a:t>
            </a:r>
            <a:r>
              <a:rPr lang="it-IT" sz="2800" b="1" dirty="0" smtClean="0">
                <a:solidFill>
                  <a:schemeClr val="accent1"/>
                </a:solidFill>
              </a:rPr>
              <a:t>modello EFQM (</a:t>
            </a:r>
            <a:r>
              <a:rPr lang="it-IT" sz="2800" b="1" dirty="0" err="1" smtClean="0">
                <a:solidFill>
                  <a:schemeClr val="accent1"/>
                </a:solidFill>
              </a:rPr>
              <a:t>European</a:t>
            </a:r>
            <a:r>
              <a:rPr lang="it-IT" sz="2800" b="1" dirty="0" smtClean="0">
                <a:solidFill>
                  <a:schemeClr val="accent1"/>
                </a:solidFill>
              </a:rPr>
              <a:t> Foundation for </a:t>
            </a:r>
            <a:r>
              <a:rPr lang="it-IT" sz="2800" b="1" dirty="0" err="1" smtClean="0">
                <a:solidFill>
                  <a:schemeClr val="accent1"/>
                </a:solidFill>
              </a:rPr>
              <a:t>Quality</a:t>
            </a:r>
            <a:r>
              <a:rPr lang="it-IT" sz="2800" b="1" dirty="0" smtClean="0">
                <a:solidFill>
                  <a:schemeClr val="accent1"/>
                </a:solidFill>
              </a:rPr>
              <a:t> Management)</a:t>
            </a:r>
          </a:p>
          <a:p>
            <a:pPr lvl="1"/>
            <a:r>
              <a:rPr lang="it-IT" sz="2400" dirty="0" smtClean="0"/>
              <a:t>gli otto concetti fondamentali dell'eccellenza:</a:t>
            </a:r>
          </a:p>
          <a:p>
            <a:pPr lvl="2"/>
            <a:r>
              <a:rPr lang="it-IT" sz="2000" dirty="0" smtClean="0"/>
              <a:t>orientamento ai risultati;</a:t>
            </a:r>
          </a:p>
          <a:p>
            <a:pPr lvl="2"/>
            <a:r>
              <a:rPr lang="it-IT" sz="2000" dirty="0" smtClean="0"/>
              <a:t>attenzione rivolta al cliente;</a:t>
            </a:r>
          </a:p>
          <a:p>
            <a:pPr lvl="2"/>
            <a:r>
              <a:rPr lang="it-IT" sz="2000" dirty="0" smtClean="0"/>
              <a:t>leadership e coerenza negli obiettivi;</a:t>
            </a:r>
          </a:p>
          <a:p>
            <a:pPr lvl="2"/>
            <a:r>
              <a:rPr lang="it-IT" sz="2000" dirty="0" smtClean="0"/>
              <a:t>gestione in termini di processi e fatti;</a:t>
            </a:r>
          </a:p>
          <a:p>
            <a:pPr lvl="2"/>
            <a:r>
              <a:rPr lang="it-IT" sz="2000" dirty="0" smtClean="0"/>
              <a:t>coinvolgimento e sviluppo delle persone;</a:t>
            </a:r>
          </a:p>
          <a:p>
            <a:pPr lvl="2"/>
            <a:r>
              <a:rPr lang="it-IT" sz="2000" dirty="0" smtClean="0"/>
              <a:t>apprendimento, innovazione e miglioramento continui;</a:t>
            </a:r>
          </a:p>
          <a:p>
            <a:pPr lvl="2"/>
            <a:r>
              <a:rPr lang="it-IT" sz="2000" dirty="0" smtClean="0"/>
              <a:t>sviluppo della partnership;</a:t>
            </a:r>
          </a:p>
          <a:p>
            <a:pPr lvl="2"/>
            <a:r>
              <a:rPr lang="it-IT" sz="2000" dirty="0" smtClean="0"/>
              <a:t>responsabilità sociale.</a:t>
            </a:r>
            <a:endParaRPr lang="it-IT" sz="20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1424" y="404664"/>
            <a:ext cx="10353762" cy="970450"/>
          </a:xfrm>
        </p:spPr>
        <p:txBody>
          <a:bodyPr/>
          <a:lstStyle/>
          <a:p>
            <a:r>
              <a:rPr lang="it-IT" b="1" dirty="0" smtClean="0">
                <a:solidFill>
                  <a:schemeClr val="accent1"/>
                </a:solidFill>
              </a:rPr>
              <a:t>I sistemi di gestione della qualità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13794" y="1732449"/>
            <a:ext cx="10510797" cy="4576871"/>
          </a:xfrm>
        </p:spPr>
        <p:txBody>
          <a:bodyPr>
            <a:normAutofit/>
          </a:bodyPr>
          <a:lstStyle/>
          <a:p>
            <a:r>
              <a:rPr lang="it-IT" sz="2800" dirty="0" smtClean="0"/>
              <a:t>Il</a:t>
            </a:r>
            <a:r>
              <a:rPr lang="it-IT" sz="2800" b="1" dirty="0" smtClean="0"/>
              <a:t> </a:t>
            </a:r>
            <a:r>
              <a:rPr lang="it-IT" sz="2800" b="1" dirty="0" smtClean="0">
                <a:solidFill>
                  <a:schemeClr val="accent1"/>
                </a:solidFill>
              </a:rPr>
              <a:t>Common </a:t>
            </a:r>
            <a:r>
              <a:rPr lang="it-IT" sz="2800" b="1" dirty="0" err="1" smtClean="0">
                <a:solidFill>
                  <a:schemeClr val="accent1"/>
                </a:solidFill>
              </a:rPr>
              <a:t>Assessment</a:t>
            </a:r>
            <a:r>
              <a:rPr lang="it-IT" sz="2800" b="1" dirty="0" smtClean="0">
                <a:solidFill>
                  <a:schemeClr val="accent1"/>
                </a:solidFill>
              </a:rPr>
              <a:t> </a:t>
            </a:r>
            <a:r>
              <a:rPr lang="it-IT" sz="2800" b="1" dirty="0" err="1" smtClean="0">
                <a:solidFill>
                  <a:schemeClr val="accent1"/>
                </a:solidFill>
              </a:rPr>
              <a:t>Framework</a:t>
            </a:r>
            <a:r>
              <a:rPr lang="it-IT" sz="2800" b="1" dirty="0" smtClean="0">
                <a:solidFill>
                  <a:schemeClr val="accent1"/>
                </a:solidFill>
              </a:rPr>
              <a:t> </a:t>
            </a:r>
            <a:r>
              <a:rPr lang="it-IT" sz="2800" dirty="0" smtClean="0"/>
              <a:t>si propone di:</a:t>
            </a:r>
            <a:endParaRPr lang="it-IT" sz="2800" b="1" dirty="0" smtClean="0"/>
          </a:p>
          <a:p>
            <a:pPr lvl="1"/>
            <a:r>
              <a:rPr lang="it-IT" sz="2400" dirty="0" smtClean="0"/>
              <a:t>introdurre le amministrazioni pubbliche ai principi di TQM e all'uso del ciclo completo PDCA;</a:t>
            </a:r>
          </a:p>
          <a:p>
            <a:pPr lvl="1"/>
            <a:r>
              <a:rPr lang="it-IT" sz="2400" dirty="0" smtClean="0"/>
              <a:t>facilitare l'autovalutazione di una organizzazione pubblica al fine di ottenere una diagnosi e intraprendere azioni di miglioramento;</a:t>
            </a:r>
          </a:p>
          <a:p>
            <a:pPr lvl="1"/>
            <a:r>
              <a:rPr lang="it-IT" sz="2400" dirty="0" smtClean="0"/>
              <a:t>agire come ponte fra i vari modelli in uso per la gestione della qualità;</a:t>
            </a:r>
          </a:p>
          <a:p>
            <a:pPr lvl="1"/>
            <a:r>
              <a:rPr lang="it-IT" sz="2400" dirty="0" smtClean="0"/>
              <a:t>facilitare lo scambio delle </a:t>
            </a:r>
            <a:r>
              <a:rPr lang="it-IT" sz="2400" i="1" dirty="0" smtClean="0"/>
              <a:t>best </a:t>
            </a:r>
            <a:r>
              <a:rPr lang="it-IT" sz="2400" i="1" dirty="0" err="1" smtClean="0"/>
              <a:t>practices</a:t>
            </a:r>
            <a:r>
              <a:rPr lang="it-IT" sz="2400" i="1" dirty="0" smtClean="0"/>
              <a:t> </a:t>
            </a:r>
            <a:r>
              <a:rPr lang="it-IT" sz="2400" dirty="0" smtClean="0"/>
              <a:t>fra le organizzazioni del settore pubblico</a:t>
            </a:r>
            <a:endParaRPr lang="it-IT" sz="2400" b="1" dirty="0" smtClean="0"/>
          </a:p>
          <a:p>
            <a:endParaRPr lang="it-IT" sz="28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 smtClean="0">
                <a:solidFill>
                  <a:schemeClr val="accent1"/>
                </a:solidFill>
              </a:rPr>
              <a:t>anna.galluzzi@gmail.com</a:t>
            </a:r>
            <a:endParaRPr lang="it-IT" b="1" dirty="0">
              <a:solidFill>
                <a:schemeClr val="accent1"/>
              </a:solidFill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686934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chemeClr val="accent1"/>
                </a:solidFill>
              </a:rPr>
              <a:t>Vision e </a:t>
            </a:r>
            <a:r>
              <a:rPr lang="it-IT" b="1" dirty="0" err="1" smtClean="0">
                <a:solidFill>
                  <a:schemeClr val="accent1"/>
                </a:solidFill>
              </a:rPr>
              <a:t>mission</a:t>
            </a:r>
            <a:r>
              <a:rPr lang="it-IT" b="1" dirty="0" smtClean="0">
                <a:solidFill>
                  <a:schemeClr val="accent1"/>
                </a:solidFill>
              </a:rPr>
              <a:t>: inquadramento temporale</a:t>
            </a:r>
            <a:endParaRPr lang="it-IT" b="1" dirty="0">
              <a:solidFill>
                <a:schemeClr val="accent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3200" dirty="0" smtClean="0"/>
              <a:t>la </a:t>
            </a:r>
            <a:r>
              <a:rPr lang="it-IT" sz="3200" i="1" dirty="0" err="1" smtClean="0"/>
              <a:t>mission</a:t>
            </a:r>
            <a:r>
              <a:rPr lang="it-IT" sz="3200" i="1" dirty="0" smtClean="0"/>
              <a:t> </a:t>
            </a:r>
            <a:r>
              <a:rPr lang="it-IT" sz="3200" dirty="0" smtClean="0"/>
              <a:t>è più radicata nel presente o nell’immediato futuro</a:t>
            </a:r>
          </a:p>
          <a:p>
            <a:endParaRPr lang="it-IT" sz="3200" dirty="0" smtClean="0"/>
          </a:p>
          <a:p>
            <a:r>
              <a:rPr lang="it-IT" sz="3200" dirty="0" smtClean="0"/>
              <a:t>la </a:t>
            </a:r>
            <a:r>
              <a:rPr lang="it-IT" sz="3200" i="1" dirty="0" smtClean="0"/>
              <a:t>vision </a:t>
            </a:r>
            <a:r>
              <a:rPr lang="it-IT" sz="3200" dirty="0" smtClean="0"/>
              <a:t>è un’aspirazione, una proiezione sul futuro, anche lontano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1424" y="620688"/>
            <a:ext cx="10353762" cy="970450"/>
          </a:xfrm>
        </p:spPr>
        <p:txBody>
          <a:bodyPr/>
          <a:lstStyle/>
          <a:p>
            <a:r>
              <a:rPr lang="it-IT" b="1" dirty="0" smtClean="0">
                <a:solidFill>
                  <a:schemeClr val="accent1"/>
                </a:solidFill>
              </a:rPr>
              <a:t>Vision</a:t>
            </a:r>
            <a:endParaRPr lang="it-IT" b="1" dirty="0">
              <a:solidFill>
                <a:schemeClr val="accent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3200" dirty="0" smtClean="0"/>
              <a:t>uno sguardo ottimistico su ciò che la biblioteca potrebbe e dovrebbe essere e una modalità per dare un nome alle speranze e ai sogni dell’organizzazione</a:t>
            </a:r>
          </a:p>
          <a:p>
            <a:endParaRPr lang="it-IT" sz="3200" dirty="0" smtClean="0"/>
          </a:p>
          <a:p>
            <a:r>
              <a:rPr lang="it-IT" sz="3200" dirty="0" smtClean="0"/>
              <a:t>una traiettoria lungo la quale muoversi per il futuro</a:t>
            </a:r>
            <a:endParaRPr lang="it-IT" sz="32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1424" y="620688"/>
            <a:ext cx="10353762" cy="970450"/>
          </a:xfrm>
        </p:spPr>
        <p:txBody>
          <a:bodyPr/>
          <a:lstStyle/>
          <a:p>
            <a:r>
              <a:rPr lang="it-IT" b="1" dirty="0" err="1" smtClean="0">
                <a:solidFill>
                  <a:schemeClr val="accent1"/>
                </a:solidFill>
              </a:rPr>
              <a:t>Mission</a:t>
            </a:r>
            <a:endParaRPr lang="it-IT" b="1" dirty="0">
              <a:solidFill>
                <a:schemeClr val="accent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4288839"/>
          </a:xfrm>
        </p:spPr>
        <p:txBody>
          <a:bodyPr>
            <a:normAutofit/>
          </a:bodyPr>
          <a:lstStyle/>
          <a:p>
            <a:r>
              <a:rPr lang="it-IT" sz="2800" dirty="0" smtClean="0"/>
              <a:t>si può articolare su più livelli:</a:t>
            </a:r>
          </a:p>
          <a:p>
            <a:pPr lvl="1"/>
            <a:endParaRPr lang="it-IT" sz="2400" dirty="0" smtClean="0"/>
          </a:p>
          <a:p>
            <a:pPr lvl="1"/>
            <a:r>
              <a:rPr lang="it-IT" sz="2400" dirty="0" smtClean="0"/>
              <a:t>da un lato c’è la scelta del ruolo particolare che la biblioteca intende interpretare al suo interno</a:t>
            </a:r>
          </a:p>
          <a:p>
            <a:pPr lvl="1"/>
            <a:endParaRPr lang="it-IT" sz="2400" dirty="0" smtClean="0"/>
          </a:p>
          <a:p>
            <a:pPr lvl="1"/>
            <a:r>
              <a:rPr lang="it-IT" sz="2400" dirty="0" smtClean="0"/>
              <a:t>dall’altro lato ciascuna biblioteca, in quanto rappresentativa di una certa tipologia di biblioteche e del concetto stesso di biblioteca, non può non tener conto delle </a:t>
            </a:r>
            <a:r>
              <a:rPr lang="it-IT" sz="2400" i="1" dirty="0" err="1" smtClean="0"/>
              <a:t>mission</a:t>
            </a:r>
            <a:r>
              <a:rPr lang="it-IT" sz="2400" i="1" dirty="0" smtClean="0"/>
              <a:t> </a:t>
            </a:r>
            <a:r>
              <a:rPr lang="it-IT" sz="2400" dirty="0" smtClean="0"/>
              <a:t>generali relative alle categorie all’interno delle quali essa si colloca. </a:t>
            </a:r>
            <a:endParaRPr lang="it-IT" sz="24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err="1" smtClean="0">
                <a:solidFill>
                  <a:schemeClr val="accent1"/>
                </a:solidFill>
              </a:rPr>
              <a:t>Mission</a:t>
            </a:r>
            <a:r>
              <a:rPr lang="it-IT" b="1" dirty="0" smtClean="0">
                <a:solidFill>
                  <a:schemeClr val="accent1"/>
                </a:solidFill>
              </a:rPr>
              <a:t> della biblioteca in quanto istituzione</a:t>
            </a:r>
            <a:endParaRPr lang="it-IT" b="1" dirty="0">
              <a:solidFill>
                <a:schemeClr val="accent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4504863"/>
          </a:xfrm>
        </p:spPr>
        <p:txBody>
          <a:bodyPr>
            <a:normAutofit/>
          </a:bodyPr>
          <a:lstStyle/>
          <a:p>
            <a:r>
              <a:rPr lang="it-IT" sz="2800" dirty="0" smtClean="0"/>
              <a:t>funzione socio-culturale che viene riconosciuta alle biblioteche in quanto tali e che si è stratificata come conseguenza dell’evoluzione storica delle istituzioni bibliotecarie, anzi in particolare, dell’evoluzione storica delle biblioteche all’interno del contesto culturale di riferimento</a:t>
            </a:r>
          </a:p>
          <a:p>
            <a:endParaRPr lang="it-IT" sz="2800" dirty="0" smtClean="0"/>
          </a:p>
          <a:p>
            <a:r>
              <a:rPr lang="it-IT" sz="2800" dirty="0" smtClean="0"/>
              <a:t>in questo caso la </a:t>
            </a:r>
            <a:r>
              <a:rPr lang="it-IT" sz="2800" i="1" dirty="0" err="1" smtClean="0"/>
              <a:t>mission</a:t>
            </a:r>
            <a:r>
              <a:rPr lang="it-IT" sz="2800" i="1" dirty="0" smtClean="0"/>
              <a:t> </a:t>
            </a:r>
            <a:r>
              <a:rPr lang="it-IT" sz="2800" dirty="0" smtClean="0"/>
              <a:t>viene a identificarsi con la concezione stessa della biblioteca in un certo contesto culturale</a:t>
            </a:r>
            <a:endParaRPr lang="it-IT" sz="28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i="1" dirty="0" err="1" smtClean="0">
                <a:solidFill>
                  <a:schemeClr val="accent1"/>
                </a:solidFill>
              </a:rPr>
              <a:t>Mission</a:t>
            </a:r>
            <a:r>
              <a:rPr lang="it-IT" b="1" dirty="0" smtClean="0">
                <a:solidFill>
                  <a:schemeClr val="accent1"/>
                </a:solidFill>
              </a:rPr>
              <a:t> tipologica</a:t>
            </a:r>
            <a:endParaRPr lang="it-IT" b="1" dirty="0">
              <a:solidFill>
                <a:schemeClr val="accent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800" dirty="0" smtClean="0"/>
              <a:t>A questo livello la </a:t>
            </a:r>
            <a:r>
              <a:rPr lang="it-IT" sz="2800" i="1" dirty="0" err="1" smtClean="0"/>
              <a:t>mission</a:t>
            </a:r>
            <a:r>
              <a:rPr lang="it-IT" sz="2800" i="1" dirty="0" smtClean="0"/>
              <a:t> </a:t>
            </a:r>
            <a:r>
              <a:rPr lang="it-IT" sz="2800" dirty="0" smtClean="0"/>
              <a:t>non è definita ufficialmente e formalmente per tutte le tipologie di biblioteche</a:t>
            </a:r>
          </a:p>
          <a:p>
            <a:endParaRPr lang="it-IT" sz="2800" dirty="0" smtClean="0"/>
          </a:p>
          <a:p>
            <a:r>
              <a:rPr lang="it-IT" sz="2800" dirty="0" smtClean="0"/>
              <a:t>Le biblioteche pubbliche possono fare riferimento a due importanti fonti, prodotte da autorevoli organismi internazionali: il Manifesto Unesco per le biblioteche pubbliche (trad. </a:t>
            </a:r>
            <a:r>
              <a:rPr lang="it-IT" sz="2800" dirty="0" err="1" smtClean="0"/>
              <a:t>it</a:t>
            </a:r>
            <a:r>
              <a:rPr lang="it-IT" sz="2800" dirty="0" smtClean="0"/>
              <a:t>. qui: </a:t>
            </a:r>
            <a:r>
              <a:rPr lang="it-IT" sz="2800" dirty="0" smtClean="0">
                <a:hlinkClick r:id="rId2"/>
              </a:rPr>
              <a:t>http://www.aib.it/</a:t>
            </a:r>
            <a:r>
              <a:rPr lang="it-IT" sz="2800" dirty="0" err="1" smtClean="0">
                <a:hlinkClick r:id="rId2"/>
              </a:rPr>
              <a:t>aib</a:t>
            </a:r>
            <a:r>
              <a:rPr lang="it-IT" sz="2800" dirty="0" smtClean="0">
                <a:hlinkClick r:id="rId2"/>
              </a:rPr>
              <a:t>/</a:t>
            </a:r>
            <a:r>
              <a:rPr lang="it-IT" sz="2800" dirty="0" err="1" smtClean="0">
                <a:hlinkClick r:id="rId2"/>
              </a:rPr>
              <a:t>commiss</a:t>
            </a:r>
            <a:r>
              <a:rPr lang="it-IT" sz="2800" dirty="0" smtClean="0">
                <a:hlinkClick r:id="rId2"/>
              </a:rPr>
              <a:t>/</a:t>
            </a:r>
            <a:r>
              <a:rPr lang="it-IT" sz="2800" dirty="0" err="1" smtClean="0">
                <a:hlinkClick r:id="rId2"/>
              </a:rPr>
              <a:t>cnbp</a:t>
            </a:r>
            <a:r>
              <a:rPr lang="it-IT" sz="2800" dirty="0" smtClean="0">
                <a:hlinkClick r:id="rId2"/>
              </a:rPr>
              <a:t>/</a:t>
            </a:r>
            <a:r>
              <a:rPr lang="it-IT" sz="2800" dirty="0" err="1" smtClean="0">
                <a:hlinkClick r:id="rId2"/>
              </a:rPr>
              <a:t>unesco.htm</a:t>
            </a:r>
            <a:r>
              <a:rPr lang="it-IT" sz="2800" dirty="0" smtClean="0"/>
              <a:t>) e le nuove Linee guida IFLA/Unesco </a:t>
            </a:r>
            <a:endParaRPr lang="it-IT" sz="28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chemeClr val="accent1"/>
                </a:solidFill>
              </a:rPr>
              <a:t>La </a:t>
            </a:r>
            <a:r>
              <a:rPr lang="it-IT" b="1" i="1" dirty="0" err="1" smtClean="0">
                <a:solidFill>
                  <a:schemeClr val="accent1"/>
                </a:solidFill>
              </a:rPr>
              <a:t>mission</a:t>
            </a:r>
            <a:r>
              <a:rPr lang="it-IT" b="1" dirty="0" smtClean="0">
                <a:solidFill>
                  <a:schemeClr val="accent1"/>
                </a:solidFill>
              </a:rPr>
              <a:t> della biblioteca pubblica </a:t>
            </a:r>
            <a:br>
              <a:rPr lang="it-IT" b="1" dirty="0" smtClean="0">
                <a:solidFill>
                  <a:schemeClr val="accent1"/>
                </a:solidFill>
              </a:rPr>
            </a:br>
            <a:r>
              <a:rPr lang="it-IT" b="1" dirty="0" smtClean="0">
                <a:solidFill>
                  <a:schemeClr val="accent1"/>
                </a:solidFill>
              </a:rPr>
              <a:t>secondo l’Unesco</a:t>
            </a:r>
            <a:endParaRPr lang="it-IT" b="1" dirty="0">
              <a:solidFill>
                <a:schemeClr val="accent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35360" y="1732449"/>
            <a:ext cx="11593287" cy="4360847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it-IT" dirty="0" smtClean="0"/>
              <a:t>creare e rafforzare nei ragazzi l'abitudine alla lettura fin dalla tenera età; </a:t>
            </a:r>
          </a:p>
          <a:p>
            <a:pPr lvl="0"/>
            <a:r>
              <a:rPr lang="it-IT" dirty="0" smtClean="0"/>
              <a:t>sostenere sia l'educazione individuale e l'autoistruzione, sia l'istruzione formale a tutti i livelli; </a:t>
            </a:r>
          </a:p>
          <a:p>
            <a:pPr lvl="0"/>
            <a:r>
              <a:rPr lang="it-IT" dirty="0" smtClean="0"/>
              <a:t>offrire opportunità per lo sviluppo creativo della persona; </a:t>
            </a:r>
          </a:p>
          <a:p>
            <a:pPr lvl="0"/>
            <a:r>
              <a:rPr lang="it-IT" dirty="0" smtClean="0"/>
              <a:t>stimolare l'immaginazione e la creatività di ragazzi e giovani: </a:t>
            </a:r>
          </a:p>
          <a:p>
            <a:pPr lvl="0"/>
            <a:r>
              <a:rPr lang="it-IT" dirty="0" smtClean="0"/>
              <a:t>promuovere la consapevolezza dell'eredità culturale, l'apprezzamento delle arti, la comprensione delle scoperte e innovazioni scientifiche; </a:t>
            </a:r>
          </a:p>
          <a:p>
            <a:pPr lvl="0"/>
            <a:r>
              <a:rPr lang="it-IT" dirty="0" smtClean="0"/>
              <a:t>dare accesso alle espressioni culturali di tutte le arti rappresentabili; </a:t>
            </a:r>
          </a:p>
          <a:p>
            <a:pPr lvl="0"/>
            <a:r>
              <a:rPr lang="it-IT" dirty="0" smtClean="0"/>
              <a:t>incoraggiare il dialogo interculturale e proteggere la diversità culturale; </a:t>
            </a:r>
          </a:p>
          <a:p>
            <a:pPr lvl="0"/>
            <a:r>
              <a:rPr lang="it-IT" dirty="0" smtClean="0"/>
              <a:t>sostenere la tradizione orale; </a:t>
            </a:r>
          </a:p>
          <a:p>
            <a:pPr lvl="0"/>
            <a:r>
              <a:rPr lang="it-IT" dirty="0" smtClean="0"/>
              <a:t>garantire l'accesso ai cittadini a ogni tipo di informazione di comunità; </a:t>
            </a:r>
          </a:p>
          <a:p>
            <a:pPr lvl="0"/>
            <a:r>
              <a:rPr lang="it-IT" dirty="0" smtClean="0"/>
              <a:t>fornire servizi d'informazione adeguati alle imprese, alle associazioni e ai gruppi di interesse locali; </a:t>
            </a:r>
          </a:p>
          <a:p>
            <a:pPr lvl="0"/>
            <a:r>
              <a:rPr lang="it-IT" dirty="0" smtClean="0"/>
              <a:t>agevolare lo sviluppo delle capacità di uso dell'informazione e del calcolatore; </a:t>
            </a:r>
          </a:p>
          <a:p>
            <a:pPr lvl="0"/>
            <a:r>
              <a:rPr lang="it-IT" dirty="0" smtClean="0"/>
              <a:t>sostenere le attività e i programmi di alfabetizzazione rivolti a tutte le fasce d'età, parteciparvi e, se necessario, avviarli.</a:t>
            </a:r>
          </a:p>
          <a:p>
            <a:endParaRPr lang="it-IT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chemeClr val="accent1"/>
                </a:solidFill>
              </a:rPr>
              <a:t>La </a:t>
            </a:r>
            <a:r>
              <a:rPr lang="it-IT" b="1" i="1" dirty="0" err="1" smtClean="0">
                <a:solidFill>
                  <a:schemeClr val="accent1"/>
                </a:solidFill>
              </a:rPr>
              <a:t>mission</a:t>
            </a:r>
            <a:r>
              <a:rPr lang="it-IT" b="1" dirty="0" smtClean="0">
                <a:solidFill>
                  <a:schemeClr val="accent1"/>
                </a:solidFill>
              </a:rPr>
              <a:t> della singola biblioteca</a:t>
            </a:r>
            <a:endParaRPr lang="it-IT" b="1" dirty="0">
              <a:solidFill>
                <a:schemeClr val="accent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51385" y="1732449"/>
            <a:ext cx="9937104" cy="4720887"/>
          </a:xfrm>
        </p:spPr>
        <p:txBody>
          <a:bodyPr>
            <a:normAutofit/>
          </a:bodyPr>
          <a:lstStyle/>
          <a:p>
            <a:r>
              <a:rPr lang="it-IT" sz="2400" dirty="0" smtClean="0"/>
              <a:t>Il ruolo, la funzione e il posizionamento di una biblioteca sono determinati non solo e non tanto dal compito istituzionale generale, ma soprattutto dallo specifico ruolo che la biblioteca assume o sceglie all’interno del proprio contesto di riferimento.</a:t>
            </a:r>
          </a:p>
          <a:p>
            <a:r>
              <a:rPr lang="it-IT" sz="2400" dirty="0" smtClean="0"/>
              <a:t>Tali </a:t>
            </a:r>
            <a:r>
              <a:rPr lang="it-IT" sz="2400" dirty="0" smtClean="0"/>
              <a:t>ruoli sono il risultato dell’intersecarsi di </a:t>
            </a:r>
            <a:r>
              <a:rPr lang="it-IT" sz="2400" b="1" dirty="0" smtClean="0">
                <a:solidFill>
                  <a:schemeClr val="accent1"/>
                </a:solidFill>
              </a:rPr>
              <a:t>fattori storici </a:t>
            </a:r>
            <a:r>
              <a:rPr lang="it-IT" sz="2400" dirty="0" smtClean="0"/>
              <a:t>(origine e storia della biblioteca e dell’istituzione di appartenenza), </a:t>
            </a:r>
            <a:r>
              <a:rPr lang="it-IT" sz="2400" b="1" dirty="0" smtClean="0">
                <a:solidFill>
                  <a:schemeClr val="accent1"/>
                </a:solidFill>
              </a:rPr>
              <a:t>ambientali</a:t>
            </a:r>
            <a:r>
              <a:rPr lang="it-IT" sz="2400" dirty="0" smtClean="0"/>
              <a:t> (contesto territoriale e climatico, reti di comunicazione ecc.), </a:t>
            </a:r>
            <a:r>
              <a:rPr lang="it-IT" sz="2400" b="1" dirty="0" smtClean="0">
                <a:solidFill>
                  <a:schemeClr val="accent1"/>
                </a:solidFill>
              </a:rPr>
              <a:t>istituzionali</a:t>
            </a:r>
            <a:r>
              <a:rPr lang="it-IT" sz="2400" b="1" dirty="0" smtClean="0"/>
              <a:t> </a:t>
            </a:r>
            <a:r>
              <a:rPr lang="it-IT" sz="2400" dirty="0" smtClean="0"/>
              <a:t>(funzioni, finalità, ruoli e caratteristiche dell’istituzione di appartenenza), </a:t>
            </a:r>
            <a:r>
              <a:rPr lang="it-IT" sz="2400" b="1" dirty="0" smtClean="0">
                <a:solidFill>
                  <a:schemeClr val="accent1"/>
                </a:solidFill>
              </a:rPr>
              <a:t>di contesto umano </a:t>
            </a:r>
            <a:r>
              <a:rPr lang="it-IT" sz="2400" dirty="0" smtClean="0"/>
              <a:t>(tipo di utenza istituzionale e sue caratteristiche), </a:t>
            </a:r>
            <a:r>
              <a:rPr lang="it-IT" sz="2400" b="1" dirty="0" smtClean="0">
                <a:solidFill>
                  <a:schemeClr val="accent1"/>
                </a:solidFill>
              </a:rPr>
              <a:t>organizzativi</a:t>
            </a:r>
            <a:r>
              <a:rPr lang="it-IT" sz="2400" b="1" dirty="0" smtClean="0"/>
              <a:t> </a:t>
            </a:r>
            <a:r>
              <a:rPr lang="it-IT" sz="2400" dirty="0" smtClean="0"/>
              <a:t>(modelli organizzativi adottati ecc.). </a:t>
            </a:r>
            <a:endParaRPr lang="it-IT" sz="24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desia">
  <a:themeElements>
    <a:clrScheme name="Ardesia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Ardesia">
      <a:maj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rdesi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Ardesia</Template>
  <TotalTime>3249</TotalTime>
  <Words>1614</Words>
  <Application>Microsoft Office PowerPoint</Application>
  <PresentationFormat>Widescreen</PresentationFormat>
  <Paragraphs>127</Paragraphs>
  <Slides>27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32" baseType="lpstr">
      <vt:lpstr>Calibri</vt:lpstr>
      <vt:lpstr>Calisto MT</vt:lpstr>
      <vt:lpstr>Trebuchet MS</vt:lpstr>
      <vt:lpstr>Wingdings 2</vt:lpstr>
      <vt:lpstr>Ardesia</vt:lpstr>
      <vt:lpstr>Vision, mission, obiettivi, strategie, qualità</vt:lpstr>
      <vt:lpstr>Perché riflettere su vision, mission, obiettivi, strategie?</vt:lpstr>
      <vt:lpstr>Vision e mission: inquadramento temporale</vt:lpstr>
      <vt:lpstr>Vision</vt:lpstr>
      <vt:lpstr>Mission</vt:lpstr>
      <vt:lpstr>Mission della biblioteca in quanto istituzione</vt:lpstr>
      <vt:lpstr>Mission tipologica</vt:lpstr>
      <vt:lpstr>La mission della biblioteca pubblica  secondo l’Unesco</vt:lpstr>
      <vt:lpstr>La mission della singola biblioteca</vt:lpstr>
      <vt:lpstr>Aspettativa di vita della mission</vt:lpstr>
      <vt:lpstr>Gli scopi della biblioteca</vt:lpstr>
      <vt:lpstr>Gli obiettivi della biblioteca</vt:lpstr>
      <vt:lpstr>Le strategie della biblioteca</vt:lpstr>
      <vt:lpstr>Le strategie della biblioteca</vt:lpstr>
      <vt:lpstr>Input, processi, output e outcome</vt:lpstr>
      <vt:lpstr>Output e outcome</vt:lpstr>
      <vt:lpstr>Gli obiettivi strategici della biblioteca</vt:lpstr>
      <vt:lpstr>Che cos'è la qualità?</vt:lpstr>
      <vt:lpstr>Il “sistema” biblioteca e il ciclo PDCA</vt:lpstr>
      <vt:lpstr>Il ciclo PDCA e la qualità</vt:lpstr>
      <vt:lpstr>Qualità: il modello delle 5P</vt:lpstr>
      <vt:lpstr>Qualità: il modello delle 5P</vt:lpstr>
      <vt:lpstr>I sistemi di gestione della qualità</vt:lpstr>
      <vt:lpstr>I sistemi di gestione della qualità</vt:lpstr>
      <vt:lpstr>I sistemi di gestione della qualità</vt:lpstr>
      <vt:lpstr>I sistemi di gestione della qualità</vt:lpstr>
      <vt:lpstr>anna.galluzzi@gmail.com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BIBLIOTECHE:  AZIONE LOCALE IN  UNA DIMENSIONE GLOBALE</dc:title>
  <dc:creator>Anna Galluzzi</dc:creator>
  <cp:lastModifiedBy>Utente</cp:lastModifiedBy>
  <cp:revision>306</cp:revision>
  <dcterms:created xsi:type="dcterms:W3CDTF">2015-02-24T10:37:32Z</dcterms:created>
  <dcterms:modified xsi:type="dcterms:W3CDTF">2020-11-10T13:29:16Z</dcterms:modified>
</cp:coreProperties>
</file>