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6" r:id="rId2"/>
  </p:sldMasterIdLst>
  <p:notesMasterIdLst>
    <p:notesMasterId r:id="rId28"/>
  </p:notesMasterIdLst>
  <p:sldIdLst>
    <p:sldId id="728" r:id="rId3"/>
    <p:sldId id="352" r:id="rId4"/>
    <p:sldId id="731" r:id="rId5"/>
    <p:sldId id="328" r:id="rId6"/>
    <p:sldId id="332" r:id="rId7"/>
    <p:sldId id="304" r:id="rId8"/>
    <p:sldId id="305" r:id="rId9"/>
    <p:sldId id="308" r:id="rId10"/>
    <p:sldId id="346" r:id="rId11"/>
    <p:sldId id="349" r:id="rId12"/>
    <p:sldId id="309" r:id="rId13"/>
    <p:sldId id="732" r:id="rId14"/>
    <p:sldId id="715" r:id="rId15"/>
    <p:sldId id="678" r:id="rId16"/>
    <p:sldId id="717" r:id="rId17"/>
    <p:sldId id="733" r:id="rId18"/>
    <p:sldId id="734" r:id="rId19"/>
    <p:sldId id="679" r:id="rId20"/>
    <p:sldId id="680" r:id="rId21"/>
    <p:sldId id="681" r:id="rId22"/>
    <p:sldId id="738" r:id="rId23"/>
    <p:sldId id="683" r:id="rId24"/>
    <p:sldId id="720" r:id="rId25"/>
    <p:sldId id="721" r:id="rId26"/>
    <p:sldId id="668" r:id="rId27"/>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66"/>
    <a:srgbClr val="FFFF99"/>
    <a:srgbClr val="FFFF00"/>
    <a:srgbClr val="00D05E"/>
    <a:srgbClr val="7A5E9C"/>
    <a:srgbClr val="EF76F8"/>
    <a:srgbClr val="FF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03" autoAdjust="0"/>
    <p:restoredTop sz="83497" autoAdjust="0"/>
  </p:normalViewPr>
  <p:slideViewPr>
    <p:cSldViewPr>
      <p:cViewPr varScale="1">
        <p:scale>
          <a:sx n="102" d="100"/>
          <a:sy n="102" d="100"/>
        </p:scale>
        <p:origin x="2624" y="184"/>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B4E855-E3E9-4099-8B8C-9E92C2EA6D2C}" type="datetimeFigureOut">
              <a:rPr lang="ko-KR" altLang="en-US" smtClean="0"/>
              <a:t>2021. 12. 15.</a:t>
            </a:fld>
            <a:endParaRPr lang="ko-KR"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4ABC57-5373-4032-A4D1-8A3C17010C43}" type="slidenum">
              <a:rPr lang="ko-KR" altLang="en-US" smtClean="0"/>
              <a:t>‹N›</a:t>
            </a:fld>
            <a:endParaRPr lang="ko-KR" altLang="en-US"/>
          </a:p>
        </p:txBody>
      </p:sp>
    </p:spTree>
    <p:extLst>
      <p:ext uri="{BB962C8B-B14F-4D97-AF65-F5344CB8AC3E}">
        <p14:creationId xmlns:p14="http://schemas.microsoft.com/office/powerpoint/2010/main" val="3672907740"/>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txBox="1">
            <a:spLocks noGrp="1" noChangeArrowheads="1"/>
          </p:cNvSpPr>
          <p:nvPr/>
        </p:nvSpPr>
        <p:spPr bwMode="auto">
          <a:xfrm>
            <a:off x="4143587" y="9119173"/>
            <a:ext cx="3169920" cy="480389"/>
          </a:xfrm>
          <a:prstGeom prst="rect">
            <a:avLst/>
          </a:prstGeom>
          <a:noFill/>
          <a:ln w="9525">
            <a:noFill/>
            <a:miter lim="800000"/>
            <a:headEnd/>
            <a:tailEnd/>
          </a:ln>
        </p:spPr>
        <p:txBody>
          <a:bodyPr lIns="96661" tIns="48331" rIns="96661" bIns="48331" anchor="b"/>
          <a:lstStyle/>
          <a:p>
            <a:pPr algn="r" fontAlgn="base" latinLnBrk="0">
              <a:spcBef>
                <a:spcPct val="0"/>
              </a:spcBef>
              <a:spcAft>
                <a:spcPct val="0"/>
              </a:spcAft>
            </a:pPr>
            <a:fld id="{19E2B7D5-814D-42FE-A4BF-864B81F53A55}" type="slidenum">
              <a:rPr lang="en-US" sz="1300">
                <a:solidFill>
                  <a:prstClr val="black"/>
                </a:solidFill>
                <a:latin typeface="Arial" charset="0"/>
                <a:cs typeface="Arial" charset="0"/>
              </a:rPr>
              <a:pPr algn="r" fontAlgn="base" latinLnBrk="0">
                <a:spcBef>
                  <a:spcPct val="0"/>
                </a:spcBef>
                <a:spcAft>
                  <a:spcPct val="0"/>
                </a:spcAft>
              </a:pPr>
              <a:t>1</a:t>
            </a:fld>
            <a:endParaRPr lang="en-US" sz="1300">
              <a:solidFill>
                <a:prstClr val="black"/>
              </a:solidFill>
              <a:latin typeface="Arial" charset="0"/>
              <a:cs typeface="Arial" charset="0"/>
            </a:endParaRPr>
          </a:p>
        </p:txBody>
      </p:sp>
      <p:sp>
        <p:nvSpPr>
          <p:cNvPr id="98306" name="Rectangle 2"/>
          <p:cNvSpPr>
            <a:spLocks noGrp="1" noRot="1" noChangeAspect="1" noChangeArrowheads="1" noTextEdit="1"/>
          </p:cNvSpPr>
          <p:nvPr>
            <p:ph type="sldImg"/>
          </p:nvPr>
        </p:nvSpPr>
        <p:spPr bwMode="auto">
          <a:xfrm>
            <a:off x="1257300" y="479425"/>
            <a:ext cx="4800600" cy="3600450"/>
          </a:xfrm>
          <a:noFill/>
          <a:ln>
            <a:solidFill>
              <a:srgbClr val="000000"/>
            </a:solidFill>
            <a:miter lim="800000"/>
            <a:headEnd/>
            <a:tailEnd/>
          </a:ln>
        </p:spPr>
      </p:sp>
      <p:sp>
        <p:nvSpPr>
          <p:cNvPr id="98307" name="Rectangle 3"/>
          <p:cNvSpPr>
            <a:spLocks noGrp="1" noChangeArrowheads="1"/>
          </p:cNvSpPr>
          <p:nvPr>
            <p:ph type="body" idx="1"/>
          </p:nvPr>
        </p:nvSpPr>
        <p:spPr bwMode="auto">
          <a:xfrm>
            <a:off x="406400" y="4239876"/>
            <a:ext cx="6421120" cy="4321851"/>
          </a:xfrm>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749442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a:extLst>
              <a:ext uri="{FF2B5EF4-FFF2-40B4-BE49-F238E27FC236}">
                <a16:creationId xmlns:a16="http://schemas.microsoft.com/office/drawing/2014/main" id="{A72BC56C-E9C5-874E-9C73-7BDA60B2B2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entury Gothic" panose="020B0502020202020204" pitchFamily="34" charset="0"/>
                <a:ea typeface="ＭＳ Ｐゴシック" panose="020B0600070205080204" pitchFamily="34" charset="-128"/>
              </a:defRPr>
            </a:lvl1pPr>
            <a:lvl2pPr marL="742950" indent="-285750">
              <a:defRPr sz="2400">
                <a:solidFill>
                  <a:schemeClr val="tx1"/>
                </a:solidFill>
                <a:latin typeface="Century Gothic" panose="020B0502020202020204" pitchFamily="34" charset="0"/>
                <a:ea typeface="ＭＳ Ｐゴシック" panose="020B0600070205080204" pitchFamily="34" charset="-128"/>
              </a:defRPr>
            </a:lvl2pPr>
            <a:lvl3pPr marL="1143000" indent="-228600">
              <a:defRPr sz="2400">
                <a:solidFill>
                  <a:schemeClr val="tx1"/>
                </a:solidFill>
                <a:latin typeface="Century Gothic" panose="020B0502020202020204" pitchFamily="34" charset="0"/>
                <a:ea typeface="ＭＳ Ｐゴシック" panose="020B0600070205080204" pitchFamily="34" charset="-128"/>
              </a:defRPr>
            </a:lvl3pPr>
            <a:lvl4pPr marL="1600200" indent="-228600">
              <a:defRPr sz="2400">
                <a:solidFill>
                  <a:schemeClr val="tx1"/>
                </a:solidFill>
                <a:latin typeface="Century Gothic" panose="020B0502020202020204" pitchFamily="34" charset="0"/>
                <a:ea typeface="ＭＳ Ｐゴシック" panose="020B0600070205080204" pitchFamily="34" charset="-128"/>
              </a:defRPr>
            </a:lvl4pPr>
            <a:lvl5pPr marL="2057400" indent="-228600">
              <a:defRPr sz="24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9pPr>
          </a:lstStyle>
          <a:p>
            <a:fld id="{F263F927-E151-954B-8D40-567BBC1C2DC1}" type="slidenum">
              <a:rPr lang="it-IT" altLang="it-IT" sz="1200"/>
              <a:pPr/>
              <a:t>10</a:t>
            </a:fld>
            <a:endParaRPr lang="it-IT" altLang="it-IT" sz="1200"/>
          </a:p>
        </p:txBody>
      </p:sp>
      <p:sp>
        <p:nvSpPr>
          <p:cNvPr id="94210" name="Rectangle 2">
            <a:extLst>
              <a:ext uri="{FF2B5EF4-FFF2-40B4-BE49-F238E27FC236}">
                <a16:creationId xmlns:a16="http://schemas.microsoft.com/office/drawing/2014/main" id="{2B351438-92ED-A84D-8D67-B80BBCC070F6}"/>
              </a:ext>
            </a:extLst>
          </p:cNvPr>
          <p:cNvSpPr>
            <a:spLocks noGrp="1" noRot="1" noChangeAspect="1" noChangeArrowheads="1" noTextEdit="1"/>
          </p:cNvSpPr>
          <p:nvPr>
            <p:ph type="sldImg"/>
          </p:nvPr>
        </p:nvSpPr>
        <p:spPr>
          <a:ln/>
        </p:spPr>
      </p:sp>
      <p:sp>
        <p:nvSpPr>
          <p:cNvPr id="94211" name="Rectangle 3">
            <a:extLst>
              <a:ext uri="{FF2B5EF4-FFF2-40B4-BE49-F238E27FC236}">
                <a16:creationId xmlns:a16="http://schemas.microsoft.com/office/drawing/2014/main" id="{242B0CA6-85D4-D143-ACDC-8A73E45E92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Times" pitchFamily="2" charset="0"/>
              <a:ea typeface="ＭＳ Ｐゴシック" panose="020B0600070205080204" pitchFamily="34" charset="-128"/>
            </a:endParaRPr>
          </a:p>
        </p:txBody>
      </p:sp>
    </p:spTree>
    <p:extLst>
      <p:ext uri="{BB962C8B-B14F-4D97-AF65-F5344CB8AC3E}">
        <p14:creationId xmlns:p14="http://schemas.microsoft.com/office/powerpoint/2010/main" val="145020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a:extLst>
              <a:ext uri="{FF2B5EF4-FFF2-40B4-BE49-F238E27FC236}">
                <a16:creationId xmlns:a16="http://schemas.microsoft.com/office/drawing/2014/main" id="{296AB44F-0E2B-8343-9B89-D22F42BB888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entury Gothic" panose="020B0502020202020204" pitchFamily="34" charset="0"/>
                <a:ea typeface="ＭＳ Ｐゴシック" panose="020B0600070205080204" pitchFamily="34" charset="-128"/>
              </a:defRPr>
            </a:lvl1pPr>
            <a:lvl2pPr marL="742950" indent="-285750">
              <a:defRPr sz="2400">
                <a:solidFill>
                  <a:schemeClr val="tx1"/>
                </a:solidFill>
                <a:latin typeface="Century Gothic" panose="020B0502020202020204" pitchFamily="34" charset="0"/>
                <a:ea typeface="ＭＳ Ｐゴシック" panose="020B0600070205080204" pitchFamily="34" charset="-128"/>
              </a:defRPr>
            </a:lvl2pPr>
            <a:lvl3pPr marL="1143000" indent="-228600">
              <a:defRPr sz="2400">
                <a:solidFill>
                  <a:schemeClr val="tx1"/>
                </a:solidFill>
                <a:latin typeface="Century Gothic" panose="020B0502020202020204" pitchFamily="34" charset="0"/>
                <a:ea typeface="ＭＳ Ｐゴシック" panose="020B0600070205080204" pitchFamily="34" charset="-128"/>
              </a:defRPr>
            </a:lvl3pPr>
            <a:lvl4pPr marL="1600200" indent="-228600">
              <a:defRPr sz="2400">
                <a:solidFill>
                  <a:schemeClr val="tx1"/>
                </a:solidFill>
                <a:latin typeface="Century Gothic" panose="020B0502020202020204" pitchFamily="34" charset="0"/>
                <a:ea typeface="ＭＳ Ｐゴシック" panose="020B0600070205080204" pitchFamily="34" charset="-128"/>
              </a:defRPr>
            </a:lvl4pPr>
            <a:lvl5pPr marL="2057400" indent="-228600">
              <a:defRPr sz="24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9pPr>
          </a:lstStyle>
          <a:p>
            <a:fld id="{0500CD96-9E3B-0547-A598-2D0DC610D9CF}" type="slidenum">
              <a:rPr lang="it-IT" altLang="it-IT" sz="1200"/>
              <a:pPr/>
              <a:t>11</a:t>
            </a:fld>
            <a:endParaRPr lang="it-IT" altLang="it-IT" sz="1200"/>
          </a:p>
        </p:txBody>
      </p:sp>
      <p:sp>
        <p:nvSpPr>
          <p:cNvPr id="96258" name="Rectangle 2">
            <a:extLst>
              <a:ext uri="{FF2B5EF4-FFF2-40B4-BE49-F238E27FC236}">
                <a16:creationId xmlns:a16="http://schemas.microsoft.com/office/drawing/2014/main" id="{3863CB7B-4C9C-CA4E-B4EF-60DBC0B908E6}"/>
              </a:ext>
            </a:extLst>
          </p:cNvPr>
          <p:cNvSpPr>
            <a:spLocks noGrp="1" noRot="1" noChangeAspect="1" noChangeArrowheads="1" noTextEdit="1"/>
          </p:cNvSpPr>
          <p:nvPr>
            <p:ph type="sldImg"/>
          </p:nvPr>
        </p:nvSpPr>
        <p:spPr>
          <a:ln/>
        </p:spPr>
      </p:sp>
      <p:sp>
        <p:nvSpPr>
          <p:cNvPr id="96259" name="Rectangle 3">
            <a:extLst>
              <a:ext uri="{FF2B5EF4-FFF2-40B4-BE49-F238E27FC236}">
                <a16:creationId xmlns:a16="http://schemas.microsoft.com/office/drawing/2014/main" id="{651A2A80-E8EF-5F4E-9077-4FD7CCDFCC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Times" pitchFamily="2" charset="0"/>
              <a:ea typeface="ＭＳ Ｐゴシック" panose="020B0600070205080204" pitchFamily="34" charset="-128"/>
            </a:endParaRPr>
          </a:p>
        </p:txBody>
      </p:sp>
    </p:spTree>
    <p:extLst>
      <p:ext uri="{BB962C8B-B14F-4D97-AF65-F5344CB8AC3E}">
        <p14:creationId xmlns:p14="http://schemas.microsoft.com/office/powerpoint/2010/main" val="232442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Rot="1" noChangeAspect="1" noTextEdit="1"/>
          </p:cNvSpPr>
          <p:nvPr>
            <p:ph type="sldImg"/>
          </p:nvPr>
        </p:nvSpPr>
        <p:spPr bwMode="auto">
          <a:noFill/>
          <a:ln>
            <a:solidFill>
              <a:srgbClr val="000000"/>
            </a:solidFill>
            <a:miter lim="800000"/>
            <a:headEnd/>
            <a:tailEnd/>
          </a:ln>
        </p:spPr>
      </p:sp>
      <p:sp>
        <p:nvSpPr>
          <p:cNvPr id="90114" name="Rectangle 3"/>
          <p:cNvSpPr>
            <a:spLocks noGrp="1"/>
          </p:cNvSpPr>
          <p:nvPr>
            <p:ph type="body" idx="1"/>
          </p:nvPr>
        </p:nvSpPr>
        <p:spPr bwMode="auto">
          <a:xfrm>
            <a:off x="487680" y="4561226"/>
            <a:ext cx="6339840" cy="4320213"/>
          </a:xfrm>
          <a:noFill/>
        </p:spPr>
        <p:txBody>
          <a:bodyPr wrap="square" numCol="1" anchor="t" anchorCtr="0" compatLnSpc="1">
            <a:prstTxWarp prst="textNoShape">
              <a:avLst/>
            </a:prstTxWarp>
          </a:bodyPr>
          <a:lstStyle/>
          <a:p>
            <a:endParaRPr lang="en-US" b="1" dirty="0"/>
          </a:p>
        </p:txBody>
      </p:sp>
    </p:spTree>
    <p:extLst>
      <p:ext uri="{BB962C8B-B14F-4D97-AF65-F5344CB8AC3E}">
        <p14:creationId xmlns:p14="http://schemas.microsoft.com/office/powerpoint/2010/main" val="427669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2688B2-1436-4292-BFC2-8D833CBAE853}" type="slidenum">
              <a:rPr lang="en-US" altLang="en-US" smtClean="0">
                <a:solidFill>
                  <a:prstClr val="black"/>
                </a:solidFill>
                <a:latin typeface="Calibri"/>
              </a:rPr>
              <a:pPr/>
              <a:t>14</a:t>
            </a:fld>
            <a:endParaRPr lang="en-US" altLang="en-US">
              <a:solidFill>
                <a:prstClr val="black"/>
              </a:solidFill>
              <a:latin typeface="Calibri"/>
            </a:endParaRPr>
          </a:p>
        </p:txBody>
      </p:sp>
    </p:spTree>
    <p:extLst>
      <p:ext uri="{BB962C8B-B14F-4D97-AF65-F5344CB8AC3E}">
        <p14:creationId xmlns:p14="http://schemas.microsoft.com/office/powerpoint/2010/main" val="5406750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Targeted</a:t>
            </a:r>
            <a:r>
              <a:rPr lang="en-US" baseline="0" dirty="0"/>
              <a:t>, mechanism, specificity, limit off-targets</a:t>
            </a:r>
            <a:endParaRPr lang="en-US" dirty="0"/>
          </a:p>
        </p:txBody>
      </p:sp>
      <p:sp>
        <p:nvSpPr>
          <p:cNvPr id="4" name="Slide Number Placeholder 3"/>
          <p:cNvSpPr>
            <a:spLocks noGrp="1"/>
          </p:cNvSpPr>
          <p:nvPr>
            <p:ph type="sldNum" sz="quarter" idx="10"/>
          </p:nvPr>
        </p:nvSpPr>
        <p:spPr/>
        <p:txBody>
          <a:bodyPr/>
          <a:lstStyle/>
          <a:p>
            <a:fld id="{344ABC57-5373-4032-A4D1-8A3C17010C43}" type="slidenum">
              <a:rPr lang="ko-KR" altLang="en-US" smtClean="0"/>
              <a:t>15</a:t>
            </a:fld>
            <a:endParaRPr lang="ko-KR" altLang="en-US"/>
          </a:p>
        </p:txBody>
      </p:sp>
    </p:spTree>
    <p:extLst>
      <p:ext uri="{BB962C8B-B14F-4D97-AF65-F5344CB8AC3E}">
        <p14:creationId xmlns:p14="http://schemas.microsoft.com/office/powerpoint/2010/main" val="3992643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5E01D5-CBD1-4931-A01A-19189EBB79CA}" type="slidenum">
              <a:rPr lang="en-US" smtClean="0">
                <a:solidFill>
                  <a:prstClr val="black"/>
                </a:solidFill>
                <a:latin typeface="Calibri"/>
              </a:rPr>
              <a:pPr/>
              <a:t>19</a:t>
            </a:fld>
            <a:endParaRPr lang="en-US">
              <a:solidFill>
                <a:prstClr val="black"/>
              </a:solidFill>
              <a:latin typeface="Calibri"/>
            </a:endParaRPr>
          </a:p>
        </p:txBody>
      </p:sp>
    </p:spTree>
    <p:extLst>
      <p:ext uri="{BB962C8B-B14F-4D97-AF65-F5344CB8AC3E}">
        <p14:creationId xmlns:p14="http://schemas.microsoft.com/office/powerpoint/2010/main" val="2908302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5E01D5-CBD1-4931-A01A-19189EBB79CA}" type="slidenum">
              <a:rPr lang="en-US" smtClean="0">
                <a:solidFill>
                  <a:prstClr val="black"/>
                </a:solidFill>
                <a:latin typeface="Calibri"/>
              </a:rPr>
              <a:pPr/>
              <a:t>20</a:t>
            </a:fld>
            <a:endParaRPr lang="en-US">
              <a:solidFill>
                <a:prstClr val="black"/>
              </a:solidFill>
              <a:latin typeface="Calibri"/>
            </a:endParaRPr>
          </a:p>
        </p:txBody>
      </p:sp>
    </p:spTree>
    <p:extLst>
      <p:ext uri="{BB962C8B-B14F-4D97-AF65-F5344CB8AC3E}">
        <p14:creationId xmlns:p14="http://schemas.microsoft.com/office/powerpoint/2010/main" val="6695181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261 authors; 24 sites in</a:t>
            </a:r>
            <a:r>
              <a:rPr lang="en-US" baseline="0" dirty="0"/>
              <a:t> 10 countries. 3 loading doses, 1 maintenance dose, evaluation every 3 months through 15 months, compared to baseline. 126 children, ages 2 to 9 at enrollment.</a:t>
            </a:r>
            <a:endParaRPr lang="en-US" dirty="0"/>
          </a:p>
        </p:txBody>
      </p:sp>
      <p:sp>
        <p:nvSpPr>
          <p:cNvPr id="4" name="Slide Number Placeholder 3"/>
          <p:cNvSpPr>
            <a:spLocks noGrp="1"/>
          </p:cNvSpPr>
          <p:nvPr>
            <p:ph type="sldNum" sz="quarter" idx="10"/>
          </p:nvPr>
        </p:nvSpPr>
        <p:spPr/>
        <p:txBody>
          <a:bodyPr/>
          <a:lstStyle/>
          <a:p>
            <a:fld id="{925E01D5-CBD1-4931-A01A-19189EBB79CA}" type="slidenum">
              <a:rPr lang="en-US" smtClean="0">
                <a:solidFill>
                  <a:prstClr val="black"/>
                </a:solidFill>
                <a:latin typeface="Calibri"/>
              </a:rPr>
              <a:pPr/>
              <a:t>22</a:t>
            </a:fld>
            <a:endParaRPr lang="en-US">
              <a:solidFill>
                <a:prstClr val="black"/>
              </a:solidFill>
              <a:latin typeface="Calibri"/>
            </a:endParaRPr>
          </a:p>
        </p:txBody>
      </p:sp>
    </p:spTree>
    <p:extLst>
      <p:ext uri="{BB962C8B-B14F-4D97-AF65-F5344CB8AC3E}">
        <p14:creationId xmlns:p14="http://schemas.microsoft.com/office/powerpoint/2010/main" val="8445582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5E01D5-CBD1-4931-A01A-19189EBB79CA}" type="slidenum">
              <a:rPr lang="en-US" smtClean="0">
                <a:solidFill>
                  <a:prstClr val="black"/>
                </a:solidFill>
                <a:latin typeface="Calibri"/>
              </a:rPr>
              <a:pPr/>
              <a:t>23</a:t>
            </a:fld>
            <a:endParaRPr lang="en-US">
              <a:solidFill>
                <a:prstClr val="black"/>
              </a:solidFill>
              <a:latin typeface="Calibri"/>
            </a:endParaRPr>
          </a:p>
        </p:txBody>
      </p:sp>
    </p:spTree>
    <p:extLst>
      <p:ext uri="{BB962C8B-B14F-4D97-AF65-F5344CB8AC3E}">
        <p14:creationId xmlns:p14="http://schemas.microsoft.com/office/powerpoint/2010/main" val="32398329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5E01D5-CBD1-4931-A01A-19189EBB79CA}" type="slidenum">
              <a:rPr lang="en-US" smtClean="0">
                <a:solidFill>
                  <a:prstClr val="black"/>
                </a:solidFill>
                <a:latin typeface="Calibri"/>
              </a:rPr>
              <a:pPr/>
              <a:t>24</a:t>
            </a:fld>
            <a:endParaRPr lang="en-US">
              <a:solidFill>
                <a:prstClr val="black"/>
              </a:solidFill>
              <a:latin typeface="Calibri"/>
            </a:endParaRPr>
          </a:p>
        </p:txBody>
      </p:sp>
    </p:spTree>
    <p:extLst>
      <p:ext uri="{BB962C8B-B14F-4D97-AF65-F5344CB8AC3E}">
        <p14:creationId xmlns:p14="http://schemas.microsoft.com/office/powerpoint/2010/main" val="827900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a:extLst>
              <a:ext uri="{FF2B5EF4-FFF2-40B4-BE49-F238E27FC236}">
                <a16:creationId xmlns:a16="http://schemas.microsoft.com/office/drawing/2014/main" id="{2D3B1516-373A-E34F-B8E2-B2ED8E308AF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entury Gothic" panose="020B0502020202020204" pitchFamily="34" charset="0"/>
                <a:ea typeface="ＭＳ Ｐゴシック" panose="020B0600070205080204" pitchFamily="34" charset="-128"/>
              </a:defRPr>
            </a:lvl1pPr>
            <a:lvl2pPr marL="742950" indent="-285750">
              <a:defRPr sz="2400">
                <a:solidFill>
                  <a:schemeClr val="tx1"/>
                </a:solidFill>
                <a:latin typeface="Century Gothic" panose="020B0502020202020204" pitchFamily="34" charset="0"/>
                <a:ea typeface="ＭＳ Ｐゴシック" panose="020B0600070205080204" pitchFamily="34" charset="-128"/>
              </a:defRPr>
            </a:lvl2pPr>
            <a:lvl3pPr marL="1143000" indent="-228600">
              <a:defRPr sz="2400">
                <a:solidFill>
                  <a:schemeClr val="tx1"/>
                </a:solidFill>
                <a:latin typeface="Century Gothic" panose="020B0502020202020204" pitchFamily="34" charset="0"/>
                <a:ea typeface="ＭＳ Ｐゴシック" panose="020B0600070205080204" pitchFamily="34" charset="-128"/>
              </a:defRPr>
            </a:lvl3pPr>
            <a:lvl4pPr marL="1600200" indent="-228600">
              <a:defRPr sz="2400">
                <a:solidFill>
                  <a:schemeClr val="tx1"/>
                </a:solidFill>
                <a:latin typeface="Century Gothic" panose="020B0502020202020204" pitchFamily="34" charset="0"/>
                <a:ea typeface="ＭＳ Ｐゴシック" panose="020B0600070205080204" pitchFamily="34" charset="-128"/>
              </a:defRPr>
            </a:lvl4pPr>
            <a:lvl5pPr marL="2057400" indent="-228600">
              <a:defRPr sz="24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9pPr>
          </a:lstStyle>
          <a:p>
            <a:fld id="{BC0496FC-B1F9-7042-9C67-3FF73398F15C}" type="slidenum">
              <a:rPr lang="it-IT" altLang="it-IT" sz="1200"/>
              <a:pPr/>
              <a:t>2</a:t>
            </a:fld>
            <a:endParaRPr lang="it-IT" altLang="it-IT" sz="1200"/>
          </a:p>
        </p:txBody>
      </p:sp>
      <p:sp>
        <p:nvSpPr>
          <p:cNvPr id="79874" name="Rectangle 2">
            <a:extLst>
              <a:ext uri="{FF2B5EF4-FFF2-40B4-BE49-F238E27FC236}">
                <a16:creationId xmlns:a16="http://schemas.microsoft.com/office/drawing/2014/main" id="{96FFCCC6-FCF3-F041-BA9E-8DB98DC69E23}"/>
              </a:ext>
            </a:extLst>
          </p:cNvPr>
          <p:cNvSpPr>
            <a:spLocks noGrp="1" noRot="1" noChangeAspect="1" noChangeArrowheads="1" noTextEdit="1"/>
          </p:cNvSpPr>
          <p:nvPr>
            <p:ph type="sldImg"/>
          </p:nvPr>
        </p:nvSpPr>
        <p:spPr>
          <a:ln/>
        </p:spPr>
      </p:sp>
      <p:sp>
        <p:nvSpPr>
          <p:cNvPr id="79875" name="Rectangle 3">
            <a:extLst>
              <a:ext uri="{FF2B5EF4-FFF2-40B4-BE49-F238E27FC236}">
                <a16:creationId xmlns:a16="http://schemas.microsoft.com/office/drawing/2014/main" id="{8E9A9080-13DD-544C-A1B9-45B59F93B2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Times" pitchFamily="2" charset="0"/>
              <a:ea typeface="ＭＳ Ｐゴシック" panose="020B0600070205080204" pitchFamily="34" charset="-128"/>
            </a:endParaRPr>
          </a:p>
        </p:txBody>
      </p:sp>
    </p:spTree>
    <p:extLst>
      <p:ext uri="{BB962C8B-B14F-4D97-AF65-F5344CB8AC3E}">
        <p14:creationId xmlns:p14="http://schemas.microsoft.com/office/powerpoint/2010/main" val="1799697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Rot="1" noChangeAspect="1" noTextEdit="1"/>
          </p:cNvSpPr>
          <p:nvPr>
            <p:ph type="sldImg"/>
          </p:nvPr>
        </p:nvSpPr>
        <p:spPr bwMode="auto">
          <a:xfrm>
            <a:off x="1257300" y="479425"/>
            <a:ext cx="4800600" cy="3600450"/>
          </a:xfrm>
          <a:noFill/>
          <a:ln>
            <a:solidFill>
              <a:srgbClr val="000000"/>
            </a:solidFill>
            <a:miter lim="800000"/>
            <a:headEnd/>
            <a:tailEnd/>
          </a:ln>
        </p:spPr>
      </p:sp>
      <p:sp>
        <p:nvSpPr>
          <p:cNvPr id="102402" name="Rectangle 3"/>
          <p:cNvSpPr>
            <a:spLocks noGrp="1"/>
          </p:cNvSpPr>
          <p:nvPr>
            <p:ph type="body" idx="1"/>
          </p:nvPr>
        </p:nvSpPr>
        <p:spPr bwMode="auto">
          <a:xfrm>
            <a:off x="406400" y="4239876"/>
            <a:ext cx="6421120" cy="4321851"/>
          </a:xfrm>
          <a:noFill/>
        </p:spPr>
        <p:txBody>
          <a:bodyPr wrap="square" numCol="1" anchor="t" anchorCtr="0" compatLnSpc="1">
            <a:prstTxWarp prst="textNoShape">
              <a:avLst/>
            </a:prstTxWarp>
          </a:bodyPr>
          <a:lstStyle/>
          <a:p>
            <a:r>
              <a:rPr lang="en-US" dirty="0"/>
              <a:t>How to increase exon inclusion?</a:t>
            </a:r>
          </a:p>
        </p:txBody>
      </p:sp>
    </p:spTree>
    <p:extLst>
      <p:ext uri="{BB962C8B-B14F-4D97-AF65-F5344CB8AC3E}">
        <p14:creationId xmlns:p14="http://schemas.microsoft.com/office/powerpoint/2010/main" val="2226893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a:extLst>
              <a:ext uri="{FF2B5EF4-FFF2-40B4-BE49-F238E27FC236}">
                <a16:creationId xmlns:a16="http://schemas.microsoft.com/office/drawing/2014/main" id="{A839EF32-26AB-4A49-8C5B-D60002D3D2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entury Gothic" panose="020B0502020202020204" pitchFamily="34" charset="0"/>
                <a:ea typeface="ＭＳ Ｐゴシック" panose="020B0600070205080204" pitchFamily="34" charset="-128"/>
              </a:defRPr>
            </a:lvl1pPr>
            <a:lvl2pPr marL="742950" indent="-285750">
              <a:defRPr sz="2400">
                <a:solidFill>
                  <a:schemeClr val="tx1"/>
                </a:solidFill>
                <a:latin typeface="Century Gothic" panose="020B0502020202020204" pitchFamily="34" charset="0"/>
                <a:ea typeface="ＭＳ Ｐゴシック" panose="020B0600070205080204" pitchFamily="34" charset="-128"/>
              </a:defRPr>
            </a:lvl2pPr>
            <a:lvl3pPr marL="1143000" indent="-228600">
              <a:defRPr sz="2400">
                <a:solidFill>
                  <a:schemeClr val="tx1"/>
                </a:solidFill>
                <a:latin typeface="Century Gothic" panose="020B0502020202020204" pitchFamily="34" charset="0"/>
                <a:ea typeface="ＭＳ Ｐゴシック" panose="020B0600070205080204" pitchFamily="34" charset="-128"/>
              </a:defRPr>
            </a:lvl3pPr>
            <a:lvl4pPr marL="1600200" indent="-228600">
              <a:defRPr sz="2400">
                <a:solidFill>
                  <a:schemeClr val="tx1"/>
                </a:solidFill>
                <a:latin typeface="Century Gothic" panose="020B0502020202020204" pitchFamily="34" charset="0"/>
                <a:ea typeface="ＭＳ Ｐゴシック" panose="020B0600070205080204" pitchFamily="34" charset="-128"/>
              </a:defRPr>
            </a:lvl4pPr>
            <a:lvl5pPr marL="2057400" indent="-228600">
              <a:defRPr sz="24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9pPr>
          </a:lstStyle>
          <a:p>
            <a:fld id="{0970E407-2871-164A-A5C0-B5464045FE3A}" type="slidenum">
              <a:rPr lang="it-IT" altLang="it-IT" sz="1200"/>
              <a:pPr/>
              <a:t>4</a:t>
            </a:fld>
            <a:endParaRPr lang="it-IT" altLang="it-IT" sz="1200"/>
          </a:p>
        </p:txBody>
      </p:sp>
      <p:sp>
        <p:nvSpPr>
          <p:cNvPr id="81922" name="Rectangle 2">
            <a:extLst>
              <a:ext uri="{FF2B5EF4-FFF2-40B4-BE49-F238E27FC236}">
                <a16:creationId xmlns:a16="http://schemas.microsoft.com/office/drawing/2014/main" id="{4E0DB80E-8F0A-734A-AEB9-E93454BF0053}"/>
              </a:ext>
            </a:extLst>
          </p:cNvPr>
          <p:cNvSpPr>
            <a:spLocks noGrp="1" noRot="1" noChangeAspect="1" noChangeArrowheads="1" noTextEdit="1"/>
          </p:cNvSpPr>
          <p:nvPr>
            <p:ph type="sldImg"/>
          </p:nvPr>
        </p:nvSpPr>
        <p:spPr>
          <a:ln/>
        </p:spPr>
      </p:sp>
      <p:sp>
        <p:nvSpPr>
          <p:cNvPr id="81923" name="Rectangle 3">
            <a:extLst>
              <a:ext uri="{FF2B5EF4-FFF2-40B4-BE49-F238E27FC236}">
                <a16:creationId xmlns:a16="http://schemas.microsoft.com/office/drawing/2014/main" id="{3EAD5A19-07F1-184C-B453-B996302A29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Times" pitchFamily="2" charset="0"/>
              <a:ea typeface="ＭＳ Ｐゴシック" panose="020B0600070205080204" pitchFamily="34" charset="-128"/>
            </a:endParaRPr>
          </a:p>
        </p:txBody>
      </p:sp>
    </p:spTree>
    <p:extLst>
      <p:ext uri="{BB962C8B-B14F-4D97-AF65-F5344CB8AC3E}">
        <p14:creationId xmlns:p14="http://schemas.microsoft.com/office/powerpoint/2010/main" val="2470409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a:extLst>
              <a:ext uri="{FF2B5EF4-FFF2-40B4-BE49-F238E27FC236}">
                <a16:creationId xmlns:a16="http://schemas.microsoft.com/office/drawing/2014/main" id="{3CCC55B6-DC5E-2942-97D6-882ED48096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entury Gothic" panose="020B0502020202020204" pitchFamily="34" charset="0"/>
                <a:ea typeface="ＭＳ Ｐゴシック" panose="020B0600070205080204" pitchFamily="34" charset="-128"/>
              </a:defRPr>
            </a:lvl1pPr>
            <a:lvl2pPr marL="742950" indent="-285750">
              <a:defRPr sz="2400">
                <a:solidFill>
                  <a:schemeClr val="tx1"/>
                </a:solidFill>
                <a:latin typeface="Century Gothic" panose="020B0502020202020204" pitchFamily="34" charset="0"/>
                <a:ea typeface="ＭＳ Ｐゴシック" panose="020B0600070205080204" pitchFamily="34" charset="-128"/>
              </a:defRPr>
            </a:lvl2pPr>
            <a:lvl3pPr marL="1143000" indent="-228600">
              <a:defRPr sz="2400">
                <a:solidFill>
                  <a:schemeClr val="tx1"/>
                </a:solidFill>
                <a:latin typeface="Century Gothic" panose="020B0502020202020204" pitchFamily="34" charset="0"/>
                <a:ea typeface="ＭＳ Ｐゴシック" panose="020B0600070205080204" pitchFamily="34" charset="-128"/>
              </a:defRPr>
            </a:lvl3pPr>
            <a:lvl4pPr marL="1600200" indent="-228600">
              <a:defRPr sz="2400">
                <a:solidFill>
                  <a:schemeClr val="tx1"/>
                </a:solidFill>
                <a:latin typeface="Century Gothic" panose="020B0502020202020204" pitchFamily="34" charset="0"/>
                <a:ea typeface="ＭＳ Ｐゴシック" panose="020B0600070205080204" pitchFamily="34" charset="-128"/>
              </a:defRPr>
            </a:lvl4pPr>
            <a:lvl5pPr marL="2057400" indent="-228600">
              <a:defRPr sz="24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9pPr>
          </a:lstStyle>
          <a:p>
            <a:fld id="{05AFC6CC-854E-0F41-9AFA-8BF30A4B632C}" type="slidenum">
              <a:rPr lang="it-IT" altLang="it-IT" sz="1200"/>
              <a:pPr/>
              <a:t>5</a:t>
            </a:fld>
            <a:endParaRPr lang="it-IT" altLang="it-IT" sz="1200"/>
          </a:p>
        </p:txBody>
      </p:sp>
      <p:sp>
        <p:nvSpPr>
          <p:cNvPr id="83970" name="Rectangle 2">
            <a:extLst>
              <a:ext uri="{FF2B5EF4-FFF2-40B4-BE49-F238E27FC236}">
                <a16:creationId xmlns:a16="http://schemas.microsoft.com/office/drawing/2014/main" id="{90980DEF-8597-8242-B336-00A5940D9C30}"/>
              </a:ext>
            </a:extLst>
          </p:cNvPr>
          <p:cNvSpPr>
            <a:spLocks noGrp="1" noRot="1" noChangeAspect="1" noChangeArrowheads="1" noTextEdit="1"/>
          </p:cNvSpPr>
          <p:nvPr>
            <p:ph type="sldImg"/>
          </p:nvPr>
        </p:nvSpPr>
        <p:spPr>
          <a:ln/>
        </p:spPr>
      </p:sp>
      <p:sp>
        <p:nvSpPr>
          <p:cNvPr id="83971" name="Rectangle 3">
            <a:extLst>
              <a:ext uri="{FF2B5EF4-FFF2-40B4-BE49-F238E27FC236}">
                <a16:creationId xmlns:a16="http://schemas.microsoft.com/office/drawing/2014/main" id="{F1967BA7-5324-8F4D-BBAC-383DDF91AE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Times" pitchFamily="2" charset="0"/>
              <a:ea typeface="ＭＳ Ｐゴシック" panose="020B0600070205080204" pitchFamily="34" charset="-128"/>
            </a:endParaRPr>
          </a:p>
        </p:txBody>
      </p:sp>
    </p:spTree>
    <p:extLst>
      <p:ext uri="{BB962C8B-B14F-4D97-AF65-F5344CB8AC3E}">
        <p14:creationId xmlns:p14="http://schemas.microsoft.com/office/powerpoint/2010/main" val="2893794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a:extLst>
              <a:ext uri="{FF2B5EF4-FFF2-40B4-BE49-F238E27FC236}">
                <a16:creationId xmlns:a16="http://schemas.microsoft.com/office/drawing/2014/main" id="{6A69BB2D-18A1-9042-AD97-982A48A5BE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entury Gothic" panose="020B0502020202020204" pitchFamily="34" charset="0"/>
                <a:ea typeface="ＭＳ Ｐゴシック" panose="020B0600070205080204" pitchFamily="34" charset="-128"/>
              </a:defRPr>
            </a:lvl1pPr>
            <a:lvl2pPr marL="742950" indent="-285750">
              <a:defRPr sz="2400">
                <a:solidFill>
                  <a:schemeClr val="tx1"/>
                </a:solidFill>
                <a:latin typeface="Century Gothic" panose="020B0502020202020204" pitchFamily="34" charset="0"/>
                <a:ea typeface="ＭＳ Ｐゴシック" panose="020B0600070205080204" pitchFamily="34" charset="-128"/>
              </a:defRPr>
            </a:lvl2pPr>
            <a:lvl3pPr marL="1143000" indent="-228600">
              <a:defRPr sz="2400">
                <a:solidFill>
                  <a:schemeClr val="tx1"/>
                </a:solidFill>
                <a:latin typeface="Century Gothic" panose="020B0502020202020204" pitchFamily="34" charset="0"/>
                <a:ea typeface="ＭＳ Ｐゴシック" panose="020B0600070205080204" pitchFamily="34" charset="-128"/>
              </a:defRPr>
            </a:lvl3pPr>
            <a:lvl4pPr marL="1600200" indent="-228600">
              <a:defRPr sz="2400">
                <a:solidFill>
                  <a:schemeClr val="tx1"/>
                </a:solidFill>
                <a:latin typeface="Century Gothic" panose="020B0502020202020204" pitchFamily="34" charset="0"/>
                <a:ea typeface="ＭＳ Ｐゴシック" panose="020B0600070205080204" pitchFamily="34" charset="-128"/>
              </a:defRPr>
            </a:lvl4pPr>
            <a:lvl5pPr marL="2057400" indent="-228600">
              <a:defRPr sz="24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9pPr>
          </a:lstStyle>
          <a:p>
            <a:fld id="{84EED8CC-AB0F-E747-9469-633F8371CEF9}" type="slidenum">
              <a:rPr lang="it-IT" altLang="it-IT" sz="1200"/>
              <a:pPr/>
              <a:t>6</a:t>
            </a:fld>
            <a:endParaRPr lang="it-IT" altLang="it-IT" sz="1200"/>
          </a:p>
        </p:txBody>
      </p:sp>
      <p:sp>
        <p:nvSpPr>
          <p:cNvPr id="86018" name="Rectangle 2">
            <a:extLst>
              <a:ext uri="{FF2B5EF4-FFF2-40B4-BE49-F238E27FC236}">
                <a16:creationId xmlns:a16="http://schemas.microsoft.com/office/drawing/2014/main" id="{ADFD0B6B-D659-A346-A4C7-1C78B4434265}"/>
              </a:ext>
            </a:extLst>
          </p:cNvPr>
          <p:cNvSpPr>
            <a:spLocks noGrp="1" noRot="1" noChangeAspect="1" noChangeArrowheads="1" noTextEdit="1"/>
          </p:cNvSpPr>
          <p:nvPr>
            <p:ph type="sldImg"/>
          </p:nvPr>
        </p:nvSpPr>
        <p:spPr>
          <a:ln/>
        </p:spPr>
      </p:sp>
      <p:sp>
        <p:nvSpPr>
          <p:cNvPr id="86019" name="Rectangle 3">
            <a:extLst>
              <a:ext uri="{FF2B5EF4-FFF2-40B4-BE49-F238E27FC236}">
                <a16:creationId xmlns:a16="http://schemas.microsoft.com/office/drawing/2014/main" id="{563FDB4C-81B1-1A4E-A64F-A4D50BBCFE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Times" pitchFamily="2" charset="0"/>
              <a:ea typeface="ＭＳ Ｐゴシック" panose="020B0600070205080204" pitchFamily="34" charset="-128"/>
            </a:endParaRPr>
          </a:p>
        </p:txBody>
      </p:sp>
    </p:spTree>
    <p:extLst>
      <p:ext uri="{BB962C8B-B14F-4D97-AF65-F5344CB8AC3E}">
        <p14:creationId xmlns:p14="http://schemas.microsoft.com/office/powerpoint/2010/main" val="84291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a:extLst>
              <a:ext uri="{FF2B5EF4-FFF2-40B4-BE49-F238E27FC236}">
                <a16:creationId xmlns:a16="http://schemas.microsoft.com/office/drawing/2014/main" id="{1FB3FD72-CA69-0341-8AB8-17069AA04A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entury Gothic" panose="020B0502020202020204" pitchFamily="34" charset="0"/>
                <a:ea typeface="ＭＳ Ｐゴシック" panose="020B0600070205080204" pitchFamily="34" charset="-128"/>
              </a:defRPr>
            </a:lvl1pPr>
            <a:lvl2pPr marL="742950" indent="-285750">
              <a:defRPr sz="2400">
                <a:solidFill>
                  <a:schemeClr val="tx1"/>
                </a:solidFill>
                <a:latin typeface="Century Gothic" panose="020B0502020202020204" pitchFamily="34" charset="0"/>
                <a:ea typeface="ＭＳ Ｐゴシック" panose="020B0600070205080204" pitchFamily="34" charset="-128"/>
              </a:defRPr>
            </a:lvl2pPr>
            <a:lvl3pPr marL="1143000" indent="-228600">
              <a:defRPr sz="2400">
                <a:solidFill>
                  <a:schemeClr val="tx1"/>
                </a:solidFill>
                <a:latin typeface="Century Gothic" panose="020B0502020202020204" pitchFamily="34" charset="0"/>
                <a:ea typeface="ＭＳ Ｐゴシック" panose="020B0600070205080204" pitchFamily="34" charset="-128"/>
              </a:defRPr>
            </a:lvl3pPr>
            <a:lvl4pPr marL="1600200" indent="-228600">
              <a:defRPr sz="2400">
                <a:solidFill>
                  <a:schemeClr val="tx1"/>
                </a:solidFill>
                <a:latin typeface="Century Gothic" panose="020B0502020202020204" pitchFamily="34" charset="0"/>
                <a:ea typeface="ＭＳ Ｐゴシック" panose="020B0600070205080204" pitchFamily="34" charset="-128"/>
              </a:defRPr>
            </a:lvl4pPr>
            <a:lvl5pPr marL="2057400" indent="-228600">
              <a:defRPr sz="24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9pPr>
          </a:lstStyle>
          <a:p>
            <a:fld id="{E0D4456C-D906-A64A-92A3-6713CD81A801}" type="slidenum">
              <a:rPr lang="it-IT" altLang="it-IT" sz="1200"/>
              <a:pPr/>
              <a:t>7</a:t>
            </a:fld>
            <a:endParaRPr lang="it-IT" altLang="it-IT" sz="1200"/>
          </a:p>
        </p:txBody>
      </p:sp>
      <p:sp>
        <p:nvSpPr>
          <p:cNvPr id="88066" name="Rectangle 2">
            <a:extLst>
              <a:ext uri="{FF2B5EF4-FFF2-40B4-BE49-F238E27FC236}">
                <a16:creationId xmlns:a16="http://schemas.microsoft.com/office/drawing/2014/main" id="{174A4AD5-FAE0-E34C-9AD0-7D252944DFFB}"/>
              </a:ext>
            </a:extLst>
          </p:cNvPr>
          <p:cNvSpPr>
            <a:spLocks noGrp="1" noRot="1" noChangeAspect="1" noChangeArrowheads="1" noTextEdit="1"/>
          </p:cNvSpPr>
          <p:nvPr>
            <p:ph type="sldImg"/>
          </p:nvPr>
        </p:nvSpPr>
        <p:spPr>
          <a:ln/>
        </p:spPr>
      </p:sp>
      <p:sp>
        <p:nvSpPr>
          <p:cNvPr id="88067" name="Rectangle 3">
            <a:extLst>
              <a:ext uri="{FF2B5EF4-FFF2-40B4-BE49-F238E27FC236}">
                <a16:creationId xmlns:a16="http://schemas.microsoft.com/office/drawing/2014/main" id="{130C1496-676C-614D-BA02-03148E4451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Times" pitchFamily="2" charset="0"/>
              <a:ea typeface="ＭＳ Ｐゴシック" panose="020B0600070205080204" pitchFamily="34" charset="-128"/>
            </a:endParaRPr>
          </a:p>
        </p:txBody>
      </p:sp>
    </p:spTree>
    <p:extLst>
      <p:ext uri="{BB962C8B-B14F-4D97-AF65-F5344CB8AC3E}">
        <p14:creationId xmlns:p14="http://schemas.microsoft.com/office/powerpoint/2010/main" val="2034304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a:extLst>
              <a:ext uri="{FF2B5EF4-FFF2-40B4-BE49-F238E27FC236}">
                <a16:creationId xmlns:a16="http://schemas.microsoft.com/office/drawing/2014/main" id="{FBBA05DD-0D9C-1249-ADEB-B7976689F7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entury Gothic" panose="020B0502020202020204" pitchFamily="34" charset="0"/>
                <a:ea typeface="ＭＳ Ｐゴシック" panose="020B0600070205080204" pitchFamily="34" charset="-128"/>
              </a:defRPr>
            </a:lvl1pPr>
            <a:lvl2pPr marL="742950" indent="-285750">
              <a:defRPr sz="2400">
                <a:solidFill>
                  <a:schemeClr val="tx1"/>
                </a:solidFill>
                <a:latin typeface="Century Gothic" panose="020B0502020202020204" pitchFamily="34" charset="0"/>
                <a:ea typeface="ＭＳ Ｐゴシック" panose="020B0600070205080204" pitchFamily="34" charset="-128"/>
              </a:defRPr>
            </a:lvl2pPr>
            <a:lvl3pPr marL="1143000" indent="-228600">
              <a:defRPr sz="2400">
                <a:solidFill>
                  <a:schemeClr val="tx1"/>
                </a:solidFill>
                <a:latin typeface="Century Gothic" panose="020B0502020202020204" pitchFamily="34" charset="0"/>
                <a:ea typeface="ＭＳ Ｐゴシック" panose="020B0600070205080204" pitchFamily="34" charset="-128"/>
              </a:defRPr>
            </a:lvl3pPr>
            <a:lvl4pPr marL="1600200" indent="-228600">
              <a:defRPr sz="2400">
                <a:solidFill>
                  <a:schemeClr val="tx1"/>
                </a:solidFill>
                <a:latin typeface="Century Gothic" panose="020B0502020202020204" pitchFamily="34" charset="0"/>
                <a:ea typeface="ＭＳ Ｐゴシック" panose="020B0600070205080204" pitchFamily="34" charset="-128"/>
              </a:defRPr>
            </a:lvl4pPr>
            <a:lvl5pPr marL="2057400" indent="-228600">
              <a:defRPr sz="24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9pPr>
          </a:lstStyle>
          <a:p>
            <a:fld id="{669558E4-B187-F84C-B517-AEDE43DDB418}" type="slidenum">
              <a:rPr lang="it-IT" altLang="it-IT" sz="1200"/>
              <a:pPr/>
              <a:t>8</a:t>
            </a:fld>
            <a:endParaRPr lang="it-IT" altLang="it-IT" sz="1200"/>
          </a:p>
        </p:txBody>
      </p:sp>
      <p:sp>
        <p:nvSpPr>
          <p:cNvPr id="90114" name="Rectangle 2">
            <a:extLst>
              <a:ext uri="{FF2B5EF4-FFF2-40B4-BE49-F238E27FC236}">
                <a16:creationId xmlns:a16="http://schemas.microsoft.com/office/drawing/2014/main" id="{15892664-C98D-AE49-8AC5-9B2C607CAECE}"/>
              </a:ext>
            </a:extLst>
          </p:cNvPr>
          <p:cNvSpPr>
            <a:spLocks noGrp="1" noRot="1" noChangeAspect="1" noChangeArrowheads="1" noTextEdit="1"/>
          </p:cNvSpPr>
          <p:nvPr>
            <p:ph type="sldImg"/>
          </p:nvPr>
        </p:nvSpPr>
        <p:spPr>
          <a:ln/>
        </p:spPr>
      </p:sp>
      <p:sp>
        <p:nvSpPr>
          <p:cNvPr id="90115" name="Rectangle 3">
            <a:extLst>
              <a:ext uri="{FF2B5EF4-FFF2-40B4-BE49-F238E27FC236}">
                <a16:creationId xmlns:a16="http://schemas.microsoft.com/office/drawing/2014/main" id="{3BD3D656-F219-D146-A2B6-0238D2B1A6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Times" pitchFamily="2" charset="0"/>
              <a:ea typeface="ＭＳ Ｐゴシック" panose="020B0600070205080204" pitchFamily="34" charset="-128"/>
            </a:endParaRPr>
          </a:p>
        </p:txBody>
      </p:sp>
    </p:spTree>
    <p:extLst>
      <p:ext uri="{BB962C8B-B14F-4D97-AF65-F5344CB8AC3E}">
        <p14:creationId xmlns:p14="http://schemas.microsoft.com/office/powerpoint/2010/main" val="2996483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a:extLst>
              <a:ext uri="{FF2B5EF4-FFF2-40B4-BE49-F238E27FC236}">
                <a16:creationId xmlns:a16="http://schemas.microsoft.com/office/drawing/2014/main" id="{75F0AACF-1D20-9848-B263-9DC01A59176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entury Gothic" panose="020B0502020202020204" pitchFamily="34" charset="0"/>
                <a:ea typeface="ＭＳ Ｐゴシック" panose="020B0600070205080204" pitchFamily="34" charset="-128"/>
              </a:defRPr>
            </a:lvl1pPr>
            <a:lvl2pPr marL="742950" indent="-285750">
              <a:defRPr sz="2400">
                <a:solidFill>
                  <a:schemeClr val="tx1"/>
                </a:solidFill>
                <a:latin typeface="Century Gothic" panose="020B0502020202020204" pitchFamily="34" charset="0"/>
                <a:ea typeface="ＭＳ Ｐゴシック" panose="020B0600070205080204" pitchFamily="34" charset="-128"/>
              </a:defRPr>
            </a:lvl2pPr>
            <a:lvl3pPr marL="1143000" indent="-228600">
              <a:defRPr sz="2400">
                <a:solidFill>
                  <a:schemeClr val="tx1"/>
                </a:solidFill>
                <a:latin typeface="Century Gothic" panose="020B0502020202020204" pitchFamily="34" charset="0"/>
                <a:ea typeface="ＭＳ Ｐゴシック" panose="020B0600070205080204" pitchFamily="34" charset="-128"/>
              </a:defRPr>
            </a:lvl3pPr>
            <a:lvl4pPr marL="1600200" indent="-228600">
              <a:defRPr sz="2400">
                <a:solidFill>
                  <a:schemeClr val="tx1"/>
                </a:solidFill>
                <a:latin typeface="Century Gothic" panose="020B0502020202020204" pitchFamily="34" charset="0"/>
                <a:ea typeface="ＭＳ Ｐゴシック" panose="020B0600070205080204" pitchFamily="34" charset="-128"/>
              </a:defRPr>
            </a:lvl4pPr>
            <a:lvl5pPr marL="2057400" indent="-228600">
              <a:defRPr sz="24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9pPr>
          </a:lstStyle>
          <a:p>
            <a:fld id="{0A45885B-30ED-0D4A-9097-14FE6724D5DE}" type="slidenum">
              <a:rPr lang="it-IT" altLang="it-IT" sz="1200"/>
              <a:pPr/>
              <a:t>9</a:t>
            </a:fld>
            <a:endParaRPr lang="it-IT" altLang="it-IT" sz="1200"/>
          </a:p>
        </p:txBody>
      </p:sp>
      <p:sp>
        <p:nvSpPr>
          <p:cNvPr id="92162" name="Rectangle 2">
            <a:extLst>
              <a:ext uri="{FF2B5EF4-FFF2-40B4-BE49-F238E27FC236}">
                <a16:creationId xmlns:a16="http://schemas.microsoft.com/office/drawing/2014/main" id="{123291ED-8443-FC4A-86F7-B2DCF7C733A2}"/>
              </a:ext>
            </a:extLst>
          </p:cNvPr>
          <p:cNvSpPr>
            <a:spLocks noGrp="1" noRot="1" noChangeAspect="1" noChangeArrowheads="1" noTextEdit="1"/>
          </p:cNvSpPr>
          <p:nvPr>
            <p:ph type="sldImg"/>
          </p:nvPr>
        </p:nvSpPr>
        <p:spPr>
          <a:ln/>
        </p:spPr>
      </p:sp>
      <p:sp>
        <p:nvSpPr>
          <p:cNvPr id="92163" name="Rectangle 3">
            <a:extLst>
              <a:ext uri="{FF2B5EF4-FFF2-40B4-BE49-F238E27FC236}">
                <a16:creationId xmlns:a16="http://schemas.microsoft.com/office/drawing/2014/main" id="{A2042362-7174-7943-BE63-A9E31DE6819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Times" pitchFamily="2" charset="0"/>
              <a:ea typeface="ＭＳ Ｐゴシック" panose="020B0600070205080204" pitchFamily="34" charset="-128"/>
            </a:endParaRPr>
          </a:p>
        </p:txBody>
      </p:sp>
    </p:spTree>
    <p:extLst>
      <p:ext uri="{BB962C8B-B14F-4D97-AF65-F5344CB8AC3E}">
        <p14:creationId xmlns:p14="http://schemas.microsoft.com/office/powerpoint/2010/main" val="317669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ko-KR"/>
              <a:t>Click to edit Master title style</a:t>
            </a:r>
            <a:endParaRPr lang="ko-KR"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ko-KR"/>
              <a:t>Click to edit Master subtitle style</a:t>
            </a:r>
            <a:endParaRPr lang="ko-KR" altLang="en-US"/>
          </a:p>
        </p:txBody>
      </p:sp>
      <p:sp>
        <p:nvSpPr>
          <p:cNvPr id="4" name="Date Placeholder 3"/>
          <p:cNvSpPr>
            <a:spLocks noGrp="1"/>
          </p:cNvSpPr>
          <p:nvPr>
            <p:ph type="dt" sz="half" idx="10"/>
          </p:nvPr>
        </p:nvSpPr>
        <p:spPr/>
        <p:txBody>
          <a:bodyPr/>
          <a:lstStyle/>
          <a:p>
            <a:fld id="{7A41798E-5D10-4B48-ACD2-0C57CE2D63A8}" type="datetimeFigureOut">
              <a:rPr lang="ko-KR" altLang="en-US" smtClean="0"/>
              <a:t>2021. 12. 15.</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A9672665-1F4C-4FF9-8483-7F1B87D1533B}" type="slidenum">
              <a:rPr lang="ko-KR" altLang="en-US" smtClean="0"/>
              <a:t>‹N›</a:t>
            </a:fld>
            <a:endParaRPr lang="ko-KR" altLang="en-US"/>
          </a:p>
        </p:txBody>
      </p:sp>
    </p:spTree>
    <p:extLst>
      <p:ext uri="{BB962C8B-B14F-4D97-AF65-F5344CB8AC3E}">
        <p14:creationId xmlns:p14="http://schemas.microsoft.com/office/powerpoint/2010/main" val="259830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a:t>Click to edit Master title style</a:t>
            </a:r>
            <a:endParaRPr lang="ko-KR" altLang="en-US"/>
          </a:p>
        </p:txBody>
      </p:sp>
      <p:sp>
        <p:nvSpPr>
          <p:cNvPr id="3" name="Vertical Text Placeholder 2"/>
          <p:cNvSpPr>
            <a:spLocks noGrp="1"/>
          </p:cNvSpPr>
          <p:nvPr>
            <p:ph type="body" orient="vert" idx="1"/>
          </p:nvPr>
        </p:nvSpPr>
        <p:spPr/>
        <p:txBody>
          <a:bodyPr vert="eaVert"/>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4" name="Date Placeholder 3"/>
          <p:cNvSpPr>
            <a:spLocks noGrp="1"/>
          </p:cNvSpPr>
          <p:nvPr>
            <p:ph type="dt" sz="half" idx="10"/>
          </p:nvPr>
        </p:nvSpPr>
        <p:spPr/>
        <p:txBody>
          <a:bodyPr/>
          <a:lstStyle/>
          <a:p>
            <a:fld id="{7A41798E-5D10-4B48-ACD2-0C57CE2D63A8}" type="datetimeFigureOut">
              <a:rPr lang="ko-KR" altLang="en-US" smtClean="0"/>
              <a:t>2021. 12. 15.</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A9672665-1F4C-4FF9-8483-7F1B87D1533B}" type="slidenum">
              <a:rPr lang="ko-KR" altLang="en-US" smtClean="0"/>
              <a:t>‹N›</a:t>
            </a:fld>
            <a:endParaRPr lang="ko-KR" altLang="en-US"/>
          </a:p>
        </p:txBody>
      </p:sp>
    </p:spTree>
    <p:extLst>
      <p:ext uri="{BB962C8B-B14F-4D97-AF65-F5344CB8AC3E}">
        <p14:creationId xmlns:p14="http://schemas.microsoft.com/office/powerpoint/2010/main" val="2311724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ko-KR"/>
              <a:t>Click to edit Master title style</a:t>
            </a:r>
            <a:endParaRPr lang="ko-KR"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4" name="Date Placeholder 3"/>
          <p:cNvSpPr>
            <a:spLocks noGrp="1"/>
          </p:cNvSpPr>
          <p:nvPr>
            <p:ph type="dt" sz="half" idx="10"/>
          </p:nvPr>
        </p:nvSpPr>
        <p:spPr/>
        <p:txBody>
          <a:bodyPr/>
          <a:lstStyle/>
          <a:p>
            <a:fld id="{7A41798E-5D10-4B48-ACD2-0C57CE2D63A8}" type="datetimeFigureOut">
              <a:rPr lang="ko-KR" altLang="en-US" smtClean="0"/>
              <a:t>2021. 12. 15.</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A9672665-1F4C-4FF9-8483-7F1B87D1533B}" type="slidenum">
              <a:rPr lang="ko-KR" altLang="en-US" smtClean="0"/>
              <a:t>‹N›</a:t>
            </a:fld>
            <a:endParaRPr lang="ko-KR" altLang="en-US"/>
          </a:p>
        </p:txBody>
      </p:sp>
    </p:spTree>
    <p:extLst>
      <p:ext uri="{BB962C8B-B14F-4D97-AF65-F5344CB8AC3E}">
        <p14:creationId xmlns:p14="http://schemas.microsoft.com/office/powerpoint/2010/main" val="3722153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sp>
        <p:nvSpPr>
          <p:cNvPr id="2" name="Rectangle 2"/>
          <p:cNvSpPr>
            <a:spLocks noGrp="1"/>
          </p:cNvSpPr>
          <p:nvPr/>
        </p:nvSpPr>
        <p:spPr bwMode="auto">
          <a:xfrm>
            <a:off x="457200" y="274638"/>
            <a:ext cx="8229600" cy="1143000"/>
          </a:xfrm>
          <a:prstGeom prst="rect">
            <a:avLst/>
          </a:prstGeom>
        </p:spPr>
        <p:txBody>
          <a:bodyPr anchor="ctr"/>
          <a:lstStyle/>
          <a:p>
            <a:pPr algn="ctr" eaLnBrk="0" fontAlgn="base" latinLnBrk="0" hangingPunct="0">
              <a:spcBef>
                <a:spcPct val="0"/>
              </a:spcBef>
              <a:spcAft>
                <a:spcPct val="0"/>
              </a:spcAft>
              <a:defRPr/>
            </a:pPr>
            <a:endParaRPr lang="en-US" sz="4400">
              <a:solidFill>
                <a:prstClr val="black"/>
              </a:solidFill>
            </a:endParaRPr>
          </a:p>
        </p:txBody>
      </p:sp>
      <p:sp>
        <p:nvSpPr>
          <p:cNvPr id="3" name="Rectangle 3"/>
          <p:cNvSpPr>
            <a:spLocks noGrp="1"/>
          </p:cNvSpPr>
          <p:nvPr/>
        </p:nvSpPr>
        <p:spPr bwMode="auto">
          <a:xfrm>
            <a:off x="457200" y="1600200"/>
            <a:ext cx="8229600" cy="4525963"/>
          </a:xfrm>
          <a:prstGeom prst="rect">
            <a:avLst/>
          </a:prstGeom>
        </p:spPr>
        <p:txBody>
          <a:bodyPr/>
          <a:lstStyle/>
          <a:p>
            <a:pPr marL="342900" indent="-342900" eaLnBrk="0" fontAlgn="base" latinLnBrk="0" hangingPunct="0">
              <a:spcBef>
                <a:spcPct val="20000"/>
              </a:spcBef>
              <a:spcAft>
                <a:spcPct val="0"/>
              </a:spcAft>
              <a:buFont typeface="Arial" charset="0"/>
              <a:buChar char="•"/>
              <a:defRPr/>
            </a:pPr>
            <a:endParaRPr lang="en-US" sz="3200">
              <a:solidFill>
                <a:prstClr val="black"/>
              </a:solidFill>
            </a:endParaRPr>
          </a:p>
        </p:txBody>
      </p:sp>
    </p:spTree>
    <p:extLst>
      <p:ext uri="{BB962C8B-B14F-4D97-AF65-F5344CB8AC3E}">
        <p14:creationId xmlns:p14="http://schemas.microsoft.com/office/powerpoint/2010/main" val="19253827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Rectangle 2"/>
          <p:cNvSpPr>
            <a:spLocks noGrp="1"/>
          </p:cNvSpPr>
          <p:nvPr/>
        </p:nvSpPr>
        <p:spPr bwMode="auto">
          <a:xfrm>
            <a:off x="457200" y="274638"/>
            <a:ext cx="8229600" cy="1143000"/>
          </a:xfrm>
          <a:prstGeom prst="rect">
            <a:avLst/>
          </a:prstGeom>
        </p:spPr>
        <p:txBody>
          <a:bodyPr anchor="ctr"/>
          <a:lstStyle/>
          <a:p>
            <a:pPr algn="ctr" eaLnBrk="0" fontAlgn="base" latinLnBrk="0" hangingPunct="0">
              <a:spcBef>
                <a:spcPct val="0"/>
              </a:spcBef>
              <a:spcAft>
                <a:spcPct val="0"/>
              </a:spcAft>
              <a:defRPr/>
            </a:pPr>
            <a:endParaRPr lang="en-US" sz="4400">
              <a:solidFill>
                <a:prstClr val="black"/>
              </a:solidFill>
            </a:endParaRPr>
          </a:p>
        </p:txBody>
      </p:sp>
      <p:sp>
        <p:nvSpPr>
          <p:cNvPr id="3" name="Rectangle 3"/>
          <p:cNvSpPr>
            <a:spLocks noGrp="1"/>
          </p:cNvSpPr>
          <p:nvPr/>
        </p:nvSpPr>
        <p:spPr bwMode="auto">
          <a:xfrm>
            <a:off x="457200" y="1600200"/>
            <a:ext cx="8229600" cy="4525963"/>
          </a:xfrm>
          <a:prstGeom prst="rect">
            <a:avLst/>
          </a:prstGeom>
        </p:spPr>
        <p:txBody>
          <a:bodyPr/>
          <a:lstStyle/>
          <a:p>
            <a:pPr marL="342900" indent="-342900" eaLnBrk="0" fontAlgn="base" latinLnBrk="0" hangingPunct="0">
              <a:spcBef>
                <a:spcPct val="20000"/>
              </a:spcBef>
              <a:spcAft>
                <a:spcPct val="0"/>
              </a:spcAft>
              <a:buFont typeface="Arial" charset="0"/>
              <a:buChar char="•"/>
              <a:defRPr/>
            </a:pPr>
            <a:endParaRPr lang="en-US" sz="3200">
              <a:solidFill>
                <a:prstClr val="black"/>
              </a:solidFill>
            </a:endParaRPr>
          </a:p>
        </p:txBody>
      </p:sp>
    </p:spTree>
    <p:extLst>
      <p:ext uri="{BB962C8B-B14F-4D97-AF65-F5344CB8AC3E}">
        <p14:creationId xmlns:p14="http://schemas.microsoft.com/office/powerpoint/2010/main" val="648181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Rectangle 2"/>
          <p:cNvSpPr>
            <a:spLocks noGrp="1"/>
          </p:cNvSpPr>
          <p:nvPr/>
        </p:nvSpPr>
        <p:spPr bwMode="auto">
          <a:xfrm>
            <a:off x="457200" y="274638"/>
            <a:ext cx="8229600" cy="1143000"/>
          </a:xfrm>
          <a:prstGeom prst="rect">
            <a:avLst/>
          </a:prstGeom>
        </p:spPr>
        <p:txBody>
          <a:bodyPr anchor="ctr"/>
          <a:lstStyle/>
          <a:p>
            <a:pPr algn="ctr" eaLnBrk="0" fontAlgn="base" latinLnBrk="0" hangingPunct="0">
              <a:spcBef>
                <a:spcPct val="0"/>
              </a:spcBef>
              <a:spcAft>
                <a:spcPct val="0"/>
              </a:spcAft>
              <a:defRPr/>
            </a:pPr>
            <a:endParaRPr lang="en-US" sz="4400">
              <a:solidFill>
                <a:prstClr val="black"/>
              </a:solidFill>
            </a:endParaRPr>
          </a:p>
        </p:txBody>
      </p:sp>
      <p:sp>
        <p:nvSpPr>
          <p:cNvPr id="3" name="Rectangle 3"/>
          <p:cNvSpPr>
            <a:spLocks noGrp="1"/>
          </p:cNvSpPr>
          <p:nvPr/>
        </p:nvSpPr>
        <p:spPr bwMode="auto">
          <a:xfrm>
            <a:off x="457200" y="1600200"/>
            <a:ext cx="8229600" cy="4525963"/>
          </a:xfrm>
          <a:prstGeom prst="rect">
            <a:avLst/>
          </a:prstGeom>
        </p:spPr>
        <p:txBody>
          <a:bodyPr/>
          <a:lstStyle/>
          <a:p>
            <a:pPr marL="342900" indent="-342900" eaLnBrk="0" fontAlgn="base" latinLnBrk="0" hangingPunct="0">
              <a:spcBef>
                <a:spcPct val="20000"/>
              </a:spcBef>
              <a:spcAft>
                <a:spcPct val="0"/>
              </a:spcAft>
              <a:buFont typeface="Arial" charset="0"/>
              <a:buChar char="•"/>
              <a:defRPr/>
            </a:pPr>
            <a:endParaRPr lang="en-US" sz="3200">
              <a:solidFill>
                <a:prstClr val="black"/>
              </a:solidFill>
            </a:endParaRPr>
          </a:p>
        </p:txBody>
      </p:sp>
    </p:spTree>
    <p:extLst>
      <p:ext uri="{BB962C8B-B14F-4D97-AF65-F5344CB8AC3E}">
        <p14:creationId xmlns:p14="http://schemas.microsoft.com/office/powerpoint/2010/main" val="1661438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2" name="Rectangle 2"/>
          <p:cNvSpPr>
            <a:spLocks noGrp="1"/>
          </p:cNvSpPr>
          <p:nvPr/>
        </p:nvSpPr>
        <p:spPr bwMode="auto">
          <a:xfrm>
            <a:off x="457200" y="274638"/>
            <a:ext cx="8229600" cy="1143000"/>
          </a:xfrm>
          <a:prstGeom prst="rect">
            <a:avLst/>
          </a:prstGeom>
        </p:spPr>
        <p:txBody>
          <a:bodyPr anchor="ctr"/>
          <a:lstStyle/>
          <a:p>
            <a:pPr algn="ctr" eaLnBrk="0" fontAlgn="base" latinLnBrk="0" hangingPunct="0">
              <a:spcBef>
                <a:spcPct val="0"/>
              </a:spcBef>
              <a:spcAft>
                <a:spcPct val="0"/>
              </a:spcAft>
              <a:defRPr/>
            </a:pPr>
            <a:endParaRPr lang="en-US" sz="4400">
              <a:solidFill>
                <a:prstClr val="black"/>
              </a:solidFill>
            </a:endParaRPr>
          </a:p>
        </p:txBody>
      </p:sp>
      <p:sp>
        <p:nvSpPr>
          <p:cNvPr id="3" name="Rectangle 3"/>
          <p:cNvSpPr>
            <a:spLocks noGrp="1"/>
          </p:cNvSpPr>
          <p:nvPr/>
        </p:nvSpPr>
        <p:spPr bwMode="auto">
          <a:xfrm>
            <a:off x="457200" y="1600200"/>
            <a:ext cx="8229600" cy="4525963"/>
          </a:xfrm>
          <a:prstGeom prst="rect">
            <a:avLst/>
          </a:prstGeom>
        </p:spPr>
        <p:txBody>
          <a:bodyPr/>
          <a:lstStyle/>
          <a:p>
            <a:pPr marL="342900" indent="-342900" eaLnBrk="0" fontAlgn="base" latinLnBrk="0" hangingPunct="0">
              <a:spcBef>
                <a:spcPct val="20000"/>
              </a:spcBef>
              <a:spcAft>
                <a:spcPct val="0"/>
              </a:spcAft>
              <a:buFont typeface="Arial" charset="0"/>
              <a:buChar char="•"/>
              <a:defRPr/>
            </a:pPr>
            <a:endParaRPr lang="en-US" sz="3200">
              <a:solidFill>
                <a:prstClr val="black"/>
              </a:solidFill>
            </a:endParaRPr>
          </a:p>
        </p:txBody>
      </p:sp>
    </p:spTree>
    <p:extLst>
      <p:ext uri="{BB962C8B-B14F-4D97-AF65-F5344CB8AC3E}">
        <p14:creationId xmlns:p14="http://schemas.microsoft.com/office/powerpoint/2010/main" val="238891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Rectangle 2"/>
          <p:cNvSpPr>
            <a:spLocks noGrp="1"/>
          </p:cNvSpPr>
          <p:nvPr/>
        </p:nvSpPr>
        <p:spPr bwMode="auto">
          <a:xfrm>
            <a:off x="457200" y="274638"/>
            <a:ext cx="8229600" cy="1143000"/>
          </a:xfrm>
          <a:prstGeom prst="rect">
            <a:avLst/>
          </a:prstGeom>
        </p:spPr>
        <p:txBody>
          <a:bodyPr anchor="ctr"/>
          <a:lstStyle/>
          <a:p>
            <a:pPr algn="ctr" eaLnBrk="0" fontAlgn="base" latinLnBrk="0" hangingPunct="0">
              <a:spcBef>
                <a:spcPct val="0"/>
              </a:spcBef>
              <a:spcAft>
                <a:spcPct val="0"/>
              </a:spcAft>
              <a:defRPr/>
            </a:pPr>
            <a:endParaRPr lang="en-US" sz="4400">
              <a:solidFill>
                <a:prstClr val="black"/>
              </a:solidFill>
            </a:endParaRPr>
          </a:p>
        </p:txBody>
      </p:sp>
      <p:sp>
        <p:nvSpPr>
          <p:cNvPr id="3" name="Rectangle 3"/>
          <p:cNvSpPr>
            <a:spLocks noGrp="1"/>
          </p:cNvSpPr>
          <p:nvPr/>
        </p:nvSpPr>
        <p:spPr bwMode="auto">
          <a:xfrm>
            <a:off x="457200" y="1600200"/>
            <a:ext cx="8229600" cy="4525963"/>
          </a:xfrm>
          <a:prstGeom prst="rect">
            <a:avLst/>
          </a:prstGeom>
        </p:spPr>
        <p:txBody>
          <a:bodyPr/>
          <a:lstStyle/>
          <a:p>
            <a:pPr marL="342900" indent="-342900" eaLnBrk="0" fontAlgn="base" latinLnBrk="0" hangingPunct="0">
              <a:spcBef>
                <a:spcPct val="20000"/>
              </a:spcBef>
              <a:spcAft>
                <a:spcPct val="0"/>
              </a:spcAft>
              <a:buFont typeface="Arial" charset="0"/>
              <a:buChar char="•"/>
              <a:defRPr/>
            </a:pPr>
            <a:endParaRPr lang="en-US" sz="3200">
              <a:solidFill>
                <a:prstClr val="black"/>
              </a:solidFill>
            </a:endParaRPr>
          </a:p>
        </p:txBody>
      </p:sp>
    </p:spTree>
    <p:extLst>
      <p:ext uri="{BB962C8B-B14F-4D97-AF65-F5344CB8AC3E}">
        <p14:creationId xmlns:p14="http://schemas.microsoft.com/office/powerpoint/2010/main" val="22223550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Rectangle 2"/>
          <p:cNvSpPr>
            <a:spLocks noGrp="1"/>
          </p:cNvSpPr>
          <p:nvPr/>
        </p:nvSpPr>
        <p:spPr bwMode="auto">
          <a:xfrm>
            <a:off x="457200" y="274638"/>
            <a:ext cx="8229600" cy="1143000"/>
          </a:xfrm>
          <a:prstGeom prst="rect">
            <a:avLst/>
          </a:prstGeom>
        </p:spPr>
        <p:txBody>
          <a:bodyPr anchor="ctr"/>
          <a:lstStyle/>
          <a:p>
            <a:pPr algn="ctr" eaLnBrk="0" fontAlgn="base" latinLnBrk="0" hangingPunct="0">
              <a:spcBef>
                <a:spcPct val="0"/>
              </a:spcBef>
              <a:spcAft>
                <a:spcPct val="0"/>
              </a:spcAft>
              <a:defRPr/>
            </a:pPr>
            <a:endParaRPr lang="en-US" sz="4400">
              <a:solidFill>
                <a:prstClr val="black"/>
              </a:solidFill>
            </a:endParaRPr>
          </a:p>
        </p:txBody>
      </p:sp>
      <p:sp>
        <p:nvSpPr>
          <p:cNvPr id="3" name="Rectangle 3"/>
          <p:cNvSpPr>
            <a:spLocks noGrp="1"/>
          </p:cNvSpPr>
          <p:nvPr/>
        </p:nvSpPr>
        <p:spPr bwMode="auto">
          <a:xfrm>
            <a:off x="457200" y="1600200"/>
            <a:ext cx="8229600" cy="4525963"/>
          </a:xfrm>
          <a:prstGeom prst="rect">
            <a:avLst/>
          </a:prstGeom>
        </p:spPr>
        <p:txBody>
          <a:bodyPr/>
          <a:lstStyle/>
          <a:p>
            <a:pPr marL="342900" indent="-342900" eaLnBrk="0" fontAlgn="base" latinLnBrk="0" hangingPunct="0">
              <a:spcBef>
                <a:spcPct val="20000"/>
              </a:spcBef>
              <a:spcAft>
                <a:spcPct val="0"/>
              </a:spcAft>
              <a:buFont typeface="Arial" charset="0"/>
              <a:buChar char="•"/>
              <a:defRPr/>
            </a:pPr>
            <a:endParaRPr lang="en-US" sz="3200">
              <a:solidFill>
                <a:prstClr val="black"/>
              </a:solidFill>
            </a:endParaRPr>
          </a:p>
        </p:txBody>
      </p:sp>
    </p:spTree>
    <p:extLst>
      <p:ext uri="{BB962C8B-B14F-4D97-AF65-F5344CB8AC3E}">
        <p14:creationId xmlns:p14="http://schemas.microsoft.com/office/powerpoint/2010/main" val="25692097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F57A2D8-D2E4-43B4-BBD8-EE8D9B1AAF74}" type="datetimeFigureOut">
              <a:rPr lang="en-US">
                <a:solidFill>
                  <a:prstClr val="black">
                    <a:tint val="75000"/>
                  </a:prstClr>
                </a:solidFill>
              </a:rPr>
              <a:pPr>
                <a:defRPr/>
              </a:pPr>
              <a:t>12/15/21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0EB0A2C-9AAE-4679-B1A8-659FCAC0BD73}" type="slidenum">
              <a:rPr lang="en-US">
                <a:solidFill>
                  <a:prstClr val="black">
                    <a:tint val="75000"/>
                  </a:prstClr>
                </a:solidFill>
              </a:rPr>
              <a:pPr>
                <a:defRPr/>
              </a:pPr>
              <a:t>‹N›</a:t>
            </a:fld>
            <a:endParaRPr lang="en-US">
              <a:solidFill>
                <a:prstClr val="black">
                  <a:tint val="75000"/>
                </a:prstClr>
              </a:solidFill>
            </a:endParaRPr>
          </a:p>
        </p:txBody>
      </p:sp>
    </p:spTree>
    <p:extLst>
      <p:ext uri="{BB962C8B-B14F-4D97-AF65-F5344CB8AC3E}">
        <p14:creationId xmlns:p14="http://schemas.microsoft.com/office/powerpoint/2010/main" val="15006471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23EBF4C-A45B-4DA0-9A18-1003A5ED1A9D}" type="datetimeFigureOut">
              <a:rPr lang="en-US">
                <a:solidFill>
                  <a:prstClr val="black">
                    <a:tint val="75000"/>
                  </a:prstClr>
                </a:solidFill>
              </a:rPr>
              <a:pPr>
                <a:defRPr/>
              </a:pPr>
              <a:t>12/15/21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5D1B55A-7A88-4BEE-9689-FD7A77F38E8D}" type="slidenum">
              <a:rPr lang="en-US">
                <a:solidFill>
                  <a:prstClr val="black">
                    <a:tint val="75000"/>
                  </a:prstClr>
                </a:solidFill>
              </a:rPr>
              <a:pPr>
                <a:defRPr/>
              </a:pPr>
              <a:t>‹N›</a:t>
            </a:fld>
            <a:endParaRPr lang="en-US">
              <a:solidFill>
                <a:prstClr val="black">
                  <a:tint val="75000"/>
                </a:prstClr>
              </a:solidFill>
            </a:endParaRPr>
          </a:p>
        </p:txBody>
      </p:sp>
    </p:spTree>
    <p:extLst>
      <p:ext uri="{BB962C8B-B14F-4D97-AF65-F5344CB8AC3E}">
        <p14:creationId xmlns:p14="http://schemas.microsoft.com/office/powerpoint/2010/main" val="1915802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a:t>Click to edit Master title style</a:t>
            </a:r>
            <a:endParaRPr lang="ko-KR" altLang="en-US"/>
          </a:p>
        </p:txBody>
      </p:sp>
      <p:sp>
        <p:nvSpPr>
          <p:cNvPr id="3" name="Content Placeholder 2"/>
          <p:cNvSpPr>
            <a:spLocks noGrp="1"/>
          </p:cNvSpPr>
          <p:nvPr>
            <p:ph idx="1"/>
          </p:nvPr>
        </p:nvSpPr>
        <p:spPr/>
        <p:txBody>
          <a:body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4" name="Date Placeholder 3"/>
          <p:cNvSpPr>
            <a:spLocks noGrp="1"/>
          </p:cNvSpPr>
          <p:nvPr>
            <p:ph type="dt" sz="half" idx="10"/>
          </p:nvPr>
        </p:nvSpPr>
        <p:spPr/>
        <p:txBody>
          <a:bodyPr/>
          <a:lstStyle/>
          <a:p>
            <a:fld id="{7A41798E-5D10-4B48-ACD2-0C57CE2D63A8}" type="datetimeFigureOut">
              <a:rPr lang="ko-KR" altLang="en-US" smtClean="0"/>
              <a:t>2021. 12. 15.</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A9672665-1F4C-4FF9-8483-7F1B87D1533B}" type="slidenum">
              <a:rPr lang="ko-KR" altLang="en-US" smtClean="0"/>
              <a:t>‹N›</a:t>
            </a:fld>
            <a:endParaRPr lang="ko-KR" altLang="en-US"/>
          </a:p>
        </p:txBody>
      </p:sp>
    </p:spTree>
    <p:extLst>
      <p:ext uri="{BB962C8B-B14F-4D97-AF65-F5344CB8AC3E}">
        <p14:creationId xmlns:p14="http://schemas.microsoft.com/office/powerpoint/2010/main" val="21472162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D7FDC51-8328-4289-B446-2181C1FE9E1D}" type="datetimeFigureOut">
              <a:rPr lang="en-US">
                <a:solidFill>
                  <a:prstClr val="black">
                    <a:tint val="75000"/>
                  </a:prstClr>
                </a:solidFill>
              </a:rPr>
              <a:pPr>
                <a:defRPr/>
              </a:pPr>
              <a:t>12/15/21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24D1D3D-291D-4685-A6E2-9607ADC995F5}" type="slidenum">
              <a:rPr lang="en-US">
                <a:solidFill>
                  <a:prstClr val="black">
                    <a:tint val="75000"/>
                  </a:prstClr>
                </a:solidFill>
              </a:rPr>
              <a:pPr>
                <a:defRPr/>
              </a:pPr>
              <a:t>‹N›</a:t>
            </a:fld>
            <a:endParaRPr lang="en-US">
              <a:solidFill>
                <a:prstClr val="black">
                  <a:tint val="75000"/>
                </a:prstClr>
              </a:solidFill>
            </a:endParaRPr>
          </a:p>
        </p:txBody>
      </p:sp>
    </p:spTree>
    <p:extLst>
      <p:ext uri="{BB962C8B-B14F-4D97-AF65-F5344CB8AC3E}">
        <p14:creationId xmlns:p14="http://schemas.microsoft.com/office/powerpoint/2010/main" val="8563780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7925399-8904-4C59-9CE3-56F779D545C1}" type="datetimeFigureOut">
              <a:rPr lang="en-US">
                <a:solidFill>
                  <a:prstClr val="black">
                    <a:tint val="75000"/>
                  </a:prstClr>
                </a:solidFill>
              </a:rPr>
              <a:pPr>
                <a:defRPr/>
              </a:pPr>
              <a:t>12/15/21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9977B06-50F5-4DAD-93EA-B935656AD17A}" type="slidenum">
              <a:rPr lang="en-US">
                <a:solidFill>
                  <a:prstClr val="black">
                    <a:tint val="75000"/>
                  </a:prstClr>
                </a:solidFill>
              </a:rPr>
              <a:pPr>
                <a:defRPr/>
              </a:pPr>
              <a:t>‹N›</a:t>
            </a:fld>
            <a:endParaRPr lang="en-US">
              <a:solidFill>
                <a:prstClr val="black">
                  <a:tint val="75000"/>
                </a:prstClr>
              </a:solidFill>
            </a:endParaRPr>
          </a:p>
        </p:txBody>
      </p:sp>
    </p:spTree>
    <p:extLst>
      <p:ext uri="{BB962C8B-B14F-4D97-AF65-F5344CB8AC3E}">
        <p14:creationId xmlns:p14="http://schemas.microsoft.com/office/powerpoint/2010/main" val="36396663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A3F0FD2-84DF-4632-83FB-DE4D17540213}" type="datetimeFigureOut">
              <a:rPr lang="en-US">
                <a:solidFill>
                  <a:prstClr val="black">
                    <a:tint val="75000"/>
                  </a:prstClr>
                </a:solidFill>
              </a:rPr>
              <a:pPr>
                <a:defRPr/>
              </a:pPr>
              <a:t>12/15/21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D32935A-3D35-4613-8927-23E82643D2D1}" type="slidenum">
              <a:rPr lang="en-US">
                <a:solidFill>
                  <a:prstClr val="black">
                    <a:tint val="75000"/>
                  </a:prstClr>
                </a:solidFill>
              </a:rPr>
              <a:pPr>
                <a:defRPr/>
              </a:pPr>
              <a:t>‹N›</a:t>
            </a:fld>
            <a:endParaRPr lang="en-US">
              <a:solidFill>
                <a:prstClr val="black">
                  <a:tint val="75000"/>
                </a:prstClr>
              </a:solidFill>
            </a:endParaRPr>
          </a:p>
        </p:txBody>
      </p:sp>
    </p:spTree>
    <p:extLst>
      <p:ext uri="{BB962C8B-B14F-4D97-AF65-F5344CB8AC3E}">
        <p14:creationId xmlns:p14="http://schemas.microsoft.com/office/powerpoint/2010/main" val="38194087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4EBF32B-2FBF-4DE2-82BC-127A3E69C599}" type="datetimeFigureOut">
              <a:rPr lang="en-US">
                <a:solidFill>
                  <a:prstClr val="black">
                    <a:tint val="75000"/>
                  </a:prstClr>
                </a:solidFill>
              </a:rPr>
              <a:pPr>
                <a:defRPr/>
              </a:pPr>
              <a:t>12/15/21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AE39363-413D-481F-BD7D-2F840ED65648}" type="slidenum">
              <a:rPr lang="en-US">
                <a:solidFill>
                  <a:prstClr val="black">
                    <a:tint val="75000"/>
                  </a:prstClr>
                </a:solidFill>
              </a:rPr>
              <a:pPr>
                <a:defRPr/>
              </a:pPr>
              <a:t>‹N›</a:t>
            </a:fld>
            <a:endParaRPr lang="en-US">
              <a:solidFill>
                <a:prstClr val="black">
                  <a:tint val="75000"/>
                </a:prstClr>
              </a:solidFill>
            </a:endParaRPr>
          </a:p>
        </p:txBody>
      </p:sp>
    </p:spTree>
    <p:extLst>
      <p:ext uri="{BB962C8B-B14F-4D97-AF65-F5344CB8AC3E}">
        <p14:creationId xmlns:p14="http://schemas.microsoft.com/office/powerpoint/2010/main" val="28371969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27A6A47-6357-4C8C-94D4-6EAA1A38BACF}" type="datetimeFigureOut">
              <a:rPr lang="en-US">
                <a:solidFill>
                  <a:prstClr val="black">
                    <a:tint val="75000"/>
                  </a:prstClr>
                </a:solidFill>
              </a:rPr>
              <a:pPr>
                <a:defRPr/>
              </a:pPr>
              <a:t>12/15/21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5E2B0B8-64A1-4B67-9826-2E5124D8CAB8}" type="slidenum">
              <a:rPr lang="en-US">
                <a:solidFill>
                  <a:prstClr val="black">
                    <a:tint val="75000"/>
                  </a:prstClr>
                </a:solidFill>
              </a:rPr>
              <a:pPr>
                <a:defRPr/>
              </a:pPr>
              <a:t>‹N›</a:t>
            </a:fld>
            <a:endParaRPr lang="en-US">
              <a:solidFill>
                <a:prstClr val="black">
                  <a:tint val="75000"/>
                </a:prstClr>
              </a:solidFill>
            </a:endParaRPr>
          </a:p>
        </p:txBody>
      </p:sp>
    </p:spTree>
    <p:extLst>
      <p:ext uri="{BB962C8B-B14F-4D97-AF65-F5344CB8AC3E}">
        <p14:creationId xmlns:p14="http://schemas.microsoft.com/office/powerpoint/2010/main" val="7280850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2C99CFB-85CA-4BDD-BC37-2C3370BE3CC5}" type="datetimeFigureOut">
              <a:rPr lang="en-US">
                <a:solidFill>
                  <a:prstClr val="black">
                    <a:tint val="75000"/>
                  </a:prstClr>
                </a:solidFill>
              </a:rPr>
              <a:pPr>
                <a:defRPr/>
              </a:pPr>
              <a:t>12/15/21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81BC5BB-9EDB-4F92-A5EB-06621D09D87F}" type="slidenum">
              <a:rPr lang="en-US">
                <a:solidFill>
                  <a:prstClr val="black">
                    <a:tint val="75000"/>
                  </a:prstClr>
                </a:solidFill>
              </a:rPr>
              <a:pPr>
                <a:defRPr/>
              </a:pPr>
              <a:t>‹N›</a:t>
            </a:fld>
            <a:endParaRPr lang="en-US">
              <a:solidFill>
                <a:prstClr val="black">
                  <a:tint val="75000"/>
                </a:prstClr>
              </a:solidFill>
            </a:endParaRPr>
          </a:p>
        </p:txBody>
      </p:sp>
    </p:spTree>
    <p:extLst>
      <p:ext uri="{BB962C8B-B14F-4D97-AF65-F5344CB8AC3E}">
        <p14:creationId xmlns:p14="http://schemas.microsoft.com/office/powerpoint/2010/main" val="9131433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9C02913-06A8-404A-8A00-EF571E6CA532}" type="datetimeFigureOut">
              <a:rPr lang="en-US">
                <a:solidFill>
                  <a:prstClr val="black">
                    <a:tint val="75000"/>
                  </a:prstClr>
                </a:solidFill>
              </a:rPr>
              <a:pPr>
                <a:defRPr/>
              </a:pPr>
              <a:t>12/15/21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EE4A22D-B38C-4F27-8DB2-E7BBC0124546}" type="slidenum">
              <a:rPr lang="en-US">
                <a:solidFill>
                  <a:prstClr val="black">
                    <a:tint val="75000"/>
                  </a:prstClr>
                </a:solidFill>
              </a:rPr>
              <a:pPr>
                <a:defRPr/>
              </a:pPr>
              <a:t>‹N›</a:t>
            </a:fld>
            <a:endParaRPr lang="en-US">
              <a:solidFill>
                <a:prstClr val="black">
                  <a:tint val="75000"/>
                </a:prstClr>
              </a:solidFill>
            </a:endParaRPr>
          </a:p>
        </p:txBody>
      </p:sp>
    </p:spTree>
    <p:extLst>
      <p:ext uri="{BB962C8B-B14F-4D97-AF65-F5344CB8AC3E}">
        <p14:creationId xmlns:p14="http://schemas.microsoft.com/office/powerpoint/2010/main" val="3226976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5EA8343-D1B3-4340-ABBF-27251CA8272B}" type="datetimeFigureOut">
              <a:rPr lang="en-US">
                <a:solidFill>
                  <a:prstClr val="black">
                    <a:tint val="75000"/>
                  </a:prstClr>
                </a:solidFill>
              </a:rPr>
              <a:pPr>
                <a:defRPr/>
              </a:pPr>
              <a:t>12/15/21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97CF0E5-C3FB-4101-A600-A5FCA999DF92}" type="slidenum">
              <a:rPr lang="en-US">
                <a:solidFill>
                  <a:prstClr val="black">
                    <a:tint val="75000"/>
                  </a:prstClr>
                </a:solidFill>
              </a:rPr>
              <a:pPr>
                <a:defRPr/>
              </a:pPr>
              <a:t>‹N›</a:t>
            </a:fld>
            <a:endParaRPr lang="en-US">
              <a:solidFill>
                <a:prstClr val="black">
                  <a:tint val="75000"/>
                </a:prstClr>
              </a:solidFill>
            </a:endParaRPr>
          </a:p>
        </p:txBody>
      </p:sp>
    </p:spTree>
    <p:extLst>
      <p:ext uri="{BB962C8B-B14F-4D97-AF65-F5344CB8AC3E}">
        <p14:creationId xmlns:p14="http://schemas.microsoft.com/office/powerpoint/2010/main" val="41638518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C9F76F8-E168-4398-9B08-554063F89932}" type="datetimeFigureOut">
              <a:rPr lang="en-US">
                <a:solidFill>
                  <a:prstClr val="black">
                    <a:tint val="75000"/>
                  </a:prstClr>
                </a:solidFill>
              </a:rPr>
              <a:pPr>
                <a:defRPr/>
              </a:pPr>
              <a:t>12/15/21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D606EB3-E2E4-43D2-9288-5A5221FA6B07}" type="slidenum">
              <a:rPr lang="en-US">
                <a:solidFill>
                  <a:prstClr val="black">
                    <a:tint val="75000"/>
                  </a:prstClr>
                </a:solidFill>
              </a:rPr>
              <a:pPr>
                <a:defRPr/>
              </a:pPr>
              <a:t>‹N›</a:t>
            </a:fld>
            <a:endParaRPr lang="en-US">
              <a:solidFill>
                <a:prstClr val="black">
                  <a:tint val="75000"/>
                </a:prstClr>
              </a:solidFill>
            </a:endParaRPr>
          </a:p>
        </p:txBody>
      </p:sp>
    </p:spTree>
    <p:extLst>
      <p:ext uri="{BB962C8B-B14F-4D97-AF65-F5344CB8AC3E}">
        <p14:creationId xmlns:p14="http://schemas.microsoft.com/office/powerpoint/2010/main" val="2158293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ko-KR"/>
              <a:t>Click to edit Master title style</a:t>
            </a:r>
            <a:endParaRPr lang="ko-KR"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ko-KR"/>
              <a:t>Click to edit Master text styles</a:t>
            </a:r>
          </a:p>
        </p:txBody>
      </p:sp>
      <p:sp>
        <p:nvSpPr>
          <p:cNvPr id="4" name="Date Placeholder 3"/>
          <p:cNvSpPr>
            <a:spLocks noGrp="1"/>
          </p:cNvSpPr>
          <p:nvPr>
            <p:ph type="dt" sz="half" idx="10"/>
          </p:nvPr>
        </p:nvSpPr>
        <p:spPr/>
        <p:txBody>
          <a:bodyPr/>
          <a:lstStyle/>
          <a:p>
            <a:fld id="{7A41798E-5D10-4B48-ACD2-0C57CE2D63A8}" type="datetimeFigureOut">
              <a:rPr lang="ko-KR" altLang="en-US" smtClean="0"/>
              <a:t>2021. 12. 15.</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A9672665-1F4C-4FF9-8483-7F1B87D1533B}" type="slidenum">
              <a:rPr lang="ko-KR" altLang="en-US" smtClean="0"/>
              <a:t>‹N›</a:t>
            </a:fld>
            <a:endParaRPr lang="ko-KR" altLang="en-US"/>
          </a:p>
        </p:txBody>
      </p:sp>
    </p:spTree>
    <p:extLst>
      <p:ext uri="{BB962C8B-B14F-4D97-AF65-F5344CB8AC3E}">
        <p14:creationId xmlns:p14="http://schemas.microsoft.com/office/powerpoint/2010/main" val="3713394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a:t>Click to edit Master title style</a:t>
            </a:r>
            <a:endParaRPr lang="ko-KR"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5" name="Date Placeholder 4"/>
          <p:cNvSpPr>
            <a:spLocks noGrp="1"/>
          </p:cNvSpPr>
          <p:nvPr>
            <p:ph type="dt" sz="half" idx="10"/>
          </p:nvPr>
        </p:nvSpPr>
        <p:spPr/>
        <p:txBody>
          <a:bodyPr/>
          <a:lstStyle/>
          <a:p>
            <a:fld id="{7A41798E-5D10-4B48-ACD2-0C57CE2D63A8}" type="datetimeFigureOut">
              <a:rPr lang="ko-KR" altLang="en-US" smtClean="0"/>
              <a:t>2021. 12. 15.</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A9672665-1F4C-4FF9-8483-7F1B87D1533B}" type="slidenum">
              <a:rPr lang="ko-KR" altLang="en-US" smtClean="0"/>
              <a:t>‹N›</a:t>
            </a:fld>
            <a:endParaRPr lang="ko-KR" altLang="en-US"/>
          </a:p>
        </p:txBody>
      </p:sp>
    </p:spTree>
    <p:extLst>
      <p:ext uri="{BB962C8B-B14F-4D97-AF65-F5344CB8AC3E}">
        <p14:creationId xmlns:p14="http://schemas.microsoft.com/office/powerpoint/2010/main" val="2944736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ko-KR"/>
              <a:t>Click to edit Master title style</a:t>
            </a:r>
            <a:endParaRPr lang="ko-KR"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7" name="Date Placeholder 6"/>
          <p:cNvSpPr>
            <a:spLocks noGrp="1"/>
          </p:cNvSpPr>
          <p:nvPr>
            <p:ph type="dt" sz="half" idx="10"/>
          </p:nvPr>
        </p:nvSpPr>
        <p:spPr/>
        <p:txBody>
          <a:bodyPr/>
          <a:lstStyle/>
          <a:p>
            <a:fld id="{7A41798E-5D10-4B48-ACD2-0C57CE2D63A8}" type="datetimeFigureOut">
              <a:rPr lang="ko-KR" altLang="en-US" smtClean="0"/>
              <a:t>2021. 12. 15.</a:t>
            </a:fld>
            <a:endParaRPr lang="ko-KR" altLang="en-US"/>
          </a:p>
        </p:txBody>
      </p:sp>
      <p:sp>
        <p:nvSpPr>
          <p:cNvPr id="8" name="Footer Placeholder 7"/>
          <p:cNvSpPr>
            <a:spLocks noGrp="1"/>
          </p:cNvSpPr>
          <p:nvPr>
            <p:ph type="ftr" sz="quarter" idx="11"/>
          </p:nvPr>
        </p:nvSpPr>
        <p:spPr/>
        <p:txBody>
          <a:bodyPr/>
          <a:lstStyle/>
          <a:p>
            <a:endParaRPr lang="ko-KR" altLang="en-US"/>
          </a:p>
        </p:txBody>
      </p:sp>
      <p:sp>
        <p:nvSpPr>
          <p:cNvPr id="9" name="Slide Number Placeholder 8"/>
          <p:cNvSpPr>
            <a:spLocks noGrp="1"/>
          </p:cNvSpPr>
          <p:nvPr>
            <p:ph type="sldNum" sz="quarter" idx="12"/>
          </p:nvPr>
        </p:nvSpPr>
        <p:spPr/>
        <p:txBody>
          <a:bodyPr/>
          <a:lstStyle/>
          <a:p>
            <a:fld id="{A9672665-1F4C-4FF9-8483-7F1B87D1533B}" type="slidenum">
              <a:rPr lang="ko-KR" altLang="en-US" smtClean="0"/>
              <a:t>‹N›</a:t>
            </a:fld>
            <a:endParaRPr lang="ko-KR" altLang="en-US"/>
          </a:p>
        </p:txBody>
      </p:sp>
    </p:spTree>
    <p:extLst>
      <p:ext uri="{BB962C8B-B14F-4D97-AF65-F5344CB8AC3E}">
        <p14:creationId xmlns:p14="http://schemas.microsoft.com/office/powerpoint/2010/main" val="3677961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a:t>Click to edit Master title style</a:t>
            </a:r>
            <a:endParaRPr lang="ko-KR" altLang="en-US"/>
          </a:p>
        </p:txBody>
      </p:sp>
      <p:sp>
        <p:nvSpPr>
          <p:cNvPr id="3" name="Date Placeholder 2"/>
          <p:cNvSpPr>
            <a:spLocks noGrp="1"/>
          </p:cNvSpPr>
          <p:nvPr>
            <p:ph type="dt" sz="half" idx="10"/>
          </p:nvPr>
        </p:nvSpPr>
        <p:spPr/>
        <p:txBody>
          <a:bodyPr/>
          <a:lstStyle/>
          <a:p>
            <a:fld id="{7A41798E-5D10-4B48-ACD2-0C57CE2D63A8}" type="datetimeFigureOut">
              <a:rPr lang="ko-KR" altLang="en-US" smtClean="0"/>
              <a:t>2021. 12. 15.</a:t>
            </a:fld>
            <a:endParaRPr lang="ko-KR" altLang="en-US"/>
          </a:p>
        </p:txBody>
      </p:sp>
      <p:sp>
        <p:nvSpPr>
          <p:cNvPr id="4" name="Footer Placeholder 3"/>
          <p:cNvSpPr>
            <a:spLocks noGrp="1"/>
          </p:cNvSpPr>
          <p:nvPr>
            <p:ph type="ftr" sz="quarter" idx="11"/>
          </p:nvPr>
        </p:nvSpPr>
        <p:spPr/>
        <p:txBody>
          <a:bodyPr/>
          <a:lstStyle/>
          <a:p>
            <a:endParaRPr lang="ko-KR" altLang="en-US"/>
          </a:p>
        </p:txBody>
      </p:sp>
      <p:sp>
        <p:nvSpPr>
          <p:cNvPr id="5" name="Slide Number Placeholder 4"/>
          <p:cNvSpPr>
            <a:spLocks noGrp="1"/>
          </p:cNvSpPr>
          <p:nvPr>
            <p:ph type="sldNum" sz="quarter" idx="12"/>
          </p:nvPr>
        </p:nvSpPr>
        <p:spPr/>
        <p:txBody>
          <a:bodyPr/>
          <a:lstStyle/>
          <a:p>
            <a:fld id="{A9672665-1F4C-4FF9-8483-7F1B87D1533B}" type="slidenum">
              <a:rPr lang="ko-KR" altLang="en-US" smtClean="0"/>
              <a:t>‹N›</a:t>
            </a:fld>
            <a:endParaRPr lang="ko-KR" altLang="en-US"/>
          </a:p>
        </p:txBody>
      </p:sp>
    </p:spTree>
    <p:extLst>
      <p:ext uri="{BB962C8B-B14F-4D97-AF65-F5344CB8AC3E}">
        <p14:creationId xmlns:p14="http://schemas.microsoft.com/office/powerpoint/2010/main" val="747853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41798E-5D10-4B48-ACD2-0C57CE2D63A8}" type="datetimeFigureOut">
              <a:rPr lang="ko-KR" altLang="en-US" smtClean="0"/>
              <a:t>2021. 12. 15.</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A9672665-1F4C-4FF9-8483-7F1B87D1533B}" type="slidenum">
              <a:rPr lang="ko-KR" altLang="en-US" smtClean="0"/>
              <a:t>‹N›</a:t>
            </a:fld>
            <a:endParaRPr lang="ko-KR" altLang="en-US"/>
          </a:p>
        </p:txBody>
      </p:sp>
    </p:spTree>
    <p:extLst>
      <p:ext uri="{BB962C8B-B14F-4D97-AF65-F5344CB8AC3E}">
        <p14:creationId xmlns:p14="http://schemas.microsoft.com/office/powerpoint/2010/main" val="3972738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ko-KR"/>
              <a:t>Click to edit Master title style</a:t>
            </a:r>
            <a:endParaRPr lang="ko-KR"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a:t>Click to edit Master text styles</a:t>
            </a:r>
          </a:p>
        </p:txBody>
      </p:sp>
      <p:sp>
        <p:nvSpPr>
          <p:cNvPr id="5" name="Date Placeholder 4"/>
          <p:cNvSpPr>
            <a:spLocks noGrp="1"/>
          </p:cNvSpPr>
          <p:nvPr>
            <p:ph type="dt" sz="half" idx="10"/>
          </p:nvPr>
        </p:nvSpPr>
        <p:spPr/>
        <p:txBody>
          <a:bodyPr/>
          <a:lstStyle/>
          <a:p>
            <a:fld id="{7A41798E-5D10-4B48-ACD2-0C57CE2D63A8}" type="datetimeFigureOut">
              <a:rPr lang="ko-KR" altLang="en-US" smtClean="0"/>
              <a:t>2021. 12. 15.</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A9672665-1F4C-4FF9-8483-7F1B87D1533B}" type="slidenum">
              <a:rPr lang="ko-KR" altLang="en-US" smtClean="0"/>
              <a:t>‹N›</a:t>
            </a:fld>
            <a:endParaRPr lang="ko-KR" altLang="en-US"/>
          </a:p>
        </p:txBody>
      </p:sp>
    </p:spTree>
    <p:extLst>
      <p:ext uri="{BB962C8B-B14F-4D97-AF65-F5344CB8AC3E}">
        <p14:creationId xmlns:p14="http://schemas.microsoft.com/office/powerpoint/2010/main" val="3844023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ko-KR"/>
              <a:t>Click to edit Master title style</a:t>
            </a:r>
            <a:endParaRPr lang="ko-KR"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a:t>Click to edit Master text styles</a:t>
            </a:r>
          </a:p>
        </p:txBody>
      </p:sp>
      <p:sp>
        <p:nvSpPr>
          <p:cNvPr id="5" name="Date Placeholder 4"/>
          <p:cNvSpPr>
            <a:spLocks noGrp="1"/>
          </p:cNvSpPr>
          <p:nvPr>
            <p:ph type="dt" sz="half" idx="10"/>
          </p:nvPr>
        </p:nvSpPr>
        <p:spPr/>
        <p:txBody>
          <a:bodyPr/>
          <a:lstStyle/>
          <a:p>
            <a:fld id="{7A41798E-5D10-4B48-ACD2-0C57CE2D63A8}" type="datetimeFigureOut">
              <a:rPr lang="ko-KR" altLang="en-US" smtClean="0"/>
              <a:t>2021. 12. 15.</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A9672665-1F4C-4FF9-8483-7F1B87D1533B}" type="slidenum">
              <a:rPr lang="ko-KR" altLang="en-US" smtClean="0"/>
              <a:t>‹N›</a:t>
            </a:fld>
            <a:endParaRPr lang="ko-KR" altLang="en-US"/>
          </a:p>
        </p:txBody>
      </p:sp>
    </p:spTree>
    <p:extLst>
      <p:ext uri="{BB962C8B-B14F-4D97-AF65-F5344CB8AC3E}">
        <p14:creationId xmlns:p14="http://schemas.microsoft.com/office/powerpoint/2010/main" val="2140810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ko-KR"/>
              <a:t>Click to edit Master title style</a:t>
            </a:r>
            <a:endParaRPr lang="ko-KR" alt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41798E-5D10-4B48-ACD2-0C57CE2D63A8}" type="datetimeFigureOut">
              <a:rPr lang="ko-KR" altLang="en-US" smtClean="0"/>
              <a:t>2021. 12. 15.</a:t>
            </a:fld>
            <a:endParaRPr lang="ko-KR"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672665-1F4C-4FF9-8483-7F1B87D1533B}" type="slidenum">
              <a:rPr lang="ko-KR" altLang="en-US" smtClean="0"/>
              <a:t>‹N›</a:t>
            </a:fld>
            <a:endParaRPr lang="ko-KR" altLang="en-US"/>
          </a:p>
        </p:txBody>
      </p:sp>
    </p:spTree>
    <p:extLst>
      <p:ext uri="{BB962C8B-B14F-4D97-AF65-F5344CB8AC3E}">
        <p14:creationId xmlns:p14="http://schemas.microsoft.com/office/powerpoint/2010/main" val="2085522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latinLnBrk="0">
              <a:defRPr/>
            </a:pPr>
            <a:fld id="{59B71DFA-1393-42CF-AC99-C179AEAB87CE}" type="datetimeFigureOut">
              <a:rPr lang="en-US">
                <a:solidFill>
                  <a:prstClr val="black">
                    <a:tint val="75000"/>
                  </a:prstClr>
                </a:solidFill>
              </a:rPr>
              <a:pPr latinLnBrk="0">
                <a:defRPr/>
              </a:pPr>
              <a:t>12/15/21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latinLnBrk="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latinLnBrk="0">
              <a:defRPr/>
            </a:pPr>
            <a:fld id="{2E803BFA-E2D3-424E-98AB-9EA1EC297165}" type="slidenum">
              <a:rPr lang="en-US">
                <a:solidFill>
                  <a:prstClr val="black">
                    <a:tint val="75000"/>
                  </a:prstClr>
                </a:solidFill>
              </a:rPr>
              <a:pPr latinLnBrk="0">
                <a:defRPr/>
              </a:pPr>
              <a:t>‹N›</a:t>
            </a:fld>
            <a:endParaRPr lang="en-US">
              <a:solidFill>
                <a:prstClr val="black">
                  <a:tint val="75000"/>
                </a:prstClr>
              </a:solidFill>
            </a:endParaRPr>
          </a:p>
        </p:txBody>
      </p:sp>
    </p:spTree>
    <p:extLst>
      <p:ext uri="{BB962C8B-B14F-4D97-AF65-F5344CB8AC3E}">
        <p14:creationId xmlns:p14="http://schemas.microsoft.com/office/powerpoint/2010/main" val="306013588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16.png"/><Relationship Id="rId11" Type="http://schemas.openxmlformats.org/officeDocument/2006/relationships/image" Target="../media/image21.jpg"/><Relationship Id="rId5" Type="http://schemas.openxmlformats.org/officeDocument/2006/relationships/image" Target="../media/image15.jpeg"/><Relationship Id="rId10" Type="http://schemas.openxmlformats.org/officeDocument/2006/relationships/image" Target="../media/image20.png"/><Relationship Id="rId4" Type="http://schemas.openxmlformats.org/officeDocument/2006/relationships/image" Target="../media/image13.png"/><Relationship Id="rId9"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4.xml"/><Relationship Id="rId6" Type="http://schemas.openxmlformats.org/officeDocument/2006/relationships/image" Target="../media/image29.png"/><Relationship Id="rId5" Type="http://schemas.openxmlformats.org/officeDocument/2006/relationships/image" Target="../media/image28.emf"/><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35.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9.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oleObject" Target="../embeddings/oleObject1.bin"/><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3"/>
          <p:cNvSpPr txBox="1">
            <a:spLocks noChangeArrowheads="1"/>
          </p:cNvSpPr>
          <p:nvPr/>
        </p:nvSpPr>
        <p:spPr bwMode="auto">
          <a:xfrm>
            <a:off x="609600" y="914400"/>
            <a:ext cx="8139752" cy="5181600"/>
          </a:xfrm>
          <a:prstGeom prst="rect">
            <a:avLst/>
          </a:prstGeom>
          <a:noFill/>
          <a:ln w="9525">
            <a:noFill/>
            <a:miter lim="800000"/>
            <a:headEnd/>
            <a:tailEnd/>
          </a:ln>
        </p:spPr>
        <p:txBody>
          <a:bodyPr/>
          <a:lstStyle/>
          <a:p>
            <a:pPr marL="342900" indent="-342900" eaLnBrk="0" fontAlgn="base" latinLnBrk="0" hangingPunct="0">
              <a:lnSpc>
                <a:spcPct val="120000"/>
              </a:lnSpc>
              <a:spcBef>
                <a:spcPct val="20000"/>
              </a:spcBef>
              <a:spcAft>
                <a:spcPct val="10000"/>
              </a:spcAft>
              <a:buFontTx/>
              <a:buChar char="•"/>
            </a:pPr>
            <a:r>
              <a:rPr lang="en-US" sz="2000" b="1" dirty="0">
                <a:solidFill>
                  <a:srgbClr val="FFFF99"/>
                </a:solidFill>
                <a:latin typeface="Arial" charset="0"/>
                <a:cs typeface="Arial" charset="0"/>
              </a:rPr>
              <a:t>Pediatric neuromuscular disorder, autosomal recessive</a:t>
            </a:r>
          </a:p>
          <a:p>
            <a:pPr marL="342900" indent="-342900" eaLnBrk="0" fontAlgn="base" latinLnBrk="0" hangingPunct="0">
              <a:lnSpc>
                <a:spcPct val="120000"/>
              </a:lnSpc>
              <a:spcBef>
                <a:spcPct val="20000"/>
              </a:spcBef>
              <a:spcAft>
                <a:spcPct val="10000"/>
              </a:spcAft>
              <a:buFontTx/>
              <a:buChar char="•"/>
            </a:pPr>
            <a:r>
              <a:rPr lang="en-US" sz="2000" b="1" dirty="0">
                <a:solidFill>
                  <a:srgbClr val="FFFF99"/>
                </a:solidFill>
                <a:latin typeface="Arial" charset="0"/>
                <a:cs typeface="Arial" charset="0"/>
              </a:rPr>
              <a:t>Degeneration of </a:t>
            </a:r>
            <a:r>
              <a:rPr lang="el-GR" sz="2000" b="1" dirty="0">
                <a:solidFill>
                  <a:srgbClr val="FFFF99"/>
                </a:solidFill>
                <a:latin typeface="Arial" charset="0"/>
                <a:cs typeface="Arial" charset="0"/>
              </a:rPr>
              <a:t>α</a:t>
            </a:r>
            <a:r>
              <a:rPr lang="en-US" sz="2000" b="1" dirty="0">
                <a:solidFill>
                  <a:srgbClr val="FFFF99"/>
                </a:solidFill>
                <a:latin typeface="Arial" charset="0"/>
                <a:cs typeface="Arial" charset="0"/>
              </a:rPr>
              <a:t>-motor neurons in the spinal cord and lower brainstem</a:t>
            </a:r>
          </a:p>
          <a:p>
            <a:pPr marL="342900" indent="-342900" eaLnBrk="0" fontAlgn="base" latinLnBrk="0" hangingPunct="0">
              <a:lnSpc>
                <a:spcPct val="120000"/>
              </a:lnSpc>
              <a:spcBef>
                <a:spcPct val="20000"/>
              </a:spcBef>
              <a:spcAft>
                <a:spcPct val="10000"/>
              </a:spcAft>
              <a:buFontTx/>
              <a:buChar char="•"/>
            </a:pPr>
            <a:r>
              <a:rPr lang="en-US" sz="2000" b="1" dirty="0">
                <a:solidFill>
                  <a:srgbClr val="FFFF99"/>
                </a:solidFill>
                <a:latin typeface="Arial" charset="0"/>
                <a:cs typeface="Arial" charset="0"/>
              </a:rPr>
              <a:t>1 in ~10,000 newborns</a:t>
            </a:r>
          </a:p>
          <a:p>
            <a:pPr marL="342900" indent="-342900" eaLnBrk="0" fontAlgn="base" latinLnBrk="0" hangingPunct="0">
              <a:lnSpc>
                <a:spcPct val="120000"/>
              </a:lnSpc>
              <a:spcBef>
                <a:spcPct val="20000"/>
              </a:spcBef>
              <a:spcAft>
                <a:spcPct val="10000"/>
              </a:spcAft>
              <a:buFontTx/>
              <a:buChar char="•"/>
            </a:pPr>
            <a:r>
              <a:rPr lang="en-US" sz="2000" b="1" dirty="0">
                <a:solidFill>
                  <a:srgbClr val="FFFF99"/>
                </a:solidFill>
                <a:latin typeface="Arial" charset="0"/>
                <a:cs typeface="Arial" charset="0"/>
              </a:rPr>
              <a:t>Inactivating mutations in </a:t>
            </a:r>
            <a:r>
              <a:rPr lang="en-US" sz="2000" b="1" i="1" dirty="0">
                <a:solidFill>
                  <a:srgbClr val="FFFF99"/>
                </a:solidFill>
                <a:latin typeface="Arial" charset="0"/>
                <a:cs typeface="Arial" charset="0"/>
              </a:rPr>
              <a:t>SMN1</a:t>
            </a:r>
            <a:r>
              <a:rPr lang="en-US" sz="2000" b="1" dirty="0">
                <a:solidFill>
                  <a:srgbClr val="FFFF99"/>
                </a:solidFill>
                <a:latin typeface="Arial" charset="0"/>
                <a:cs typeface="Arial" charset="0"/>
              </a:rPr>
              <a:t>, which codes for SMN</a:t>
            </a:r>
          </a:p>
          <a:p>
            <a:pPr marL="800100" lvl="1" indent="-342900" eaLnBrk="0" fontAlgn="base" latinLnBrk="0" hangingPunct="0">
              <a:lnSpc>
                <a:spcPct val="120000"/>
              </a:lnSpc>
              <a:spcBef>
                <a:spcPct val="20000"/>
              </a:spcBef>
              <a:spcAft>
                <a:spcPct val="10000"/>
              </a:spcAft>
              <a:buFont typeface="Arial" panose="020B0604020202020204" pitchFamily="34" charset="0"/>
              <a:buChar char="‒"/>
            </a:pPr>
            <a:r>
              <a:rPr lang="en-US" sz="2000" dirty="0">
                <a:solidFill>
                  <a:srgbClr val="FFFF99"/>
                </a:solidFill>
                <a:latin typeface="Arial" charset="0"/>
                <a:cs typeface="Arial" charset="0"/>
              </a:rPr>
              <a:t>SMN functions in </a:t>
            </a:r>
            <a:r>
              <a:rPr lang="en-US" sz="2000" dirty="0" err="1">
                <a:solidFill>
                  <a:srgbClr val="FFFF99"/>
                </a:solidFill>
                <a:latin typeface="Arial" charset="0"/>
                <a:cs typeface="Arial" charset="0"/>
              </a:rPr>
              <a:t>snRNP</a:t>
            </a:r>
            <a:r>
              <a:rPr lang="en-US" sz="2000" dirty="0">
                <a:solidFill>
                  <a:srgbClr val="FFFF99"/>
                </a:solidFill>
                <a:latin typeface="Arial" charset="0"/>
                <a:cs typeface="Arial" charset="0"/>
              </a:rPr>
              <a:t> assembly and axonal mRNA transport</a:t>
            </a:r>
          </a:p>
          <a:p>
            <a:pPr marL="342900" indent="-342900" eaLnBrk="0" fontAlgn="base" latinLnBrk="0" hangingPunct="0">
              <a:lnSpc>
                <a:spcPct val="120000"/>
              </a:lnSpc>
              <a:spcBef>
                <a:spcPct val="20000"/>
              </a:spcBef>
              <a:spcAft>
                <a:spcPct val="10000"/>
              </a:spcAft>
              <a:buFontTx/>
              <a:buChar char="•"/>
            </a:pPr>
            <a:r>
              <a:rPr lang="en-US" sz="2000" b="1" i="1" dirty="0">
                <a:solidFill>
                  <a:srgbClr val="00FF00"/>
                </a:solidFill>
                <a:latin typeface="Arial" charset="0"/>
                <a:cs typeface="Arial" charset="0"/>
              </a:rPr>
              <a:t>SMN2</a:t>
            </a:r>
            <a:r>
              <a:rPr lang="en-US" sz="2000" b="1" dirty="0">
                <a:solidFill>
                  <a:srgbClr val="00FF00"/>
                </a:solidFill>
                <a:latin typeface="Arial" charset="0"/>
                <a:cs typeface="Arial" charset="0"/>
              </a:rPr>
              <a:t> </a:t>
            </a:r>
            <a:r>
              <a:rPr lang="en-US" sz="2000" b="1" dirty="0" err="1">
                <a:solidFill>
                  <a:srgbClr val="00FF00"/>
                </a:solidFill>
                <a:latin typeface="Arial" charset="0"/>
                <a:cs typeface="Arial" charset="0"/>
              </a:rPr>
              <a:t>paralog</a:t>
            </a:r>
            <a:r>
              <a:rPr lang="en-US" sz="2000" b="1" dirty="0">
                <a:solidFill>
                  <a:srgbClr val="00FF00"/>
                </a:solidFill>
                <a:latin typeface="Arial" charset="0"/>
                <a:cs typeface="Arial" charset="0"/>
              </a:rPr>
              <a:t> (unique to humans) provides partial function</a:t>
            </a:r>
          </a:p>
          <a:p>
            <a:pPr marL="342900" indent="-342900" eaLnBrk="0" fontAlgn="base" latinLnBrk="0" hangingPunct="0">
              <a:lnSpc>
                <a:spcPct val="120000"/>
              </a:lnSpc>
              <a:spcBef>
                <a:spcPct val="20000"/>
              </a:spcBef>
              <a:spcAft>
                <a:spcPct val="10000"/>
              </a:spcAft>
              <a:buFontTx/>
              <a:buChar char="•"/>
            </a:pPr>
            <a:r>
              <a:rPr lang="en-US" sz="2000" b="1" dirty="0">
                <a:solidFill>
                  <a:srgbClr val="FFFF99"/>
                </a:solidFill>
                <a:latin typeface="Arial" charset="0"/>
                <a:cs typeface="Arial" charset="0"/>
              </a:rPr>
              <a:t>Variable severity (type I-IV) inversely proportional to </a:t>
            </a:r>
            <a:r>
              <a:rPr lang="en-US" sz="2000" b="1" i="1" dirty="0">
                <a:solidFill>
                  <a:srgbClr val="FFFF99"/>
                </a:solidFill>
                <a:latin typeface="Arial" charset="0"/>
                <a:cs typeface="Arial" charset="0"/>
              </a:rPr>
              <a:t>SMN2</a:t>
            </a:r>
            <a:r>
              <a:rPr lang="en-US" sz="2000" b="1" dirty="0">
                <a:solidFill>
                  <a:srgbClr val="FFFF99"/>
                </a:solidFill>
                <a:latin typeface="Arial" charset="0"/>
                <a:cs typeface="Arial" charset="0"/>
              </a:rPr>
              <a:t> copy number</a:t>
            </a:r>
          </a:p>
          <a:p>
            <a:pPr marL="342900" indent="-342900" eaLnBrk="0" fontAlgn="base" latinLnBrk="0" hangingPunct="0">
              <a:lnSpc>
                <a:spcPct val="120000"/>
              </a:lnSpc>
              <a:spcBef>
                <a:spcPct val="20000"/>
              </a:spcBef>
              <a:spcAft>
                <a:spcPct val="10000"/>
              </a:spcAft>
              <a:buFontTx/>
              <a:buChar char="•"/>
            </a:pPr>
            <a:endParaRPr lang="en-US" sz="2000" b="1" dirty="0">
              <a:solidFill>
                <a:srgbClr val="00FF00"/>
              </a:solidFill>
              <a:latin typeface="Arial" charset="0"/>
              <a:cs typeface="Arial" charset="0"/>
            </a:endParaRPr>
          </a:p>
        </p:txBody>
      </p:sp>
      <p:sp>
        <p:nvSpPr>
          <p:cNvPr id="4" name="Rectangle 2"/>
          <p:cNvSpPr txBox="1">
            <a:spLocks noChangeArrowheads="1"/>
          </p:cNvSpPr>
          <p:nvPr/>
        </p:nvSpPr>
        <p:spPr>
          <a:xfrm>
            <a:off x="685800" y="152400"/>
            <a:ext cx="7772400" cy="1143000"/>
          </a:xfrm>
          <a:prstGeom prst="rect">
            <a:avLst/>
          </a:prstGeom>
        </p:spPr>
        <p:txBody>
          <a:bodyPr/>
          <a:lstStyle/>
          <a:p>
            <a:pPr algn="ctr" eaLnBrk="0" fontAlgn="base" latinLnBrk="0" hangingPunct="0">
              <a:spcBef>
                <a:spcPct val="0"/>
              </a:spcBef>
              <a:spcAft>
                <a:spcPct val="0"/>
              </a:spcAft>
              <a:defRPr/>
            </a:pPr>
            <a:r>
              <a:rPr lang="en-US" sz="2800" b="1" kern="0" dirty="0">
                <a:solidFill>
                  <a:srgbClr val="FFFF00"/>
                </a:solidFill>
                <a:latin typeface="Arial" charset="0"/>
              </a:rPr>
              <a:t>Spinal Muscular Atrophy</a:t>
            </a:r>
          </a:p>
        </p:txBody>
      </p:sp>
      <p:pic>
        <p:nvPicPr>
          <p:cNvPr id="5" name="Picture 2" descr="Slide1"/>
          <p:cNvPicPr>
            <a:picLocks noChangeAspect="1" noChangeArrowheads="1"/>
          </p:cNvPicPr>
          <p:nvPr/>
        </p:nvPicPr>
        <p:blipFill rotWithShape="1">
          <a:blip r:embed="rId3"/>
          <a:srcRect t="64436" r="83144"/>
          <a:stretch/>
        </p:blipFill>
        <p:spPr bwMode="auto">
          <a:xfrm>
            <a:off x="3505200" y="4876800"/>
            <a:ext cx="1203953" cy="1905000"/>
          </a:xfrm>
          <a:prstGeom prst="rect">
            <a:avLst/>
          </a:prstGeom>
          <a:noFill/>
          <a:ln w="9525">
            <a:noFill/>
            <a:miter lim="800000"/>
            <a:headEnd/>
            <a:tailEnd/>
          </a:ln>
        </p:spPr>
      </p:pic>
      <p:pic>
        <p:nvPicPr>
          <p:cNvPr id="6" name="Picture 2" descr="Slide1"/>
          <p:cNvPicPr>
            <a:picLocks noChangeAspect="1" noChangeArrowheads="1"/>
          </p:cNvPicPr>
          <p:nvPr/>
        </p:nvPicPr>
        <p:blipFill rotWithShape="1">
          <a:blip r:embed="rId3"/>
          <a:srcRect r="84935" b="73161"/>
          <a:stretch/>
        </p:blipFill>
        <p:spPr bwMode="auto">
          <a:xfrm>
            <a:off x="5791200" y="5011023"/>
            <a:ext cx="1224887" cy="1636554"/>
          </a:xfrm>
          <a:prstGeom prst="rect">
            <a:avLst/>
          </a:prstGeom>
          <a:noFill/>
          <a:ln w="9525">
            <a:noFill/>
            <a:miter lim="800000"/>
            <a:headEnd/>
            <a:tailEnd/>
          </a:ln>
        </p:spPr>
      </p:pic>
      <p:sp>
        <p:nvSpPr>
          <p:cNvPr id="2" name="CasellaDiTesto 1">
            <a:extLst>
              <a:ext uri="{FF2B5EF4-FFF2-40B4-BE49-F238E27FC236}">
                <a16:creationId xmlns:a16="http://schemas.microsoft.com/office/drawing/2014/main" id="{EAD7271C-8D1D-0544-8A60-49D634E91EB5}"/>
              </a:ext>
            </a:extLst>
          </p:cNvPr>
          <p:cNvSpPr txBox="1"/>
          <p:nvPr/>
        </p:nvSpPr>
        <p:spPr>
          <a:xfrm>
            <a:off x="195492" y="6278245"/>
            <a:ext cx="2227661" cy="369332"/>
          </a:xfrm>
          <a:prstGeom prst="rect">
            <a:avLst/>
          </a:prstGeom>
          <a:noFill/>
        </p:spPr>
        <p:txBody>
          <a:bodyPr wrap="none" rtlCol="0">
            <a:spAutoFit/>
          </a:bodyPr>
          <a:lstStyle/>
          <a:p>
            <a:r>
              <a:rPr lang="it-IT" dirty="0" err="1">
                <a:solidFill>
                  <a:schemeClr val="bg1"/>
                </a:solidFill>
              </a:rPr>
              <a:t>Courtesy</a:t>
            </a:r>
            <a:r>
              <a:rPr lang="it-IT" dirty="0">
                <a:solidFill>
                  <a:schemeClr val="bg1"/>
                </a:solidFill>
              </a:rPr>
              <a:t> of A. </a:t>
            </a:r>
            <a:r>
              <a:rPr lang="it-IT" dirty="0" err="1">
                <a:solidFill>
                  <a:schemeClr val="bg1"/>
                </a:solidFill>
              </a:rPr>
              <a:t>Krainer</a:t>
            </a:r>
            <a:endParaRPr lang="it-IT" dirty="0">
              <a:solidFill>
                <a:schemeClr val="bg1"/>
              </a:solidFill>
            </a:endParaRPr>
          </a:p>
        </p:txBody>
      </p:sp>
    </p:spTree>
    <p:extLst>
      <p:ext uri="{BB962C8B-B14F-4D97-AF65-F5344CB8AC3E}">
        <p14:creationId xmlns:p14="http://schemas.microsoft.com/office/powerpoint/2010/main" val="765620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3185" name="Picture 2">
            <a:extLst>
              <a:ext uri="{FF2B5EF4-FFF2-40B4-BE49-F238E27FC236}">
                <a16:creationId xmlns:a16="http://schemas.microsoft.com/office/drawing/2014/main" id="{BDE74BC5-23C8-C249-B922-129FE58A8F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0"/>
            <a:ext cx="8229600" cy="529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6" name="Rectangle 3">
            <a:extLst>
              <a:ext uri="{FF2B5EF4-FFF2-40B4-BE49-F238E27FC236}">
                <a16:creationId xmlns:a16="http://schemas.microsoft.com/office/drawing/2014/main" id="{4DAF1036-345C-7A48-B87A-EF12E89AA534}"/>
              </a:ext>
            </a:extLst>
          </p:cNvPr>
          <p:cNvSpPr>
            <a:spLocks noChangeArrowheads="1"/>
          </p:cNvSpPr>
          <p:nvPr/>
        </p:nvSpPr>
        <p:spPr bwMode="auto">
          <a:xfrm>
            <a:off x="838200" y="5337175"/>
            <a:ext cx="800417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it-IT" altLang="it-IT" sz="1600" b="1">
                <a:solidFill>
                  <a:srgbClr val="000000"/>
                </a:solidFill>
                <a:latin typeface="Arial" panose="020B0604020202020204" pitchFamily="34" charset="0"/>
              </a:rPr>
              <a:t>Rescue of </a:t>
            </a:r>
            <a:r>
              <a:rPr lang="it-IT" altLang="it-IT" sz="1600" b="1" i="1">
                <a:solidFill>
                  <a:srgbClr val="000000"/>
                </a:solidFill>
                <a:latin typeface="Arial" panose="020B0604020202020204" pitchFamily="34" charset="0"/>
              </a:rPr>
              <a:t>SMN2</a:t>
            </a:r>
            <a:r>
              <a:rPr lang="it-IT" altLang="it-IT" sz="1600" b="1">
                <a:solidFill>
                  <a:srgbClr val="000000"/>
                </a:solidFill>
                <a:latin typeface="Arial" panose="020B0604020202020204" pitchFamily="34" charset="0"/>
              </a:rPr>
              <a:t> exon 7 splicing to </a:t>
            </a:r>
            <a:r>
              <a:rPr lang="it-IT" altLang="it-IT" sz="1600" b="1" i="1">
                <a:solidFill>
                  <a:srgbClr val="000000"/>
                </a:solidFill>
                <a:latin typeface="Arial" panose="020B0604020202020204" pitchFamily="34" charset="0"/>
              </a:rPr>
              <a:t>SMN1</a:t>
            </a:r>
            <a:r>
              <a:rPr lang="it-IT" altLang="it-IT" sz="1600" b="1">
                <a:solidFill>
                  <a:srgbClr val="000000"/>
                </a:solidFill>
                <a:latin typeface="Arial" panose="020B0604020202020204" pitchFamily="34" charset="0"/>
              </a:rPr>
              <a:t> levels by ESSENCE.</a:t>
            </a:r>
            <a:endParaRPr lang="it-IT" altLang="it-IT" sz="1600">
              <a:solidFill>
                <a:srgbClr val="000000"/>
              </a:solidFill>
              <a:latin typeface="Arial" panose="020B0604020202020204" pitchFamily="34" charset="0"/>
            </a:endParaRPr>
          </a:p>
          <a:p>
            <a:pPr>
              <a:spcBef>
                <a:spcPct val="0"/>
              </a:spcBef>
              <a:buFontTx/>
              <a:buNone/>
            </a:pPr>
            <a:r>
              <a:rPr lang="it-IT" altLang="it-IT" sz="1400" i="1">
                <a:solidFill>
                  <a:srgbClr val="000000"/>
                </a:solidFill>
                <a:latin typeface="Arial" panose="020B0604020202020204" pitchFamily="34" charset="0"/>
              </a:rPr>
              <a:t>SMN2-</a:t>
            </a:r>
            <a:r>
              <a:rPr lang="it-IT" altLang="it-IT" sz="1400">
                <a:solidFill>
                  <a:srgbClr val="000000"/>
                </a:solidFill>
                <a:latin typeface="Arial" panose="020B0604020202020204" pitchFamily="34" charset="0"/>
              </a:rPr>
              <a:t>derived pre-mRNAs (10 fmol per 12.5 l reaction) were spliced in HeLa cell nuclear extract for 4 h at 30 °C as described26. Increasing amounts of </a:t>
            </a:r>
            <a:r>
              <a:rPr lang="it-IT" altLang="it-IT" sz="1400" b="1" i="1">
                <a:solidFill>
                  <a:srgbClr val="000000"/>
                </a:solidFill>
                <a:latin typeface="Arial" panose="020B0604020202020204" pitchFamily="34" charset="0"/>
              </a:rPr>
              <a:t>a</a:t>
            </a:r>
            <a:r>
              <a:rPr lang="it-IT" altLang="it-IT" sz="1400">
                <a:solidFill>
                  <a:srgbClr val="000000"/>
                </a:solidFill>
                <a:latin typeface="Arial" panose="020B0604020202020204" pitchFamily="34" charset="0"/>
              </a:rPr>
              <a:t>, SMN-RS10, </a:t>
            </a:r>
            <a:r>
              <a:rPr lang="it-IT" altLang="it-IT" sz="1400" b="1" i="1">
                <a:solidFill>
                  <a:srgbClr val="000000"/>
                </a:solidFill>
                <a:latin typeface="Arial" panose="020B0604020202020204" pitchFamily="34" charset="0"/>
              </a:rPr>
              <a:t>b</a:t>
            </a:r>
            <a:r>
              <a:rPr lang="it-IT" altLang="it-IT" sz="1400">
                <a:solidFill>
                  <a:srgbClr val="000000"/>
                </a:solidFill>
                <a:latin typeface="Arial" panose="020B0604020202020204" pitchFamily="34" charset="0"/>
              </a:rPr>
              <a:t>, SMN-PNA, </a:t>
            </a:r>
            <a:r>
              <a:rPr lang="it-IT" altLang="it-IT" sz="1400" b="1" i="1">
                <a:solidFill>
                  <a:srgbClr val="000000"/>
                </a:solidFill>
                <a:latin typeface="Arial" panose="020B0604020202020204" pitchFamily="34" charset="0"/>
              </a:rPr>
              <a:t>c</a:t>
            </a:r>
            <a:r>
              <a:rPr lang="it-IT" altLang="it-IT" sz="1400">
                <a:solidFill>
                  <a:srgbClr val="000000"/>
                </a:solidFill>
                <a:latin typeface="Arial" panose="020B0604020202020204" pitchFamily="34" charset="0"/>
              </a:rPr>
              <a:t>, BR-RS10 were added to the pre-assembled reactions. The identity of each band is schematically represented on the right. </a:t>
            </a:r>
            <a:r>
              <a:rPr lang="it-IT" altLang="it-IT" sz="1400" b="1" i="1">
                <a:solidFill>
                  <a:srgbClr val="000000"/>
                </a:solidFill>
                <a:latin typeface="Arial" panose="020B0604020202020204" pitchFamily="34" charset="0"/>
              </a:rPr>
              <a:t>d</a:t>
            </a:r>
            <a:r>
              <a:rPr lang="it-IT" altLang="it-IT" sz="1400">
                <a:solidFill>
                  <a:srgbClr val="000000"/>
                </a:solidFill>
                <a:latin typeface="Arial" panose="020B0604020202020204" pitchFamily="34" charset="0"/>
              </a:rPr>
              <a:t>, Quantification, as above, of the experiments shown in (</a:t>
            </a:r>
            <a:r>
              <a:rPr lang="it-IT" altLang="it-IT" sz="1400" i="1">
                <a:solidFill>
                  <a:srgbClr val="000000"/>
                </a:solidFill>
                <a:latin typeface="Arial" panose="020B0604020202020204" pitchFamily="34" charset="0"/>
              </a:rPr>
              <a:t>a–c</a:t>
            </a:r>
            <a:r>
              <a:rPr lang="it-IT" altLang="it-IT" sz="1400">
                <a:solidFill>
                  <a:srgbClr val="000000"/>
                </a:solidFill>
                <a:latin typeface="Arial" panose="020B0604020202020204" pitchFamily="34" charset="0"/>
              </a:rPr>
              <a:t>), using mean values from at least three independent experiments.</a:t>
            </a:r>
          </a:p>
        </p:txBody>
      </p:sp>
    </p:spTree>
    <p:extLst>
      <p:ext uri="{BB962C8B-B14F-4D97-AF65-F5344CB8AC3E}">
        <p14:creationId xmlns:p14="http://schemas.microsoft.com/office/powerpoint/2010/main" val="3865647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5233" name="Picture 2">
            <a:extLst>
              <a:ext uri="{FF2B5EF4-FFF2-40B4-BE49-F238E27FC236}">
                <a16:creationId xmlns:a16="http://schemas.microsoft.com/office/drawing/2014/main" id="{32A6D741-A65C-C347-AFD4-17BC559C5F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47788"/>
            <a:ext cx="9144000"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4" name="Text Box 3">
            <a:extLst>
              <a:ext uri="{FF2B5EF4-FFF2-40B4-BE49-F238E27FC236}">
                <a16:creationId xmlns:a16="http://schemas.microsoft.com/office/drawing/2014/main" id="{9096674A-5027-734D-AEAC-27B2B13FD3F2}"/>
              </a:ext>
            </a:extLst>
          </p:cNvPr>
          <p:cNvSpPr txBox="1">
            <a:spLocks noChangeArrowheads="1"/>
          </p:cNvSpPr>
          <p:nvPr/>
        </p:nvSpPr>
        <p:spPr bwMode="auto">
          <a:xfrm>
            <a:off x="0" y="0"/>
            <a:ext cx="547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US" altLang="it-IT" sz="2400" b="1">
                <a:solidFill>
                  <a:srgbClr val="252571"/>
                </a:solidFill>
                <a:latin typeface="Century Gothic" panose="020B0502020202020204" pitchFamily="34" charset="0"/>
              </a:rPr>
              <a:t>•	Recovery of gems</a:t>
            </a:r>
          </a:p>
        </p:txBody>
      </p:sp>
      <p:sp>
        <p:nvSpPr>
          <p:cNvPr id="95235" name="Text Box 4">
            <a:extLst>
              <a:ext uri="{FF2B5EF4-FFF2-40B4-BE49-F238E27FC236}">
                <a16:creationId xmlns:a16="http://schemas.microsoft.com/office/drawing/2014/main" id="{DF2CFA5F-CE31-BC4A-B48F-2F719F1A974B}"/>
              </a:ext>
            </a:extLst>
          </p:cNvPr>
          <p:cNvSpPr txBox="1">
            <a:spLocks noChangeArrowheads="1"/>
          </p:cNvSpPr>
          <p:nvPr/>
        </p:nvSpPr>
        <p:spPr bwMode="auto">
          <a:xfrm>
            <a:off x="479425" y="5930900"/>
            <a:ext cx="7615238"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it-IT" altLang="it-IT" sz="1600" b="1">
                <a:solidFill>
                  <a:srgbClr val="000000"/>
                </a:solidFill>
                <a:latin typeface="Arial" panose="020B0604020202020204" pitchFamily="34" charset="0"/>
              </a:rPr>
              <a:t>Rescue of </a:t>
            </a:r>
            <a:r>
              <a:rPr lang="it-IT" altLang="it-IT" sz="1600" b="1" i="1">
                <a:solidFill>
                  <a:srgbClr val="000000"/>
                </a:solidFill>
                <a:latin typeface="Arial" panose="020B0604020202020204" pitchFamily="34" charset="0"/>
              </a:rPr>
              <a:t>SMN2</a:t>
            </a:r>
            <a:r>
              <a:rPr lang="it-IT" altLang="it-IT" sz="1600" b="1">
                <a:solidFill>
                  <a:srgbClr val="000000"/>
                </a:solidFill>
                <a:latin typeface="Arial" panose="020B0604020202020204" pitchFamily="34" charset="0"/>
              </a:rPr>
              <a:t> exon 7 splicing to </a:t>
            </a:r>
            <a:r>
              <a:rPr lang="it-IT" altLang="it-IT" sz="1600" b="1" i="1">
                <a:solidFill>
                  <a:srgbClr val="000000"/>
                </a:solidFill>
                <a:latin typeface="Arial" panose="020B0604020202020204" pitchFamily="34" charset="0"/>
              </a:rPr>
              <a:t>SMN1</a:t>
            </a:r>
            <a:r>
              <a:rPr lang="it-IT" altLang="it-IT" sz="1600" b="1">
                <a:solidFill>
                  <a:srgbClr val="000000"/>
                </a:solidFill>
                <a:latin typeface="Arial" panose="020B0604020202020204" pitchFamily="34" charset="0"/>
              </a:rPr>
              <a:t> levels by ESSENCE restores gems </a:t>
            </a:r>
          </a:p>
          <a:p>
            <a:pPr>
              <a:spcBef>
                <a:spcPct val="0"/>
              </a:spcBef>
              <a:buFontTx/>
              <a:buNone/>
            </a:pPr>
            <a:r>
              <a:rPr lang="it-IT" altLang="it-IT" sz="1600" b="1">
                <a:solidFill>
                  <a:srgbClr val="000000"/>
                </a:solidFill>
                <a:latin typeface="Arial" panose="020B0604020202020204" pitchFamily="34" charset="0"/>
              </a:rPr>
              <a:t>localization of the SMN  protein. </a:t>
            </a:r>
          </a:p>
          <a:p>
            <a:pPr>
              <a:spcBef>
                <a:spcPct val="0"/>
              </a:spcBef>
              <a:buFontTx/>
              <a:buNone/>
            </a:pPr>
            <a:r>
              <a:rPr lang="it-IT" altLang="it-IT" sz="1600" b="1">
                <a:solidFill>
                  <a:srgbClr val="000000"/>
                </a:solidFill>
                <a:latin typeface="Arial" panose="020B0604020202020204" pitchFamily="34" charset="0"/>
              </a:rPr>
              <a:t>A) mutant cells, B) cells treated with ESSENCE</a:t>
            </a:r>
          </a:p>
        </p:txBody>
      </p:sp>
      <p:sp>
        <p:nvSpPr>
          <p:cNvPr id="95236" name="Text Box 5">
            <a:extLst>
              <a:ext uri="{FF2B5EF4-FFF2-40B4-BE49-F238E27FC236}">
                <a16:creationId xmlns:a16="http://schemas.microsoft.com/office/drawing/2014/main" id="{9C642B7D-490E-0948-A77D-41A355C18F6E}"/>
              </a:ext>
            </a:extLst>
          </p:cNvPr>
          <p:cNvSpPr txBox="1">
            <a:spLocks noChangeArrowheads="1"/>
          </p:cNvSpPr>
          <p:nvPr/>
        </p:nvSpPr>
        <p:spPr bwMode="auto">
          <a:xfrm>
            <a:off x="212725" y="5267325"/>
            <a:ext cx="522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it-IT" altLang="it-IT" sz="2400">
                <a:latin typeface="Century Gothic" panose="020B0502020202020204" pitchFamily="34" charset="0"/>
              </a:rPr>
              <a:t>A)</a:t>
            </a:r>
          </a:p>
        </p:txBody>
      </p:sp>
      <p:sp>
        <p:nvSpPr>
          <p:cNvPr id="95237" name="Text Box 6">
            <a:extLst>
              <a:ext uri="{FF2B5EF4-FFF2-40B4-BE49-F238E27FC236}">
                <a16:creationId xmlns:a16="http://schemas.microsoft.com/office/drawing/2014/main" id="{ED6AA7C2-06D1-3C4E-86C8-54D83596EB3E}"/>
              </a:ext>
            </a:extLst>
          </p:cNvPr>
          <p:cNvSpPr txBox="1">
            <a:spLocks noChangeArrowheads="1"/>
          </p:cNvSpPr>
          <p:nvPr/>
        </p:nvSpPr>
        <p:spPr bwMode="auto">
          <a:xfrm>
            <a:off x="4645025" y="5241925"/>
            <a:ext cx="471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it-IT" altLang="it-IT" sz="2400">
                <a:latin typeface="Century Gothic" panose="020B0502020202020204" pitchFamily="34" charset="0"/>
              </a:rPr>
              <a:t>B)</a:t>
            </a:r>
          </a:p>
        </p:txBody>
      </p:sp>
    </p:spTree>
    <p:extLst>
      <p:ext uri="{BB962C8B-B14F-4D97-AF65-F5344CB8AC3E}">
        <p14:creationId xmlns:p14="http://schemas.microsoft.com/office/powerpoint/2010/main" val="3032620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533400" y="0"/>
            <a:ext cx="8077200" cy="708025"/>
          </a:xfrm>
          <a:prstGeom prst="rect">
            <a:avLst/>
          </a:prstGeom>
          <a:noFill/>
          <a:ln w="9525">
            <a:noFill/>
            <a:miter lim="800000"/>
            <a:headEnd/>
            <a:tailEnd/>
          </a:ln>
        </p:spPr>
        <p:txBody>
          <a:bodyPr anchor="ctr"/>
          <a:lstStyle/>
          <a:p>
            <a:pPr algn="ctr" fontAlgn="base" latinLnBrk="0">
              <a:spcBef>
                <a:spcPct val="0"/>
              </a:spcBef>
              <a:spcAft>
                <a:spcPct val="0"/>
              </a:spcAft>
            </a:pPr>
            <a:r>
              <a:rPr lang="en-US" sz="2800" b="1" dirty="0">
                <a:solidFill>
                  <a:srgbClr val="FFFF00"/>
                </a:solidFill>
              </a:rPr>
              <a:t>Exon/intron identity determinants</a:t>
            </a:r>
            <a:endParaRPr lang="en-US" sz="2400" b="1" i="1" dirty="0">
              <a:solidFill>
                <a:srgbClr val="FFFF00"/>
              </a:solidFill>
            </a:endParaRPr>
          </a:p>
        </p:txBody>
      </p:sp>
      <p:sp>
        <p:nvSpPr>
          <p:cNvPr id="89091" name="Line 3"/>
          <p:cNvSpPr>
            <a:spLocks noChangeShapeType="1"/>
          </p:cNvSpPr>
          <p:nvPr/>
        </p:nvSpPr>
        <p:spPr bwMode="auto">
          <a:xfrm>
            <a:off x="533400" y="1441450"/>
            <a:ext cx="8077200" cy="0"/>
          </a:xfrm>
          <a:prstGeom prst="line">
            <a:avLst/>
          </a:prstGeom>
          <a:noFill/>
          <a:ln w="28575">
            <a:solidFill>
              <a:schemeClr val="tx1"/>
            </a:solidFill>
            <a:round/>
            <a:headEnd/>
            <a:tailEnd/>
          </a:ln>
        </p:spPr>
        <p:txBody>
          <a:bodyPr wrap="none" anchor="ctr"/>
          <a:lstStyle/>
          <a:p>
            <a:pPr fontAlgn="base" latinLnBrk="0">
              <a:spcBef>
                <a:spcPct val="0"/>
              </a:spcBef>
              <a:spcAft>
                <a:spcPct val="0"/>
              </a:spcAft>
            </a:pPr>
            <a:endParaRPr lang="en-US">
              <a:solidFill>
                <a:srgbClr val="FFFF99"/>
              </a:solidFill>
            </a:endParaRPr>
          </a:p>
        </p:txBody>
      </p:sp>
      <p:sp>
        <p:nvSpPr>
          <p:cNvPr id="89092" name="Rectangle 4"/>
          <p:cNvSpPr>
            <a:spLocks noChangeArrowheads="1"/>
          </p:cNvSpPr>
          <p:nvPr/>
        </p:nvSpPr>
        <p:spPr bwMode="auto">
          <a:xfrm>
            <a:off x="723900" y="1295400"/>
            <a:ext cx="1219200" cy="304800"/>
          </a:xfrm>
          <a:prstGeom prst="rect">
            <a:avLst/>
          </a:prstGeom>
          <a:solidFill>
            <a:schemeClr val="accent1"/>
          </a:solidFill>
          <a:ln w="9525">
            <a:solidFill>
              <a:schemeClr val="bg2"/>
            </a:solidFill>
            <a:miter lim="800000"/>
            <a:headEnd/>
            <a:tailEnd/>
          </a:ln>
        </p:spPr>
        <p:txBody>
          <a:bodyPr wrap="none" anchor="ctr"/>
          <a:lstStyle/>
          <a:p>
            <a:pPr fontAlgn="base" latinLnBrk="0">
              <a:spcBef>
                <a:spcPct val="0"/>
              </a:spcBef>
              <a:spcAft>
                <a:spcPct val="0"/>
              </a:spcAft>
            </a:pPr>
            <a:endParaRPr lang="en-US">
              <a:solidFill>
                <a:srgbClr val="FFFF99"/>
              </a:solidFill>
            </a:endParaRPr>
          </a:p>
        </p:txBody>
      </p:sp>
      <p:sp>
        <p:nvSpPr>
          <p:cNvPr id="89093" name="Rectangle 5"/>
          <p:cNvSpPr>
            <a:spLocks noChangeArrowheads="1"/>
          </p:cNvSpPr>
          <p:nvPr/>
        </p:nvSpPr>
        <p:spPr bwMode="auto">
          <a:xfrm>
            <a:off x="7124700" y="1295400"/>
            <a:ext cx="1295400" cy="304800"/>
          </a:xfrm>
          <a:prstGeom prst="rect">
            <a:avLst/>
          </a:prstGeom>
          <a:solidFill>
            <a:schemeClr val="accent1"/>
          </a:solidFill>
          <a:ln w="9525">
            <a:solidFill>
              <a:schemeClr val="bg2"/>
            </a:solidFill>
            <a:miter lim="800000"/>
            <a:headEnd/>
            <a:tailEnd/>
          </a:ln>
        </p:spPr>
        <p:txBody>
          <a:bodyPr wrap="none" anchor="ctr"/>
          <a:lstStyle/>
          <a:p>
            <a:pPr fontAlgn="base" latinLnBrk="0">
              <a:spcBef>
                <a:spcPct val="0"/>
              </a:spcBef>
              <a:spcAft>
                <a:spcPct val="0"/>
              </a:spcAft>
            </a:pPr>
            <a:endParaRPr lang="en-US">
              <a:solidFill>
                <a:srgbClr val="FFFF99"/>
              </a:solidFill>
            </a:endParaRPr>
          </a:p>
        </p:txBody>
      </p:sp>
      <p:sp>
        <p:nvSpPr>
          <p:cNvPr id="89094" name="Rectangle 6"/>
          <p:cNvSpPr>
            <a:spLocks noChangeArrowheads="1"/>
          </p:cNvSpPr>
          <p:nvPr/>
        </p:nvSpPr>
        <p:spPr bwMode="auto">
          <a:xfrm>
            <a:off x="3771900" y="1295400"/>
            <a:ext cx="1524000" cy="304800"/>
          </a:xfrm>
          <a:prstGeom prst="rect">
            <a:avLst/>
          </a:prstGeom>
          <a:solidFill>
            <a:srgbClr val="FFFF66"/>
          </a:solidFill>
          <a:ln w="9525">
            <a:solidFill>
              <a:schemeClr val="bg2"/>
            </a:solidFill>
            <a:miter lim="800000"/>
            <a:headEnd/>
            <a:tailEnd/>
          </a:ln>
        </p:spPr>
        <p:txBody>
          <a:bodyPr wrap="none" anchor="ctr"/>
          <a:lstStyle/>
          <a:p>
            <a:pPr fontAlgn="base" latinLnBrk="0">
              <a:spcBef>
                <a:spcPct val="0"/>
              </a:spcBef>
              <a:spcAft>
                <a:spcPct val="0"/>
              </a:spcAft>
            </a:pPr>
            <a:endParaRPr lang="en-US">
              <a:solidFill>
                <a:srgbClr val="FFFF99"/>
              </a:solidFill>
            </a:endParaRPr>
          </a:p>
        </p:txBody>
      </p:sp>
      <p:sp>
        <p:nvSpPr>
          <p:cNvPr id="89095" name="Rectangle 7"/>
          <p:cNvSpPr>
            <a:spLocks noChangeArrowheads="1"/>
          </p:cNvSpPr>
          <p:nvPr/>
        </p:nvSpPr>
        <p:spPr bwMode="auto">
          <a:xfrm>
            <a:off x="4495800" y="1295400"/>
            <a:ext cx="228600" cy="304800"/>
          </a:xfrm>
          <a:prstGeom prst="rect">
            <a:avLst/>
          </a:prstGeom>
          <a:solidFill>
            <a:schemeClr val="hlink"/>
          </a:solidFill>
          <a:ln w="9525">
            <a:solidFill>
              <a:schemeClr val="bg2"/>
            </a:solidFill>
            <a:miter lim="800000"/>
            <a:headEnd/>
            <a:tailEnd/>
          </a:ln>
        </p:spPr>
        <p:txBody>
          <a:bodyPr wrap="none" anchor="ctr"/>
          <a:lstStyle/>
          <a:p>
            <a:pPr algn="ctr" eaLnBrk="0" fontAlgn="base" latinLnBrk="0" hangingPunct="0">
              <a:spcBef>
                <a:spcPct val="0"/>
              </a:spcBef>
              <a:spcAft>
                <a:spcPct val="0"/>
              </a:spcAft>
            </a:pPr>
            <a:r>
              <a:rPr lang="en-US" sz="2400" b="1">
                <a:solidFill>
                  <a:srgbClr val="000000"/>
                </a:solidFill>
              </a:rPr>
              <a:t>-</a:t>
            </a:r>
            <a:endParaRPr lang="en-US" sz="1400" b="1">
              <a:solidFill>
                <a:srgbClr val="FFFF99"/>
              </a:solidFill>
            </a:endParaRPr>
          </a:p>
        </p:txBody>
      </p:sp>
      <p:sp>
        <p:nvSpPr>
          <p:cNvPr id="89096" name="Rectangle 8"/>
          <p:cNvSpPr>
            <a:spLocks noChangeArrowheads="1"/>
          </p:cNvSpPr>
          <p:nvPr/>
        </p:nvSpPr>
        <p:spPr bwMode="auto">
          <a:xfrm>
            <a:off x="4114800" y="1295400"/>
            <a:ext cx="228600" cy="304800"/>
          </a:xfrm>
          <a:prstGeom prst="rect">
            <a:avLst/>
          </a:prstGeom>
          <a:solidFill>
            <a:srgbClr val="00FF00"/>
          </a:solidFill>
          <a:ln w="9525">
            <a:solidFill>
              <a:schemeClr val="bg2"/>
            </a:solidFill>
            <a:miter lim="800000"/>
            <a:headEnd/>
            <a:tailEnd/>
          </a:ln>
        </p:spPr>
        <p:txBody>
          <a:bodyPr wrap="none" anchor="ctr"/>
          <a:lstStyle/>
          <a:p>
            <a:pPr algn="ctr" eaLnBrk="0" fontAlgn="base" latinLnBrk="0" hangingPunct="0">
              <a:spcBef>
                <a:spcPct val="0"/>
              </a:spcBef>
              <a:spcAft>
                <a:spcPct val="0"/>
              </a:spcAft>
            </a:pPr>
            <a:r>
              <a:rPr lang="en-US" b="1">
                <a:solidFill>
                  <a:srgbClr val="000000"/>
                </a:solidFill>
              </a:rPr>
              <a:t>+</a:t>
            </a:r>
            <a:endParaRPr lang="en-US" sz="1400" b="1">
              <a:solidFill>
                <a:srgbClr val="FFFF99"/>
              </a:solidFill>
            </a:endParaRPr>
          </a:p>
        </p:txBody>
      </p:sp>
      <p:grpSp>
        <p:nvGrpSpPr>
          <p:cNvPr id="89097" name="Group 9"/>
          <p:cNvGrpSpPr>
            <a:grpSpLocks/>
          </p:cNvGrpSpPr>
          <p:nvPr/>
        </p:nvGrpSpPr>
        <p:grpSpPr bwMode="auto">
          <a:xfrm>
            <a:off x="1943100" y="914400"/>
            <a:ext cx="1828800" cy="381000"/>
            <a:chOff x="1152" y="768"/>
            <a:chExt cx="1152" cy="240"/>
          </a:xfrm>
        </p:grpSpPr>
        <p:sp>
          <p:nvSpPr>
            <p:cNvPr id="89137" name="Line 10"/>
            <p:cNvSpPr>
              <a:spLocks noChangeShapeType="1"/>
            </p:cNvSpPr>
            <p:nvPr/>
          </p:nvSpPr>
          <p:spPr bwMode="auto">
            <a:xfrm flipV="1">
              <a:off x="1152" y="768"/>
              <a:ext cx="576" cy="240"/>
            </a:xfrm>
            <a:prstGeom prst="line">
              <a:avLst/>
            </a:prstGeom>
            <a:noFill/>
            <a:ln w="28575">
              <a:solidFill>
                <a:srgbClr val="00FF00"/>
              </a:solidFill>
              <a:round/>
              <a:headEnd/>
              <a:tailEnd/>
            </a:ln>
          </p:spPr>
          <p:txBody>
            <a:bodyPr wrap="none" anchor="ctr"/>
            <a:lstStyle/>
            <a:p>
              <a:pPr fontAlgn="base" latinLnBrk="0">
                <a:spcBef>
                  <a:spcPct val="0"/>
                </a:spcBef>
                <a:spcAft>
                  <a:spcPct val="0"/>
                </a:spcAft>
              </a:pPr>
              <a:endParaRPr lang="en-US">
                <a:solidFill>
                  <a:srgbClr val="FFFF99"/>
                </a:solidFill>
              </a:endParaRPr>
            </a:p>
          </p:txBody>
        </p:sp>
        <p:sp>
          <p:nvSpPr>
            <p:cNvPr id="89138" name="Line 11"/>
            <p:cNvSpPr>
              <a:spLocks noChangeShapeType="1"/>
            </p:cNvSpPr>
            <p:nvPr/>
          </p:nvSpPr>
          <p:spPr bwMode="auto">
            <a:xfrm flipH="1" flipV="1">
              <a:off x="1728" y="768"/>
              <a:ext cx="576" cy="240"/>
            </a:xfrm>
            <a:prstGeom prst="line">
              <a:avLst/>
            </a:prstGeom>
            <a:noFill/>
            <a:ln w="28575">
              <a:solidFill>
                <a:srgbClr val="00FF00"/>
              </a:solidFill>
              <a:round/>
              <a:headEnd/>
              <a:tailEnd/>
            </a:ln>
          </p:spPr>
          <p:txBody>
            <a:bodyPr wrap="none" anchor="ctr"/>
            <a:lstStyle/>
            <a:p>
              <a:pPr fontAlgn="base" latinLnBrk="0">
                <a:spcBef>
                  <a:spcPct val="0"/>
                </a:spcBef>
                <a:spcAft>
                  <a:spcPct val="0"/>
                </a:spcAft>
              </a:pPr>
              <a:endParaRPr lang="en-US">
                <a:solidFill>
                  <a:srgbClr val="FFFF99"/>
                </a:solidFill>
              </a:endParaRPr>
            </a:p>
          </p:txBody>
        </p:sp>
      </p:grpSp>
      <p:grpSp>
        <p:nvGrpSpPr>
          <p:cNvPr id="89098" name="Group 12"/>
          <p:cNvGrpSpPr>
            <a:grpSpLocks/>
          </p:cNvGrpSpPr>
          <p:nvPr/>
        </p:nvGrpSpPr>
        <p:grpSpPr bwMode="auto">
          <a:xfrm>
            <a:off x="5295900" y="914400"/>
            <a:ext cx="1828800" cy="381000"/>
            <a:chOff x="1152" y="768"/>
            <a:chExt cx="1152" cy="240"/>
          </a:xfrm>
        </p:grpSpPr>
        <p:sp>
          <p:nvSpPr>
            <p:cNvPr id="89135" name="Line 13"/>
            <p:cNvSpPr>
              <a:spLocks noChangeShapeType="1"/>
            </p:cNvSpPr>
            <p:nvPr/>
          </p:nvSpPr>
          <p:spPr bwMode="auto">
            <a:xfrm flipV="1">
              <a:off x="1152" y="768"/>
              <a:ext cx="576" cy="240"/>
            </a:xfrm>
            <a:prstGeom prst="line">
              <a:avLst/>
            </a:prstGeom>
            <a:noFill/>
            <a:ln w="28575">
              <a:solidFill>
                <a:srgbClr val="00FF00"/>
              </a:solidFill>
              <a:round/>
              <a:headEnd/>
              <a:tailEnd/>
            </a:ln>
          </p:spPr>
          <p:txBody>
            <a:bodyPr wrap="none" anchor="ctr"/>
            <a:lstStyle/>
            <a:p>
              <a:pPr fontAlgn="base" latinLnBrk="0">
                <a:spcBef>
                  <a:spcPct val="0"/>
                </a:spcBef>
                <a:spcAft>
                  <a:spcPct val="0"/>
                </a:spcAft>
              </a:pPr>
              <a:endParaRPr lang="en-US">
                <a:solidFill>
                  <a:srgbClr val="FFFF99"/>
                </a:solidFill>
              </a:endParaRPr>
            </a:p>
          </p:txBody>
        </p:sp>
        <p:sp>
          <p:nvSpPr>
            <p:cNvPr id="89136" name="Line 14"/>
            <p:cNvSpPr>
              <a:spLocks noChangeShapeType="1"/>
            </p:cNvSpPr>
            <p:nvPr/>
          </p:nvSpPr>
          <p:spPr bwMode="auto">
            <a:xfrm flipH="1" flipV="1">
              <a:off x="1728" y="768"/>
              <a:ext cx="576" cy="240"/>
            </a:xfrm>
            <a:prstGeom prst="line">
              <a:avLst/>
            </a:prstGeom>
            <a:noFill/>
            <a:ln w="28575">
              <a:solidFill>
                <a:srgbClr val="00FF00"/>
              </a:solidFill>
              <a:round/>
              <a:headEnd/>
              <a:tailEnd/>
            </a:ln>
          </p:spPr>
          <p:txBody>
            <a:bodyPr wrap="none" anchor="ctr"/>
            <a:lstStyle/>
            <a:p>
              <a:pPr fontAlgn="base" latinLnBrk="0">
                <a:spcBef>
                  <a:spcPct val="0"/>
                </a:spcBef>
                <a:spcAft>
                  <a:spcPct val="0"/>
                </a:spcAft>
              </a:pPr>
              <a:endParaRPr lang="en-US">
                <a:solidFill>
                  <a:srgbClr val="FFFF99"/>
                </a:solidFill>
              </a:endParaRPr>
            </a:p>
          </p:txBody>
        </p:sp>
      </p:grpSp>
      <p:grpSp>
        <p:nvGrpSpPr>
          <p:cNvPr id="89099" name="Group 15"/>
          <p:cNvGrpSpPr>
            <a:grpSpLocks/>
          </p:cNvGrpSpPr>
          <p:nvPr/>
        </p:nvGrpSpPr>
        <p:grpSpPr bwMode="auto">
          <a:xfrm flipV="1">
            <a:off x="1943100" y="1600200"/>
            <a:ext cx="5181600" cy="381000"/>
            <a:chOff x="1152" y="768"/>
            <a:chExt cx="1152" cy="240"/>
          </a:xfrm>
        </p:grpSpPr>
        <p:sp>
          <p:nvSpPr>
            <p:cNvPr id="89133" name="Line 16"/>
            <p:cNvSpPr>
              <a:spLocks noChangeShapeType="1"/>
            </p:cNvSpPr>
            <p:nvPr/>
          </p:nvSpPr>
          <p:spPr bwMode="auto">
            <a:xfrm flipV="1">
              <a:off x="1152" y="768"/>
              <a:ext cx="576" cy="240"/>
            </a:xfrm>
            <a:prstGeom prst="line">
              <a:avLst/>
            </a:prstGeom>
            <a:noFill/>
            <a:ln w="28575">
              <a:solidFill>
                <a:schemeClr val="hlink"/>
              </a:solidFill>
              <a:round/>
              <a:headEnd/>
              <a:tailEnd/>
            </a:ln>
          </p:spPr>
          <p:txBody>
            <a:bodyPr wrap="none" anchor="ctr"/>
            <a:lstStyle/>
            <a:p>
              <a:pPr fontAlgn="base" latinLnBrk="0">
                <a:spcBef>
                  <a:spcPct val="0"/>
                </a:spcBef>
                <a:spcAft>
                  <a:spcPct val="0"/>
                </a:spcAft>
              </a:pPr>
              <a:endParaRPr lang="en-US">
                <a:solidFill>
                  <a:srgbClr val="FFFF99"/>
                </a:solidFill>
              </a:endParaRPr>
            </a:p>
          </p:txBody>
        </p:sp>
        <p:sp>
          <p:nvSpPr>
            <p:cNvPr id="89134" name="Line 17"/>
            <p:cNvSpPr>
              <a:spLocks noChangeShapeType="1"/>
            </p:cNvSpPr>
            <p:nvPr/>
          </p:nvSpPr>
          <p:spPr bwMode="auto">
            <a:xfrm flipH="1" flipV="1">
              <a:off x="1728" y="768"/>
              <a:ext cx="576" cy="240"/>
            </a:xfrm>
            <a:prstGeom prst="line">
              <a:avLst/>
            </a:prstGeom>
            <a:noFill/>
            <a:ln w="28575">
              <a:solidFill>
                <a:schemeClr val="hlink"/>
              </a:solidFill>
              <a:round/>
              <a:headEnd/>
              <a:tailEnd/>
            </a:ln>
          </p:spPr>
          <p:txBody>
            <a:bodyPr wrap="none" anchor="ctr"/>
            <a:lstStyle/>
            <a:p>
              <a:pPr fontAlgn="base" latinLnBrk="0">
                <a:spcBef>
                  <a:spcPct val="0"/>
                </a:spcBef>
                <a:spcAft>
                  <a:spcPct val="0"/>
                </a:spcAft>
              </a:pPr>
              <a:endParaRPr lang="en-US">
                <a:solidFill>
                  <a:srgbClr val="FFFF99"/>
                </a:solidFill>
              </a:endParaRPr>
            </a:p>
          </p:txBody>
        </p:sp>
      </p:grpSp>
      <p:sp>
        <p:nvSpPr>
          <p:cNvPr id="89100" name="Rectangle 18"/>
          <p:cNvSpPr>
            <a:spLocks noChangeArrowheads="1"/>
          </p:cNvSpPr>
          <p:nvPr/>
        </p:nvSpPr>
        <p:spPr bwMode="auto">
          <a:xfrm>
            <a:off x="2781300" y="1295400"/>
            <a:ext cx="228600" cy="304800"/>
          </a:xfrm>
          <a:prstGeom prst="rect">
            <a:avLst/>
          </a:prstGeom>
          <a:solidFill>
            <a:schemeClr val="hlink"/>
          </a:solidFill>
          <a:ln w="9525">
            <a:solidFill>
              <a:schemeClr val="bg2"/>
            </a:solidFill>
            <a:miter lim="800000"/>
            <a:headEnd/>
            <a:tailEnd/>
          </a:ln>
        </p:spPr>
        <p:txBody>
          <a:bodyPr wrap="none" anchor="ctr"/>
          <a:lstStyle/>
          <a:p>
            <a:pPr algn="ctr" eaLnBrk="0" fontAlgn="base" latinLnBrk="0" hangingPunct="0">
              <a:spcBef>
                <a:spcPct val="0"/>
              </a:spcBef>
              <a:spcAft>
                <a:spcPct val="0"/>
              </a:spcAft>
            </a:pPr>
            <a:r>
              <a:rPr lang="en-US" sz="2400" b="1">
                <a:solidFill>
                  <a:srgbClr val="000000"/>
                </a:solidFill>
              </a:rPr>
              <a:t>-</a:t>
            </a:r>
            <a:endParaRPr lang="en-US" sz="1400" b="1">
              <a:solidFill>
                <a:srgbClr val="FFFF99"/>
              </a:solidFill>
            </a:endParaRPr>
          </a:p>
        </p:txBody>
      </p:sp>
      <p:sp>
        <p:nvSpPr>
          <p:cNvPr id="89101" name="Rectangle 19"/>
          <p:cNvSpPr>
            <a:spLocks noChangeArrowheads="1"/>
          </p:cNvSpPr>
          <p:nvPr/>
        </p:nvSpPr>
        <p:spPr bwMode="auto">
          <a:xfrm>
            <a:off x="3162300" y="1295400"/>
            <a:ext cx="228600" cy="304800"/>
          </a:xfrm>
          <a:prstGeom prst="rect">
            <a:avLst/>
          </a:prstGeom>
          <a:solidFill>
            <a:srgbClr val="00FF00"/>
          </a:solidFill>
          <a:ln w="9525">
            <a:solidFill>
              <a:schemeClr val="bg2"/>
            </a:solidFill>
            <a:miter lim="800000"/>
            <a:headEnd/>
            <a:tailEnd/>
          </a:ln>
        </p:spPr>
        <p:txBody>
          <a:bodyPr wrap="none" anchor="ctr"/>
          <a:lstStyle/>
          <a:p>
            <a:pPr algn="ctr" eaLnBrk="0" fontAlgn="base" latinLnBrk="0" hangingPunct="0">
              <a:spcBef>
                <a:spcPct val="0"/>
              </a:spcBef>
              <a:spcAft>
                <a:spcPct val="0"/>
              </a:spcAft>
            </a:pPr>
            <a:r>
              <a:rPr lang="en-US" b="1">
                <a:solidFill>
                  <a:srgbClr val="000000"/>
                </a:solidFill>
              </a:rPr>
              <a:t>+</a:t>
            </a:r>
            <a:endParaRPr lang="en-US" sz="1400" b="1">
              <a:solidFill>
                <a:srgbClr val="FFFF99"/>
              </a:solidFill>
            </a:endParaRPr>
          </a:p>
        </p:txBody>
      </p:sp>
      <p:sp>
        <p:nvSpPr>
          <p:cNvPr id="89102" name="Rectangle 20"/>
          <p:cNvSpPr>
            <a:spLocks noChangeArrowheads="1"/>
          </p:cNvSpPr>
          <p:nvPr/>
        </p:nvSpPr>
        <p:spPr bwMode="auto">
          <a:xfrm>
            <a:off x="5829300" y="1295400"/>
            <a:ext cx="228600" cy="304800"/>
          </a:xfrm>
          <a:prstGeom prst="rect">
            <a:avLst/>
          </a:prstGeom>
          <a:solidFill>
            <a:schemeClr val="hlink"/>
          </a:solidFill>
          <a:ln w="9525">
            <a:solidFill>
              <a:schemeClr val="bg2"/>
            </a:solidFill>
            <a:miter lim="800000"/>
            <a:headEnd/>
            <a:tailEnd/>
          </a:ln>
        </p:spPr>
        <p:txBody>
          <a:bodyPr wrap="none" anchor="ctr"/>
          <a:lstStyle/>
          <a:p>
            <a:pPr algn="ctr" eaLnBrk="0" fontAlgn="base" latinLnBrk="0" hangingPunct="0">
              <a:spcBef>
                <a:spcPct val="0"/>
              </a:spcBef>
              <a:spcAft>
                <a:spcPct val="0"/>
              </a:spcAft>
            </a:pPr>
            <a:r>
              <a:rPr lang="en-US" sz="2400" b="1">
                <a:solidFill>
                  <a:srgbClr val="000000"/>
                </a:solidFill>
              </a:rPr>
              <a:t>-</a:t>
            </a:r>
            <a:endParaRPr lang="en-US" sz="1400" b="1">
              <a:solidFill>
                <a:srgbClr val="FFFF99"/>
              </a:solidFill>
            </a:endParaRPr>
          </a:p>
        </p:txBody>
      </p:sp>
      <p:sp>
        <p:nvSpPr>
          <p:cNvPr id="89103" name="Rectangle 21"/>
          <p:cNvSpPr>
            <a:spLocks noChangeArrowheads="1"/>
          </p:cNvSpPr>
          <p:nvPr/>
        </p:nvSpPr>
        <p:spPr bwMode="auto">
          <a:xfrm>
            <a:off x="6210300" y="1295400"/>
            <a:ext cx="228600" cy="304800"/>
          </a:xfrm>
          <a:prstGeom prst="rect">
            <a:avLst/>
          </a:prstGeom>
          <a:solidFill>
            <a:srgbClr val="00FF00"/>
          </a:solidFill>
          <a:ln w="9525">
            <a:solidFill>
              <a:schemeClr val="bg2"/>
            </a:solidFill>
            <a:miter lim="800000"/>
            <a:headEnd/>
            <a:tailEnd/>
          </a:ln>
        </p:spPr>
        <p:txBody>
          <a:bodyPr wrap="none" anchor="ctr"/>
          <a:lstStyle/>
          <a:p>
            <a:pPr algn="ctr" eaLnBrk="0" fontAlgn="base" latinLnBrk="0" hangingPunct="0">
              <a:spcBef>
                <a:spcPct val="0"/>
              </a:spcBef>
              <a:spcAft>
                <a:spcPct val="0"/>
              </a:spcAft>
            </a:pPr>
            <a:r>
              <a:rPr lang="en-US" b="1">
                <a:solidFill>
                  <a:srgbClr val="000000"/>
                </a:solidFill>
              </a:rPr>
              <a:t>+</a:t>
            </a:r>
            <a:endParaRPr lang="en-US" sz="1400" b="1">
              <a:solidFill>
                <a:srgbClr val="FFFF99"/>
              </a:solidFill>
            </a:endParaRPr>
          </a:p>
        </p:txBody>
      </p:sp>
      <p:sp>
        <p:nvSpPr>
          <p:cNvPr id="89104" name="Rectangle 22"/>
          <p:cNvSpPr>
            <a:spLocks noChangeArrowheads="1"/>
          </p:cNvSpPr>
          <p:nvPr/>
        </p:nvSpPr>
        <p:spPr bwMode="auto">
          <a:xfrm>
            <a:off x="1066799" y="2071688"/>
            <a:ext cx="8000999" cy="2308324"/>
          </a:xfrm>
          <a:prstGeom prst="rect">
            <a:avLst/>
          </a:prstGeom>
          <a:noFill/>
          <a:ln w="9525">
            <a:noFill/>
            <a:miter lim="800000"/>
            <a:headEnd/>
            <a:tailEnd/>
          </a:ln>
        </p:spPr>
        <p:txBody>
          <a:bodyPr wrap="square">
            <a:spAutoFit/>
          </a:bodyPr>
          <a:lstStyle/>
          <a:p>
            <a:pPr marL="228600" lvl="2" eaLnBrk="0" fontAlgn="base" latinLnBrk="0" hangingPunct="0">
              <a:lnSpc>
                <a:spcPct val="180000"/>
              </a:lnSpc>
              <a:spcBef>
                <a:spcPct val="0"/>
              </a:spcBef>
              <a:spcAft>
                <a:spcPct val="0"/>
              </a:spcAft>
              <a:buFontTx/>
              <a:buChar char="–"/>
            </a:pPr>
            <a:r>
              <a:rPr lang="en-US" sz="1600" b="1" dirty="0">
                <a:solidFill>
                  <a:srgbClr val="66CCFF"/>
                </a:solidFill>
              </a:rPr>
              <a:t> Strength of splice sites</a:t>
            </a:r>
          </a:p>
          <a:p>
            <a:pPr marL="228600" lvl="2" eaLnBrk="0" fontAlgn="base" latinLnBrk="0" hangingPunct="0">
              <a:lnSpc>
                <a:spcPct val="180000"/>
              </a:lnSpc>
              <a:spcBef>
                <a:spcPct val="0"/>
              </a:spcBef>
              <a:spcAft>
                <a:spcPct val="0"/>
              </a:spcAft>
              <a:buFontTx/>
              <a:buChar char="–"/>
            </a:pPr>
            <a:r>
              <a:rPr lang="en-US" sz="1600" b="1" dirty="0">
                <a:solidFill>
                  <a:srgbClr val="47FF47"/>
                </a:solidFill>
              </a:rPr>
              <a:t> Splicing enhancers: </a:t>
            </a:r>
            <a:r>
              <a:rPr lang="en-US" sz="1600" b="1" dirty="0" err="1">
                <a:solidFill>
                  <a:srgbClr val="47FF47"/>
                </a:solidFill>
              </a:rPr>
              <a:t>exonic</a:t>
            </a:r>
            <a:r>
              <a:rPr lang="en-US" sz="1600" b="1" dirty="0">
                <a:solidFill>
                  <a:srgbClr val="47FF47"/>
                </a:solidFill>
              </a:rPr>
              <a:t> (ESE) or </a:t>
            </a:r>
            <a:r>
              <a:rPr lang="en-US" sz="1600" b="1" dirty="0" err="1">
                <a:solidFill>
                  <a:srgbClr val="47FF47"/>
                </a:solidFill>
              </a:rPr>
              <a:t>intronic</a:t>
            </a:r>
            <a:r>
              <a:rPr lang="en-US" sz="1600" b="1" dirty="0">
                <a:solidFill>
                  <a:srgbClr val="47FF47"/>
                </a:solidFill>
              </a:rPr>
              <a:t> (ISE); bound by activators </a:t>
            </a:r>
          </a:p>
          <a:p>
            <a:pPr marL="228600" lvl="2" eaLnBrk="0" fontAlgn="base" latinLnBrk="0" hangingPunct="0">
              <a:lnSpc>
                <a:spcPct val="180000"/>
              </a:lnSpc>
              <a:spcBef>
                <a:spcPct val="0"/>
              </a:spcBef>
              <a:spcAft>
                <a:spcPct val="0"/>
              </a:spcAft>
              <a:buFontTx/>
              <a:buChar char="–"/>
            </a:pPr>
            <a:r>
              <a:rPr lang="en-US" sz="1600" b="1" dirty="0">
                <a:solidFill>
                  <a:srgbClr val="FF0000"/>
                </a:solidFill>
              </a:rPr>
              <a:t> Splicing silencers: </a:t>
            </a:r>
            <a:r>
              <a:rPr lang="en-US" sz="1600" b="1" dirty="0" err="1">
                <a:solidFill>
                  <a:srgbClr val="FF0000"/>
                </a:solidFill>
              </a:rPr>
              <a:t>exonic</a:t>
            </a:r>
            <a:r>
              <a:rPr lang="en-US" sz="1600" b="1" dirty="0">
                <a:solidFill>
                  <a:srgbClr val="FF0000"/>
                </a:solidFill>
              </a:rPr>
              <a:t> (ESS) or </a:t>
            </a:r>
            <a:r>
              <a:rPr lang="en-US" sz="1600" b="1" dirty="0" err="1">
                <a:solidFill>
                  <a:srgbClr val="FF0000"/>
                </a:solidFill>
              </a:rPr>
              <a:t>intronic</a:t>
            </a:r>
            <a:r>
              <a:rPr lang="en-US" sz="1600" b="1" dirty="0">
                <a:solidFill>
                  <a:srgbClr val="FF0000"/>
                </a:solidFill>
              </a:rPr>
              <a:t> (ISS); bound by repressors</a:t>
            </a:r>
            <a:endParaRPr lang="en-US" sz="2000" b="1" dirty="0">
              <a:solidFill>
                <a:srgbClr val="FF0000"/>
              </a:solidFill>
            </a:endParaRPr>
          </a:p>
          <a:p>
            <a:pPr marL="228600" lvl="2" eaLnBrk="0" fontAlgn="base" latinLnBrk="0" hangingPunct="0">
              <a:lnSpc>
                <a:spcPct val="180000"/>
              </a:lnSpc>
              <a:spcBef>
                <a:spcPct val="0"/>
              </a:spcBef>
              <a:spcAft>
                <a:spcPct val="0"/>
              </a:spcAft>
              <a:buFontTx/>
              <a:buChar char="–"/>
            </a:pPr>
            <a:r>
              <a:rPr lang="en-US" sz="1600" b="1" dirty="0">
                <a:solidFill>
                  <a:srgbClr val="FFFF00"/>
                </a:solidFill>
              </a:rPr>
              <a:t> RNA 2</a:t>
            </a:r>
            <a:r>
              <a:rPr lang="en-US" sz="1600" b="1" baseline="30000" dirty="0">
                <a:solidFill>
                  <a:srgbClr val="FFFF00"/>
                </a:solidFill>
              </a:rPr>
              <a:t>ary</a:t>
            </a:r>
            <a:r>
              <a:rPr lang="en-US" sz="1600" b="1" dirty="0">
                <a:solidFill>
                  <a:srgbClr val="FFFF00"/>
                </a:solidFill>
              </a:rPr>
              <a:t> structure</a:t>
            </a:r>
          </a:p>
          <a:p>
            <a:pPr marL="228600" lvl="2" eaLnBrk="0" fontAlgn="base" latinLnBrk="0" hangingPunct="0">
              <a:lnSpc>
                <a:spcPct val="180000"/>
              </a:lnSpc>
              <a:spcBef>
                <a:spcPct val="0"/>
              </a:spcBef>
              <a:spcAft>
                <a:spcPct val="0"/>
              </a:spcAft>
              <a:buFontTx/>
              <a:buChar char="–"/>
            </a:pPr>
            <a:r>
              <a:rPr lang="en-US" sz="1600" b="1" dirty="0">
                <a:solidFill>
                  <a:srgbClr val="FF9900"/>
                </a:solidFill>
              </a:rPr>
              <a:t>Chromatin features</a:t>
            </a:r>
          </a:p>
        </p:txBody>
      </p:sp>
      <p:grpSp>
        <p:nvGrpSpPr>
          <p:cNvPr id="89105" name="Group 23"/>
          <p:cNvGrpSpPr>
            <a:grpSpLocks/>
          </p:cNvGrpSpPr>
          <p:nvPr/>
        </p:nvGrpSpPr>
        <p:grpSpPr bwMode="auto">
          <a:xfrm>
            <a:off x="1831975" y="1203325"/>
            <a:ext cx="5416550" cy="457200"/>
            <a:chOff x="1154" y="950"/>
            <a:chExt cx="3412" cy="288"/>
          </a:xfrm>
        </p:grpSpPr>
        <p:sp>
          <p:nvSpPr>
            <p:cNvPr id="89129" name="Text Box 24"/>
            <p:cNvSpPr txBox="1">
              <a:spLocks noChangeArrowheads="1"/>
            </p:cNvSpPr>
            <p:nvPr/>
          </p:nvSpPr>
          <p:spPr bwMode="auto">
            <a:xfrm>
              <a:off x="1154" y="950"/>
              <a:ext cx="204" cy="288"/>
            </a:xfrm>
            <a:prstGeom prst="rect">
              <a:avLst/>
            </a:prstGeom>
            <a:noFill/>
            <a:ln w="9525">
              <a:noFill/>
              <a:miter lim="800000"/>
              <a:headEnd/>
              <a:tailEnd/>
            </a:ln>
          </p:spPr>
          <p:txBody>
            <a:bodyPr wrap="none">
              <a:spAutoFit/>
            </a:bodyPr>
            <a:lstStyle/>
            <a:p>
              <a:pPr eaLnBrk="0" fontAlgn="base" latinLnBrk="0" hangingPunct="0">
                <a:spcBef>
                  <a:spcPct val="0"/>
                </a:spcBef>
                <a:spcAft>
                  <a:spcPct val="0"/>
                </a:spcAft>
              </a:pPr>
              <a:r>
                <a:rPr lang="en-US" sz="2400">
                  <a:solidFill>
                    <a:srgbClr val="6699FF"/>
                  </a:solidFill>
                  <a:latin typeface="Symbol" pitchFamily="18" charset="2"/>
                  <a:sym typeface="Symbol" pitchFamily="18" charset="2"/>
                </a:rPr>
                <a:t></a:t>
              </a:r>
              <a:endParaRPr lang="en-US" sz="2400">
                <a:solidFill>
                  <a:srgbClr val="FFFF99"/>
                </a:solidFill>
                <a:latin typeface="Symbol" pitchFamily="18" charset="2"/>
              </a:endParaRPr>
            </a:p>
          </p:txBody>
        </p:sp>
        <p:sp>
          <p:nvSpPr>
            <p:cNvPr id="89130" name="Text Box 25"/>
            <p:cNvSpPr txBox="1">
              <a:spLocks noChangeArrowheads="1"/>
            </p:cNvSpPr>
            <p:nvPr/>
          </p:nvSpPr>
          <p:spPr bwMode="auto">
            <a:xfrm>
              <a:off x="2244" y="950"/>
              <a:ext cx="204" cy="288"/>
            </a:xfrm>
            <a:prstGeom prst="rect">
              <a:avLst/>
            </a:prstGeom>
            <a:noFill/>
            <a:ln w="9525">
              <a:noFill/>
              <a:miter lim="800000"/>
              <a:headEnd/>
              <a:tailEnd/>
            </a:ln>
          </p:spPr>
          <p:txBody>
            <a:bodyPr wrap="none">
              <a:spAutoFit/>
            </a:bodyPr>
            <a:lstStyle/>
            <a:p>
              <a:pPr eaLnBrk="0" fontAlgn="base" latinLnBrk="0" hangingPunct="0">
                <a:spcBef>
                  <a:spcPct val="0"/>
                </a:spcBef>
                <a:spcAft>
                  <a:spcPct val="0"/>
                </a:spcAft>
              </a:pPr>
              <a:r>
                <a:rPr lang="en-US" sz="2400">
                  <a:solidFill>
                    <a:srgbClr val="6699FF"/>
                  </a:solidFill>
                  <a:latin typeface="Symbol" pitchFamily="18" charset="2"/>
                  <a:sym typeface="Symbol" pitchFamily="18" charset="2"/>
                </a:rPr>
                <a:t></a:t>
              </a:r>
              <a:endParaRPr lang="en-US" sz="2400">
                <a:solidFill>
                  <a:srgbClr val="FFFF99"/>
                </a:solidFill>
                <a:latin typeface="Symbol" pitchFamily="18" charset="2"/>
              </a:endParaRPr>
            </a:p>
          </p:txBody>
        </p:sp>
        <p:sp>
          <p:nvSpPr>
            <p:cNvPr id="89131" name="Text Box 26"/>
            <p:cNvSpPr txBox="1">
              <a:spLocks noChangeArrowheads="1"/>
            </p:cNvSpPr>
            <p:nvPr/>
          </p:nvSpPr>
          <p:spPr bwMode="auto">
            <a:xfrm>
              <a:off x="3264" y="950"/>
              <a:ext cx="204" cy="288"/>
            </a:xfrm>
            <a:prstGeom prst="rect">
              <a:avLst/>
            </a:prstGeom>
            <a:noFill/>
            <a:ln w="9525">
              <a:noFill/>
              <a:miter lim="800000"/>
              <a:headEnd/>
              <a:tailEnd/>
            </a:ln>
          </p:spPr>
          <p:txBody>
            <a:bodyPr wrap="none">
              <a:spAutoFit/>
            </a:bodyPr>
            <a:lstStyle/>
            <a:p>
              <a:pPr eaLnBrk="0" fontAlgn="base" latinLnBrk="0" hangingPunct="0">
                <a:spcBef>
                  <a:spcPct val="0"/>
                </a:spcBef>
                <a:spcAft>
                  <a:spcPct val="0"/>
                </a:spcAft>
              </a:pPr>
              <a:r>
                <a:rPr lang="en-US" sz="2400">
                  <a:solidFill>
                    <a:srgbClr val="6699FF"/>
                  </a:solidFill>
                  <a:latin typeface="Symbol" pitchFamily="18" charset="2"/>
                  <a:sym typeface="Symbol" pitchFamily="18" charset="2"/>
                </a:rPr>
                <a:t></a:t>
              </a:r>
              <a:endParaRPr lang="en-US" sz="2400">
                <a:solidFill>
                  <a:srgbClr val="FFFF99"/>
                </a:solidFill>
                <a:latin typeface="Symbol" pitchFamily="18" charset="2"/>
              </a:endParaRPr>
            </a:p>
          </p:txBody>
        </p:sp>
        <p:sp>
          <p:nvSpPr>
            <p:cNvPr id="89132" name="Text Box 27"/>
            <p:cNvSpPr txBox="1">
              <a:spLocks noChangeArrowheads="1"/>
            </p:cNvSpPr>
            <p:nvPr/>
          </p:nvSpPr>
          <p:spPr bwMode="auto">
            <a:xfrm>
              <a:off x="4362" y="950"/>
              <a:ext cx="204" cy="288"/>
            </a:xfrm>
            <a:prstGeom prst="rect">
              <a:avLst/>
            </a:prstGeom>
            <a:noFill/>
            <a:ln w="9525">
              <a:noFill/>
              <a:miter lim="800000"/>
              <a:headEnd/>
              <a:tailEnd/>
            </a:ln>
          </p:spPr>
          <p:txBody>
            <a:bodyPr wrap="none">
              <a:spAutoFit/>
            </a:bodyPr>
            <a:lstStyle/>
            <a:p>
              <a:pPr eaLnBrk="0" fontAlgn="base" latinLnBrk="0" hangingPunct="0">
                <a:spcBef>
                  <a:spcPct val="0"/>
                </a:spcBef>
                <a:spcAft>
                  <a:spcPct val="0"/>
                </a:spcAft>
              </a:pPr>
              <a:r>
                <a:rPr lang="en-US" sz="2400">
                  <a:solidFill>
                    <a:srgbClr val="6699FF"/>
                  </a:solidFill>
                  <a:latin typeface="Symbol" pitchFamily="18" charset="2"/>
                  <a:sym typeface="Symbol" pitchFamily="18" charset="2"/>
                </a:rPr>
                <a:t></a:t>
              </a:r>
              <a:endParaRPr lang="en-US" sz="2400">
                <a:solidFill>
                  <a:srgbClr val="FFFF99"/>
                </a:solidFill>
                <a:latin typeface="Symbol" pitchFamily="18" charset="2"/>
              </a:endParaRPr>
            </a:p>
          </p:txBody>
        </p:sp>
      </p:grpSp>
      <p:grpSp>
        <p:nvGrpSpPr>
          <p:cNvPr id="89106" name="Group 28"/>
          <p:cNvGrpSpPr>
            <a:grpSpLocks/>
          </p:cNvGrpSpPr>
          <p:nvPr/>
        </p:nvGrpSpPr>
        <p:grpSpPr bwMode="auto">
          <a:xfrm>
            <a:off x="88900" y="4648200"/>
            <a:ext cx="8978899" cy="2133600"/>
            <a:chOff x="144" y="1440"/>
            <a:chExt cx="5656" cy="1344"/>
          </a:xfrm>
        </p:grpSpPr>
        <p:grpSp>
          <p:nvGrpSpPr>
            <p:cNvPr id="89107" name="Group 29"/>
            <p:cNvGrpSpPr>
              <a:grpSpLocks/>
            </p:cNvGrpSpPr>
            <p:nvPr/>
          </p:nvGrpSpPr>
          <p:grpSpPr bwMode="auto">
            <a:xfrm>
              <a:off x="144" y="1440"/>
              <a:ext cx="5184" cy="1344"/>
              <a:chOff x="472" y="1440"/>
              <a:chExt cx="5184" cy="1344"/>
            </a:xfrm>
          </p:grpSpPr>
          <p:pic>
            <p:nvPicPr>
              <p:cNvPr id="89110" name="Picture 29" descr="activator1.png"/>
              <p:cNvPicPr>
                <a:picLocks noChangeAspect="1"/>
              </p:cNvPicPr>
              <p:nvPr/>
            </p:nvPicPr>
            <p:blipFill>
              <a:blip r:embed="rId3"/>
              <a:srcRect/>
              <a:stretch>
                <a:fillRect/>
              </a:stretch>
            </p:blipFill>
            <p:spPr bwMode="auto">
              <a:xfrm>
                <a:off x="4911" y="1872"/>
                <a:ext cx="299" cy="636"/>
              </a:xfrm>
              <a:prstGeom prst="rect">
                <a:avLst/>
              </a:prstGeom>
              <a:noFill/>
              <a:ln w="9525">
                <a:noFill/>
                <a:miter lim="800000"/>
                <a:headEnd/>
                <a:tailEnd/>
              </a:ln>
            </p:spPr>
          </p:pic>
          <p:pic>
            <p:nvPicPr>
              <p:cNvPr id="89111" name="Picture 5"/>
              <p:cNvPicPr>
                <a:picLocks noChangeAspect="1" noChangeArrowheads="1"/>
              </p:cNvPicPr>
              <p:nvPr/>
            </p:nvPicPr>
            <p:blipFill>
              <a:blip r:embed="rId4"/>
              <a:srcRect l="4703" r="970"/>
              <a:stretch>
                <a:fillRect/>
              </a:stretch>
            </p:blipFill>
            <p:spPr bwMode="auto">
              <a:xfrm>
                <a:off x="472" y="1440"/>
                <a:ext cx="3700" cy="1344"/>
              </a:xfrm>
              <a:prstGeom prst="rect">
                <a:avLst/>
              </a:prstGeom>
              <a:noFill/>
              <a:ln w="9525">
                <a:noFill/>
                <a:miter lim="800000"/>
                <a:headEnd/>
                <a:tailEnd/>
              </a:ln>
            </p:spPr>
          </p:pic>
          <p:pic>
            <p:nvPicPr>
              <p:cNvPr id="89112" name="Picture 6"/>
              <p:cNvPicPr>
                <a:picLocks noChangeAspect="1" noChangeArrowheads="1"/>
              </p:cNvPicPr>
              <p:nvPr/>
            </p:nvPicPr>
            <p:blipFill>
              <a:blip r:embed="rId5"/>
              <a:srcRect l="79077" r="2818"/>
              <a:stretch>
                <a:fillRect/>
              </a:stretch>
            </p:blipFill>
            <p:spPr bwMode="auto">
              <a:xfrm>
                <a:off x="4022" y="1440"/>
                <a:ext cx="710" cy="1344"/>
              </a:xfrm>
              <a:prstGeom prst="rect">
                <a:avLst/>
              </a:prstGeom>
              <a:noFill/>
              <a:ln w="9525">
                <a:noFill/>
                <a:miter lim="800000"/>
                <a:headEnd/>
                <a:tailEnd/>
              </a:ln>
            </p:spPr>
          </p:pic>
          <p:sp>
            <p:nvSpPr>
              <p:cNvPr id="89113" name="Rectangle 8"/>
              <p:cNvSpPr>
                <a:spLocks noChangeArrowheads="1"/>
              </p:cNvSpPr>
              <p:nvPr/>
            </p:nvSpPr>
            <p:spPr bwMode="auto">
              <a:xfrm>
                <a:off x="3499" y="2163"/>
                <a:ext cx="415" cy="137"/>
              </a:xfrm>
              <a:prstGeom prst="rect">
                <a:avLst/>
              </a:prstGeom>
              <a:solidFill>
                <a:srgbClr val="FA9862"/>
              </a:solidFill>
              <a:ln w="9525">
                <a:noFill/>
                <a:miter lim="800000"/>
                <a:headEnd/>
                <a:tailEnd/>
              </a:ln>
            </p:spPr>
            <p:txBody>
              <a:bodyPr wrap="none" anchor="ctr"/>
              <a:lstStyle/>
              <a:p>
                <a:pPr algn="ctr" eaLnBrk="0" fontAlgn="base" latinLnBrk="0" hangingPunct="0">
                  <a:spcBef>
                    <a:spcPct val="0"/>
                  </a:spcBef>
                  <a:spcAft>
                    <a:spcPct val="0"/>
                  </a:spcAft>
                </a:pPr>
                <a:r>
                  <a:rPr lang="en-US" sz="1400" b="1">
                    <a:solidFill>
                      <a:srgbClr val="000000"/>
                    </a:solidFill>
                    <a:cs typeface="Arial" charset="0"/>
                  </a:rPr>
                  <a:t>R</a:t>
                </a:r>
              </a:p>
            </p:txBody>
          </p:sp>
          <p:cxnSp>
            <p:nvCxnSpPr>
              <p:cNvPr id="13" name="Straight Connector 12"/>
              <p:cNvCxnSpPr/>
              <p:nvPr/>
            </p:nvCxnSpPr>
            <p:spPr>
              <a:xfrm flipH="1">
                <a:off x="4323" y="2474"/>
                <a:ext cx="1333" cy="0"/>
              </a:xfrm>
              <a:prstGeom prst="line">
                <a:avLst/>
              </a:prstGeom>
              <a:ln w="37084">
                <a:solidFill>
                  <a:schemeClr val="accent6">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972" y="2448"/>
                <a:ext cx="240" cy="48"/>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base" latinLnBrk="0">
                  <a:spcBef>
                    <a:spcPct val="0"/>
                  </a:spcBef>
                  <a:spcAft>
                    <a:spcPct val="0"/>
                  </a:spcAft>
                  <a:defRPr/>
                </a:pPr>
                <a:r>
                  <a:rPr lang="en-US" sz="1000" b="1">
                    <a:solidFill>
                      <a:srgbClr val="000000"/>
                    </a:solidFill>
                    <a:cs typeface="Arial" charset="0"/>
                  </a:rPr>
                  <a:t>ISE</a:t>
                </a:r>
              </a:p>
            </p:txBody>
          </p:sp>
          <p:sp>
            <p:nvSpPr>
              <p:cNvPr id="89116" name="Arc 17"/>
              <p:cNvSpPr>
                <a:spLocks/>
              </p:cNvSpPr>
              <p:nvPr/>
            </p:nvSpPr>
            <p:spPr bwMode="auto">
              <a:xfrm rot="-2559866">
                <a:off x="4510" y="1933"/>
                <a:ext cx="208" cy="288"/>
              </a:xfrm>
              <a:custGeom>
                <a:avLst/>
                <a:gdLst>
                  <a:gd name="T0" fmla="*/ 104 w 330200"/>
                  <a:gd name="T1" fmla="*/ 0 h 457200"/>
                  <a:gd name="T2" fmla="*/ 104 w 330200"/>
                  <a:gd name="T3" fmla="*/ 144 h 457200"/>
                  <a:gd name="T4" fmla="*/ 208 w 330200"/>
                  <a:gd name="T5" fmla="*/ 144 h 457200"/>
                  <a:gd name="T6" fmla="*/ 11796480 60000 65536"/>
                  <a:gd name="T7" fmla="*/ 11796480 60000 65536"/>
                  <a:gd name="T8" fmla="*/ 5898240 60000 65536"/>
                  <a:gd name="T9" fmla="*/ 165100 w 330200"/>
                  <a:gd name="T10" fmla="*/ 0 h 457200"/>
                  <a:gd name="T11" fmla="*/ 330200 w 330200"/>
                  <a:gd name="T12" fmla="*/ 228600 h 457200"/>
                </a:gdLst>
                <a:ahLst/>
                <a:cxnLst>
                  <a:cxn ang="T6">
                    <a:pos x="T0" y="T1"/>
                  </a:cxn>
                  <a:cxn ang="T7">
                    <a:pos x="T2" y="T3"/>
                  </a:cxn>
                  <a:cxn ang="T8">
                    <a:pos x="T4" y="T5"/>
                  </a:cxn>
                </a:cxnLst>
                <a:rect l="T9" t="T10" r="T11" b="T12"/>
                <a:pathLst>
                  <a:path w="330200" h="457200" stroke="0">
                    <a:moveTo>
                      <a:pt x="165100" y="0"/>
                    </a:moveTo>
                    <a:lnTo>
                      <a:pt x="165099" y="0"/>
                    </a:lnTo>
                    <a:cubicBezTo>
                      <a:pt x="256282" y="0"/>
                      <a:pt x="330200" y="102347"/>
                      <a:pt x="330200" y="228600"/>
                    </a:cubicBezTo>
                    <a:lnTo>
                      <a:pt x="165100" y="228600"/>
                    </a:lnTo>
                    <a:close/>
                  </a:path>
                  <a:path w="330200" h="457200" fill="none">
                    <a:moveTo>
                      <a:pt x="165100" y="0"/>
                    </a:moveTo>
                    <a:lnTo>
                      <a:pt x="165099" y="0"/>
                    </a:lnTo>
                    <a:cubicBezTo>
                      <a:pt x="256282" y="0"/>
                      <a:pt x="330200" y="102347"/>
                      <a:pt x="330200" y="228600"/>
                    </a:cubicBezTo>
                  </a:path>
                </a:pathLst>
              </a:custGeom>
              <a:noFill/>
              <a:ln w="28575" cap="flat" cmpd="sng" algn="ctr">
                <a:solidFill>
                  <a:srgbClr val="FF0000"/>
                </a:solidFill>
                <a:prstDash val="solid"/>
                <a:round/>
                <a:headEnd/>
                <a:tailEnd/>
              </a:ln>
            </p:spPr>
            <p:txBody>
              <a:bodyPr anchor="ctr"/>
              <a:lstStyle/>
              <a:p>
                <a:pPr fontAlgn="base" latinLnBrk="0">
                  <a:spcBef>
                    <a:spcPct val="0"/>
                  </a:spcBef>
                  <a:spcAft>
                    <a:spcPct val="0"/>
                  </a:spcAft>
                </a:pPr>
                <a:endParaRPr lang="en-US">
                  <a:solidFill>
                    <a:srgbClr val="FFFF99"/>
                  </a:solidFill>
                </a:endParaRPr>
              </a:p>
            </p:txBody>
          </p:sp>
          <p:pic>
            <p:nvPicPr>
              <p:cNvPr id="89117" name="Picture 21" descr="repressor1.png"/>
              <p:cNvPicPr>
                <a:picLocks noChangeAspect="1"/>
              </p:cNvPicPr>
              <p:nvPr/>
            </p:nvPicPr>
            <p:blipFill>
              <a:blip r:embed="rId6"/>
              <a:srcRect/>
              <a:stretch>
                <a:fillRect/>
              </a:stretch>
            </p:blipFill>
            <p:spPr bwMode="auto">
              <a:xfrm rot="20883451" flipH="1">
                <a:off x="4589" y="1997"/>
                <a:ext cx="336" cy="509"/>
              </a:xfrm>
              <a:prstGeom prst="rect">
                <a:avLst/>
              </a:prstGeom>
              <a:noFill/>
              <a:ln w="9525">
                <a:noFill/>
                <a:miter lim="800000"/>
                <a:headEnd/>
                <a:tailEnd/>
              </a:ln>
            </p:spPr>
          </p:pic>
          <p:sp>
            <p:nvSpPr>
              <p:cNvPr id="16" name="Rectangle 15"/>
              <p:cNvSpPr/>
              <p:nvPr/>
            </p:nvSpPr>
            <p:spPr>
              <a:xfrm>
                <a:off x="4636" y="2448"/>
                <a:ext cx="240" cy="4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base" latinLnBrk="0">
                  <a:spcBef>
                    <a:spcPct val="0"/>
                  </a:spcBef>
                  <a:spcAft>
                    <a:spcPct val="0"/>
                  </a:spcAft>
                  <a:defRPr/>
                </a:pPr>
                <a:r>
                  <a:rPr lang="en-US" sz="1000" b="1">
                    <a:solidFill>
                      <a:srgbClr val="FFFFFF"/>
                    </a:solidFill>
                    <a:cs typeface="Arial" charset="0"/>
                  </a:rPr>
                  <a:t>ISS</a:t>
                </a:r>
              </a:p>
            </p:txBody>
          </p:sp>
          <p:cxnSp>
            <p:nvCxnSpPr>
              <p:cNvPr id="89119" name="Straight Connector 23"/>
              <p:cNvCxnSpPr>
                <a:cxnSpLocks noChangeShapeType="1"/>
              </p:cNvCxnSpPr>
              <p:nvPr/>
            </p:nvCxnSpPr>
            <p:spPr bwMode="auto">
              <a:xfrm rot="5400000">
                <a:off x="4662" y="1986"/>
                <a:ext cx="58" cy="46"/>
              </a:xfrm>
              <a:prstGeom prst="line">
                <a:avLst/>
              </a:prstGeom>
              <a:noFill/>
              <a:ln w="28575" algn="ctr">
                <a:solidFill>
                  <a:srgbClr val="FF0000"/>
                </a:solidFill>
                <a:round/>
                <a:headEnd/>
                <a:tailEnd/>
              </a:ln>
            </p:spPr>
          </p:cxnSp>
          <p:cxnSp>
            <p:nvCxnSpPr>
              <p:cNvPr id="89120" name="Straight Connector 26"/>
              <p:cNvCxnSpPr>
                <a:cxnSpLocks noChangeShapeType="1"/>
              </p:cNvCxnSpPr>
              <p:nvPr/>
            </p:nvCxnSpPr>
            <p:spPr bwMode="auto">
              <a:xfrm rot="3120000">
                <a:off x="4482" y="1949"/>
                <a:ext cx="57" cy="46"/>
              </a:xfrm>
              <a:prstGeom prst="line">
                <a:avLst/>
              </a:prstGeom>
              <a:noFill/>
              <a:ln w="28575" algn="ctr">
                <a:solidFill>
                  <a:srgbClr val="FF0000"/>
                </a:solidFill>
                <a:round/>
                <a:headEnd/>
                <a:tailEnd/>
              </a:ln>
            </p:spPr>
          </p:cxnSp>
          <p:sp>
            <p:nvSpPr>
              <p:cNvPr id="28" name="TextBox 27"/>
              <p:cNvSpPr txBox="1"/>
              <p:nvPr/>
            </p:nvSpPr>
            <p:spPr>
              <a:xfrm>
                <a:off x="4671" y="2157"/>
                <a:ext cx="197" cy="192"/>
              </a:xfrm>
              <a:prstGeom prst="rect">
                <a:avLst/>
              </a:prstGeom>
              <a:noFill/>
            </p:spPr>
            <p:txBody>
              <a:bodyPr wrap="none">
                <a:spAutoFit/>
              </a:bodyPr>
              <a:lstStyle/>
              <a:p>
                <a:pPr fontAlgn="base" latinLnBrk="0">
                  <a:spcBef>
                    <a:spcPct val="0"/>
                  </a:spcBef>
                  <a:spcAft>
                    <a:spcPct val="0"/>
                  </a:spcAft>
                  <a:defRPr/>
                </a:pPr>
                <a:r>
                  <a:rPr lang="en-US" sz="1400" b="1" dirty="0">
                    <a:solidFill>
                      <a:srgbClr val="000066"/>
                    </a:solidFill>
                  </a:rPr>
                  <a:t>R</a:t>
                </a:r>
              </a:p>
            </p:txBody>
          </p:sp>
          <p:sp>
            <p:nvSpPr>
              <p:cNvPr id="31" name="Arc 30"/>
              <p:cNvSpPr/>
              <p:nvPr/>
            </p:nvSpPr>
            <p:spPr>
              <a:xfrm rot="17288270">
                <a:off x="4555" y="1652"/>
                <a:ext cx="334" cy="480"/>
              </a:xfrm>
              <a:prstGeom prst="arc">
                <a:avLst>
                  <a:gd name="adj1" fmla="val 15913176"/>
                  <a:gd name="adj2" fmla="val 3988957"/>
                </a:avLst>
              </a:prstGeom>
              <a:noFill/>
              <a:ln w="19050">
                <a:solidFill>
                  <a:schemeClr val="accent6">
                    <a:lumMod val="20000"/>
                    <a:lumOff val="80000"/>
                  </a:schemeClr>
                </a:solidFill>
                <a:prstDash val="solid"/>
                <a:headEnd type="triangle"/>
              </a:ln>
            </p:spPr>
            <p:style>
              <a:lnRef idx="1">
                <a:schemeClr val="accent1"/>
              </a:lnRef>
              <a:fillRef idx="0">
                <a:schemeClr val="accent1"/>
              </a:fillRef>
              <a:effectRef idx="0">
                <a:schemeClr val="accent1"/>
              </a:effectRef>
              <a:fontRef idx="minor">
                <a:schemeClr val="tx1"/>
              </a:fontRef>
            </p:style>
            <p:txBody>
              <a:bodyPr anchor="ctr"/>
              <a:lstStyle/>
              <a:p>
                <a:pPr algn="ctr" fontAlgn="base" latinLnBrk="0">
                  <a:spcBef>
                    <a:spcPct val="0"/>
                  </a:spcBef>
                  <a:spcAft>
                    <a:spcPct val="0"/>
                  </a:spcAft>
                  <a:defRPr/>
                </a:pPr>
                <a:endParaRPr lang="en-US">
                  <a:solidFill>
                    <a:srgbClr val="FFFF99"/>
                  </a:solidFill>
                </a:endParaRPr>
              </a:p>
            </p:txBody>
          </p:sp>
          <p:sp>
            <p:nvSpPr>
              <p:cNvPr id="89123" name="Arc 31"/>
              <p:cNvSpPr>
                <a:spLocks/>
              </p:cNvSpPr>
              <p:nvPr/>
            </p:nvSpPr>
            <p:spPr bwMode="auto">
              <a:xfrm rot="-4929927">
                <a:off x="4803" y="1934"/>
                <a:ext cx="240" cy="286"/>
              </a:xfrm>
              <a:custGeom>
                <a:avLst/>
                <a:gdLst>
                  <a:gd name="T0" fmla="*/ 147 w 381000"/>
                  <a:gd name="T1" fmla="*/ 4 h 454025"/>
                  <a:gd name="T2" fmla="*/ 120 w 381000"/>
                  <a:gd name="T3" fmla="*/ 143 h 454025"/>
                  <a:gd name="T4" fmla="*/ 233 w 381000"/>
                  <a:gd name="T5" fmla="*/ 95 h 454025"/>
                  <a:gd name="T6" fmla="*/ 11796480 60000 65536"/>
                  <a:gd name="T7" fmla="*/ 17694720 60000 65536"/>
                  <a:gd name="T8" fmla="*/ 5898240 60000 65536"/>
                  <a:gd name="T9" fmla="*/ 233363 w 381000"/>
                  <a:gd name="T10" fmla="*/ 6350 h 454025"/>
                  <a:gd name="T11" fmla="*/ 369888 w 381000"/>
                  <a:gd name="T12" fmla="*/ 150813 h 454025"/>
                </a:gdLst>
                <a:ahLst/>
                <a:cxnLst>
                  <a:cxn ang="T6">
                    <a:pos x="T0" y="T1"/>
                  </a:cxn>
                  <a:cxn ang="T7">
                    <a:pos x="T2" y="T3"/>
                  </a:cxn>
                  <a:cxn ang="T8">
                    <a:pos x="T4" y="T5"/>
                  </a:cxn>
                </a:cxnLst>
                <a:rect l="T9" t="T10" r="T11" b="T12"/>
                <a:pathLst>
                  <a:path w="381000" h="454025" stroke="0">
                    <a:moveTo>
                      <a:pt x="233611" y="5889"/>
                    </a:moveTo>
                    <a:lnTo>
                      <a:pt x="233610" y="5889"/>
                    </a:lnTo>
                    <a:cubicBezTo>
                      <a:pt x="296854" y="23399"/>
                      <a:pt x="348259" y="78088"/>
                      <a:pt x="370001" y="150994"/>
                    </a:cubicBezTo>
                    <a:lnTo>
                      <a:pt x="190500" y="227013"/>
                    </a:lnTo>
                    <a:close/>
                  </a:path>
                  <a:path w="381000" h="454025" fill="none">
                    <a:moveTo>
                      <a:pt x="233611" y="5889"/>
                    </a:moveTo>
                    <a:lnTo>
                      <a:pt x="233610" y="5889"/>
                    </a:lnTo>
                    <a:cubicBezTo>
                      <a:pt x="296854" y="23399"/>
                      <a:pt x="348259" y="78088"/>
                      <a:pt x="370001" y="150994"/>
                    </a:cubicBezTo>
                  </a:path>
                </a:pathLst>
              </a:custGeom>
              <a:noFill/>
              <a:ln w="28575" cap="flat" cmpd="sng" algn="ctr">
                <a:solidFill>
                  <a:srgbClr val="FF0000"/>
                </a:solidFill>
                <a:prstDash val="solid"/>
                <a:round/>
                <a:headEnd/>
                <a:tailEnd/>
              </a:ln>
            </p:spPr>
            <p:txBody>
              <a:bodyPr anchor="ctr"/>
              <a:lstStyle/>
              <a:p>
                <a:pPr fontAlgn="base" latinLnBrk="0">
                  <a:spcBef>
                    <a:spcPct val="0"/>
                  </a:spcBef>
                  <a:spcAft>
                    <a:spcPct val="0"/>
                  </a:spcAft>
                </a:pPr>
                <a:endParaRPr lang="en-US">
                  <a:solidFill>
                    <a:srgbClr val="FFFF99"/>
                  </a:solidFill>
                </a:endParaRPr>
              </a:p>
            </p:txBody>
          </p:sp>
          <p:cxnSp>
            <p:nvCxnSpPr>
              <p:cNvPr id="89124" name="Straight Connector 32"/>
              <p:cNvCxnSpPr>
                <a:cxnSpLocks noChangeShapeType="1"/>
              </p:cNvCxnSpPr>
              <p:nvPr/>
            </p:nvCxnSpPr>
            <p:spPr bwMode="auto">
              <a:xfrm rot="3120000">
                <a:off x="4865" y="1942"/>
                <a:ext cx="57" cy="47"/>
              </a:xfrm>
              <a:prstGeom prst="line">
                <a:avLst/>
              </a:prstGeom>
              <a:noFill/>
              <a:ln w="28575" algn="ctr">
                <a:solidFill>
                  <a:srgbClr val="FF0000"/>
                </a:solidFill>
                <a:round/>
                <a:headEnd/>
                <a:tailEnd/>
              </a:ln>
            </p:spPr>
          </p:cxnSp>
          <p:cxnSp>
            <p:nvCxnSpPr>
              <p:cNvPr id="89125" name="Straight Connector 33"/>
              <p:cNvCxnSpPr>
                <a:cxnSpLocks noChangeShapeType="1"/>
              </p:cNvCxnSpPr>
              <p:nvPr/>
            </p:nvCxnSpPr>
            <p:spPr bwMode="auto">
              <a:xfrm rot="1080000">
                <a:off x="4755" y="2009"/>
                <a:ext cx="57" cy="46"/>
              </a:xfrm>
              <a:prstGeom prst="line">
                <a:avLst/>
              </a:prstGeom>
              <a:noFill/>
              <a:ln w="28575" algn="ctr">
                <a:solidFill>
                  <a:srgbClr val="FF0000"/>
                </a:solidFill>
                <a:round/>
                <a:headEnd/>
                <a:tailEnd/>
              </a:ln>
            </p:spPr>
          </p:cxnSp>
          <p:sp>
            <p:nvSpPr>
              <p:cNvPr id="89126" name="TextBox 34"/>
              <p:cNvSpPr txBox="1">
                <a:spLocks noChangeArrowheads="1"/>
              </p:cNvSpPr>
              <p:nvPr/>
            </p:nvSpPr>
            <p:spPr bwMode="auto">
              <a:xfrm>
                <a:off x="4963" y="2064"/>
                <a:ext cx="197" cy="192"/>
              </a:xfrm>
              <a:prstGeom prst="rect">
                <a:avLst/>
              </a:prstGeom>
              <a:noFill/>
              <a:ln w="9525">
                <a:noFill/>
                <a:miter lim="800000"/>
                <a:headEnd/>
                <a:tailEnd/>
              </a:ln>
            </p:spPr>
            <p:txBody>
              <a:bodyPr wrap="none">
                <a:spAutoFit/>
              </a:bodyPr>
              <a:lstStyle/>
              <a:p>
                <a:pPr fontAlgn="base" latinLnBrk="0">
                  <a:spcBef>
                    <a:spcPct val="0"/>
                  </a:spcBef>
                  <a:spcAft>
                    <a:spcPct val="0"/>
                  </a:spcAft>
                </a:pPr>
                <a:r>
                  <a:rPr lang="en-US" sz="1400" b="1">
                    <a:solidFill>
                      <a:srgbClr val="000000"/>
                    </a:solidFill>
                  </a:rPr>
                  <a:t>A</a:t>
                </a:r>
              </a:p>
            </p:txBody>
          </p:sp>
          <p:sp>
            <p:nvSpPr>
              <p:cNvPr id="41" name="Rectangle 40"/>
              <p:cNvSpPr/>
              <p:nvPr/>
            </p:nvSpPr>
            <p:spPr>
              <a:xfrm>
                <a:off x="3888" y="1584"/>
                <a:ext cx="288" cy="384"/>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latinLnBrk="0">
                  <a:spcBef>
                    <a:spcPct val="0"/>
                  </a:spcBef>
                  <a:spcAft>
                    <a:spcPct val="0"/>
                  </a:spcAft>
                  <a:defRPr/>
                </a:pPr>
                <a:endParaRPr lang="en-US">
                  <a:solidFill>
                    <a:srgbClr val="FFFF99"/>
                  </a:solidFill>
                </a:endParaRPr>
              </a:p>
            </p:txBody>
          </p:sp>
          <p:sp>
            <p:nvSpPr>
              <p:cNvPr id="43" name="Arc 42"/>
              <p:cNvSpPr/>
              <p:nvPr/>
            </p:nvSpPr>
            <p:spPr>
              <a:xfrm rot="15671779">
                <a:off x="3471" y="1505"/>
                <a:ext cx="572" cy="968"/>
              </a:xfrm>
              <a:prstGeom prst="arc">
                <a:avLst>
                  <a:gd name="adj1" fmla="val 17461691"/>
                  <a:gd name="adj2" fmla="val 4664423"/>
                </a:avLst>
              </a:prstGeom>
              <a:noFill/>
              <a:ln w="19050">
                <a:solidFill>
                  <a:srgbClr val="FFFF00"/>
                </a:solidFill>
                <a:prstDash val="solid"/>
                <a:headEnd type="triangle" w="med" len="lg"/>
                <a:tailEnd type="triangle" w="med" len="lg"/>
              </a:ln>
            </p:spPr>
            <p:style>
              <a:lnRef idx="1">
                <a:schemeClr val="accent1"/>
              </a:lnRef>
              <a:fillRef idx="0">
                <a:schemeClr val="accent1"/>
              </a:fillRef>
              <a:effectRef idx="0">
                <a:schemeClr val="accent1"/>
              </a:effectRef>
              <a:fontRef idx="minor">
                <a:schemeClr val="tx1"/>
              </a:fontRef>
            </p:style>
            <p:txBody>
              <a:bodyPr anchor="ctr"/>
              <a:lstStyle/>
              <a:p>
                <a:pPr algn="ctr" fontAlgn="base" latinLnBrk="0">
                  <a:spcBef>
                    <a:spcPct val="0"/>
                  </a:spcBef>
                  <a:spcAft>
                    <a:spcPct val="0"/>
                  </a:spcAft>
                  <a:defRPr/>
                </a:pPr>
                <a:endParaRPr lang="en-US">
                  <a:solidFill>
                    <a:srgbClr val="FFFF99"/>
                  </a:solidFill>
                </a:endParaRPr>
              </a:p>
            </p:txBody>
          </p:sp>
        </p:grpSp>
        <p:sp>
          <p:nvSpPr>
            <p:cNvPr id="89108" name="Rectangle 49"/>
            <p:cNvSpPr>
              <a:spLocks noChangeArrowheads="1"/>
            </p:cNvSpPr>
            <p:nvPr/>
          </p:nvSpPr>
          <p:spPr bwMode="auto">
            <a:xfrm>
              <a:off x="189" y="2355"/>
              <a:ext cx="529" cy="235"/>
            </a:xfrm>
            <a:prstGeom prst="rect">
              <a:avLst/>
            </a:prstGeom>
            <a:solidFill>
              <a:schemeClr val="accent1"/>
            </a:solidFill>
            <a:ln w="9525">
              <a:solidFill>
                <a:srgbClr val="000000"/>
              </a:solidFill>
              <a:miter lim="800000"/>
              <a:headEnd/>
              <a:tailEnd/>
            </a:ln>
          </p:spPr>
          <p:txBody>
            <a:bodyPr wrap="none" anchor="ctr"/>
            <a:lstStyle/>
            <a:p>
              <a:pPr fontAlgn="base" latinLnBrk="0">
                <a:spcBef>
                  <a:spcPct val="0"/>
                </a:spcBef>
                <a:spcAft>
                  <a:spcPct val="0"/>
                </a:spcAft>
              </a:pPr>
              <a:endParaRPr lang="en-US">
                <a:solidFill>
                  <a:srgbClr val="FFFF99"/>
                </a:solidFill>
              </a:endParaRPr>
            </a:p>
          </p:txBody>
        </p:sp>
        <p:sp>
          <p:nvSpPr>
            <p:cNvPr id="89109" name="Rectangle 50"/>
            <p:cNvSpPr>
              <a:spLocks noChangeArrowheads="1"/>
            </p:cNvSpPr>
            <p:nvPr/>
          </p:nvSpPr>
          <p:spPr bwMode="auto">
            <a:xfrm>
              <a:off x="5271" y="2352"/>
              <a:ext cx="529" cy="235"/>
            </a:xfrm>
            <a:prstGeom prst="rect">
              <a:avLst/>
            </a:prstGeom>
            <a:solidFill>
              <a:schemeClr val="accent1"/>
            </a:solidFill>
            <a:ln w="9525">
              <a:solidFill>
                <a:srgbClr val="000000"/>
              </a:solidFill>
              <a:miter lim="800000"/>
              <a:headEnd/>
              <a:tailEnd/>
            </a:ln>
          </p:spPr>
          <p:txBody>
            <a:bodyPr wrap="none" anchor="ctr"/>
            <a:lstStyle/>
            <a:p>
              <a:pPr fontAlgn="base" latinLnBrk="0">
                <a:spcBef>
                  <a:spcPct val="0"/>
                </a:spcBef>
                <a:spcAft>
                  <a:spcPct val="0"/>
                </a:spcAft>
              </a:pPr>
              <a:endParaRPr lang="en-US">
                <a:solidFill>
                  <a:srgbClr val="FFFF99"/>
                </a:solidFill>
              </a:endParaRPr>
            </a:p>
          </p:txBody>
        </p:sp>
      </p:grpSp>
    </p:spTree>
    <p:extLst>
      <p:ext uri="{BB962C8B-B14F-4D97-AF65-F5344CB8AC3E}">
        <p14:creationId xmlns:p14="http://schemas.microsoft.com/office/powerpoint/2010/main" val="2375830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56322" name="Group 2"/>
          <p:cNvGrpSpPr>
            <a:grpSpLocks/>
          </p:cNvGrpSpPr>
          <p:nvPr/>
        </p:nvGrpSpPr>
        <p:grpSpPr bwMode="auto">
          <a:xfrm>
            <a:off x="304800" y="2133600"/>
            <a:ext cx="8658225" cy="1143000"/>
            <a:chOff x="192" y="1920"/>
            <a:chExt cx="5454" cy="720"/>
          </a:xfrm>
        </p:grpSpPr>
        <p:sp>
          <p:nvSpPr>
            <p:cNvPr id="105618" name="Line 3"/>
            <p:cNvSpPr>
              <a:spLocks noChangeShapeType="1"/>
            </p:cNvSpPr>
            <p:nvPr/>
          </p:nvSpPr>
          <p:spPr bwMode="auto">
            <a:xfrm flipH="1" flipV="1">
              <a:off x="2176" y="1920"/>
              <a:ext cx="309" cy="148"/>
            </a:xfrm>
            <a:prstGeom prst="line">
              <a:avLst/>
            </a:prstGeom>
            <a:noFill/>
            <a:ln w="57150">
              <a:solidFill>
                <a:srgbClr val="00FF00"/>
              </a:solidFill>
              <a:round/>
              <a:headEnd/>
              <a:tailEnd/>
            </a:ln>
          </p:spPr>
          <p:txBody>
            <a:bodyPr wrap="none" anchor="ctr"/>
            <a:lstStyle/>
            <a:p>
              <a:pPr fontAlgn="base" latinLnBrk="0">
                <a:spcBef>
                  <a:spcPct val="0"/>
                </a:spcBef>
                <a:spcAft>
                  <a:spcPct val="0"/>
                </a:spcAft>
              </a:pPr>
              <a:endParaRPr lang="en-US">
                <a:solidFill>
                  <a:prstClr val="black"/>
                </a:solidFill>
                <a:latin typeface="Arial" charset="0"/>
              </a:endParaRPr>
            </a:p>
          </p:txBody>
        </p:sp>
        <p:sp>
          <p:nvSpPr>
            <p:cNvPr id="105619" name="Line 4"/>
            <p:cNvSpPr>
              <a:spLocks noChangeShapeType="1"/>
            </p:cNvSpPr>
            <p:nvPr/>
          </p:nvSpPr>
          <p:spPr bwMode="auto">
            <a:xfrm flipV="1">
              <a:off x="1900" y="1926"/>
              <a:ext cx="282" cy="143"/>
            </a:xfrm>
            <a:prstGeom prst="line">
              <a:avLst/>
            </a:prstGeom>
            <a:noFill/>
            <a:ln w="57150">
              <a:solidFill>
                <a:srgbClr val="00FF00"/>
              </a:solidFill>
              <a:round/>
              <a:headEnd/>
              <a:tailEnd/>
            </a:ln>
          </p:spPr>
          <p:txBody>
            <a:bodyPr wrap="none" anchor="ctr"/>
            <a:lstStyle/>
            <a:p>
              <a:pPr fontAlgn="base" latinLnBrk="0">
                <a:spcBef>
                  <a:spcPct val="0"/>
                </a:spcBef>
                <a:spcAft>
                  <a:spcPct val="0"/>
                </a:spcAft>
              </a:pPr>
              <a:endParaRPr lang="en-US">
                <a:solidFill>
                  <a:prstClr val="black"/>
                </a:solidFill>
                <a:latin typeface="Arial" charset="0"/>
              </a:endParaRPr>
            </a:p>
          </p:txBody>
        </p:sp>
        <p:sp>
          <p:nvSpPr>
            <p:cNvPr id="105620" name="Line 5"/>
            <p:cNvSpPr>
              <a:spLocks noChangeShapeType="1"/>
            </p:cNvSpPr>
            <p:nvPr/>
          </p:nvSpPr>
          <p:spPr bwMode="auto">
            <a:xfrm flipH="1" flipV="1">
              <a:off x="994" y="1920"/>
              <a:ext cx="288" cy="148"/>
            </a:xfrm>
            <a:prstGeom prst="line">
              <a:avLst/>
            </a:prstGeom>
            <a:noFill/>
            <a:ln w="57150">
              <a:solidFill>
                <a:srgbClr val="00FF00"/>
              </a:solidFill>
              <a:round/>
              <a:headEnd/>
              <a:tailEnd/>
            </a:ln>
          </p:spPr>
          <p:txBody>
            <a:bodyPr wrap="none" anchor="ctr"/>
            <a:lstStyle/>
            <a:p>
              <a:pPr fontAlgn="base" latinLnBrk="0">
                <a:spcBef>
                  <a:spcPct val="0"/>
                </a:spcBef>
                <a:spcAft>
                  <a:spcPct val="0"/>
                </a:spcAft>
              </a:pPr>
              <a:endParaRPr lang="en-US">
                <a:solidFill>
                  <a:prstClr val="black"/>
                </a:solidFill>
                <a:latin typeface="Arial" charset="0"/>
              </a:endParaRPr>
            </a:p>
          </p:txBody>
        </p:sp>
        <p:sp>
          <p:nvSpPr>
            <p:cNvPr id="105621" name="Line 6"/>
            <p:cNvSpPr>
              <a:spLocks noChangeShapeType="1"/>
            </p:cNvSpPr>
            <p:nvPr/>
          </p:nvSpPr>
          <p:spPr bwMode="auto">
            <a:xfrm flipV="1">
              <a:off x="699" y="1926"/>
              <a:ext cx="301" cy="144"/>
            </a:xfrm>
            <a:prstGeom prst="line">
              <a:avLst/>
            </a:prstGeom>
            <a:noFill/>
            <a:ln w="57150">
              <a:solidFill>
                <a:srgbClr val="00FF00"/>
              </a:solidFill>
              <a:round/>
              <a:headEnd/>
              <a:tailEnd/>
            </a:ln>
          </p:spPr>
          <p:txBody>
            <a:bodyPr wrap="none" anchor="ctr"/>
            <a:lstStyle/>
            <a:p>
              <a:pPr fontAlgn="base" latinLnBrk="0">
                <a:spcBef>
                  <a:spcPct val="0"/>
                </a:spcBef>
                <a:spcAft>
                  <a:spcPct val="0"/>
                </a:spcAft>
              </a:pPr>
              <a:endParaRPr lang="en-US">
                <a:solidFill>
                  <a:prstClr val="black"/>
                </a:solidFill>
                <a:latin typeface="Arial" charset="0"/>
              </a:endParaRPr>
            </a:p>
          </p:txBody>
        </p:sp>
        <p:sp>
          <p:nvSpPr>
            <p:cNvPr id="105622" name="Line 7"/>
            <p:cNvSpPr>
              <a:spLocks noChangeShapeType="1"/>
            </p:cNvSpPr>
            <p:nvPr/>
          </p:nvSpPr>
          <p:spPr bwMode="auto">
            <a:xfrm>
              <a:off x="192" y="2130"/>
              <a:ext cx="2766" cy="0"/>
            </a:xfrm>
            <a:prstGeom prst="line">
              <a:avLst/>
            </a:prstGeom>
            <a:noFill/>
            <a:ln w="19050">
              <a:solidFill>
                <a:srgbClr val="FFFF99"/>
              </a:solidFill>
              <a:round/>
              <a:headEnd/>
              <a:tailEnd/>
            </a:ln>
          </p:spPr>
          <p:txBody>
            <a:bodyPr wrap="none" anchor="ctr"/>
            <a:lstStyle/>
            <a:p>
              <a:pPr fontAlgn="base" latinLnBrk="0">
                <a:spcBef>
                  <a:spcPct val="0"/>
                </a:spcBef>
                <a:spcAft>
                  <a:spcPct val="0"/>
                </a:spcAft>
              </a:pPr>
              <a:endParaRPr lang="en-US">
                <a:solidFill>
                  <a:prstClr val="black"/>
                </a:solidFill>
                <a:latin typeface="Arial" charset="0"/>
              </a:endParaRPr>
            </a:p>
          </p:txBody>
        </p:sp>
        <p:sp>
          <p:nvSpPr>
            <p:cNvPr id="105623" name="Rectangle 8"/>
            <p:cNvSpPr>
              <a:spLocks noChangeArrowheads="1"/>
            </p:cNvSpPr>
            <p:nvPr/>
          </p:nvSpPr>
          <p:spPr bwMode="auto">
            <a:xfrm>
              <a:off x="2483" y="2062"/>
              <a:ext cx="483" cy="136"/>
            </a:xfrm>
            <a:prstGeom prst="rect">
              <a:avLst/>
            </a:prstGeom>
            <a:solidFill>
              <a:srgbClr val="CCFFCC"/>
            </a:solidFill>
            <a:ln w="12700">
              <a:solidFill>
                <a:srgbClr val="000000"/>
              </a:solidFill>
              <a:miter lim="800000"/>
              <a:headEnd/>
              <a:tailEnd/>
            </a:ln>
          </p:spPr>
          <p:txBody>
            <a:bodyPr wrap="none" anchor="ctr"/>
            <a:lstStyle/>
            <a:p>
              <a:pPr algn="ctr" eaLnBrk="0" fontAlgn="base" latinLnBrk="0" hangingPunct="0">
                <a:spcBef>
                  <a:spcPct val="0"/>
                </a:spcBef>
                <a:spcAft>
                  <a:spcPct val="0"/>
                </a:spcAft>
              </a:pPr>
              <a:r>
                <a:rPr lang="en-US" sz="1400" b="1">
                  <a:solidFill>
                    <a:srgbClr val="000000"/>
                  </a:solidFill>
                  <a:latin typeface="Arial" charset="0"/>
                </a:rPr>
                <a:t>8</a:t>
              </a:r>
            </a:p>
          </p:txBody>
        </p:sp>
        <p:sp>
          <p:nvSpPr>
            <p:cNvPr id="105624" name="Rectangle 9"/>
            <p:cNvSpPr>
              <a:spLocks noChangeArrowheads="1"/>
            </p:cNvSpPr>
            <p:nvPr/>
          </p:nvSpPr>
          <p:spPr bwMode="auto">
            <a:xfrm>
              <a:off x="1280" y="2062"/>
              <a:ext cx="624" cy="136"/>
            </a:xfrm>
            <a:prstGeom prst="rect">
              <a:avLst/>
            </a:prstGeom>
            <a:solidFill>
              <a:srgbClr val="0066CC"/>
            </a:solidFill>
            <a:ln w="12700">
              <a:solidFill>
                <a:srgbClr val="000000"/>
              </a:solidFill>
              <a:miter lim="800000"/>
              <a:headEnd/>
              <a:tailEnd/>
            </a:ln>
          </p:spPr>
          <p:txBody>
            <a:bodyPr wrap="none" anchor="ctr"/>
            <a:lstStyle/>
            <a:p>
              <a:pPr eaLnBrk="0" fontAlgn="base" latinLnBrk="0" hangingPunct="0">
                <a:spcBef>
                  <a:spcPct val="0"/>
                </a:spcBef>
                <a:spcAft>
                  <a:spcPct val="0"/>
                </a:spcAft>
              </a:pPr>
              <a:r>
                <a:rPr lang="en-US" sz="1200" b="1">
                  <a:solidFill>
                    <a:srgbClr val="FF0000"/>
                  </a:solidFill>
                  <a:latin typeface="Arial" charset="0"/>
                </a:rPr>
                <a:t>U</a:t>
              </a:r>
              <a:r>
                <a:rPr lang="en-US" sz="1200" b="1">
                  <a:solidFill>
                    <a:prstClr val="white"/>
                  </a:solidFill>
                  <a:latin typeface="Arial" charset="0"/>
                </a:rPr>
                <a:t>      7</a:t>
              </a:r>
            </a:p>
          </p:txBody>
        </p:sp>
        <p:sp>
          <p:nvSpPr>
            <p:cNvPr id="105625" name="Rectangle 10"/>
            <p:cNvSpPr>
              <a:spLocks noChangeArrowheads="1"/>
            </p:cNvSpPr>
            <p:nvPr/>
          </p:nvSpPr>
          <p:spPr bwMode="auto">
            <a:xfrm>
              <a:off x="192" y="2062"/>
              <a:ext cx="515" cy="136"/>
            </a:xfrm>
            <a:prstGeom prst="rect">
              <a:avLst/>
            </a:prstGeom>
            <a:solidFill>
              <a:srgbClr val="00FFFF"/>
            </a:solidFill>
            <a:ln w="12700">
              <a:solidFill>
                <a:srgbClr val="000000"/>
              </a:solidFill>
              <a:miter lim="800000"/>
              <a:headEnd/>
              <a:tailEnd/>
            </a:ln>
          </p:spPr>
          <p:txBody>
            <a:bodyPr wrap="none" anchor="ctr"/>
            <a:lstStyle/>
            <a:p>
              <a:pPr algn="ctr" eaLnBrk="0" fontAlgn="base" latinLnBrk="0" hangingPunct="0">
                <a:spcBef>
                  <a:spcPct val="0"/>
                </a:spcBef>
                <a:spcAft>
                  <a:spcPct val="0"/>
                </a:spcAft>
              </a:pPr>
              <a:r>
                <a:rPr lang="en-US" sz="1400" b="1">
                  <a:solidFill>
                    <a:srgbClr val="000000"/>
                  </a:solidFill>
                  <a:latin typeface="Arial" charset="0"/>
                </a:rPr>
                <a:t>6</a:t>
              </a:r>
            </a:p>
          </p:txBody>
        </p:sp>
        <p:sp>
          <p:nvSpPr>
            <p:cNvPr id="105626" name="Line 11"/>
            <p:cNvSpPr>
              <a:spLocks noChangeShapeType="1"/>
            </p:cNvSpPr>
            <p:nvPr/>
          </p:nvSpPr>
          <p:spPr bwMode="auto">
            <a:xfrm>
              <a:off x="2077" y="2057"/>
              <a:ext cx="0" cy="72"/>
            </a:xfrm>
            <a:prstGeom prst="line">
              <a:avLst/>
            </a:prstGeom>
            <a:noFill/>
            <a:ln w="9525">
              <a:solidFill>
                <a:srgbClr val="FFFF00"/>
              </a:solidFill>
              <a:round/>
              <a:headEnd/>
              <a:tailEnd/>
            </a:ln>
          </p:spPr>
          <p:txBody>
            <a:bodyPr/>
            <a:lstStyle/>
            <a:p>
              <a:pPr fontAlgn="base" latinLnBrk="0">
                <a:spcBef>
                  <a:spcPct val="0"/>
                </a:spcBef>
                <a:spcAft>
                  <a:spcPct val="0"/>
                </a:spcAft>
              </a:pPr>
              <a:endParaRPr lang="en-US">
                <a:solidFill>
                  <a:prstClr val="black"/>
                </a:solidFill>
                <a:latin typeface="Arial" charset="0"/>
              </a:endParaRPr>
            </a:p>
          </p:txBody>
        </p:sp>
        <p:sp>
          <p:nvSpPr>
            <p:cNvPr id="105627" name="Line 12"/>
            <p:cNvSpPr>
              <a:spLocks noChangeShapeType="1"/>
            </p:cNvSpPr>
            <p:nvPr/>
          </p:nvSpPr>
          <p:spPr bwMode="auto">
            <a:xfrm>
              <a:off x="2101" y="2057"/>
              <a:ext cx="0" cy="72"/>
            </a:xfrm>
            <a:prstGeom prst="line">
              <a:avLst/>
            </a:prstGeom>
            <a:noFill/>
            <a:ln w="9525">
              <a:solidFill>
                <a:srgbClr val="FFFF00"/>
              </a:solidFill>
              <a:round/>
              <a:headEnd/>
              <a:tailEnd/>
            </a:ln>
          </p:spPr>
          <p:txBody>
            <a:bodyPr/>
            <a:lstStyle/>
            <a:p>
              <a:pPr fontAlgn="base" latinLnBrk="0">
                <a:spcBef>
                  <a:spcPct val="0"/>
                </a:spcBef>
                <a:spcAft>
                  <a:spcPct val="0"/>
                </a:spcAft>
              </a:pPr>
              <a:endParaRPr lang="en-US">
                <a:solidFill>
                  <a:prstClr val="black"/>
                </a:solidFill>
                <a:latin typeface="Arial" charset="0"/>
              </a:endParaRPr>
            </a:p>
          </p:txBody>
        </p:sp>
        <p:sp>
          <p:nvSpPr>
            <p:cNvPr id="105628" name="Line 13"/>
            <p:cNvSpPr>
              <a:spLocks noChangeShapeType="1"/>
            </p:cNvSpPr>
            <p:nvPr/>
          </p:nvSpPr>
          <p:spPr bwMode="auto">
            <a:xfrm>
              <a:off x="2125" y="2057"/>
              <a:ext cx="0" cy="72"/>
            </a:xfrm>
            <a:prstGeom prst="line">
              <a:avLst/>
            </a:prstGeom>
            <a:noFill/>
            <a:ln w="9525">
              <a:solidFill>
                <a:srgbClr val="FFFF00"/>
              </a:solidFill>
              <a:round/>
              <a:headEnd/>
              <a:tailEnd/>
            </a:ln>
          </p:spPr>
          <p:txBody>
            <a:bodyPr/>
            <a:lstStyle/>
            <a:p>
              <a:pPr fontAlgn="base" latinLnBrk="0">
                <a:spcBef>
                  <a:spcPct val="0"/>
                </a:spcBef>
                <a:spcAft>
                  <a:spcPct val="0"/>
                </a:spcAft>
              </a:pPr>
              <a:endParaRPr lang="en-US">
                <a:solidFill>
                  <a:prstClr val="black"/>
                </a:solidFill>
                <a:latin typeface="Arial" charset="0"/>
              </a:endParaRPr>
            </a:p>
          </p:txBody>
        </p:sp>
        <p:sp>
          <p:nvSpPr>
            <p:cNvPr id="105629" name="Line 14"/>
            <p:cNvSpPr>
              <a:spLocks noChangeShapeType="1"/>
            </p:cNvSpPr>
            <p:nvPr/>
          </p:nvSpPr>
          <p:spPr bwMode="auto">
            <a:xfrm>
              <a:off x="2149" y="2057"/>
              <a:ext cx="0" cy="72"/>
            </a:xfrm>
            <a:prstGeom prst="line">
              <a:avLst/>
            </a:prstGeom>
            <a:noFill/>
            <a:ln w="9525">
              <a:solidFill>
                <a:srgbClr val="FFFF00"/>
              </a:solidFill>
              <a:round/>
              <a:headEnd/>
              <a:tailEnd/>
            </a:ln>
          </p:spPr>
          <p:txBody>
            <a:bodyPr/>
            <a:lstStyle/>
            <a:p>
              <a:pPr fontAlgn="base" latinLnBrk="0">
                <a:spcBef>
                  <a:spcPct val="0"/>
                </a:spcBef>
                <a:spcAft>
                  <a:spcPct val="0"/>
                </a:spcAft>
              </a:pPr>
              <a:endParaRPr lang="en-US">
                <a:solidFill>
                  <a:prstClr val="black"/>
                </a:solidFill>
                <a:latin typeface="Arial" charset="0"/>
              </a:endParaRPr>
            </a:p>
          </p:txBody>
        </p:sp>
        <p:sp>
          <p:nvSpPr>
            <p:cNvPr id="105630" name="Line 15"/>
            <p:cNvSpPr>
              <a:spLocks noChangeShapeType="1"/>
            </p:cNvSpPr>
            <p:nvPr/>
          </p:nvSpPr>
          <p:spPr bwMode="auto">
            <a:xfrm>
              <a:off x="2173" y="2057"/>
              <a:ext cx="0" cy="72"/>
            </a:xfrm>
            <a:prstGeom prst="line">
              <a:avLst/>
            </a:prstGeom>
            <a:noFill/>
            <a:ln w="9525">
              <a:solidFill>
                <a:srgbClr val="FFFF00"/>
              </a:solidFill>
              <a:round/>
              <a:headEnd/>
              <a:tailEnd/>
            </a:ln>
          </p:spPr>
          <p:txBody>
            <a:bodyPr/>
            <a:lstStyle/>
            <a:p>
              <a:pPr fontAlgn="base" latinLnBrk="0">
                <a:spcBef>
                  <a:spcPct val="0"/>
                </a:spcBef>
                <a:spcAft>
                  <a:spcPct val="0"/>
                </a:spcAft>
              </a:pPr>
              <a:endParaRPr lang="en-US">
                <a:solidFill>
                  <a:prstClr val="black"/>
                </a:solidFill>
                <a:latin typeface="Arial" charset="0"/>
              </a:endParaRPr>
            </a:p>
          </p:txBody>
        </p:sp>
        <p:sp>
          <p:nvSpPr>
            <p:cNvPr id="105631" name="Line 16"/>
            <p:cNvSpPr>
              <a:spLocks noChangeShapeType="1"/>
            </p:cNvSpPr>
            <p:nvPr/>
          </p:nvSpPr>
          <p:spPr bwMode="auto">
            <a:xfrm>
              <a:off x="2197" y="2057"/>
              <a:ext cx="0" cy="72"/>
            </a:xfrm>
            <a:prstGeom prst="line">
              <a:avLst/>
            </a:prstGeom>
            <a:noFill/>
            <a:ln w="9525">
              <a:solidFill>
                <a:srgbClr val="FFFF00"/>
              </a:solidFill>
              <a:round/>
              <a:headEnd/>
              <a:tailEnd/>
            </a:ln>
          </p:spPr>
          <p:txBody>
            <a:bodyPr/>
            <a:lstStyle/>
            <a:p>
              <a:pPr fontAlgn="base" latinLnBrk="0">
                <a:spcBef>
                  <a:spcPct val="0"/>
                </a:spcBef>
                <a:spcAft>
                  <a:spcPct val="0"/>
                </a:spcAft>
              </a:pPr>
              <a:endParaRPr lang="en-US">
                <a:solidFill>
                  <a:prstClr val="black"/>
                </a:solidFill>
                <a:latin typeface="Arial" charset="0"/>
              </a:endParaRPr>
            </a:p>
          </p:txBody>
        </p:sp>
        <p:sp>
          <p:nvSpPr>
            <p:cNvPr id="105632" name="Line 17"/>
            <p:cNvSpPr>
              <a:spLocks noChangeShapeType="1"/>
            </p:cNvSpPr>
            <p:nvPr/>
          </p:nvSpPr>
          <p:spPr bwMode="auto">
            <a:xfrm>
              <a:off x="2071" y="2060"/>
              <a:ext cx="137" cy="0"/>
            </a:xfrm>
            <a:prstGeom prst="line">
              <a:avLst/>
            </a:prstGeom>
            <a:noFill/>
            <a:ln w="38100">
              <a:solidFill>
                <a:srgbClr val="FFFF00"/>
              </a:solidFill>
              <a:round/>
              <a:headEnd/>
              <a:tailEnd/>
            </a:ln>
          </p:spPr>
          <p:txBody>
            <a:bodyPr/>
            <a:lstStyle/>
            <a:p>
              <a:pPr fontAlgn="base" latinLnBrk="0">
                <a:spcBef>
                  <a:spcPct val="0"/>
                </a:spcBef>
                <a:spcAft>
                  <a:spcPct val="0"/>
                </a:spcAft>
              </a:pPr>
              <a:endParaRPr lang="en-US">
                <a:solidFill>
                  <a:prstClr val="black"/>
                </a:solidFill>
                <a:latin typeface="Arial" charset="0"/>
              </a:endParaRPr>
            </a:p>
          </p:txBody>
        </p:sp>
        <p:grpSp>
          <p:nvGrpSpPr>
            <p:cNvPr id="105633" name="Group 18"/>
            <p:cNvGrpSpPr>
              <a:grpSpLocks/>
            </p:cNvGrpSpPr>
            <p:nvPr/>
          </p:nvGrpSpPr>
          <p:grpSpPr bwMode="auto">
            <a:xfrm>
              <a:off x="4018" y="2059"/>
              <a:ext cx="1628" cy="136"/>
              <a:chOff x="4018" y="3299"/>
              <a:chExt cx="1628" cy="136"/>
            </a:xfrm>
          </p:grpSpPr>
          <p:sp>
            <p:nvSpPr>
              <p:cNvPr id="105636" name="Rectangle 19"/>
              <p:cNvSpPr>
                <a:spLocks noChangeArrowheads="1"/>
              </p:cNvSpPr>
              <p:nvPr/>
            </p:nvSpPr>
            <p:spPr bwMode="auto">
              <a:xfrm>
                <a:off x="5163" y="3299"/>
                <a:ext cx="483" cy="136"/>
              </a:xfrm>
              <a:prstGeom prst="rect">
                <a:avLst/>
              </a:prstGeom>
              <a:solidFill>
                <a:srgbClr val="CCFFCC"/>
              </a:solidFill>
              <a:ln w="12700">
                <a:solidFill>
                  <a:srgbClr val="000000"/>
                </a:solidFill>
                <a:miter lim="800000"/>
                <a:headEnd/>
                <a:tailEnd/>
              </a:ln>
            </p:spPr>
            <p:txBody>
              <a:bodyPr wrap="none" anchor="ctr"/>
              <a:lstStyle/>
              <a:p>
                <a:pPr algn="ctr" eaLnBrk="0" fontAlgn="base" latinLnBrk="0" hangingPunct="0">
                  <a:spcBef>
                    <a:spcPct val="0"/>
                  </a:spcBef>
                  <a:spcAft>
                    <a:spcPct val="0"/>
                  </a:spcAft>
                </a:pPr>
                <a:r>
                  <a:rPr lang="en-US" sz="1400" b="1">
                    <a:solidFill>
                      <a:srgbClr val="000000"/>
                    </a:solidFill>
                    <a:latin typeface="Arial" charset="0"/>
                  </a:rPr>
                  <a:t>8</a:t>
                </a:r>
              </a:p>
            </p:txBody>
          </p:sp>
          <p:sp>
            <p:nvSpPr>
              <p:cNvPr id="105637" name="Rectangle 20"/>
              <p:cNvSpPr>
                <a:spLocks noChangeArrowheads="1"/>
              </p:cNvSpPr>
              <p:nvPr/>
            </p:nvSpPr>
            <p:spPr bwMode="auto">
              <a:xfrm>
                <a:off x="4533" y="3299"/>
                <a:ext cx="624" cy="136"/>
              </a:xfrm>
              <a:prstGeom prst="rect">
                <a:avLst/>
              </a:prstGeom>
              <a:solidFill>
                <a:srgbClr val="0066CC"/>
              </a:solidFill>
              <a:ln w="12700">
                <a:solidFill>
                  <a:srgbClr val="000000"/>
                </a:solidFill>
                <a:miter lim="800000"/>
                <a:headEnd/>
                <a:tailEnd/>
              </a:ln>
            </p:spPr>
            <p:txBody>
              <a:bodyPr wrap="none" anchor="ctr"/>
              <a:lstStyle/>
              <a:p>
                <a:pPr algn="ctr" eaLnBrk="0" fontAlgn="base" latinLnBrk="0" hangingPunct="0">
                  <a:spcBef>
                    <a:spcPct val="0"/>
                  </a:spcBef>
                  <a:spcAft>
                    <a:spcPct val="0"/>
                  </a:spcAft>
                </a:pPr>
                <a:r>
                  <a:rPr lang="en-US" sz="1200" b="1">
                    <a:solidFill>
                      <a:prstClr val="white"/>
                    </a:solidFill>
                    <a:latin typeface="Arial" charset="0"/>
                  </a:rPr>
                  <a:t>7</a:t>
                </a:r>
              </a:p>
            </p:txBody>
          </p:sp>
          <p:sp>
            <p:nvSpPr>
              <p:cNvPr id="105638" name="Rectangle 21"/>
              <p:cNvSpPr>
                <a:spLocks noChangeArrowheads="1"/>
              </p:cNvSpPr>
              <p:nvPr/>
            </p:nvSpPr>
            <p:spPr bwMode="auto">
              <a:xfrm>
                <a:off x="4018" y="3299"/>
                <a:ext cx="515" cy="136"/>
              </a:xfrm>
              <a:prstGeom prst="rect">
                <a:avLst/>
              </a:prstGeom>
              <a:solidFill>
                <a:srgbClr val="00FFFF"/>
              </a:solidFill>
              <a:ln w="12700">
                <a:solidFill>
                  <a:srgbClr val="000000"/>
                </a:solidFill>
                <a:miter lim="800000"/>
                <a:headEnd/>
                <a:tailEnd/>
              </a:ln>
            </p:spPr>
            <p:txBody>
              <a:bodyPr wrap="none" anchor="ctr"/>
              <a:lstStyle/>
              <a:p>
                <a:pPr algn="ctr" eaLnBrk="0" fontAlgn="base" latinLnBrk="0" hangingPunct="0">
                  <a:spcBef>
                    <a:spcPct val="0"/>
                  </a:spcBef>
                  <a:spcAft>
                    <a:spcPct val="0"/>
                  </a:spcAft>
                </a:pPr>
                <a:r>
                  <a:rPr lang="en-US" sz="1400" b="1">
                    <a:solidFill>
                      <a:srgbClr val="000000"/>
                    </a:solidFill>
                    <a:latin typeface="Arial" charset="0"/>
                  </a:rPr>
                  <a:t>6</a:t>
                </a:r>
              </a:p>
            </p:txBody>
          </p:sp>
        </p:grpSp>
        <p:sp>
          <p:nvSpPr>
            <p:cNvPr id="105634" name="Line 22"/>
            <p:cNvSpPr>
              <a:spLocks noChangeShapeType="1"/>
            </p:cNvSpPr>
            <p:nvPr/>
          </p:nvSpPr>
          <p:spPr bwMode="auto">
            <a:xfrm>
              <a:off x="3270" y="2120"/>
              <a:ext cx="522" cy="12"/>
            </a:xfrm>
            <a:prstGeom prst="line">
              <a:avLst/>
            </a:prstGeom>
            <a:noFill/>
            <a:ln w="57150">
              <a:solidFill>
                <a:srgbClr val="00FF00"/>
              </a:solidFill>
              <a:round/>
              <a:headEnd/>
              <a:tailEnd type="triangle" w="med" len="med"/>
            </a:ln>
          </p:spPr>
          <p:txBody>
            <a:bodyPr wrap="none" anchor="ctr"/>
            <a:lstStyle/>
            <a:p>
              <a:pPr fontAlgn="base" latinLnBrk="0">
                <a:spcBef>
                  <a:spcPct val="0"/>
                </a:spcBef>
                <a:spcAft>
                  <a:spcPct val="0"/>
                </a:spcAft>
              </a:pPr>
              <a:endParaRPr lang="en-US">
                <a:solidFill>
                  <a:prstClr val="black"/>
                </a:solidFill>
                <a:latin typeface="Arial" charset="0"/>
              </a:endParaRPr>
            </a:p>
          </p:txBody>
        </p:sp>
        <p:sp>
          <p:nvSpPr>
            <p:cNvPr id="105635" name="Rectangle 23"/>
            <p:cNvSpPr>
              <a:spLocks noChangeArrowheads="1"/>
            </p:cNvSpPr>
            <p:nvPr/>
          </p:nvSpPr>
          <p:spPr bwMode="auto">
            <a:xfrm rot="1640830">
              <a:off x="2132" y="2365"/>
              <a:ext cx="220" cy="275"/>
            </a:xfrm>
            <a:prstGeom prst="rect">
              <a:avLst/>
            </a:prstGeom>
            <a:solidFill>
              <a:srgbClr val="FF9933"/>
            </a:solidFill>
            <a:ln w="9525">
              <a:solidFill>
                <a:schemeClr val="tx1"/>
              </a:solidFill>
              <a:miter lim="800000"/>
              <a:headEnd/>
              <a:tailEnd/>
            </a:ln>
          </p:spPr>
          <p:txBody>
            <a:bodyPr wrap="none" anchor="ctr"/>
            <a:lstStyle/>
            <a:p>
              <a:pPr algn="ctr" fontAlgn="base" latinLnBrk="0">
                <a:spcBef>
                  <a:spcPct val="0"/>
                </a:spcBef>
                <a:spcAft>
                  <a:spcPct val="0"/>
                </a:spcAft>
              </a:pPr>
              <a:r>
                <a:rPr lang="en-US" b="1" dirty="0">
                  <a:solidFill>
                    <a:prstClr val="black"/>
                  </a:solidFill>
                  <a:latin typeface="Arial" charset="0"/>
                </a:rPr>
                <a:t>R</a:t>
              </a:r>
            </a:p>
          </p:txBody>
        </p:sp>
      </p:grpSp>
      <p:sp>
        <p:nvSpPr>
          <p:cNvPr id="105475" name="Rectangle 24"/>
          <p:cNvSpPr>
            <a:spLocks noChangeArrowheads="1"/>
          </p:cNvSpPr>
          <p:nvPr/>
        </p:nvSpPr>
        <p:spPr bwMode="auto">
          <a:xfrm>
            <a:off x="0" y="0"/>
            <a:ext cx="9144000" cy="585788"/>
          </a:xfrm>
          <a:prstGeom prst="rect">
            <a:avLst/>
          </a:prstGeom>
          <a:noFill/>
          <a:ln w="9525">
            <a:noFill/>
            <a:miter lim="800000"/>
            <a:headEnd/>
            <a:tailEnd/>
          </a:ln>
        </p:spPr>
        <p:txBody>
          <a:bodyPr anchor="ctr"/>
          <a:lstStyle/>
          <a:p>
            <a:pPr algn="ctr" fontAlgn="base" latinLnBrk="0">
              <a:spcBef>
                <a:spcPct val="0"/>
              </a:spcBef>
              <a:spcAft>
                <a:spcPct val="0"/>
              </a:spcAft>
            </a:pPr>
            <a:r>
              <a:rPr lang="en-US" sz="2700" b="1" dirty="0">
                <a:solidFill>
                  <a:srgbClr val="FFFF00"/>
                </a:solidFill>
                <a:latin typeface="Arial" charset="0"/>
              </a:rPr>
              <a:t>Antisense strategy to promote </a:t>
            </a:r>
            <a:r>
              <a:rPr lang="en-US" sz="2700" b="1" i="1" dirty="0">
                <a:solidFill>
                  <a:srgbClr val="FFFF00"/>
                </a:solidFill>
                <a:latin typeface="Arial" charset="0"/>
              </a:rPr>
              <a:t>SMN2</a:t>
            </a:r>
            <a:r>
              <a:rPr lang="en-US" sz="2700" b="1" dirty="0">
                <a:solidFill>
                  <a:srgbClr val="FFFF00"/>
                </a:solidFill>
                <a:latin typeface="Arial" charset="0"/>
              </a:rPr>
              <a:t> exon 7 inclusion</a:t>
            </a:r>
          </a:p>
        </p:txBody>
      </p:sp>
      <p:grpSp>
        <p:nvGrpSpPr>
          <p:cNvPr id="2" name="Group 1"/>
          <p:cNvGrpSpPr/>
          <p:nvPr/>
        </p:nvGrpSpPr>
        <p:grpSpPr>
          <a:xfrm>
            <a:off x="76200" y="3515833"/>
            <a:ext cx="6553200" cy="3352800"/>
            <a:chOff x="76200" y="3505200"/>
            <a:chExt cx="6553200" cy="3352800"/>
          </a:xfrm>
        </p:grpSpPr>
        <p:sp>
          <p:nvSpPr>
            <p:cNvPr id="105497" name="Rectangle 27"/>
            <p:cNvSpPr>
              <a:spLocks noChangeArrowheads="1"/>
            </p:cNvSpPr>
            <p:nvPr/>
          </p:nvSpPr>
          <p:spPr bwMode="auto">
            <a:xfrm>
              <a:off x="76200" y="3505200"/>
              <a:ext cx="6553200" cy="3352800"/>
            </a:xfrm>
            <a:prstGeom prst="rect">
              <a:avLst/>
            </a:prstGeom>
            <a:solidFill>
              <a:srgbClr val="000066"/>
            </a:solidFill>
            <a:ln w="9525">
              <a:noFill/>
              <a:miter lim="800000"/>
              <a:headEnd/>
              <a:tailEnd/>
            </a:ln>
          </p:spPr>
          <p:txBody>
            <a:bodyPr wrap="none" anchor="ctr"/>
            <a:lstStyle/>
            <a:p>
              <a:pPr fontAlgn="base" latinLnBrk="0">
                <a:spcBef>
                  <a:spcPct val="0"/>
                </a:spcBef>
                <a:spcAft>
                  <a:spcPct val="0"/>
                </a:spcAft>
              </a:pPr>
              <a:endParaRPr lang="en-US">
                <a:solidFill>
                  <a:prstClr val="black"/>
                </a:solidFill>
                <a:latin typeface="Arial" charset="0"/>
              </a:endParaRPr>
            </a:p>
          </p:txBody>
        </p:sp>
        <p:sp>
          <p:nvSpPr>
            <p:cNvPr id="105498" name="Text Box 28"/>
            <p:cNvSpPr txBox="1">
              <a:spLocks noChangeArrowheads="1"/>
            </p:cNvSpPr>
            <p:nvPr/>
          </p:nvSpPr>
          <p:spPr bwMode="auto">
            <a:xfrm>
              <a:off x="2819400" y="3886200"/>
              <a:ext cx="3408363" cy="400050"/>
            </a:xfrm>
            <a:prstGeom prst="rect">
              <a:avLst/>
            </a:prstGeom>
            <a:solidFill>
              <a:srgbClr val="000066"/>
            </a:solidFill>
            <a:ln w="9525">
              <a:noFill/>
              <a:miter lim="800000"/>
              <a:headEnd/>
              <a:tailEnd/>
            </a:ln>
          </p:spPr>
          <p:txBody>
            <a:bodyPr wrap="none">
              <a:spAutoFit/>
            </a:bodyPr>
            <a:lstStyle/>
            <a:p>
              <a:pPr eaLnBrk="0" fontAlgn="base" latinLnBrk="0" hangingPunct="0">
                <a:spcBef>
                  <a:spcPct val="0"/>
                </a:spcBef>
                <a:spcAft>
                  <a:spcPct val="0"/>
                </a:spcAft>
              </a:pPr>
              <a:r>
                <a:rPr lang="en-US" sz="2000" dirty="0">
                  <a:solidFill>
                    <a:srgbClr val="FF9933"/>
                  </a:solidFill>
                  <a:latin typeface="Arial" charset="0"/>
                </a:rPr>
                <a:t>2'-</a:t>
              </a:r>
              <a:r>
                <a:rPr lang="en-US" sz="2000" i="1" dirty="0">
                  <a:solidFill>
                    <a:srgbClr val="FF9933"/>
                  </a:solidFill>
                  <a:latin typeface="Arial" charset="0"/>
                </a:rPr>
                <a:t>O-</a:t>
              </a:r>
              <a:r>
                <a:rPr lang="en-US" sz="2000" dirty="0">
                  <a:solidFill>
                    <a:srgbClr val="FF9933"/>
                  </a:solidFill>
                  <a:latin typeface="Arial" charset="0"/>
                </a:rPr>
                <a:t>(2-</a:t>
              </a:r>
              <a:r>
                <a:rPr lang="en-US" sz="2000" u="sng" dirty="0">
                  <a:solidFill>
                    <a:srgbClr val="FF9933"/>
                  </a:solidFill>
                  <a:latin typeface="Arial" charset="0"/>
                </a:rPr>
                <a:t>m</a:t>
              </a:r>
              <a:r>
                <a:rPr lang="en-US" sz="2000" dirty="0">
                  <a:solidFill>
                    <a:srgbClr val="FF9933"/>
                  </a:solidFill>
                  <a:latin typeface="Arial" charset="0"/>
                </a:rPr>
                <a:t>eth</a:t>
              </a:r>
              <a:r>
                <a:rPr lang="en-US" sz="2000" u="sng" dirty="0">
                  <a:solidFill>
                    <a:srgbClr val="FF9933"/>
                  </a:solidFill>
                  <a:latin typeface="Arial" charset="0"/>
                </a:rPr>
                <a:t>o</a:t>
              </a:r>
              <a:r>
                <a:rPr lang="en-US" sz="2000" dirty="0">
                  <a:solidFill>
                    <a:srgbClr val="FF9933"/>
                  </a:solidFill>
                  <a:latin typeface="Arial" charset="0"/>
                </a:rPr>
                <a:t>xy</a:t>
              </a:r>
              <a:r>
                <a:rPr lang="en-US" sz="2000" u="sng" dirty="0">
                  <a:solidFill>
                    <a:srgbClr val="FF9933"/>
                  </a:solidFill>
                  <a:latin typeface="Arial" charset="0"/>
                </a:rPr>
                <a:t>e</a:t>
              </a:r>
              <a:r>
                <a:rPr lang="en-US" sz="2000" dirty="0">
                  <a:solidFill>
                    <a:srgbClr val="FF9933"/>
                  </a:solidFill>
                  <a:latin typeface="Arial" charset="0"/>
                </a:rPr>
                <a:t>thyl) ribose</a:t>
              </a:r>
            </a:p>
          </p:txBody>
        </p:sp>
        <p:sp>
          <p:nvSpPr>
            <p:cNvPr id="105499" name="Text Box 29"/>
            <p:cNvSpPr txBox="1">
              <a:spLocks noChangeArrowheads="1"/>
            </p:cNvSpPr>
            <p:nvPr/>
          </p:nvSpPr>
          <p:spPr bwMode="auto">
            <a:xfrm>
              <a:off x="2819400" y="4511675"/>
              <a:ext cx="2159000" cy="1006475"/>
            </a:xfrm>
            <a:prstGeom prst="rect">
              <a:avLst/>
            </a:prstGeom>
            <a:solidFill>
              <a:srgbClr val="000066"/>
            </a:solidFill>
            <a:ln w="9525">
              <a:noFill/>
              <a:miter lim="800000"/>
              <a:headEnd/>
              <a:tailEnd/>
            </a:ln>
          </p:spPr>
          <p:txBody>
            <a:bodyPr wrap="none">
              <a:spAutoFit/>
            </a:bodyPr>
            <a:lstStyle/>
            <a:p>
              <a:pPr eaLnBrk="0" fontAlgn="base" latinLnBrk="0" hangingPunct="0">
                <a:spcBef>
                  <a:spcPct val="0"/>
                </a:spcBef>
                <a:spcAft>
                  <a:spcPct val="0"/>
                </a:spcAft>
              </a:pPr>
              <a:r>
                <a:rPr lang="en-US" sz="2000" dirty="0" err="1">
                  <a:solidFill>
                    <a:srgbClr val="00CCFF"/>
                  </a:solidFill>
                  <a:latin typeface="Arial" charset="0"/>
                </a:rPr>
                <a:t>phosphorothioate</a:t>
              </a:r>
              <a:endParaRPr lang="en-US" sz="2000" dirty="0">
                <a:solidFill>
                  <a:srgbClr val="00CCFF"/>
                </a:solidFill>
                <a:latin typeface="Arial" charset="0"/>
              </a:endParaRPr>
            </a:p>
            <a:p>
              <a:pPr eaLnBrk="0" fontAlgn="base" latinLnBrk="0" hangingPunct="0">
                <a:spcBef>
                  <a:spcPct val="0"/>
                </a:spcBef>
                <a:spcAft>
                  <a:spcPct val="0"/>
                </a:spcAft>
              </a:pPr>
              <a:endParaRPr lang="en-US" sz="2000" dirty="0">
                <a:solidFill>
                  <a:srgbClr val="FFFF00"/>
                </a:solidFill>
                <a:latin typeface="Arial" charset="0"/>
              </a:endParaRPr>
            </a:p>
            <a:p>
              <a:pPr eaLnBrk="0" fontAlgn="base" latinLnBrk="0" hangingPunct="0">
                <a:spcBef>
                  <a:spcPct val="0"/>
                </a:spcBef>
                <a:spcAft>
                  <a:spcPct val="0"/>
                </a:spcAft>
              </a:pPr>
              <a:r>
                <a:rPr lang="en-US" sz="2000" dirty="0">
                  <a:solidFill>
                    <a:srgbClr val="66FF33"/>
                  </a:solidFill>
                  <a:latin typeface="Arial" charset="0"/>
                </a:rPr>
                <a:t>5-methyl cytosine</a:t>
              </a:r>
            </a:p>
          </p:txBody>
        </p:sp>
        <p:sp>
          <p:nvSpPr>
            <p:cNvPr id="105500" name="Line 30"/>
            <p:cNvSpPr>
              <a:spLocks noChangeShapeType="1"/>
            </p:cNvSpPr>
            <p:nvPr/>
          </p:nvSpPr>
          <p:spPr bwMode="auto">
            <a:xfrm>
              <a:off x="1104900" y="3933825"/>
              <a:ext cx="0" cy="66675"/>
            </a:xfrm>
            <a:prstGeom prst="line">
              <a:avLst/>
            </a:prstGeom>
            <a:noFill/>
            <a:ln w="9525">
              <a:solidFill>
                <a:srgbClr val="FFFF99"/>
              </a:solidFill>
              <a:round/>
              <a:headEnd/>
              <a:tailEnd/>
            </a:ln>
          </p:spPr>
          <p:txBody>
            <a:bodyPr/>
            <a:lstStyle/>
            <a:p>
              <a:pPr fontAlgn="base" latinLnBrk="0">
                <a:spcBef>
                  <a:spcPct val="0"/>
                </a:spcBef>
                <a:spcAft>
                  <a:spcPct val="0"/>
                </a:spcAft>
              </a:pPr>
              <a:endParaRPr lang="en-US">
                <a:solidFill>
                  <a:prstClr val="black"/>
                </a:solidFill>
                <a:latin typeface="Arial" charset="0"/>
              </a:endParaRPr>
            </a:p>
          </p:txBody>
        </p:sp>
        <p:sp>
          <p:nvSpPr>
            <p:cNvPr id="105501" name="AutoShape 31"/>
            <p:cNvSpPr>
              <a:spLocks noChangeArrowheads="1"/>
            </p:cNvSpPr>
            <p:nvPr/>
          </p:nvSpPr>
          <p:spPr bwMode="auto">
            <a:xfrm rot="18743090">
              <a:off x="685800" y="3989388"/>
              <a:ext cx="46038" cy="136525"/>
            </a:xfrm>
            <a:prstGeom prst="triangle">
              <a:avLst>
                <a:gd name="adj" fmla="val 83398"/>
              </a:avLst>
            </a:prstGeom>
            <a:solidFill>
              <a:srgbClr val="FFFF99"/>
            </a:solidFill>
            <a:ln w="9525">
              <a:solidFill>
                <a:srgbClr val="FFFF99"/>
              </a:solidFill>
              <a:miter lim="800000"/>
              <a:headEnd/>
              <a:tailEnd/>
            </a:ln>
          </p:spPr>
          <p:txBody>
            <a:bodyPr wrap="none" anchor="ctr"/>
            <a:lstStyle/>
            <a:p>
              <a:pPr fontAlgn="base" latinLnBrk="0">
                <a:spcBef>
                  <a:spcPct val="0"/>
                </a:spcBef>
                <a:spcAft>
                  <a:spcPct val="0"/>
                </a:spcAft>
              </a:pPr>
              <a:endParaRPr lang="en-US">
                <a:solidFill>
                  <a:prstClr val="black"/>
                </a:solidFill>
                <a:latin typeface="Arial" charset="0"/>
              </a:endParaRPr>
            </a:p>
          </p:txBody>
        </p:sp>
        <p:sp>
          <p:nvSpPr>
            <p:cNvPr id="105502" name="AutoShape 32"/>
            <p:cNvSpPr>
              <a:spLocks noChangeArrowheads="1"/>
            </p:cNvSpPr>
            <p:nvPr/>
          </p:nvSpPr>
          <p:spPr bwMode="auto">
            <a:xfrm rot="2856910" flipH="1">
              <a:off x="1052513" y="3994150"/>
              <a:ext cx="46038" cy="119063"/>
            </a:xfrm>
            <a:prstGeom prst="triangle">
              <a:avLst>
                <a:gd name="adj" fmla="val 90231"/>
              </a:avLst>
            </a:prstGeom>
            <a:solidFill>
              <a:srgbClr val="FFFF99"/>
            </a:solidFill>
            <a:ln w="9525">
              <a:solidFill>
                <a:srgbClr val="FFFF99"/>
              </a:solidFill>
              <a:miter lim="800000"/>
              <a:headEnd/>
              <a:tailEnd/>
            </a:ln>
          </p:spPr>
          <p:txBody>
            <a:bodyPr wrap="none" anchor="ctr"/>
            <a:lstStyle/>
            <a:p>
              <a:pPr fontAlgn="base" latinLnBrk="0">
                <a:spcBef>
                  <a:spcPct val="0"/>
                </a:spcBef>
                <a:spcAft>
                  <a:spcPct val="0"/>
                </a:spcAft>
              </a:pPr>
              <a:endParaRPr lang="en-US">
                <a:solidFill>
                  <a:prstClr val="black"/>
                </a:solidFill>
                <a:latin typeface="Arial" charset="0"/>
              </a:endParaRPr>
            </a:p>
          </p:txBody>
        </p:sp>
        <p:sp>
          <p:nvSpPr>
            <p:cNvPr id="105503" name="Rectangle 33"/>
            <p:cNvSpPr>
              <a:spLocks noChangeArrowheads="1"/>
            </p:cNvSpPr>
            <p:nvPr/>
          </p:nvSpPr>
          <p:spPr bwMode="auto">
            <a:xfrm>
              <a:off x="741363" y="4078288"/>
              <a:ext cx="301625" cy="36513"/>
            </a:xfrm>
            <a:prstGeom prst="rect">
              <a:avLst/>
            </a:prstGeom>
            <a:solidFill>
              <a:srgbClr val="FFFF99"/>
            </a:solidFill>
            <a:ln w="9525">
              <a:solidFill>
                <a:srgbClr val="FFFF99"/>
              </a:solidFill>
              <a:miter lim="800000"/>
              <a:headEnd/>
              <a:tailEnd/>
            </a:ln>
          </p:spPr>
          <p:txBody>
            <a:bodyPr wrap="none" anchor="ctr"/>
            <a:lstStyle/>
            <a:p>
              <a:pPr fontAlgn="base" latinLnBrk="0">
                <a:spcBef>
                  <a:spcPct val="0"/>
                </a:spcBef>
                <a:spcAft>
                  <a:spcPct val="0"/>
                </a:spcAft>
              </a:pPr>
              <a:endParaRPr lang="en-US">
                <a:solidFill>
                  <a:prstClr val="black"/>
                </a:solidFill>
                <a:latin typeface="Arial" charset="0"/>
              </a:endParaRPr>
            </a:p>
          </p:txBody>
        </p:sp>
        <p:sp>
          <p:nvSpPr>
            <p:cNvPr id="105504" name="Line 34"/>
            <p:cNvSpPr>
              <a:spLocks noChangeShapeType="1"/>
            </p:cNvSpPr>
            <p:nvPr/>
          </p:nvSpPr>
          <p:spPr bwMode="auto">
            <a:xfrm flipV="1">
              <a:off x="669925" y="3956050"/>
              <a:ext cx="166688" cy="42863"/>
            </a:xfrm>
            <a:prstGeom prst="line">
              <a:avLst/>
            </a:prstGeom>
            <a:noFill/>
            <a:ln w="9525">
              <a:solidFill>
                <a:srgbClr val="FFFF99"/>
              </a:solidFill>
              <a:round/>
              <a:headEnd/>
              <a:tailEnd/>
            </a:ln>
          </p:spPr>
          <p:txBody>
            <a:bodyPr/>
            <a:lstStyle/>
            <a:p>
              <a:pPr fontAlgn="base" latinLnBrk="0">
                <a:spcBef>
                  <a:spcPct val="0"/>
                </a:spcBef>
                <a:spcAft>
                  <a:spcPct val="0"/>
                </a:spcAft>
              </a:pPr>
              <a:endParaRPr lang="en-US">
                <a:solidFill>
                  <a:prstClr val="black"/>
                </a:solidFill>
                <a:latin typeface="Arial" charset="0"/>
              </a:endParaRPr>
            </a:p>
          </p:txBody>
        </p:sp>
        <p:sp>
          <p:nvSpPr>
            <p:cNvPr id="105505" name="Line 35"/>
            <p:cNvSpPr>
              <a:spLocks noChangeShapeType="1"/>
            </p:cNvSpPr>
            <p:nvPr/>
          </p:nvSpPr>
          <p:spPr bwMode="auto">
            <a:xfrm>
              <a:off x="936625" y="3956050"/>
              <a:ext cx="171450" cy="46038"/>
            </a:xfrm>
            <a:prstGeom prst="line">
              <a:avLst/>
            </a:prstGeom>
            <a:noFill/>
            <a:ln w="9525">
              <a:solidFill>
                <a:srgbClr val="FFFF99"/>
              </a:solidFill>
              <a:round/>
              <a:headEnd/>
              <a:tailEnd/>
            </a:ln>
          </p:spPr>
          <p:txBody>
            <a:bodyPr/>
            <a:lstStyle/>
            <a:p>
              <a:pPr fontAlgn="base" latinLnBrk="0">
                <a:spcBef>
                  <a:spcPct val="0"/>
                </a:spcBef>
                <a:spcAft>
                  <a:spcPct val="0"/>
                </a:spcAft>
              </a:pPr>
              <a:endParaRPr lang="en-US">
                <a:solidFill>
                  <a:prstClr val="black"/>
                </a:solidFill>
                <a:latin typeface="Arial" charset="0"/>
              </a:endParaRPr>
            </a:p>
          </p:txBody>
        </p:sp>
        <p:sp>
          <p:nvSpPr>
            <p:cNvPr id="105506" name="Text Box 36"/>
            <p:cNvSpPr txBox="1">
              <a:spLocks noChangeArrowheads="1"/>
            </p:cNvSpPr>
            <p:nvPr/>
          </p:nvSpPr>
          <p:spPr bwMode="auto">
            <a:xfrm>
              <a:off x="946150" y="3729038"/>
              <a:ext cx="307975" cy="274638"/>
            </a:xfrm>
            <a:prstGeom prst="rect">
              <a:avLst/>
            </a:prstGeom>
            <a:noFill/>
            <a:ln w="9525">
              <a:noFill/>
              <a:miter lim="800000"/>
              <a:headEnd/>
              <a:tailEnd/>
            </a:ln>
          </p:spPr>
          <p:txBody>
            <a:bodyPr wrap="none">
              <a:spAutoFit/>
            </a:bodyPr>
            <a:lstStyle/>
            <a:p>
              <a:pPr eaLnBrk="0" fontAlgn="base" latinLnBrk="0" hangingPunct="0">
                <a:spcBef>
                  <a:spcPct val="0"/>
                </a:spcBef>
                <a:spcAft>
                  <a:spcPct val="0"/>
                </a:spcAft>
              </a:pPr>
              <a:r>
                <a:rPr lang="en-US" sz="1200" b="1">
                  <a:solidFill>
                    <a:srgbClr val="FFFF99"/>
                  </a:solidFill>
                  <a:latin typeface="Verdana" pitchFamily="34" charset="0"/>
                </a:rPr>
                <a:t>G</a:t>
              </a:r>
            </a:p>
          </p:txBody>
        </p:sp>
        <p:sp>
          <p:nvSpPr>
            <p:cNvPr id="105507" name="Line 37"/>
            <p:cNvSpPr>
              <a:spLocks noChangeShapeType="1"/>
            </p:cNvSpPr>
            <p:nvPr/>
          </p:nvSpPr>
          <p:spPr bwMode="auto">
            <a:xfrm flipH="1">
              <a:off x="1042988" y="4117975"/>
              <a:ext cx="1588" cy="71438"/>
            </a:xfrm>
            <a:prstGeom prst="line">
              <a:avLst/>
            </a:prstGeom>
            <a:noFill/>
            <a:ln w="9525">
              <a:solidFill>
                <a:srgbClr val="FFFF99"/>
              </a:solidFill>
              <a:round/>
              <a:headEnd/>
              <a:tailEnd/>
            </a:ln>
          </p:spPr>
          <p:txBody>
            <a:bodyPr/>
            <a:lstStyle/>
            <a:p>
              <a:pPr fontAlgn="base" latinLnBrk="0">
                <a:spcBef>
                  <a:spcPct val="0"/>
                </a:spcBef>
                <a:spcAft>
                  <a:spcPct val="0"/>
                </a:spcAft>
              </a:pPr>
              <a:endParaRPr lang="en-US">
                <a:solidFill>
                  <a:prstClr val="black"/>
                </a:solidFill>
                <a:latin typeface="Arial" charset="0"/>
              </a:endParaRPr>
            </a:p>
          </p:txBody>
        </p:sp>
        <p:sp>
          <p:nvSpPr>
            <p:cNvPr id="105508" name="Text Box 38"/>
            <p:cNvSpPr txBox="1">
              <a:spLocks noChangeArrowheads="1"/>
            </p:cNvSpPr>
            <p:nvPr/>
          </p:nvSpPr>
          <p:spPr bwMode="auto">
            <a:xfrm>
              <a:off x="906463" y="4129088"/>
              <a:ext cx="1008063" cy="214313"/>
            </a:xfrm>
            <a:prstGeom prst="rect">
              <a:avLst/>
            </a:prstGeom>
            <a:noFill/>
            <a:ln w="9525">
              <a:noFill/>
              <a:miter lim="800000"/>
              <a:headEnd/>
              <a:tailEnd/>
            </a:ln>
          </p:spPr>
          <p:txBody>
            <a:bodyPr>
              <a:spAutoFit/>
            </a:bodyPr>
            <a:lstStyle/>
            <a:p>
              <a:pPr eaLnBrk="0" fontAlgn="base" latinLnBrk="0" hangingPunct="0">
                <a:spcBef>
                  <a:spcPct val="0"/>
                </a:spcBef>
                <a:spcAft>
                  <a:spcPct val="0"/>
                </a:spcAft>
              </a:pPr>
              <a:r>
                <a:rPr lang="en-US" sz="800" b="1" dirty="0">
                  <a:solidFill>
                    <a:srgbClr val="FF9933"/>
                  </a:solidFill>
                  <a:latin typeface="Verdana" pitchFamily="34" charset="0"/>
                </a:rPr>
                <a:t>OCH</a:t>
              </a:r>
              <a:r>
                <a:rPr lang="en-US" sz="800" b="1" baseline="-25000" dirty="0">
                  <a:solidFill>
                    <a:srgbClr val="FF9933"/>
                  </a:solidFill>
                  <a:latin typeface="Verdana" pitchFamily="34" charset="0"/>
                </a:rPr>
                <a:t>2</a:t>
              </a:r>
              <a:r>
                <a:rPr lang="en-US" sz="800" b="1" dirty="0">
                  <a:solidFill>
                    <a:srgbClr val="FF9933"/>
                  </a:solidFill>
                  <a:latin typeface="Verdana" pitchFamily="34" charset="0"/>
                </a:rPr>
                <a:t>CH</a:t>
              </a:r>
              <a:r>
                <a:rPr lang="en-US" sz="800" b="1" baseline="-25000" dirty="0">
                  <a:solidFill>
                    <a:srgbClr val="FF9933"/>
                  </a:solidFill>
                  <a:latin typeface="Verdana" pitchFamily="34" charset="0"/>
                </a:rPr>
                <a:t>2</a:t>
              </a:r>
              <a:r>
                <a:rPr lang="en-US" sz="800" b="1" dirty="0">
                  <a:solidFill>
                    <a:srgbClr val="FF9933"/>
                  </a:solidFill>
                  <a:latin typeface="Verdana" pitchFamily="34" charset="0"/>
                </a:rPr>
                <a:t>OCH</a:t>
              </a:r>
              <a:r>
                <a:rPr lang="en-US" sz="800" b="1" baseline="-25000" dirty="0">
                  <a:solidFill>
                    <a:srgbClr val="FF9933"/>
                  </a:solidFill>
                  <a:latin typeface="Verdana" pitchFamily="34" charset="0"/>
                </a:rPr>
                <a:t>3</a:t>
              </a:r>
            </a:p>
          </p:txBody>
        </p:sp>
        <p:sp>
          <p:nvSpPr>
            <p:cNvPr id="105509" name="Text Box 39"/>
            <p:cNvSpPr txBox="1">
              <a:spLocks noChangeArrowheads="1"/>
            </p:cNvSpPr>
            <p:nvPr/>
          </p:nvSpPr>
          <p:spPr bwMode="auto">
            <a:xfrm>
              <a:off x="752475" y="3844925"/>
              <a:ext cx="269875" cy="214313"/>
            </a:xfrm>
            <a:prstGeom prst="rect">
              <a:avLst/>
            </a:prstGeom>
            <a:noFill/>
            <a:ln w="9525">
              <a:noFill/>
              <a:miter lim="800000"/>
              <a:headEnd/>
              <a:tailEnd/>
            </a:ln>
          </p:spPr>
          <p:txBody>
            <a:bodyPr wrap="none">
              <a:spAutoFit/>
            </a:bodyPr>
            <a:lstStyle/>
            <a:p>
              <a:pPr eaLnBrk="0" fontAlgn="base" latinLnBrk="0" hangingPunct="0">
                <a:spcBef>
                  <a:spcPct val="0"/>
                </a:spcBef>
                <a:spcAft>
                  <a:spcPct val="0"/>
                </a:spcAft>
              </a:pPr>
              <a:r>
                <a:rPr lang="en-US" sz="800" b="1" dirty="0">
                  <a:solidFill>
                    <a:srgbClr val="FFFF99"/>
                  </a:solidFill>
                  <a:latin typeface="Verdana" pitchFamily="34" charset="0"/>
                </a:rPr>
                <a:t>O</a:t>
              </a:r>
            </a:p>
          </p:txBody>
        </p:sp>
        <p:sp>
          <p:nvSpPr>
            <p:cNvPr id="105510" name="Line 40"/>
            <p:cNvSpPr>
              <a:spLocks noChangeShapeType="1"/>
            </p:cNvSpPr>
            <p:nvPr/>
          </p:nvSpPr>
          <p:spPr bwMode="auto">
            <a:xfrm>
              <a:off x="1457325" y="4591050"/>
              <a:ext cx="0" cy="66675"/>
            </a:xfrm>
            <a:prstGeom prst="line">
              <a:avLst/>
            </a:prstGeom>
            <a:noFill/>
            <a:ln w="9525">
              <a:solidFill>
                <a:srgbClr val="FFFF99"/>
              </a:solidFill>
              <a:round/>
              <a:headEnd/>
              <a:tailEnd/>
            </a:ln>
          </p:spPr>
          <p:txBody>
            <a:bodyPr/>
            <a:lstStyle/>
            <a:p>
              <a:pPr fontAlgn="base" latinLnBrk="0">
                <a:spcBef>
                  <a:spcPct val="0"/>
                </a:spcBef>
                <a:spcAft>
                  <a:spcPct val="0"/>
                </a:spcAft>
              </a:pPr>
              <a:endParaRPr lang="en-US">
                <a:solidFill>
                  <a:prstClr val="black"/>
                </a:solidFill>
                <a:latin typeface="Arial" charset="0"/>
              </a:endParaRPr>
            </a:p>
          </p:txBody>
        </p:sp>
        <p:sp>
          <p:nvSpPr>
            <p:cNvPr id="105511" name="AutoShape 41"/>
            <p:cNvSpPr>
              <a:spLocks noChangeArrowheads="1"/>
            </p:cNvSpPr>
            <p:nvPr/>
          </p:nvSpPr>
          <p:spPr bwMode="auto">
            <a:xfrm rot="18743090">
              <a:off x="1038225" y="4646613"/>
              <a:ext cx="46038" cy="136525"/>
            </a:xfrm>
            <a:prstGeom prst="triangle">
              <a:avLst>
                <a:gd name="adj" fmla="val 83398"/>
              </a:avLst>
            </a:prstGeom>
            <a:solidFill>
              <a:srgbClr val="FFFF99"/>
            </a:solidFill>
            <a:ln w="9525">
              <a:solidFill>
                <a:srgbClr val="FFFF99"/>
              </a:solidFill>
              <a:miter lim="800000"/>
              <a:headEnd/>
              <a:tailEnd/>
            </a:ln>
          </p:spPr>
          <p:txBody>
            <a:bodyPr wrap="none" anchor="ctr"/>
            <a:lstStyle/>
            <a:p>
              <a:pPr fontAlgn="base" latinLnBrk="0">
                <a:spcBef>
                  <a:spcPct val="0"/>
                </a:spcBef>
                <a:spcAft>
                  <a:spcPct val="0"/>
                </a:spcAft>
              </a:pPr>
              <a:endParaRPr lang="en-US">
                <a:solidFill>
                  <a:prstClr val="black"/>
                </a:solidFill>
                <a:latin typeface="Arial" charset="0"/>
              </a:endParaRPr>
            </a:p>
          </p:txBody>
        </p:sp>
        <p:sp>
          <p:nvSpPr>
            <p:cNvPr id="105512" name="AutoShape 42"/>
            <p:cNvSpPr>
              <a:spLocks noChangeArrowheads="1"/>
            </p:cNvSpPr>
            <p:nvPr/>
          </p:nvSpPr>
          <p:spPr bwMode="auto">
            <a:xfrm rot="2856910" flipH="1">
              <a:off x="1404938" y="4651375"/>
              <a:ext cx="46038" cy="119063"/>
            </a:xfrm>
            <a:prstGeom prst="triangle">
              <a:avLst>
                <a:gd name="adj" fmla="val 90231"/>
              </a:avLst>
            </a:prstGeom>
            <a:solidFill>
              <a:srgbClr val="FFFF99"/>
            </a:solidFill>
            <a:ln w="9525">
              <a:solidFill>
                <a:srgbClr val="FFFF99"/>
              </a:solidFill>
              <a:miter lim="800000"/>
              <a:headEnd/>
              <a:tailEnd/>
            </a:ln>
          </p:spPr>
          <p:txBody>
            <a:bodyPr wrap="none" anchor="ctr"/>
            <a:lstStyle/>
            <a:p>
              <a:pPr fontAlgn="base" latinLnBrk="0">
                <a:spcBef>
                  <a:spcPct val="0"/>
                </a:spcBef>
                <a:spcAft>
                  <a:spcPct val="0"/>
                </a:spcAft>
              </a:pPr>
              <a:endParaRPr lang="en-US">
                <a:solidFill>
                  <a:prstClr val="black"/>
                </a:solidFill>
                <a:latin typeface="Arial" charset="0"/>
              </a:endParaRPr>
            </a:p>
          </p:txBody>
        </p:sp>
        <p:sp>
          <p:nvSpPr>
            <p:cNvPr id="105513" name="Rectangle 43"/>
            <p:cNvSpPr>
              <a:spLocks noChangeArrowheads="1"/>
            </p:cNvSpPr>
            <p:nvPr/>
          </p:nvSpPr>
          <p:spPr bwMode="auto">
            <a:xfrm>
              <a:off x="1093788" y="4735513"/>
              <a:ext cx="301625" cy="36513"/>
            </a:xfrm>
            <a:prstGeom prst="rect">
              <a:avLst/>
            </a:prstGeom>
            <a:solidFill>
              <a:srgbClr val="FFFF99"/>
            </a:solidFill>
            <a:ln w="9525">
              <a:solidFill>
                <a:srgbClr val="FFFF99"/>
              </a:solidFill>
              <a:miter lim="800000"/>
              <a:headEnd/>
              <a:tailEnd/>
            </a:ln>
          </p:spPr>
          <p:txBody>
            <a:bodyPr wrap="none" anchor="ctr"/>
            <a:lstStyle/>
            <a:p>
              <a:pPr fontAlgn="base" latinLnBrk="0">
                <a:spcBef>
                  <a:spcPct val="0"/>
                </a:spcBef>
                <a:spcAft>
                  <a:spcPct val="0"/>
                </a:spcAft>
              </a:pPr>
              <a:endParaRPr lang="en-US">
                <a:solidFill>
                  <a:prstClr val="black"/>
                </a:solidFill>
                <a:latin typeface="Arial" charset="0"/>
              </a:endParaRPr>
            </a:p>
          </p:txBody>
        </p:sp>
        <p:sp>
          <p:nvSpPr>
            <p:cNvPr id="105514" name="Line 44"/>
            <p:cNvSpPr>
              <a:spLocks noChangeShapeType="1"/>
            </p:cNvSpPr>
            <p:nvPr/>
          </p:nvSpPr>
          <p:spPr bwMode="auto">
            <a:xfrm flipV="1">
              <a:off x="1022350" y="4613275"/>
              <a:ext cx="166688" cy="42863"/>
            </a:xfrm>
            <a:prstGeom prst="line">
              <a:avLst/>
            </a:prstGeom>
            <a:noFill/>
            <a:ln w="9525">
              <a:solidFill>
                <a:srgbClr val="FFFF99"/>
              </a:solidFill>
              <a:round/>
              <a:headEnd/>
              <a:tailEnd/>
            </a:ln>
          </p:spPr>
          <p:txBody>
            <a:bodyPr/>
            <a:lstStyle/>
            <a:p>
              <a:pPr fontAlgn="base" latinLnBrk="0">
                <a:spcBef>
                  <a:spcPct val="0"/>
                </a:spcBef>
                <a:spcAft>
                  <a:spcPct val="0"/>
                </a:spcAft>
              </a:pPr>
              <a:endParaRPr lang="en-US">
                <a:solidFill>
                  <a:prstClr val="black"/>
                </a:solidFill>
                <a:latin typeface="Arial" charset="0"/>
              </a:endParaRPr>
            </a:p>
          </p:txBody>
        </p:sp>
        <p:sp>
          <p:nvSpPr>
            <p:cNvPr id="105515" name="Line 45"/>
            <p:cNvSpPr>
              <a:spLocks noChangeShapeType="1"/>
            </p:cNvSpPr>
            <p:nvPr/>
          </p:nvSpPr>
          <p:spPr bwMode="auto">
            <a:xfrm>
              <a:off x="1289050" y="4613275"/>
              <a:ext cx="171450" cy="46038"/>
            </a:xfrm>
            <a:prstGeom prst="line">
              <a:avLst/>
            </a:prstGeom>
            <a:noFill/>
            <a:ln w="9525">
              <a:solidFill>
                <a:srgbClr val="FFFF99"/>
              </a:solidFill>
              <a:round/>
              <a:headEnd/>
              <a:tailEnd/>
            </a:ln>
          </p:spPr>
          <p:txBody>
            <a:bodyPr/>
            <a:lstStyle/>
            <a:p>
              <a:pPr fontAlgn="base" latinLnBrk="0">
                <a:spcBef>
                  <a:spcPct val="0"/>
                </a:spcBef>
                <a:spcAft>
                  <a:spcPct val="0"/>
                </a:spcAft>
              </a:pPr>
              <a:endParaRPr lang="en-US">
                <a:solidFill>
                  <a:prstClr val="black"/>
                </a:solidFill>
                <a:latin typeface="Arial" charset="0"/>
              </a:endParaRPr>
            </a:p>
          </p:txBody>
        </p:sp>
        <p:sp>
          <p:nvSpPr>
            <p:cNvPr id="105516" name="Text Box 46"/>
            <p:cNvSpPr txBox="1">
              <a:spLocks noChangeArrowheads="1"/>
            </p:cNvSpPr>
            <p:nvPr/>
          </p:nvSpPr>
          <p:spPr bwMode="auto">
            <a:xfrm>
              <a:off x="1308100" y="4386263"/>
              <a:ext cx="303213" cy="274638"/>
            </a:xfrm>
            <a:prstGeom prst="rect">
              <a:avLst/>
            </a:prstGeom>
            <a:noFill/>
            <a:ln w="9525">
              <a:noFill/>
              <a:miter lim="800000"/>
              <a:headEnd/>
              <a:tailEnd/>
            </a:ln>
          </p:spPr>
          <p:txBody>
            <a:bodyPr wrap="none">
              <a:spAutoFit/>
            </a:bodyPr>
            <a:lstStyle/>
            <a:p>
              <a:pPr eaLnBrk="0" fontAlgn="base" latinLnBrk="0" hangingPunct="0">
                <a:spcBef>
                  <a:spcPct val="0"/>
                </a:spcBef>
                <a:spcAft>
                  <a:spcPct val="0"/>
                </a:spcAft>
              </a:pPr>
              <a:r>
                <a:rPr lang="en-US" sz="1200" b="1">
                  <a:solidFill>
                    <a:srgbClr val="FFFF99"/>
                  </a:solidFill>
                  <a:latin typeface="Verdana" pitchFamily="34" charset="0"/>
                </a:rPr>
                <a:t>A</a:t>
              </a:r>
            </a:p>
          </p:txBody>
        </p:sp>
        <p:sp>
          <p:nvSpPr>
            <p:cNvPr id="105517" name="Line 47"/>
            <p:cNvSpPr>
              <a:spLocks noChangeShapeType="1"/>
            </p:cNvSpPr>
            <p:nvPr/>
          </p:nvSpPr>
          <p:spPr bwMode="auto">
            <a:xfrm flipH="1">
              <a:off x="1395413" y="4775200"/>
              <a:ext cx="1588" cy="71438"/>
            </a:xfrm>
            <a:prstGeom prst="line">
              <a:avLst/>
            </a:prstGeom>
            <a:noFill/>
            <a:ln w="9525">
              <a:solidFill>
                <a:srgbClr val="FFFF99"/>
              </a:solidFill>
              <a:round/>
              <a:headEnd/>
              <a:tailEnd/>
            </a:ln>
          </p:spPr>
          <p:txBody>
            <a:bodyPr/>
            <a:lstStyle/>
            <a:p>
              <a:pPr fontAlgn="base" latinLnBrk="0">
                <a:spcBef>
                  <a:spcPct val="0"/>
                </a:spcBef>
                <a:spcAft>
                  <a:spcPct val="0"/>
                </a:spcAft>
              </a:pPr>
              <a:endParaRPr lang="en-US">
                <a:solidFill>
                  <a:prstClr val="black"/>
                </a:solidFill>
                <a:latin typeface="Arial" charset="0"/>
              </a:endParaRPr>
            </a:p>
          </p:txBody>
        </p:sp>
        <p:sp>
          <p:nvSpPr>
            <p:cNvPr id="105518" name="Line 48"/>
            <p:cNvSpPr>
              <a:spLocks noChangeShapeType="1"/>
            </p:cNvSpPr>
            <p:nvPr/>
          </p:nvSpPr>
          <p:spPr bwMode="auto">
            <a:xfrm flipH="1">
              <a:off x="1095375" y="4772025"/>
              <a:ext cx="1588" cy="71438"/>
            </a:xfrm>
            <a:prstGeom prst="line">
              <a:avLst/>
            </a:prstGeom>
            <a:noFill/>
            <a:ln w="9525">
              <a:solidFill>
                <a:srgbClr val="FFFF99"/>
              </a:solidFill>
              <a:round/>
              <a:headEnd/>
              <a:tailEnd/>
            </a:ln>
          </p:spPr>
          <p:txBody>
            <a:bodyPr/>
            <a:lstStyle/>
            <a:p>
              <a:pPr fontAlgn="base" latinLnBrk="0">
                <a:spcBef>
                  <a:spcPct val="0"/>
                </a:spcBef>
                <a:spcAft>
                  <a:spcPct val="0"/>
                </a:spcAft>
              </a:pPr>
              <a:endParaRPr lang="en-US">
                <a:solidFill>
                  <a:prstClr val="black"/>
                </a:solidFill>
                <a:latin typeface="Arial" charset="0"/>
              </a:endParaRPr>
            </a:p>
          </p:txBody>
        </p:sp>
        <p:sp>
          <p:nvSpPr>
            <p:cNvPr id="105519" name="Text Box 49"/>
            <p:cNvSpPr txBox="1">
              <a:spLocks noChangeArrowheads="1"/>
            </p:cNvSpPr>
            <p:nvPr/>
          </p:nvSpPr>
          <p:spPr bwMode="auto">
            <a:xfrm>
              <a:off x="1258888" y="4786313"/>
              <a:ext cx="1008063" cy="214313"/>
            </a:xfrm>
            <a:prstGeom prst="rect">
              <a:avLst/>
            </a:prstGeom>
            <a:noFill/>
            <a:ln w="9525">
              <a:noFill/>
              <a:miter lim="800000"/>
              <a:headEnd/>
              <a:tailEnd/>
            </a:ln>
          </p:spPr>
          <p:txBody>
            <a:bodyPr>
              <a:spAutoFit/>
            </a:bodyPr>
            <a:lstStyle/>
            <a:p>
              <a:pPr eaLnBrk="0" fontAlgn="base" latinLnBrk="0" hangingPunct="0">
                <a:spcBef>
                  <a:spcPct val="0"/>
                </a:spcBef>
                <a:spcAft>
                  <a:spcPct val="0"/>
                </a:spcAft>
              </a:pPr>
              <a:r>
                <a:rPr lang="en-US" sz="800" b="1">
                  <a:solidFill>
                    <a:srgbClr val="FF9933"/>
                  </a:solidFill>
                  <a:latin typeface="Verdana" pitchFamily="34" charset="0"/>
                </a:rPr>
                <a:t>OCH</a:t>
              </a:r>
              <a:r>
                <a:rPr lang="en-US" sz="800" b="1" baseline="-25000">
                  <a:solidFill>
                    <a:srgbClr val="FF9933"/>
                  </a:solidFill>
                  <a:latin typeface="Verdana" pitchFamily="34" charset="0"/>
                </a:rPr>
                <a:t>2</a:t>
              </a:r>
              <a:r>
                <a:rPr lang="en-US" sz="800" b="1">
                  <a:solidFill>
                    <a:srgbClr val="FF9933"/>
                  </a:solidFill>
                  <a:latin typeface="Verdana" pitchFamily="34" charset="0"/>
                </a:rPr>
                <a:t>CH</a:t>
              </a:r>
              <a:r>
                <a:rPr lang="en-US" sz="800" b="1" baseline="-25000">
                  <a:solidFill>
                    <a:srgbClr val="FF9933"/>
                  </a:solidFill>
                  <a:latin typeface="Verdana" pitchFamily="34" charset="0"/>
                </a:rPr>
                <a:t>2</a:t>
              </a:r>
              <a:r>
                <a:rPr lang="en-US" sz="800" b="1">
                  <a:solidFill>
                    <a:srgbClr val="FF9933"/>
                  </a:solidFill>
                  <a:latin typeface="Verdana" pitchFamily="34" charset="0"/>
                </a:rPr>
                <a:t>OCH</a:t>
              </a:r>
              <a:r>
                <a:rPr lang="en-US" sz="800" b="1" baseline="-25000">
                  <a:solidFill>
                    <a:srgbClr val="FF9933"/>
                  </a:solidFill>
                  <a:latin typeface="Verdana" pitchFamily="34" charset="0"/>
                </a:rPr>
                <a:t>3</a:t>
              </a:r>
            </a:p>
          </p:txBody>
        </p:sp>
        <p:sp>
          <p:nvSpPr>
            <p:cNvPr id="105520" name="Text Box 50"/>
            <p:cNvSpPr txBox="1">
              <a:spLocks noChangeArrowheads="1"/>
            </p:cNvSpPr>
            <p:nvPr/>
          </p:nvSpPr>
          <p:spPr bwMode="auto">
            <a:xfrm>
              <a:off x="1104900" y="4502150"/>
              <a:ext cx="269875" cy="214313"/>
            </a:xfrm>
            <a:prstGeom prst="rect">
              <a:avLst/>
            </a:prstGeom>
            <a:noFill/>
            <a:ln w="9525">
              <a:noFill/>
              <a:miter lim="800000"/>
              <a:headEnd/>
              <a:tailEnd/>
            </a:ln>
          </p:spPr>
          <p:txBody>
            <a:bodyPr wrap="none">
              <a:spAutoFit/>
            </a:bodyPr>
            <a:lstStyle/>
            <a:p>
              <a:pPr eaLnBrk="0" fontAlgn="base" latinLnBrk="0" hangingPunct="0">
                <a:spcBef>
                  <a:spcPct val="0"/>
                </a:spcBef>
                <a:spcAft>
                  <a:spcPct val="0"/>
                </a:spcAft>
              </a:pPr>
              <a:r>
                <a:rPr lang="en-US" sz="800" b="1">
                  <a:solidFill>
                    <a:srgbClr val="FFFF99"/>
                  </a:solidFill>
                  <a:latin typeface="Verdana" pitchFamily="34" charset="0"/>
                </a:rPr>
                <a:t>O</a:t>
              </a:r>
            </a:p>
          </p:txBody>
        </p:sp>
        <p:sp>
          <p:nvSpPr>
            <p:cNvPr id="105521" name="Line 51"/>
            <p:cNvSpPr>
              <a:spLocks noChangeShapeType="1"/>
            </p:cNvSpPr>
            <p:nvPr/>
          </p:nvSpPr>
          <p:spPr bwMode="auto">
            <a:xfrm>
              <a:off x="1809750" y="5248275"/>
              <a:ext cx="0" cy="66675"/>
            </a:xfrm>
            <a:prstGeom prst="line">
              <a:avLst/>
            </a:prstGeom>
            <a:noFill/>
            <a:ln w="9525">
              <a:solidFill>
                <a:srgbClr val="FFFF99"/>
              </a:solidFill>
              <a:round/>
              <a:headEnd/>
              <a:tailEnd/>
            </a:ln>
          </p:spPr>
          <p:txBody>
            <a:bodyPr/>
            <a:lstStyle/>
            <a:p>
              <a:pPr fontAlgn="base" latinLnBrk="0">
                <a:spcBef>
                  <a:spcPct val="0"/>
                </a:spcBef>
                <a:spcAft>
                  <a:spcPct val="0"/>
                </a:spcAft>
              </a:pPr>
              <a:endParaRPr lang="en-US">
                <a:solidFill>
                  <a:prstClr val="black"/>
                </a:solidFill>
                <a:latin typeface="Arial" charset="0"/>
              </a:endParaRPr>
            </a:p>
          </p:txBody>
        </p:sp>
        <p:sp>
          <p:nvSpPr>
            <p:cNvPr id="105522" name="AutoShape 52"/>
            <p:cNvSpPr>
              <a:spLocks noChangeArrowheads="1"/>
            </p:cNvSpPr>
            <p:nvPr/>
          </p:nvSpPr>
          <p:spPr bwMode="auto">
            <a:xfrm rot="18743090">
              <a:off x="1390650" y="5303838"/>
              <a:ext cx="46038" cy="136525"/>
            </a:xfrm>
            <a:prstGeom prst="triangle">
              <a:avLst>
                <a:gd name="adj" fmla="val 83398"/>
              </a:avLst>
            </a:prstGeom>
            <a:solidFill>
              <a:srgbClr val="FFFF99"/>
            </a:solidFill>
            <a:ln w="9525">
              <a:solidFill>
                <a:srgbClr val="FFFF99"/>
              </a:solidFill>
              <a:miter lim="800000"/>
              <a:headEnd/>
              <a:tailEnd/>
            </a:ln>
          </p:spPr>
          <p:txBody>
            <a:bodyPr wrap="none" anchor="ctr"/>
            <a:lstStyle/>
            <a:p>
              <a:pPr fontAlgn="base" latinLnBrk="0">
                <a:spcBef>
                  <a:spcPct val="0"/>
                </a:spcBef>
                <a:spcAft>
                  <a:spcPct val="0"/>
                </a:spcAft>
              </a:pPr>
              <a:endParaRPr lang="en-US">
                <a:solidFill>
                  <a:prstClr val="black"/>
                </a:solidFill>
                <a:latin typeface="Arial" charset="0"/>
              </a:endParaRPr>
            </a:p>
          </p:txBody>
        </p:sp>
        <p:sp>
          <p:nvSpPr>
            <p:cNvPr id="105523" name="AutoShape 53"/>
            <p:cNvSpPr>
              <a:spLocks noChangeArrowheads="1"/>
            </p:cNvSpPr>
            <p:nvPr/>
          </p:nvSpPr>
          <p:spPr bwMode="auto">
            <a:xfrm rot="2856910" flipH="1">
              <a:off x="1757363" y="5308600"/>
              <a:ext cx="46038" cy="119063"/>
            </a:xfrm>
            <a:prstGeom prst="triangle">
              <a:avLst>
                <a:gd name="adj" fmla="val 90231"/>
              </a:avLst>
            </a:prstGeom>
            <a:solidFill>
              <a:srgbClr val="FFFF99"/>
            </a:solidFill>
            <a:ln w="9525">
              <a:solidFill>
                <a:srgbClr val="FFFF99"/>
              </a:solidFill>
              <a:miter lim="800000"/>
              <a:headEnd/>
              <a:tailEnd/>
            </a:ln>
          </p:spPr>
          <p:txBody>
            <a:bodyPr wrap="none" anchor="ctr"/>
            <a:lstStyle/>
            <a:p>
              <a:pPr fontAlgn="base" latinLnBrk="0">
                <a:spcBef>
                  <a:spcPct val="0"/>
                </a:spcBef>
                <a:spcAft>
                  <a:spcPct val="0"/>
                </a:spcAft>
              </a:pPr>
              <a:endParaRPr lang="en-US">
                <a:solidFill>
                  <a:prstClr val="black"/>
                </a:solidFill>
                <a:latin typeface="Arial" charset="0"/>
              </a:endParaRPr>
            </a:p>
          </p:txBody>
        </p:sp>
        <p:sp>
          <p:nvSpPr>
            <p:cNvPr id="105524" name="Rectangle 54"/>
            <p:cNvSpPr>
              <a:spLocks noChangeArrowheads="1"/>
            </p:cNvSpPr>
            <p:nvPr/>
          </p:nvSpPr>
          <p:spPr bwMode="auto">
            <a:xfrm>
              <a:off x="1446213" y="5392738"/>
              <a:ext cx="301625" cy="36513"/>
            </a:xfrm>
            <a:prstGeom prst="rect">
              <a:avLst/>
            </a:prstGeom>
            <a:solidFill>
              <a:srgbClr val="FFFF99"/>
            </a:solidFill>
            <a:ln w="9525">
              <a:solidFill>
                <a:srgbClr val="FFFF99"/>
              </a:solidFill>
              <a:miter lim="800000"/>
              <a:headEnd/>
              <a:tailEnd/>
            </a:ln>
          </p:spPr>
          <p:txBody>
            <a:bodyPr wrap="none" anchor="ctr"/>
            <a:lstStyle/>
            <a:p>
              <a:pPr fontAlgn="base" latinLnBrk="0">
                <a:spcBef>
                  <a:spcPct val="0"/>
                </a:spcBef>
                <a:spcAft>
                  <a:spcPct val="0"/>
                </a:spcAft>
              </a:pPr>
              <a:endParaRPr lang="en-US">
                <a:solidFill>
                  <a:prstClr val="black"/>
                </a:solidFill>
                <a:latin typeface="Arial" charset="0"/>
              </a:endParaRPr>
            </a:p>
          </p:txBody>
        </p:sp>
        <p:sp>
          <p:nvSpPr>
            <p:cNvPr id="105525" name="Line 55"/>
            <p:cNvSpPr>
              <a:spLocks noChangeShapeType="1"/>
            </p:cNvSpPr>
            <p:nvPr/>
          </p:nvSpPr>
          <p:spPr bwMode="auto">
            <a:xfrm flipV="1">
              <a:off x="1374775" y="5270500"/>
              <a:ext cx="166688" cy="42863"/>
            </a:xfrm>
            <a:prstGeom prst="line">
              <a:avLst/>
            </a:prstGeom>
            <a:noFill/>
            <a:ln w="9525">
              <a:solidFill>
                <a:srgbClr val="FFFF99"/>
              </a:solidFill>
              <a:round/>
              <a:headEnd/>
              <a:tailEnd/>
            </a:ln>
          </p:spPr>
          <p:txBody>
            <a:bodyPr/>
            <a:lstStyle/>
            <a:p>
              <a:pPr fontAlgn="base" latinLnBrk="0">
                <a:spcBef>
                  <a:spcPct val="0"/>
                </a:spcBef>
                <a:spcAft>
                  <a:spcPct val="0"/>
                </a:spcAft>
              </a:pPr>
              <a:endParaRPr lang="en-US">
                <a:solidFill>
                  <a:prstClr val="black"/>
                </a:solidFill>
                <a:latin typeface="Arial" charset="0"/>
              </a:endParaRPr>
            </a:p>
          </p:txBody>
        </p:sp>
        <p:sp>
          <p:nvSpPr>
            <p:cNvPr id="105526" name="Line 56"/>
            <p:cNvSpPr>
              <a:spLocks noChangeShapeType="1"/>
            </p:cNvSpPr>
            <p:nvPr/>
          </p:nvSpPr>
          <p:spPr bwMode="auto">
            <a:xfrm>
              <a:off x="1641475" y="5270500"/>
              <a:ext cx="171450" cy="46038"/>
            </a:xfrm>
            <a:prstGeom prst="line">
              <a:avLst/>
            </a:prstGeom>
            <a:noFill/>
            <a:ln w="9525">
              <a:solidFill>
                <a:srgbClr val="FFFF99"/>
              </a:solidFill>
              <a:round/>
              <a:headEnd/>
              <a:tailEnd/>
            </a:ln>
          </p:spPr>
          <p:txBody>
            <a:bodyPr/>
            <a:lstStyle/>
            <a:p>
              <a:pPr fontAlgn="base" latinLnBrk="0">
                <a:spcBef>
                  <a:spcPct val="0"/>
                </a:spcBef>
                <a:spcAft>
                  <a:spcPct val="0"/>
                </a:spcAft>
              </a:pPr>
              <a:endParaRPr lang="en-US">
                <a:solidFill>
                  <a:prstClr val="black"/>
                </a:solidFill>
                <a:latin typeface="Arial" charset="0"/>
              </a:endParaRPr>
            </a:p>
          </p:txBody>
        </p:sp>
        <p:sp>
          <p:nvSpPr>
            <p:cNvPr id="105527" name="Text Box 57"/>
            <p:cNvSpPr txBox="1">
              <a:spLocks noChangeArrowheads="1"/>
            </p:cNvSpPr>
            <p:nvPr/>
          </p:nvSpPr>
          <p:spPr bwMode="auto">
            <a:xfrm>
              <a:off x="1666875" y="5040313"/>
              <a:ext cx="287338" cy="274638"/>
            </a:xfrm>
            <a:prstGeom prst="rect">
              <a:avLst/>
            </a:prstGeom>
            <a:noFill/>
            <a:ln w="9525">
              <a:noFill/>
              <a:miter lim="800000"/>
              <a:headEnd/>
              <a:tailEnd/>
            </a:ln>
          </p:spPr>
          <p:txBody>
            <a:bodyPr wrap="none">
              <a:spAutoFit/>
            </a:bodyPr>
            <a:lstStyle/>
            <a:p>
              <a:pPr eaLnBrk="0" fontAlgn="base" latinLnBrk="0" hangingPunct="0">
                <a:spcBef>
                  <a:spcPct val="0"/>
                </a:spcBef>
                <a:spcAft>
                  <a:spcPct val="0"/>
                </a:spcAft>
              </a:pPr>
              <a:r>
                <a:rPr lang="en-US" sz="1200" b="1" dirty="0">
                  <a:solidFill>
                    <a:srgbClr val="FFFF99"/>
                  </a:solidFill>
                  <a:latin typeface="Verdana" pitchFamily="34" charset="0"/>
                </a:rPr>
                <a:t>T</a:t>
              </a:r>
            </a:p>
          </p:txBody>
        </p:sp>
        <p:sp>
          <p:nvSpPr>
            <p:cNvPr id="105528" name="Line 58"/>
            <p:cNvSpPr>
              <a:spLocks noChangeShapeType="1"/>
            </p:cNvSpPr>
            <p:nvPr/>
          </p:nvSpPr>
          <p:spPr bwMode="auto">
            <a:xfrm flipH="1">
              <a:off x="1747838" y="5432425"/>
              <a:ext cx="1588" cy="71438"/>
            </a:xfrm>
            <a:prstGeom prst="line">
              <a:avLst/>
            </a:prstGeom>
            <a:noFill/>
            <a:ln w="9525">
              <a:solidFill>
                <a:srgbClr val="FFFF99"/>
              </a:solidFill>
              <a:round/>
              <a:headEnd/>
              <a:tailEnd/>
            </a:ln>
          </p:spPr>
          <p:txBody>
            <a:bodyPr/>
            <a:lstStyle/>
            <a:p>
              <a:pPr fontAlgn="base" latinLnBrk="0">
                <a:spcBef>
                  <a:spcPct val="0"/>
                </a:spcBef>
                <a:spcAft>
                  <a:spcPct val="0"/>
                </a:spcAft>
              </a:pPr>
              <a:endParaRPr lang="en-US">
                <a:solidFill>
                  <a:prstClr val="black"/>
                </a:solidFill>
                <a:latin typeface="Arial" charset="0"/>
              </a:endParaRPr>
            </a:p>
          </p:txBody>
        </p:sp>
        <p:sp>
          <p:nvSpPr>
            <p:cNvPr id="105529" name="Line 59"/>
            <p:cNvSpPr>
              <a:spLocks noChangeShapeType="1"/>
            </p:cNvSpPr>
            <p:nvPr/>
          </p:nvSpPr>
          <p:spPr bwMode="auto">
            <a:xfrm flipH="1">
              <a:off x="1447800" y="5429250"/>
              <a:ext cx="1588" cy="71438"/>
            </a:xfrm>
            <a:prstGeom prst="line">
              <a:avLst/>
            </a:prstGeom>
            <a:noFill/>
            <a:ln w="9525">
              <a:solidFill>
                <a:srgbClr val="FFFF99"/>
              </a:solidFill>
              <a:round/>
              <a:headEnd/>
              <a:tailEnd/>
            </a:ln>
          </p:spPr>
          <p:txBody>
            <a:bodyPr/>
            <a:lstStyle/>
            <a:p>
              <a:pPr fontAlgn="base" latinLnBrk="0">
                <a:spcBef>
                  <a:spcPct val="0"/>
                </a:spcBef>
                <a:spcAft>
                  <a:spcPct val="0"/>
                </a:spcAft>
              </a:pPr>
              <a:endParaRPr lang="en-US">
                <a:solidFill>
                  <a:prstClr val="black"/>
                </a:solidFill>
                <a:latin typeface="Arial" charset="0"/>
              </a:endParaRPr>
            </a:p>
          </p:txBody>
        </p:sp>
        <p:sp>
          <p:nvSpPr>
            <p:cNvPr id="105530" name="Text Box 60"/>
            <p:cNvSpPr txBox="1">
              <a:spLocks noChangeArrowheads="1"/>
            </p:cNvSpPr>
            <p:nvPr/>
          </p:nvSpPr>
          <p:spPr bwMode="auto">
            <a:xfrm>
              <a:off x="1611313" y="5443538"/>
              <a:ext cx="1008063" cy="214313"/>
            </a:xfrm>
            <a:prstGeom prst="rect">
              <a:avLst/>
            </a:prstGeom>
            <a:noFill/>
            <a:ln w="9525">
              <a:noFill/>
              <a:miter lim="800000"/>
              <a:headEnd/>
              <a:tailEnd/>
            </a:ln>
          </p:spPr>
          <p:txBody>
            <a:bodyPr>
              <a:spAutoFit/>
            </a:bodyPr>
            <a:lstStyle/>
            <a:p>
              <a:pPr eaLnBrk="0" fontAlgn="base" latinLnBrk="0" hangingPunct="0">
                <a:spcBef>
                  <a:spcPct val="0"/>
                </a:spcBef>
                <a:spcAft>
                  <a:spcPct val="0"/>
                </a:spcAft>
              </a:pPr>
              <a:r>
                <a:rPr lang="en-US" sz="800" b="1" dirty="0">
                  <a:solidFill>
                    <a:srgbClr val="FF9933"/>
                  </a:solidFill>
                  <a:latin typeface="Verdana" pitchFamily="34" charset="0"/>
                </a:rPr>
                <a:t>OCH</a:t>
              </a:r>
              <a:r>
                <a:rPr lang="en-US" sz="800" b="1" baseline="-25000" dirty="0">
                  <a:solidFill>
                    <a:srgbClr val="FF9933"/>
                  </a:solidFill>
                  <a:latin typeface="Verdana" pitchFamily="34" charset="0"/>
                </a:rPr>
                <a:t>2</a:t>
              </a:r>
              <a:r>
                <a:rPr lang="en-US" sz="800" b="1" dirty="0">
                  <a:solidFill>
                    <a:srgbClr val="FF9933"/>
                  </a:solidFill>
                  <a:latin typeface="Verdana" pitchFamily="34" charset="0"/>
                </a:rPr>
                <a:t>CH</a:t>
              </a:r>
              <a:r>
                <a:rPr lang="en-US" sz="800" b="1" baseline="-25000" dirty="0">
                  <a:solidFill>
                    <a:srgbClr val="FF9933"/>
                  </a:solidFill>
                  <a:latin typeface="Verdana" pitchFamily="34" charset="0"/>
                </a:rPr>
                <a:t>2</a:t>
              </a:r>
              <a:r>
                <a:rPr lang="en-US" sz="800" b="1" dirty="0">
                  <a:solidFill>
                    <a:srgbClr val="FF9933"/>
                  </a:solidFill>
                  <a:latin typeface="Verdana" pitchFamily="34" charset="0"/>
                </a:rPr>
                <a:t>OCH</a:t>
              </a:r>
              <a:r>
                <a:rPr lang="en-US" sz="800" b="1" baseline="-25000" dirty="0">
                  <a:solidFill>
                    <a:srgbClr val="FF9933"/>
                  </a:solidFill>
                  <a:latin typeface="Verdana" pitchFamily="34" charset="0"/>
                </a:rPr>
                <a:t>3</a:t>
              </a:r>
            </a:p>
          </p:txBody>
        </p:sp>
        <p:sp>
          <p:nvSpPr>
            <p:cNvPr id="105531" name="Text Box 61"/>
            <p:cNvSpPr txBox="1">
              <a:spLocks noChangeArrowheads="1"/>
            </p:cNvSpPr>
            <p:nvPr/>
          </p:nvSpPr>
          <p:spPr bwMode="auto">
            <a:xfrm>
              <a:off x="1457325" y="5159375"/>
              <a:ext cx="269875" cy="214313"/>
            </a:xfrm>
            <a:prstGeom prst="rect">
              <a:avLst/>
            </a:prstGeom>
            <a:noFill/>
            <a:ln w="9525">
              <a:noFill/>
              <a:miter lim="800000"/>
              <a:headEnd/>
              <a:tailEnd/>
            </a:ln>
          </p:spPr>
          <p:txBody>
            <a:bodyPr wrap="none">
              <a:spAutoFit/>
            </a:bodyPr>
            <a:lstStyle/>
            <a:p>
              <a:pPr eaLnBrk="0" fontAlgn="base" latinLnBrk="0" hangingPunct="0">
                <a:spcBef>
                  <a:spcPct val="0"/>
                </a:spcBef>
                <a:spcAft>
                  <a:spcPct val="0"/>
                </a:spcAft>
              </a:pPr>
              <a:r>
                <a:rPr lang="en-US" sz="800" b="1" dirty="0">
                  <a:solidFill>
                    <a:srgbClr val="FFFF99"/>
                  </a:solidFill>
                  <a:latin typeface="Verdana" pitchFamily="34" charset="0"/>
                </a:rPr>
                <a:t>O</a:t>
              </a:r>
            </a:p>
          </p:txBody>
        </p:sp>
        <p:sp>
          <p:nvSpPr>
            <p:cNvPr id="105532" name="Line 62"/>
            <p:cNvSpPr>
              <a:spLocks noChangeShapeType="1"/>
            </p:cNvSpPr>
            <p:nvPr/>
          </p:nvSpPr>
          <p:spPr bwMode="auto">
            <a:xfrm>
              <a:off x="2162175" y="5905500"/>
              <a:ext cx="0" cy="66675"/>
            </a:xfrm>
            <a:prstGeom prst="line">
              <a:avLst/>
            </a:prstGeom>
            <a:noFill/>
            <a:ln w="9525">
              <a:solidFill>
                <a:srgbClr val="FFFF99"/>
              </a:solidFill>
              <a:round/>
              <a:headEnd/>
              <a:tailEnd/>
            </a:ln>
          </p:spPr>
          <p:txBody>
            <a:bodyPr/>
            <a:lstStyle/>
            <a:p>
              <a:pPr fontAlgn="base" latinLnBrk="0">
                <a:spcBef>
                  <a:spcPct val="0"/>
                </a:spcBef>
                <a:spcAft>
                  <a:spcPct val="0"/>
                </a:spcAft>
              </a:pPr>
              <a:endParaRPr lang="en-US">
                <a:solidFill>
                  <a:prstClr val="black"/>
                </a:solidFill>
                <a:latin typeface="Arial" charset="0"/>
              </a:endParaRPr>
            </a:p>
          </p:txBody>
        </p:sp>
        <p:sp>
          <p:nvSpPr>
            <p:cNvPr id="105533" name="AutoShape 63"/>
            <p:cNvSpPr>
              <a:spLocks noChangeArrowheads="1"/>
            </p:cNvSpPr>
            <p:nvPr/>
          </p:nvSpPr>
          <p:spPr bwMode="auto">
            <a:xfrm rot="18743090">
              <a:off x="1743075" y="5961063"/>
              <a:ext cx="46038" cy="136525"/>
            </a:xfrm>
            <a:prstGeom prst="triangle">
              <a:avLst>
                <a:gd name="adj" fmla="val 83398"/>
              </a:avLst>
            </a:prstGeom>
            <a:solidFill>
              <a:srgbClr val="FFFF99"/>
            </a:solidFill>
            <a:ln w="9525">
              <a:solidFill>
                <a:srgbClr val="FFFF99"/>
              </a:solidFill>
              <a:miter lim="800000"/>
              <a:headEnd/>
              <a:tailEnd/>
            </a:ln>
          </p:spPr>
          <p:txBody>
            <a:bodyPr wrap="none" anchor="ctr"/>
            <a:lstStyle/>
            <a:p>
              <a:pPr fontAlgn="base" latinLnBrk="0">
                <a:spcBef>
                  <a:spcPct val="0"/>
                </a:spcBef>
                <a:spcAft>
                  <a:spcPct val="0"/>
                </a:spcAft>
              </a:pPr>
              <a:endParaRPr lang="en-US">
                <a:solidFill>
                  <a:prstClr val="black"/>
                </a:solidFill>
                <a:latin typeface="Arial" charset="0"/>
              </a:endParaRPr>
            </a:p>
          </p:txBody>
        </p:sp>
        <p:sp>
          <p:nvSpPr>
            <p:cNvPr id="105534" name="AutoShape 64"/>
            <p:cNvSpPr>
              <a:spLocks noChangeArrowheads="1"/>
            </p:cNvSpPr>
            <p:nvPr/>
          </p:nvSpPr>
          <p:spPr bwMode="auto">
            <a:xfrm rot="2856910" flipH="1">
              <a:off x="2109788" y="5965825"/>
              <a:ext cx="46038" cy="119063"/>
            </a:xfrm>
            <a:prstGeom prst="triangle">
              <a:avLst>
                <a:gd name="adj" fmla="val 90231"/>
              </a:avLst>
            </a:prstGeom>
            <a:solidFill>
              <a:srgbClr val="FFFF99"/>
            </a:solidFill>
            <a:ln w="9525">
              <a:solidFill>
                <a:srgbClr val="FFFF99"/>
              </a:solidFill>
              <a:miter lim="800000"/>
              <a:headEnd/>
              <a:tailEnd/>
            </a:ln>
          </p:spPr>
          <p:txBody>
            <a:bodyPr wrap="none" anchor="ctr"/>
            <a:lstStyle/>
            <a:p>
              <a:pPr fontAlgn="base" latinLnBrk="0">
                <a:spcBef>
                  <a:spcPct val="0"/>
                </a:spcBef>
                <a:spcAft>
                  <a:spcPct val="0"/>
                </a:spcAft>
              </a:pPr>
              <a:endParaRPr lang="en-US">
                <a:solidFill>
                  <a:prstClr val="black"/>
                </a:solidFill>
                <a:latin typeface="Arial" charset="0"/>
              </a:endParaRPr>
            </a:p>
          </p:txBody>
        </p:sp>
        <p:sp>
          <p:nvSpPr>
            <p:cNvPr id="105535" name="Rectangle 65"/>
            <p:cNvSpPr>
              <a:spLocks noChangeArrowheads="1"/>
            </p:cNvSpPr>
            <p:nvPr/>
          </p:nvSpPr>
          <p:spPr bwMode="auto">
            <a:xfrm>
              <a:off x="1798638" y="6049963"/>
              <a:ext cx="301625" cy="36513"/>
            </a:xfrm>
            <a:prstGeom prst="rect">
              <a:avLst/>
            </a:prstGeom>
            <a:solidFill>
              <a:srgbClr val="FFFF99"/>
            </a:solidFill>
            <a:ln w="9525">
              <a:solidFill>
                <a:srgbClr val="FFFF99"/>
              </a:solidFill>
              <a:miter lim="800000"/>
              <a:headEnd/>
              <a:tailEnd/>
            </a:ln>
          </p:spPr>
          <p:txBody>
            <a:bodyPr wrap="none" anchor="ctr"/>
            <a:lstStyle/>
            <a:p>
              <a:pPr fontAlgn="base" latinLnBrk="0">
                <a:spcBef>
                  <a:spcPct val="0"/>
                </a:spcBef>
                <a:spcAft>
                  <a:spcPct val="0"/>
                </a:spcAft>
              </a:pPr>
              <a:endParaRPr lang="en-US">
                <a:solidFill>
                  <a:prstClr val="black"/>
                </a:solidFill>
                <a:latin typeface="Arial" charset="0"/>
              </a:endParaRPr>
            </a:p>
          </p:txBody>
        </p:sp>
        <p:sp>
          <p:nvSpPr>
            <p:cNvPr id="105536" name="Line 66"/>
            <p:cNvSpPr>
              <a:spLocks noChangeShapeType="1"/>
            </p:cNvSpPr>
            <p:nvPr/>
          </p:nvSpPr>
          <p:spPr bwMode="auto">
            <a:xfrm flipV="1">
              <a:off x="1727200" y="5927725"/>
              <a:ext cx="166688" cy="42863"/>
            </a:xfrm>
            <a:prstGeom prst="line">
              <a:avLst/>
            </a:prstGeom>
            <a:noFill/>
            <a:ln w="9525">
              <a:solidFill>
                <a:srgbClr val="FFFF99"/>
              </a:solidFill>
              <a:round/>
              <a:headEnd/>
              <a:tailEnd/>
            </a:ln>
          </p:spPr>
          <p:txBody>
            <a:bodyPr/>
            <a:lstStyle/>
            <a:p>
              <a:pPr fontAlgn="base" latinLnBrk="0">
                <a:spcBef>
                  <a:spcPct val="0"/>
                </a:spcBef>
                <a:spcAft>
                  <a:spcPct val="0"/>
                </a:spcAft>
              </a:pPr>
              <a:endParaRPr lang="en-US">
                <a:solidFill>
                  <a:prstClr val="black"/>
                </a:solidFill>
                <a:latin typeface="Arial" charset="0"/>
              </a:endParaRPr>
            </a:p>
          </p:txBody>
        </p:sp>
        <p:sp>
          <p:nvSpPr>
            <p:cNvPr id="105537" name="Line 67"/>
            <p:cNvSpPr>
              <a:spLocks noChangeShapeType="1"/>
            </p:cNvSpPr>
            <p:nvPr/>
          </p:nvSpPr>
          <p:spPr bwMode="auto">
            <a:xfrm>
              <a:off x="1993900" y="5927725"/>
              <a:ext cx="171450" cy="46038"/>
            </a:xfrm>
            <a:prstGeom prst="line">
              <a:avLst/>
            </a:prstGeom>
            <a:noFill/>
            <a:ln w="9525">
              <a:solidFill>
                <a:srgbClr val="FFFF99"/>
              </a:solidFill>
              <a:round/>
              <a:headEnd/>
              <a:tailEnd/>
            </a:ln>
          </p:spPr>
          <p:txBody>
            <a:bodyPr/>
            <a:lstStyle/>
            <a:p>
              <a:pPr fontAlgn="base" latinLnBrk="0">
                <a:spcBef>
                  <a:spcPct val="0"/>
                </a:spcBef>
                <a:spcAft>
                  <a:spcPct val="0"/>
                </a:spcAft>
              </a:pPr>
              <a:endParaRPr lang="en-US">
                <a:solidFill>
                  <a:prstClr val="black"/>
                </a:solidFill>
                <a:latin typeface="Arial" charset="0"/>
              </a:endParaRPr>
            </a:p>
          </p:txBody>
        </p:sp>
        <p:sp>
          <p:nvSpPr>
            <p:cNvPr id="105538" name="Text Box 68"/>
            <p:cNvSpPr txBox="1">
              <a:spLocks noChangeArrowheads="1"/>
            </p:cNvSpPr>
            <p:nvPr/>
          </p:nvSpPr>
          <p:spPr bwMode="auto">
            <a:xfrm>
              <a:off x="2009775" y="5697538"/>
              <a:ext cx="293688" cy="274638"/>
            </a:xfrm>
            <a:prstGeom prst="rect">
              <a:avLst/>
            </a:prstGeom>
            <a:noFill/>
            <a:ln w="9525">
              <a:noFill/>
              <a:miter lim="800000"/>
              <a:headEnd/>
              <a:tailEnd/>
            </a:ln>
          </p:spPr>
          <p:txBody>
            <a:bodyPr wrap="none">
              <a:spAutoFit/>
            </a:bodyPr>
            <a:lstStyle/>
            <a:p>
              <a:pPr eaLnBrk="0" fontAlgn="base" latinLnBrk="0" hangingPunct="0">
                <a:spcBef>
                  <a:spcPct val="0"/>
                </a:spcBef>
                <a:spcAft>
                  <a:spcPct val="0"/>
                </a:spcAft>
              </a:pPr>
              <a:r>
                <a:rPr lang="en-US" sz="1200" b="1">
                  <a:solidFill>
                    <a:srgbClr val="66FF33"/>
                  </a:solidFill>
                  <a:latin typeface="Verdana" pitchFamily="34" charset="0"/>
                </a:rPr>
                <a:t>C</a:t>
              </a:r>
            </a:p>
          </p:txBody>
        </p:sp>
        <p:sp>
          <p:nvSpPr>
            <p:cNvPr id="105539" name="Line 69"/>
            <p:cNvSpPr>
              <a:spLocks noChangeShapeType="1"/>
            </p:cNvSpPr>
            <p:nvPr/>
          </p:nvSpPr>
          <p:spPr bwMode="auto">
            <a:xfrm flipH="1">
              <a:off x="2100263" y="6089650"/>
              <a:ext cx="1588" cy="71438"/>
            </a:xfrm>
            <a:prstGeom prst="line">
              <a:avLst/>
            </a:prstGeom>
            <a:noFill/>
            <a:ln w="9525">
              <a:solidFill>
                <a:srgbClr val="FFFF99"/>
              </a:solidFill>
              <a:round/>
              <a:headEnd/>
              <a:tailEnd/>
            </a:ln>
          </p:spPr>
          <p:txBody>
            <a:bodyPr/>
            <a:lstStyle/>
            <a:p>
              <a:pPr fontAlgn="base" latinLnBrk="0">
                <a:spcBef>
                  <a:spcPct val="0"/>
                </a:spcBef>
                <a:spcAft>
                  <a:spcPct val="0"/>
                </a:spcAft>
              </a:pPr>
              <a:endParaRPr lang="en-US">
                <a:solidFill>
                  <a:prstClr val="black"/>
                </a:solidFill>
                <a:latin typeface="Arial" charset="0"/>
              </a:endParaRPr>
            </a:p>
          </p:txBody>
        </p:sp>
        <p:sp>
          <p:nvSpPr>
            <p:cNvPr id="105540" name="Line 70"/>
            <p:cNvSpPr>
              <a:spLocks noChangeShapeType="1"/>
            </p:cNvSpPr>
            <p:nvPr/>
          </p:nvSpPr>
          <p:spPr bwMode="auto">
            <a:xfrm flipH="1">
              <a:off x="1800225" y="6086475"/>
              <a:ext cx="1588" cy="71438"/>
            </a:xfrm>
            <a:prstGeom prst="line">
              <a:avLst/>
            </a:prstGeom>
            <a:noFill/>
            <a:ln w="9525">
              <a:solidFill>
                <a:srgbClr val="FFFF99"/>
              </a:solidFill>
              <a:round/>
              <a:headEnd/>
              <a:tailEnd/>
            </a:ln>
          </p:spPr>
          <p:txBody>
            <a:bodyPr/>
            <a:lstStyle/>
            <a:p>
              <a:pPr fontAlgn="base" latinLnBrk="0">
                <a:spcBef>
                  <a:spcPct val="0"/>
                </a:spcBef>
                <a:spcAft>
                  <a:spcPct val="0"/>
                </a:spcAft>
              </a:pPr>
              <a:endParaRPr lang="en-US">
                <a:solidFill>
                  <a:prstClr val="black"/>
                </a:solidFill>
                <a:latin typeface="Arial" charset="0"/>
              </a:endParaRPr>
            </a:p>
          </p:txBody>
        </p:sp>
        <p:sp>
          <p:nvSpPr>
            <p:cNvPr id="105541" name="Text Box 71"/>
            <p:cNvSpPr txBox="1">
              <a:spLocks noChangeArrowheads="1"/>
            </p:cNvSpPr>
            <p:nvPr/>
          </p:nvSpPr>
          <p:spPr bwMode="auto">
            <a:xfrm>
              <a:off x="1963738" y="6100763"/>
              <a:ext cx="1008063" cy="214313"/>
            </a:xfrm>
            <a:prstGeom prst="rect">
              <a:avLst/>
            </a:prstGeom>
            <a:noFill/>
            <a:ln w="9525">
              <a:noFill/>
              <a:miter lim="800000"/>
              <a:headEnd/>
              <a:tailEnd/>
            </a:ln>
          </p:spPr>
          <p:txBody>
            <a:bodyPr>
              <a:spAutoFit/>
            </a:bodyPr>
            <a:lstStyle/>
            <a:p>
              <a:pPr eaLnBrk="0" fontAlgn="base" latinLnBrk="0" hangingPunct="0">
                <a:spcBef>
                  <a:spcPct val="0"/>
                </a:spcBef>
                <a:spcAft>
                  <a:spcPct val="0"/>
                </a:spcAft>
              </a:pPr>
              <a:r>
                <a:rPr lang="en-US" sz="800" b="1" dirty="0">
                  <a:solidFill>
                    <a:srgbClr val="FF9933"/>
                  </a:solidFill>
                  <a:latin typeface="Verdana" pitchFamily="34" charset="0"/>
                </a:rPr>
                <a:t>OCH</a:t>
              </a:r>
              <a:r>
                <a:rPr lang="en-US" sz="800" b="1" baseline="-25000" dirty="0">
                  <a:solidFill>
                    <a:srgbClr val="FF9933"/>
                  </a:solidFill>
                  <a:latin typeface="Verdana" pitchFamily="34" charset="0"/>
                </a:rPr>
                <a:t>2</a:t>
              </a:r>
              <a:r>
                <a:rPr lang="en-US" sz="800" b="1" dirty="0">
                  <a:solidFill>
                    <a:srgbClr val="FF9933"/>
                  </a:solidFill>
                  <a:latin typeface="Verdana" pitchFamily="34" charset="0"/>
                </a:rPr>
                <a:t>CH</a:t>
              </a:r>
              <a:r>
                <a:rPr lang="en-US" sz="800" b="1" baseline="-25000" dirty="0">
                  <a:solidFill>
                    <a:srgbClr val="FF9933"/>
                  </a:solidFill>
                  <a:latin typeface="Verdana" pitchFamily="34" charset="0"/>
                </a:rPr>
                <a:t>2</a:t>
              </a:r>
              <a:r>
                <a:rPr lang="en-US" sz="800" b="1" dirty="0">
                  <a:solidFill>
                    <a:srgbClr val="FF9933"/>
                  </a:solidFill>
                  <a:latin typeface="Verdana" pitchFamily="34" charset="0"/>
                </a:rPr>
                <a:t>OCH</a:t>
              </a:r>
              <a:r>
                <a:rPr lang="en-US" sz="800" b="1" baseline="-25000" dirty="0">
                  <a:solidFill>
                    <a:srgbClr val="FF9933"/>
                  </a:solidFill>
                  <a:latin typeface="Verdana" pitchFamily="34" charset="0"/>
                </a:rPr>
                <a:t>3</a:t>
              </a:r>
            </a:p>
          </p:txBody>
        </p:sp>
        <p:sp>
          <p:nvSpPr>
            <p:cNvPr id="105542" name="Text Box 72"/>
            <p:cNvSpPr txBox="1">
              <a:spLocks noChangeArrowheads="1"/>
            </p:cNvSpPr>
            <p:nvPr/>
          </p:nvSpPr>
          <p:spPr bwMode="auto">
            <a:xfrm>
              <a:off x="1809750" y="5816600"/>
              <a:ext cx="269875" cy="214313"/>
            </a:xfrm>
            <a:prstGeom prst="rect">
              <a:avLst/>
            </a:prstGeom>
            <a:noFill/>
            <a:ln w="9525">
              <a:noFill/>
              <a:miter lim="800000"/>
              <a:headEnd/>
              <a:tailEnd/>
            </a:ln>
          </p:spPr>
          <p:txBody>
            <a:bodyPr wrap="none">
              <a:spAutoFit/>
            </a:bodyPr>
            <a:lstStyle/>
            <a:p>
              <a:pPr eaLnBrk="0" fontAlgn="base" latinLnBrk="0" hangingPunct="0">
                <a:spcBef>
                  <a:spcPct val="0"/>
                </a:spcBef>
                <a:spcAft>
                  <a:spcPct val="0"/>
                </a:spcAft>
              </a:pPr>
              <a:r>
                <a:rPr lang="en-US" sz="800" b="1">
                  <a:solidFill>
                    <a:srgbClr val="FFFF99"/>
                  </a:solidFill>
                  <a:latin typeface="Verdana" pitchFamily="34" charset="0"/>
                </a:rPr>
                <a:t>O</a:t>
              </a:r>
            </a:p>
          </p:txBody>
        </p:sp>
        <p:grpSp>
          <p:nvGrpSpPr>
            <p:cNvPr id="105543" name="Group 73"/>
            <p:cNvGrpSpPr>
              <a:grpSpLocks/>
            </p:cNvGrpSpPr>
            <p:nvPr/>
          </p:nvGrpSpPr>
          <p:grpSpPr bwMode="auto">
            <a:xfrm>
              <a:off x="214313" y="3667125"/>
              <a:ext cx="149225" cy="187325"/>
              <a:chOff x="960" y="2083"/>
              <a:chExt cx="94" cy="118"/>
            </a:xfrm>
          </p:grpSpPr>
          <p:sp>
            <p:nvSpPr>
              <p:cNvPr id="105611" name="Line 74"/>
              <p:cNvSpPr>
                <a:spLocks noChangeShapeType="1"/>
              </p:cNvSpPr>
              <p:nvPr/>
            </p:nvSpPr>
            <p:spPr bwMode="auto">
              <a:xfrm>
                <a:off x="960" y="2083"/>
                <a:ext cx="0" cy="29"/>
              </a:xfrm>
              <a:prstGeom prst="line">
                <a:avLst/>
              </a:prstGeom>
              <a:noFill/>
              <a:ln w="9525">
                <a:solidFill>
                  <a:srgbClr val="FFFF99"/>
                </a:solidFill>
                <a:round/>
                <a:headEnd/>
                <a:tailEnd/>
              </a:ln>
            </p:spPr>
            <p:txBody>
              <a:bodyPr/>
              <a:lstStyle/>
              <a:p>
                <a:pPr fontAlgn="base" latinLnBrk="0">
                  <a:spcBef>
                    <a:spcPct val="0"/>
                  </a:spcBef>
                  <a:spcAft>
                    <a:spcPct val="0"/>
                  </a:spcAft>
                </a:pPr>
                <a:endParaRPr lang="en-US">
                  <a:solidFill>
                    <a:prstClr val="black"/>
                  </a:solidFill>
                  <a:latin typeface="Arial" charset="0"/>
                </a:endParaRPr>
              </a:p>
            </p:txBody>
          </p:sp>
          <p:sp>
            <p:nvSpPr>
              <p:cNvPr id="105612" name="Line 75"/>
              <p:cNvSpPr>
                <a:spLocks noChangeShapeType="1"/>
              </p:cNvSpPr>
              <p:nvPr/>
            </p:nvSpPr>
            <p:spPr bwMode="auto">
              <a:xfrm>
                <a:off x="992" y="2112"/>
                <a:ext cx="0" cy="29"/>
              </a:xfrm>
              <a:prstGeom prst="line">
                <a:avLst/>
              </a:prstGeom>
              <a:noFill/>
              <a:ln w="9525">
                <a:solidFill>
                  <a:srgbClr val="FFFF99"/>
                </a:solidFill>
                <a:round/>
                <a:headEnd/>
                <a:tailEnd/>
              </a:ln>
            </p:spPr>
            <p:txBody>
              <a:bodyPr/>
              <a:lstStyle/>
              <a:p>
                <a:pPr fontAlgn="base" latinLnBrk="0">
                  <a:spcBef>
                    <a:spcPct val="0"/>
                  </a:spcBef>
                  <a:spcAft>
                    <a:spcPct val="0"/>
                  </a:spcAft>
                </a:pPr>
                <a:endParaRPr lang="en-US">
                  <a:solidFill>
                    <a:prstClr val="black"/>
                  </a:solidFill>
                  <a:latin typeface="Arial" charset="0"/>
                </a:endParaRPr>
              </a:p>
            </p:txBody>
          </p:sp>
          <p:sp>
            <p:nvSpPr>
              <p:cNvPr id="105613" name="Line 76"/>
              <p:cNvSpPr>
                <a:spLocks noChangeShapeType="1"/>
              </p:cNvSpPr>
              <p:nvPr/>
            </p:nvSpPr>
            <p:spPr bwMode="auto">
              <a:xfrm rot="5400000">
                <a:off x="975" y="2097"/>
                <a:ext cx="0" cy="29"/>
              </a:xfrm>
              <a:prstGeom prst="line">
                <a:avLst/>
              </a:prstGeom>
              <a:noFill/>
              <a:ln w="9525">
                <a:solidFill>
                  <a:srgbClr val="FFFF99"/>
                </a:solidFill>
                <a:round/>
                <a:headEnd/>
                <a:tailEnd/>
              </a:ln>
            </p:spPr>
            <p:txBody>
              <a:bodyPr/>
              <a:lstStyle/>
              <a:p>
                <a:pPr fontAlgn="base" latinLnBrk="0">
                  <a:spcBef>
                    <a:spcPct val="0"/>
                  </a:spcBef>
                  <a:spcAft>
                    <a:spcPct val="0"/>
                  </a:spcAft>
                </a:pPr>
                <a:endParaRPr lang="en-US">
                  <a:solidFill>
                    <a:prstClr val="black"/>
                  </a:solidFill>
                  <a:latin typeface="Arial" charset="0"/>
                </a:endParaRPr>
              </a:p>
            </p:txBody>
          </p:sp>
          <p:sp>
            <p:nvSpPr>
              <p:cNvPr id="105614" name="Line 77"/>
              <p:cNvSpPr>
                <a:spLocks noChangeShapeType="1"/>
              </p:cNvSpPr>
              <p:nvPr/>
            </p:nvSpPr>
            <p:spPr bwMode="auto">
              <a:xfrm rot="5400000">
                <a:off x="1007" y="2127"/>
                <a:ext cx="0" cy="29"/>
              </a:xfrm>
              <a:prstGeom prst="line">
                <a:avLst/>
              </a:prstGeom>
              <a:noFill/>
              <a:ln w="9525">
                <a:solidFill>
                  <a:srgbClr val="FFFF99"/>
                </a:solidFill>
                <a:round/>
                <a:headEnd/>
                <a:tailEnd/>
              </a:ln>
            </p:spPr>
            <p:txBody>
              <a:bodyPr/>
              <a:lstStyle/>
              <a:p>
                <a:pPr fontAlgn="base" latinLnBrk="0">
                  <a:spcBef>
                    <a:spcPct val="0"/>
                  </a:spcBef>
                  <a:spcAft>
                    <a:spcPct val="0"/>
                  </a:spcAft>
                </a:pPr>
                <a:endParaRPr lang="en-US">
                  <a:solidFill>
                    <a:prstClr val="black"/>
                  </a:solidFill>
                  <a:latin typeface="Arial" charset="0"/>
                </a:endParaRPr>
              </a:p>
            </p:txBody>
          </p:sp>
          <p:sp>
            <p:nvSpPr>
              <p:cNvPr id="105615" name="Line 78"/>
              <p:cNvSpPr>
                <a:spLocks noChangeShapeType="1"/>
              </p:cNvSpPr>
              <p:nvPr/>
            </p:nvSpPr>
            <p:spPr bwMode="auto">
              <a:xfrm>
                <a:off x="1022" y="2143"/>
                <a:ext cx="0" cy="29"/>
              </a:xfrm>
              <a:prstGeom prst="line">
                <a:avLst/>
              </a:prstGeom>
              <a:noFill/>
              <a:ln w="9525">
                <a:solidFill>
                  <a:srgbClr val="FFFF99"/>
                </a:solidFill>
                <a:round/>
                <a:headEnd/>
                <a:tailEnd/>
              </a:ln>
            </p:spPr>
            <p:txBody>
              <a:bodyPr/>
              <a:lstStyle/>
              <a:p>
                <a:pPr fontAlgn="base" latinLnBrk="0">
                  <a:spcBef>
                    <a:spcPct val="0"/>
                  </a:spcBef>
                  <a:spcAft>
                    <a:spcPct val="0"/>
                  </a:spcAft>
                </a:pPr>
                <a:endParaRPr lang="en-US">
                  <a:solidFill>
                    <a:prstClr val="black"/>
                  </a:solidFill>
                  <a:latin typeface="Arial" charset="0"/>
                </a:endParaRPr>
              </a:p>
            </p:txBody>
          </p:sp>
          <p:sp>
            <p:nvSpPr>
              <p:cNvPr id="105616" name="Line 79"/>
              <p:cNvSpPr>
                <a:spLocks noChangeShapeType="1"/>
              </p:cNvSpPr>
              <p:nvPr/>
            </p:nvSpPr>
            <p:spPr bwMode="auto">
              <a:xfrm>
                <a:off x="1054" y="2172"/>
                <a:ext cx="0" cy="29"/>
              </a:xfrm>
              <a:prstGeom prst="line">
                <a:avLst/>
              </a:prstGeom>
              <a:noFill/>
              <a:ln w="9525">
                <a:solidFill>
                  <a:srgbClr val="FFFF99"/>
                </a:solidFill>
                <a:round/>
                <a:headEnd/>
                <a:tailEnd/>
              </a:ln>
            </p:spPr>
            <p:txBody>
              <a:bodyPr/>
              <a:lstStyle/>
              <a:p>
                <a:pPr fontAlgn="base" latinLnBrk="0">
                  <a:spcBef>
                    <a:spcPct val="0"/>
                  </a:spcBef>
                  <a:spcAft>
                    <a:spcPct val="0"/>
                  </a:spcAft>
                </a:pPr>
                <a:endParaRPr lang="en-US">
                  <a:solidFill>
                    <a:prstClr val="black"/>
                  </a:solidFill>
                  <a:latin typeface="Arial" charset="0"/>
                </a:endParaRPr>
              </a:p>
            </p:txBody>
          </p:sp>
          <p:sp>
            <p:nvSpPr>
              <p:cNvPr id="105617" name="Line 80"/>
              <p:cNvSpPr>
                <a:spLocks noChangeShapeType="1"/>
              </p:cNvSpPr>
              <p:nvPr/>
            </p:nvSpPr>
            <p:spPr bwMode="auto">
              <a:xfrm rot="5400000">
                <a:off x="1037" y="2157"/>
                <a:ext cx="0" cy="29"/>
              </a:xfrm>
              <a:prstGeom prst="line">
                <a:avLst/>
              </a:prstGeom>
              <a:noFill/>
              <a:ln w="9525">
                <a:solidFill>
                  <a:srgbClr val="FFFF99"/>
                </a:solidFill>
                <a:round/>
                <a:headEnd/>
                <a:tailEnd/>
              </a:ln>
            </p:spPr>
            <p:txBody>
              <a:bodyPr/>
              <a:lstStyle/>
              <a:p>
                <a:pPr fontAlgn="base" latinLnBrk="0">
                  <a:spcBef>
                    <a:spcPct val="0"/>
                  </a:spcBef>
                  <a:spcAft>
                    <a:spcPct val="0"/>
                  </a:spcAft>
                </a:pPr>
                <a:endParaRPr lang="en-US">
                  <a:solidFill>
                    <a:prstClr val="black"/>
                  </a:solidFill>
                  <a:latin typeface="Arial" charset="0"/>
                </a:endParaRPr>
              </a:p>
            </p:txBody>
          </p:sp>
        </p:grpSp>
        <p:grpSp>
          <p:nvGrpSpPr>
            <p:cNvPr id="105544" name="Group 81"/>
            <p:cNvGrpSpPr>
              <a:grpSpLocks/>
            </p:cNvGrpSpPr>
            <p:nvPr/>
          </p:nvGrpSpPr>
          <p:grpSpPr bwMode="auto">
            <a:xfrm>
              <a:off x="1819275" y="6553200"/>
              <a:ext cx="149225" cy="187325"/>
              <a:chOff x="960" y="2083"/>
              <a:chExt cx="94" cy="118"/>
            </a:xfrm>
          </p:grpSpPr>
          <p:sp>
            <p:nvSpPr>
              <p:cNvPr id="105604" name="Line 82"/>
              <p:cNvSpPr>
                <a:spLocks noChangeShapeType="1"/>
              </p:cNvSpPr>
              <p:nvPr/>
            </p:nvSpPr>
            <p:spPr bwMode="auto">
              <a:xfrm>
                <a:off x="960" y="2083"/>
                <a:ext cx="0" cy="29"/>
              </a:xfrm>
              <a:prstGeom prst="line">
                <a:avLst/>
              </a:prstGeom>
              <a:noFill/>
              <a:ln w="9525">
                <a:solidFill>
                  <a:srgbClr val="FFFF99"/>
                </a:solidFill>
                <a:round/>
                <a:headEnd/>
                <a:tailEnd/>
              </a:ln>
            </p:spPr>
            <p:txBody>
              <a:bodyPr/>
              <a:lstStyle/>
              <a:p>
                <a:pPr fontAlgn="base" latinLnBrk="0">
                  <a:spcBef>
                    <a:spcPct val="0"/>
                  </a:spcBef>
                  <a:spcAft>
                    <a:spcPct val="0"/>
                  </a:spcAft>
                </a:pPr>
                <a:endParaRPr lang="en-US">
                  <a:solidFill>
                    <a:prstClr val="black"/>
                  </a:solidFill>
                  <a:latin typeface="Arial" charset="0"/>
                </a:endParaRPr>
              </a:p>
            </p:txBody>
          </p:sp>
          <p:sp>
            <p:nvSpPr>
              <p:cNvPr id="105605" name="Line 83"/>
              <p:cNvSpPr>
                <a:spLocks noChangeShapeType="1"/>
              </p:cNvSpPr>
              <p:nvPr/>
            </p:nvSpPr>
            <p:spPr bwMode="auto">
              <a:xfrm>
                <a:off x="992" y="2112"/>
                <a:ext cx="0" cy="29"/>
              </a:xfrm>
              <a:prstGeom prst="line">
                <a:avLst/>
              </a:prstGeom>
              <a:noFill/>
              <a:ln w="9525">
                <a:solidFill>
                  <a:srgbClr val="FFFF99"/>
                </a:solidFill>
                <a:round/>
                <a:headEnd/>
                <a:tailEnd/>
              </a:ln>
            </p:spPr>
            <p:txBody>
              <a:bodyPr/>
              <a:lstStyle/>
              <a:p>
                <a:pPr fontAlgn="base" latinLnBrk="0">
                  <a:spcBef>
                    <a:spcPct val="0"/>
                  </a:spcBef>
                  <a:spcAft>
                    <a:spcPct val="0"/>
                  </a:spcAft>
                </a:pPr>
                <a:endParaRPr lang="en-US">
                  <a:solidFill>
                    <a:prstClr val="black"/>
                  </a:solidFill>
                  <a:latin typeface="Arial" charset="0"/>
                </a:endParaRPr>
              </a:p>
            </p:txBody>
          </p:sp>
          <p:sp>
            <p:nvSpPr>
              <p:cNvPr id="105606" name="Line 84"/>
              <p:cNvSpPr>
                <a:spLocks noChangeShapeType="1"/>
              </p:cNvSpPr>
              <p:nvPr/>
            </p:nvSpPr>
            <p:spPr bwMode="auto">
              <a:xfrm rot="5400000">
                <a:off x="975" y="2097"/>
                <a:ext cx="0" cy="29"/>
              </a:xfrm>
              <a:prstGeom prst="line">
                <a:avLst/>
              </a:prstGeom>
              <a:noFill/>
              <a:ln w="9525">
                <a:solidFill>
                  <a:srgbClr val="FFFF99"/>
                </a:solidFill>
                <a:round/>
                <a:headEnd/>
                <a:tailEnd/>
              </a:ln>
            </p:spPr>
            <p:txBody>
              <a:bodyPr/>
              <a:lstStyle/>
              <a:p>
                <a:pPr fontAlgn="base" latinLnBrk="0">
                  <a:spcBef>
                    <a:spcPct val="0"/>
                  </a:spcBef>
                  <a:spcAft>
                    <a:spcPct val="0"/>
                  </a:spcAft>
                </a:pPr>
                <a:endParaRPr lang="en-US">
                  <a:solidFill>
                    <a:prstClr val="black"/>
                  </a:solidFill>
                  <a:latin typeface="Arial" charset="0"/>
                </a:endParaRPr>
              </a:p>
            </p:txBody>
          </p:sp>
          <p:sp>
            <p:nvSpPr>
              <p:cNvPr id="105607" name="Line 85"/>
              <p:cNvSpPr>
                <a:spLocks noChangeShapeType="1"/>
              </p:cNvSpPr>
              <p:nvPr/>
            </p:nvSpPr>
            <p:spPr bwMode="auto">
              <a:xfrm rot="5400000">
                <a:off x="1007" y="2127"/>
                <a:ext cx="0" cy="29"/>
              </a:xfrm>
              <a:prstGeom prst="line">
                <a:avLst/>
              </a:prstGeom>
              <a:noFill/>
              <a:ln w="9525">
                <a:solidFill>
                  <a:srgbClr val="FFFF99"/>
                </a:solidFill>
                <a:round/>
                <a:headEnd/>
                <a:tailEnd/>
              </a:ln>
            </p:spPr>
            <p:txBody>
              <a:bodyPr/>
              <a:lstStyle/>
              <a:p>
                <a:pPr fontAlgn="base" latinLnBrk="0">
                  <a:spcBef>
                    <a:spcPct val="0"/>
                  </a:spcBef>
                  <a:spcAft>
                    <a:spcPct val="0"/>
                  </a:spcAft>
                </a:pPr>
                <a:endParaRPr lang="en-US">
                  <a:solidFill>
                    <a:prstClr val="black"/>
                  </a:solidFill>
                  <a:latin typeface="Arial" charset="0"/>
                </a:endParaRPr>
              </a:p>
            </p:txBody>
          </p:sp>
          <p:sp>
            <p:nvSpPr>
              <p:cNvPr id="105608" name="Line 86"/>
              <p:cNvSpPr>
                <a:spLocks noChangeShapeType="1"/>
              </p:cNvSpPr>
              <p:nvPr/>
            </p:nvSpPr>
            <p:spPr bwMode="auto">
              <a:xfrm>
                <a:off x="1022" y="2143"/>
                <a:ext cx="0" cy="29"/>
              </a:xfrm>
              <a:prstGeom prst="line">
                <a:avLst/>
              </a:prstGeom>
              <a:noFill/>
              <a:ln w="9525">
                <a:solidFill>
                  <a:srgbClr val="FFFF99"/>
                </a:solidFill>
                <a:round/>
                <a:headEnd/>
                <a:tailEnd/>
              </a:ln>
            </p:spPr>
            <p:txBody>
              <a:bodyPr/>
              <a:lstStyle/>
              <a:p>
                <a:pPr fontAlgn="base" latinLnBrk="0">
                  <a:spcBef>
                    <a:spcPct val="0"/>
                  </a:spcBef>
                  <a:spcAft>
                    <a:spcPct val="0"/>
                  </a:spcAft>
                </a:pPr>
                <a:endParaRPr lang="en-US">
                  <a:solidFill>
                    <a:prstClr val="black"/>
                  </a:solidFill>
                  <a:latin typeface="Arial" charset="0"/>
                </a:endParaRPr>
              </a:p>
            </p:txBody>
          </p:sp>
          <p:sp>
            <p:nvSpPr>
              <p:cNvPr id="105609" name="Line 87"/>
              <p:cNvSpPr>
                <a:spLocks noChangeShapeType="1"/>
              </p:cNvSpPr>
              <p:nvPr/>
            </p:nvSpPr>
            <p:spPr bwMode="auto">
              <a:xfrm>
                <a:off x="1054" y="2172"/>
                <a:ext cx="0" cy="29"/>
              </a:xfrm>
              <a:prstGeom prst="line">
                <a:avLst/>
              </a:prstGeom>
              <a:noFill/>
              <a:ln w="9525">
                <a:solidFill>
                  <a:srgbClr val="FFFF99"/>
                </a:solidFill>
                <a:round/>
                <a:headEnd/>
                <a:tailEnd/>
              </a:ln>
            </p:spPr>
            <p:txBody>
              <a:bodyPr/>
              <a:lstStyle/>
              <a:p>
                <a:pPr fontAlgn="base" latinLnBrk="0">
                  <a:spcBef>
                    <a:spcPct val="0"/>
                  </a:spcBef>
                  <a:spcAft>
                    <a:spcPct val="0"/>
                  </a:spcAft>
                </a:pPr>
                <a:endParaRPr lang="en-US">
                  <a:solidFill>
                    <a:prstClr val="black"/>
                  </a:solidFill>
                  <a:latin typeface="Arial" charset="0"/>
                </a:endParaRPr>
              </a:p>
            </p:txBody>
          </p:sp>
          <p:sp>
            <p:nvSpPr>
              <p:cNvPr id="105610" name="Line 88"/>
              <p:cNvSpPr>
                <a:spLocks noChangeShapeType="1"/>
              </p:cNvSpPr>
              <p:nvPr/>
            </p:nvSpPr>
            <p:spPr bwMode="auto">
              <a:xfrm rot="5400000">
                <a:off x="1037" y="2157"/>
                <a:ext cx="0" cy="29"/>
              </a:xfrm>
              <a:prstGeom prst="line">
                <a:avLst/>
              </a:prstGeom>
              <a:noFill/>
              <a:ln w="9525">
                <a:solidFill>
                  <a:srgbClr val="FFFF99"/>
                </a:solidFill>
                <a:round/>
                <a:headEnd/>
                <a:tailEnd/>
              </a:ln>
            </p:spPr>
            <p:txBody>
              <a:bodyPr/>
              <a:lstStyle/>
              <a:p>
                <a:pPr fontAlgn="base" latinLnBrk="0">
                  <a:spcBef>
                    <a:spcPct val="0"/>
                  </a:spcBef>
                  <a:spcAft>
                    <a:spcPct val="0"/>
                  </a:spcAft>
                </a:pPr>
                <a:endParaRPr lang="en-US">
                  <a:solidFill>
                    <a:prstClr val="black"/>
                  </a:solidFill>
                  <a:latin typeface="Arial" charset="0"/>
                </a:endParaRPr>
              </a:p>
            </p:txBody>
          </p:sp>
        </p:grpSp>
        <p:sp>
          <p:nvSpPr>
            <p:cNvPr id="105545" name="Line 89"/>
            <p:cNvSpPr>
              <a:spLocks noChangeShapeType="1"/>
            </p:cNvSpPr>
            <p:nvPr/>
          </p:nvSpPr>
          <p:spPr bwMode="auto">
            <a:xfrm flipH="1">
              <a:off x="742950" y="4114800"/>
              <a:ext cx="1588" cy="71438"/>
            </a:xfrm>
            <a:prstGeom prst="line">
              <a:avLst/>
            </a:prstGeom>
            <a:noFill/>
            <a:ln w="9525">
              <a:solidFill>
                <a:srgbClr val="FFFF99"/>
              </a:solidFill>
              <a:round/>
              <a:headEnd/>
              <a:tailEnd/>
            </a:ln>
          </p:spPr>
          <p:txBody>
            <a:bodyPr/>
            <a:lstStyle/>
            <a:p>
              <a:pPr fontAlgn="base" latinLnBrk="0">
                <a:spcBef>
                  <a:spcPct val="0"/>
                </a:spcBef>
                <a:spcAft>
                  <a:spcPct val="0"/>
                </a:spcAft>
              </a:pPr>
              <a:endParaRPr lang="en-US">
                <a:solidFill>
                  <a:prstClr val="black"/>
                </a:solidFill>
                <a:latin typeface="Arial" charset="0"/>
              </a:endParaRPr>
            </a:p>
          </p:txBody>
        </p:sp>
        <p:sp>
          <p:nvSpPr>
            <p:cNvPr id="105546" name="Text Box 90"/>
            <p:cNvSpPr txBox="1">
              <a:spLocks noChangeArrowheads="1"/>
            </p:cNvSpPr>
            <p:nvPr/>
          </p:nvSpPr>
          <p:spPr bwMode="auto">
            <a:xfrm>
              <a:off x="614363" y="4273550"/>
              <a:ext cx="258763" cy="214313"/>
            </a:xfrm>
            <a:prstGeom prst="rect">
              <a:avLst/>
            </a:prstGeom>
            <a:noFill/>
            <a:ln w="9525">
              <a:noFill/>
              <a:miter lim="800000"/>
              <a:headEnd/>
              <a:tailEnd/>
            </a:ln>
          </p:spPr>
          <p:txBody>
            <a:bodyPr wrap="none">
              <a:spAutoFit/>
            </a:bodyPr>
            <a:lstStyle/>
            <a:p>
              <a:pPr eaLnBrk="0" fontAlgn="base" latinLnBrk="0" hangingPunct="0">
                <a:spcBef>
                  <a:spcPct val="0"/>
                </a:spcBef>
                <a:spcAft>
                  <a:spcPct val="0"/>
                </a:spcAft>
              </a:pPr>
              <a:r>
                <a:rPr lang="en-US" sz="800" b="1">
                  <a:solidFill>
                    <a:srgbClr val="FFFF99"/>
                  </a:solidFill>
                  <a:latin typeface="Verdana" pitchFamily="34" charset="0"/>
                </a:rPr>
                <a:t>P</a:t>
              </a:r>
            </a:p>
          </p:txBody>
        </p:sp>
        <p:grpSp>
          <p:nvGrpSpPr>
            <p:cNvPr id="105547" name="Group 91"/>
            <p:cNvGrpSpPr>
              <a:grpSpLocks/>
            </p:cNvGrpSpPr>
            <p:nvPr/>
          </p:nvGrpSpPr>
          <p:grpSpPr bwMode="auto">
            <a:xfrm rot="19141657">
              <a:off x="849313" y="4519613"/>
              <a:ext cx="142875" cy="195263"/>
              <a:chOff x="853" y="2475"/>
              <a:chExt cx="90" cy="123"/>
            </a:xfrm>
          </p:grpSpPr>
          <p:sp>
            <p:nvSpPr>
              <p:cNvPr id="105602" name="Line 92"/>
              <p:cNvSpPr>
                <a:spLocks noChangeShapeType="1"/>
              </p:cNvSpPr>
              <p:nvPr/>
            </p:nvSpPr>
            <p:spPr bwMode="auto">
              <a:xfrm>
                <a:off x="933" y="2508"/>
                <a:ext cx="0" cy="90"/>
              </a:xfrm>
              <a:prstGeom prst="line">
                <a:avLst/>
              </a:prstGeom>
              <a:noFill/>
              <a:ln w="9525">
                <a:solidFill>
                  <a:srgbClr val="FFFF99"/>
                </a:solidFill>
                <a:round/>
                <a:headEnd/>
                <a:tailEnd/>
              </a:ln>
            </p:spPr>
            <p:txBody>
              <a:bodyPr/>
              <a:lstStyle/>
              <a:p>
                <a:pPr fontAlgn="base" latinLnBrk="0">
                  <a:spcBef>
                    <a:spcPct val="0"/>
                  </a:spcBef>
                  <a:spcAft>
                    <a:spcPct val="0"/>
                  </a:spcAft>
                </a:pPr>
                <a:endParaRPr lang="en-US">
                  <a:solidFill>
                    <a:prstClr val="black"/>
                  </a:solidFill>
                  <a:latin typeface="Arial" charset="0"/>
                </a:endParaRPr>
              </a:p>
            </p:txBody>
          </p:sp>
          <p:sp>
            <p:nvSpPr>
              <p:cNvPr id="105603" name="Line 93"/>
              <p:cNvSpPr>
                <a:spLocks noChangeShapeType="1"/>
              </p:cNvSpPr>
              <p:nvPr/>
            </p:nvSpPr>
            <p:spPr bwMode="auto">
              <a:xfrm rot="2534407" flipV="1">
                <a:off x="853" y="2475"/>
                <a:ext cx="90" cy="4"/>
              </a:xfrm>
              <a:prstGeom prst="line">
                <a:avLst/>
              </a:prstGeom>
              <a:noFill/>
              <a:ln w="12700">
                <a:solidFill>
                  <a:srgbClr val="FFFF99"/>
                </a:solidFill>
                <a:round/>
                <a:headEnd/>
                <a:tailEnd/>
              </a:ln>
            </p:spPr>
            <p:txBody>
              <a:bodyPr/>
              <a:lstStyle/>
              <a:p>
                <a:pPr fontAlgn="base" latinLnBrk="0">
                  <a:spcBef>
                    <a:spcPct val="0"/>
                  </a:spcBef>
                  <a:spcAft>
                    <a:spcPct val="0"/>
                  </a:spcAft>
                </a:pPr>
                <a:endParaRPr lang="en-US">
                  <a:solidFill>
                    <a:prstClr val="black"/>
                  </a:solidFill>
                  <a:latin typeface="Arial" charset="0"/>
                </a:endParaRPr>
              </a:p>
            </p:txBody>
          </p:sp>
        </p:grpSp>
        <p:sp>
          <p:nvSpPr>
            <p:cNvPr id="105548" name="Text Box 94"/>
            <p:cNvSpPr txBox="1">
              <a:spLocks noChangeArrowheads="1"/>
            </p:cNvSpPr>
            <p:nvPr/>
          </p:nvSpPr>
          <p:spPr bwMode="auto">
            <a:xfrm>
              <a:off x="612775" y="4424363"/>
              <a:ext cx="269875" cy="214313"/>
            </a:xfrm>
            <a:prstGeom prst="rect">
              <a:avLst/>
            </a:prstGeom>
            <a:noFill/>
            <a:ln w="9525">
              <a:noFill/>
              <a:miter lim="800000"/>
              <a:headEnd/>
              <a:tailEnd/>
            </a:ln>
          </p:spPr>
          <p:txBody>
            <a:bodyPr wrap="none">
              <a:spAutoFit/>
            </a:bodyPr>
            <a:lstStyle/>
            <a:p>
              <a:pPr eaLnBrk="0" fontAlgn="base" latinLnBrk="0" hangingPunct="0">
                <a:spcBef>
                  <a:spcPct val="0"/>
                </a:spcBef>
                <a:spcAft>
                  <a:spcPct val="0"/>
                </a:spcAft>
              </a:pPr>
              <a:r>
                <a:rPr lang="en-US" sz="800" b="1">
                  <a:solidFill>
                    <a:srgbClr val="FFFF99"/>
                  </a:solidFill>
                  <a:latin typeface="Verdana" pitchFamily="34" charset="0"/>
                </a:rPr>
                <a:t>O</a:t>
              </a:r>
            </a:p>
          </p:txBody>
        </p:sp>
        <p:sp>
          <p:nvSpPr>
            <p:cNvPr id="105549" name="Text Box 95"/>
            <p:cNvSpPr txBox="1">
              <a:spLocks noChangeArrowheads="1"/>
            </p:cNvSpPr>
            <p:nvPr/>
          </p:nvSpPr>
          <p:spPr bwMode="auto">
            <a:xfrm>
              <a:off x="612775" y="4121150"/>
              <a:ext cx="269875" cy="214313"/>
            </a:xfrm>
            <a:prstGeom prst="rect">
              <a:avLst/>
            </a:prstGeom>
            <a:noFill/>
            <a:ln w="9525">
              <a:noFill/>
              <a:miter lim="800000"/>
              <a:headEnd/>
              <a:tailEnd/>
            </a:ln>
          </p:spPr>
          <p:txBody>
            <a:bodyPr wrap="none">
              <a:spAutoFit/>
            </a:bodyPr>
            <a:lstStyle/>
            <a:p>
              <a:pPr eaLnBrk="0" fontAlgn="base" latinLnBrk="0" hangingPunct="0">
                <a:spcBef>
                  <a:spcPct val="0"/>
                </a:spcBef>
                <a:spcAft>
                  <a:spcPct val="0"/>
                </a:spcAft>
              </a:pPr>
              <a:r>
                <a:rPr lang="en-US" sz="800" b="1">
                  <a:solidFill>
                    <a:srgbClr val="FFFF99"/>
                  </a:solidFill>
                  <a:latin typeface="Verdana" pitchFamily="34" charset="0"/>
                </a:rPr>
                <a:t>O</a:t>
              </a:r>
            </a:p>
          </p:txBody>
        </p:sp>
        <p:sp>
          <p:nvSpPr>
            <p:cNvPr id="105550" name="Text Box 96"/>
            <p:cNvSpPr txBox="1">
              <a:spLocks noChangeArrowheads="1"/>
            </p:cNvSpPr>
            <p:nvPr/>
          </p:nvSpPr>
          <p:spPr bwMode="auto">
            <a:xfrm>
              <a:off x="752475" y="4273550"/>
              <a:ext cx="269875" cy="214313"/>
            </a:xfrm>
            <a:prstGeom prst="rect">
              <a:avLst/>
            </a:prstGeom>
            <a:noFill/>
            <a:ln w="9525">
              <a:noFill/>
              <a:miter lim="800000"/>
              <a:headEnd/>
              <a:tailEnd/>
            </a:ln>
          </p:spPr>
          <p:txBody>
            <a:bodyPr wrap="none">
              <a:spAutoFit/>
            </a:bodyPr>
            <a:lstStyle/>
            <a:p>
              <a:pPr eaLnBrk="0" fontAlgn="base" latinLnBrk="0" hangingPunct="0">
                <a:spcBef>
                  <a:spcPct val="0"/>
                </a:spcBef>
                <a:spcAft>
                  <a:spcPct val="0"/>
                </a:spcAft>
              </a:pPr>
              <a:r>
                <a:rPr lang="en-US" sz="800" b="1">
                  <a:solidFill>
                    <a:srgbClr val="FFFF99"/>
                  </a:solidFill>
                  <a:latin typeface="Verdana" pitchFamily="34" charset="0"/>
                </a:rPr>
                <a:t>O</a:t>
              </a:r>
            </a:p>
          </p:txBody>
        </p:sp>
        <p:sp>
          <p:nvSpPr>
            <p:cNvPr id="105551" name="Text Box 97"/>
            <p:cNvSpPr txBox="1">
              <a:spLocks noChangeArrowheads="1"/>
            </p:cNvSpPr>
            <p:nvPr/>
          </p:nvSpPr>
          <p:spPr bwMode="auto">
            <a:xfrm>
              <a:off x="481013" y="4273550"/>
              <a:ext cx="255588" cy="214313"/>
            </a:xfrm>
            <a:prstGeom prst="rect">
              <a:avLst/>
            </a:prstGeom>
            <a:noFill/>
            <a:ln w="9525">
              <a:noFill/>
              <a:miter lim="800000"/>
              <a:headEnd/>
              <a:tailEnd/>
            </a:ln>
          </p:spPr>
          <p:txBody>
            <a:bodyPr wrap="none">
              <a:spAutoFit/>
            </a:bodyPr>
            <a:lstStyle/>
            <a:p>
              <a:pPr eaLnBrk="0" fontAlgn="base" latinLnBrk="0" hangingPunct="0">
                <a:spcBef>
                  <a:spcPct val="0"/>
                </a:spcBef>
                <a:spcAft>
                  <a:spcPct val="0"/>
                </a:spcAft>
              </a:pPr>
              <a:r>
                <a:rPr lang="en-US" sz="800" b="1" dirty="0">
                  <a:solidFill>
                    <a:srgbClr val="00CCFF"/>
                  </a:solidFill>
                  <a:latin typeface="Verdana" pitchFamily="34" charset="0"/>
                </a:rPr>
                <a:t>S</a:t>
              </a:r>
            </a:p>
          </p:txBody>
        </p:sp>
        <p:sp>
          <p:nvSpPr>
            <p:cNvPr id="105552" name="Line 98"/>
            <p:cNvSpPr>
              <a:spLocks noChangeShapeType="1"/>
            </p:cNvSpPr>
            <p:nvPr/>
          </p:nvSpPr>
          <p:spPr bwMode="auto">
            <a:xfrm>
              <a:off x="525463" y="4352925"/>
              <a:ext cx="26988" cy="0"/>
            </a:xfrm>
            <a:prstGeom prst="line">
              <a:avLst/>
            </a:prstGeom>
            <a:noFill/>
            <a:ln w="9525">
              <a:solidFill>
                <a:srgbClr val="00CCFF"/>
              </a:solidFill>
              <a:round/>
              <a:headEnd/>
              <a:tailEnd/>
            </a:ln>
          </p:spPr>
          <p:txBody>
            <a:bodyPr/>
            <a:lstStyle/>
            <a:p>
              <a:pPr fontAlgn="base" latinLnBrk="0">
                <a:spcBef>
                  <a:spcPct val="0"/>
                </a:spcBef>
                <a:spcAft>
                  <a:spcPct val="0"/>
                </a:spcAft>
              </a:pPr>
              <a:endParaRPr lang="en-US">
                <a:solidFill>
                  <a:prstClr val="black"/>
                </a:solidFill>
                <a:latin typeface="Arial" charset="0"/>
              </a:endParaRPr>
            </a:p>
          </p:txBody>
        </p:sp>
        <p:sp>
          <p:nvSpPr>
            <p:cNvPr id="105553" name="Line 99"/>
            <p:cNvSpPr>
              <a:spLocks noChangeShapeType="1"/>
            </p:cNvSpPr>
            <p:nvPr/>
          </p:nvSpPr>
          <p:spPr bwMode="auto">
            <a:xfrm>
              <a:off x="777875" y="4400550"/>
              <a:ext cx="63500" cy="0"/>
            </a:xfrm>
            <a:prstGeom prst="line">
              <a:avLst/>
            </a:prstGeom>
            <a:noFill/>
            <a:ln w="9525">
              <a:solidFill>
                <a:srgbClr val="FFFF99"/>
              </a:solidFill>
              <a:round/>
              <a:headEnd/>
              <a:tailEnd/>
            </a:ln>
          </p:spPr>
          <p:txBody>
            <a:bodyPr/>
            <a:lstStyle/>
            <a:p>
              <a:pPr fontAlgn="base" latinLnBrk="0">
                <a:spcBef>
                  <a:spcPct val="0"/>
                </a:spcBef>
                <a:spcAft>
                  <a:spcPct val="0"/>
                </a:spcAft>
              </a:pPr>
              <a:endParaRPr lang="en-US">
                <a:solidFill>
                  <a:prstClr val="black"/>
                </a:solidFill>
                <a:latin typeface="Arial" charset="0"/>
              </a:endParaRPr>
            </a:p>
          </p:txBody>
        </p:sp>
        <p:sp>
          <p:nvSpPr>
            <p:cNvPr id="105554" name="Line 100"/>
            <p:cNvSpPr>
              <a:spLocks noChangeShapeType="1"/>
            </p:cNvSpPr>
            <p:nvPr/>
          </p:nvSpPr>
          <p:spPr bwMode="auto">
            <a:xfrm>
              <a:off x="777875" y="4371975"/>
              <a:ext cx="63500" cy="0"/>
            </a:xfrm>
            <a:prstGeom prst="line">
              <a:avLst/>
            </a:prstGeom>
            <a:noFill/>
            <a:ln w="9525">
              <a:solidFill>
                <a:srgbClr val="FFFF99"/>
              </a:solidFill>
              <a:round/>
              <a:headEnd/>
              <a:tailEnd/>
            </a:ln>
          </p:spPr>
          <p:txBody>
            <a:bodyPr/>
            <a:lstStyle/>
            <a:p>
              <a:pPr fontAlgn="base" latinLnBrk="0">
                <a:spcBef>
                  <a:spcPct val="0"/>
                </a:spcBef>
                <a:spcAft>
                  <a:spcPct val="0"/>
                </a:spcAft>
              </a:pPr>
              <a:endParaRPr lang="en-US">
                <a:solidFill>
                  <a:prstClr val="black"/>
                </a:solidFill>
                <a:latin typeface="Arial" charset="0"/>
              </a:endParaRPr>
            </a:p>
          </p:txBody>
        </p:sp>
        <p:sp>
          <p:nvSpPr>
            <p:cNvPr id="105555" name="Line 101"/>
            <p:cNvSpPr>
              <a:spLocks noChangeShapeType="1"/>
            </p:cNvSpPr>
            <p:nvPr/>
          </p:nvSpPr>
          <p:spPr bwMode="auto">
            <a:xfrm>
              <a:off x="644525" y="4386263"/>
              <a:ext cx="63500" cy="0"/>
            </a:xfrm>
            <a:prstGeom prst="line">
              <a:avLst/>
            </a:prstGeom>
            <a:noFill/>
            <a:ln w="9525">
              <a:solidFill>
                <a:srgbClr val="FFFF99"/>
              </a:solidFill>
              <a:round/>
              <a:headEnd/>
              <a:tailEnd/>
            </a:ln>
          </p:spPr>
          <p:txBody>
            <a:bodyPr/>
            <a:lstStyle/>
            <a:p>
              <a:pPr fontAlgn="base" latinLnBrk="0">
                <a:spcBef>
                  <a:spcPct val="0"/>
                </a:spcBef>
                <a:spcAft>
                  <a:spcPct val="0"/>
                </a:spcAft>
              </a:pPr>
              <a:endParaRPr lang="en-US">
                <a:solidFill>
                  <a:prstClr val="black"/>
                </a:solidFill>
                <a:latin typeface="Arial" charset="0"/>
              </a:endParaRPr>
            </a:p>
          </p:txBody>
        </p:sp>
        <p:sp>
          <p:nvSpPr>
            <p:cNvPr id="105556" name="Line 102"/>
            <p:cNvSpPr>
              <a:spLocks noChangeShapeType="1"/>
            </p:cNvSpPr>
            <p:nvPr/>
          </p:nvSpPr>
          <p:spPr bwMode="auto">
            <a:xfrm flipH="1">
              <a:off x="742950" y="4267200"/>
              <a:ext cx="1588" cy="71438"/>
            </a:xfrm>
            <a:prstGeom prst="line">
              <a:avLst/>
            </a:prstGeom>
            <a:noFill/>
            <a:ln w="9525">
              <a:solidFill>
                <a:srgbClr val="FFFF99"/>
              </a:solidFill>
              <a:round/>
              <a:headEnd/>
              <a:tailEnd/>
            </a:ln>
          </p:spPr>
          <p:txBody>
            <a:bodyPr/>
            <a:lstStyle/>
            <a:p>
              <a:pPr fontAlgn="base" latinLnBrk="0">
                <a:spcBef>
                  <a:spcPct val="0"/>
                </a:spcBef>
                <a:spcAft>
                  <a:spcPct val="0"/>
                </a:spcAft>
              </a:pPr>
              <a:endParaRPr lang="en-US">
                <a:solidFill>
                  <a:prstClr val="black"/>
                </a:solidFill>
                <a:latin typeface="Arial" charset="0"/>
              </a:endParaRPr>
            </a:p>
          </p:txBody>
        </p:sp>
        <p:sp>
          <p:nvSpPr>
            <p:cNvPr id="105557" name="Line 103"/>
            <p:cNvSpPr>
              <a:spLocks noChangeShapeType="1"/>
            </p:cNvSpPr>
            <p:nvPr/>
          </p:nvSpPr>
          <p:spPr bwMode="auto">
            <a:xfrm flipH="1">
              <a:off x="742950" y="4419600"/>
              <a:ext cx="1588" cy="71438"/>
            </a:xfrm>
            <a:prstGeom prst="line">
              <a:avLst/>
            </a:prstGeom>
            <a:noFill/>
            <a:ln w="9525">
              <a:solidFill>
                <a:srgbClr val="FFFF99"/>
              </a:solidFill>
              <a:round/>
              <a:headEnd/>
              <a:tailEnd/>
            </a:ln>
          </p:spPr>
          <p:txBody>
            <a:bodyPr/>
            <a:lstStyle/>
            <a:p>
              <a:pPr fontAlgn="base" latinLnBrk="0">
                <a:spcBef>
                  <a:spcPct val="0"/>
                </a:spcBef>
                <a:spcAft>
                  <a:spcPct val="0"/>
                </a:spcAft>
              </a:pPr>
              <a:endParaRPr lang="en-US">
                <a:solidFill>
                  <a:prstClr val="black"/>
                </a:solidFill>
                <a:latin typeface="Arial" charset="0"/>
              </a:endParaRPr>
            </a:p>
          </p:txBody>
        </p:sp>
        <p:sp>
          <p:nvSpPr>
            <p:cNvPr id="105558" name="Text Box 104"/>
            <p:cNvSpPr txBox="1">
              <a:spLocks noChangeArrowheads="1"/>
            </p:cNvSpPr>
            <p:nvPr/>
          </p:nvSpPr>
          <p:spPr bwMode="auto">
            <a:xfrm>
              <a:off x="966788" y="4933950"/>
              <a:ext cx="258763" cy="214313"/>
            </a:xfrm>
            <a:prstGeom prst="rect">
              <a:avLst/>
            </a:prstGeom>
            <a:noFill/>
            <a:ln w="9525">
              <a:noFill/>
              <a:miter lim="800000"/>
              <a:headEnd/>
              <a:tailEnd/>
            </a:ln>
          </p:spPr>
          <p:txBody>
            <a:bodyPr wrap="none">
              <a:spAutoFit/>
            </a:bodyPr>
            <a:lstStyle/>
            <a:p>
              <a:pPr eaLnBrk="0" fontAlgn="base" latinLnBrk="0" hangingPunct="0">
                <a:spcBef>
                  <a:spcPct val="0"/>
                </a:spcBef>
                <a:spcAft>
                  <a:spcPct val="0"/>
                </a:spcAft>
              </a:pPr>
              <a:r>
                <a:rPr lang="en-US" sz="800" b="1">
                  <a:solidFill>
                    <a:srgbClr val="FFFF99"/>
                  </a:solidFill>
                  <a:latin typeface="Verdana" pitchFamily="34" charset="0"/>
                </a:rPr>
                <a:t>P</a:t>
              </a:r>
            </a:p>
          </p:txBody>
        </p:sp>
        <p:sp>
          <p:nvSpPr>
            <p:cNvPr id="105559" name="Text Box 105"/>
            <p:cNvSpPr txBox="1">
              <a:spLocks noChangeArrowheads="1"/>
            </p:cNvSpPr>
            <p:nvPr/>
          </p:nvSpPr>
          <p:spPr bwMode="auto">
            <a:xfrm>
              <a:off x="965200" y="5084763"/>
              <a:ext cx="269875" cy="214313"/>
            </a:xfrm>
            <a:prstGeom prst="rect">
              <a:avLst/>
            </a:prstGeom>
            <a:noFill/>
            <a:ln w="9525">
              <a:noFill/>
              <a:miter lim="800000"/>
              <a:headEnd/>
              <a:tailEnd/>
            </a:ln>
          </p:spPr>
          <p:txBody>
            <a:bodyPr wrap="none">
              <a:spAutoFit/>
            </a:bodyPr>
            <a:lstStyle/>
            <a:p>
              <a:pPr eaLnBrk="0" fontAlgn="base" latinLnBrk="0" hangingPunct="0">
                <a:spcBef>
                  <a:spcPct val="0"/>
                </a:spcBef>
                <a:spcAft>
                  <a:spcPct val="0"/>
                </a:spcAft>
              </a:pPr>
              <a:r>
                <a:rPr lang="en-US" sz="800" b="1">
                  <a:solidFill>
                    <a:srgbClr val="FFFF99"/>
                  </a:solidFill>
                  <a:latin typeface="Verdana" pitchFamily="34" charset="0"/>
                </a:rPr>
                <a:t>O</a:t>
              </a:r>
            </a:p>
          </p:txBody>
        </p:sp>
        <p:sp>
          <p:nvSpPr>
            <p:cNvPr id="105560" name="Text Box 106"/>
            <p:cNvSpPr txBox="1">
              <a:spLocks noChangeArrowheads="1"/>
            </p:cNvSpPr>
            <p:nvPr/>
          </p:nvSpPr>
          <p:spPr bwMode="auto">
            <a:xfrm>
              <a:off x="965200" y="4781550"/>
              <a:ext cx="269875" cy="214313"/>
            </a:xfrm>
            <a:prstGeom prst="rect">
              <a:avLst/>
            </a:prstGeom>
            <a:noFill/>
            <a:ln w="9525">
              <a:noFill/>
              <a:miter lim="800000"/>
              <a:headEnd/>
              <a:tailEnd/>
            </a:ln>
          </p:spPr>
          <p:txBody>
            <a:bodyPr wrap="none">
              <a:spAutoFit/>
            </a:bodyPr>
            <a:lstStyle/>
            <a:p>
              <a:pPr eaLnBrk="0" fontAlgn="base" latinLnBrk="0" hangingPunct="0">
                <a:spcBef>
                  <a:spcPct val="0"/>
                </a:spcBef>
                <a:spcAft>
                  <a:spcPct val="0"/>
                </a:spcAft>
              </a:pPr>
              <a:r>
                <a:rPr lang="en-US" sz="800" b="1">
                  <a:solidFill>
                    <a:srgbClr val="FFFF99"/>
                  </a:solidFill>
                  <a:latin typeface="Verdana" pitchFamily="34" charset="0"/>
                </a:rPr>
                <a:t>O</a:t>
              </a:r>
            </a:p>
          </p:txBody>
        </p:sp>
        <p:sp>
          <p:nvSpPr>
            <p:cNvPr id="105561" name="Text Box 107"/>
            <p:cNvSpPr txBox="1">
              <a:spLocks noChangeArrowheads="1"/>
            </p:cNvSpPr>
            <p:nvPr/>
          </p:nvSpPr>
          <p:spPr bwMode="auto">
            <a:xfrm>
              <a:off x="1104900" y="4933950"/>
              <a:ext cx="269875" cy="214313"/>
            </a:xfrm>
            <a:prstGeom prst="rect">
              <a:avLst/>
            </a:prstGeom>
            <a:noFill/>
            <a:ln w="9525">
              <a:noFill/>
              <a:miter lim="800000"/>
              <a:headEnd/>
              <a:tailEnd/>
            </a:ln>
          </p:spPr>
          <p:txBody>
            <a:bodyPr wrap="none">
              <a:spAutoFit/>
            </a:bodyPr>
            <a:lstStyle/>
            <a:p>
              <a:pPr eaLnBrk="0" fontAlgn="base" latinLnBrk="0" hangingPunct="0">
                <a:spcBef>
                  <a:spcPct val="0"/>
                </a:spcBef>
                <a:spcAft>
                  <a:spcPct val="0"/>
                </a:spcAft>
              </a:pPr>
              <a:r>
                <a:rPr lang="en-US" sz="800" b="1">
                  <a:solidFill>
                    <a:srgbClr val="FFFF99"/>
                  </a:solidFill>
                  <a:latin typeface="Verdana" pitchFamily="34" charset="0"/>
                </a:rPr>
                <a:t>O</a:t>
              </a:r>
            </a:p>
          </p:txBody>
        </p:sp>
        <p:sp>
          <p:nvSpPr>
            <p:cNvPr id="105562" name="Text Box 108"/>
            <p:cNvSpPr txBox="1">
              <a:spLocks noChangeArrowheads="1"/>
            </p:cNvSpPr>
            <p:nvPr/>
          </p:nvSpPr>
          <p:spPr bwMode="auto">
            <a:xfrm>
              <a:off x="833438" y="4933950"/>
              <a:ext cx="255588" cy="214313"/>
            </a:xfrm>
            <a:prstGeom prst="rect">
              <a:avLst/>
            </a:prstGeom>
            <a:noFill/>
            <a:ln w="9525">
              <a:noFill/>
              <a:miter lim="800000"/>
              <a:headEnd/>
              <a:tailEnd/>
            </a:ln>
          </p:spPr>
          <p:txBody>
            <a:bodyPr wrap="none">
              <a:spAutoFit/>
            </a:bodyPr>
            <a:lstStyle/>
            <a:p>
              <a:pPr eaLnBrk="0" fontAlgn="base" latinLnBrk="0" hangingPunct="0">
                <a:spcBef>
                  <a:spcPct val="0"/>
                </a:spcBef>
                <a:spcAft>
                  <a:spcPct val="0"/>
                </a:spcAft>
              </a:pPr>
              <a:r>
                <a:rPr lang="en-US" sz="800" b="1" dirty="0">
                  <a:solidFill>
                    <a:srgbClr val="00CCFF"/>
                  </a:solidFill>
                  <a:latin typeface="Verdana" pitchFamily="34" charset="0"/>
                </a:rPr>
                <a:t>S</a:t>
              </a:r>
            </a:p>
          </p:txBody>
        </p:sp>
        <p:sp>
          <p:nvSpPr>
            <p:cNvPr id="105563" name="Line 109"/>
            <p:cNvSpPr>
              <a:spLocks noChangeShapeType="1"/>
            </p:cNvSpPr>
            <p:nvPr/>
          </p:nvSpPr>
          <p:spPr bwMode="auto">
            <a:xfrm>
              <a:off x="877888" y="5013325"/>
              <a:ext cx="26988" cy="0"/>
            </a:xfrm>
            <a:prstGeom prst="line">
              <a:avLst/>
            </a:prstGeom>
            <a:noFill/>
            <a:ln w="9525">
              <a:solidFill>
                <a:srgbClr val="00CCFF"/>
              </a:solidFill>
              <a:round/>
              <a:headEnd/>
              <a:tailEnd/>
            </a:ln>
          </p:spPr>
          <p:txBody>
            <a:bodyPr/>
            <a:lstStyle/>
            <a:p>
              <a:pPr fontAlgn="base" latinLnBrk="0">
                <a:spcBef>
                  <a:spcPct val="0"/>
                </a:spcBef>
                <a:spcAft>
                  <a:spcPct val="0"/>
                </a:spcAft>
              </a:pPr>
              <a:endParaRPr lang="en-US">
                <a:solidFill>
                  <a:prstClr val="black"/>
                </a:solidFill>
                <a:latin typeface="Arial" charset="0"/>
              </a:endParaRPr>
            </a:p>
          </p:txBody>
        </p:sp>
        <p:sp>
          <p:nvSpPr>
            <p:cNvPr id="105564" name="Line 110"/>
            <p:cNvSpPr>
              <a:spLocks noChangeShapeType="1"/>
            </p:cNvSpPr>
            <p:nvPr/>
          </p:nvSpPr>
          <p:spPr bwMode="auto">
            <a:xfrm>
              <a:off x="1130300" y="5060950"/>
              <a:ext cx="63500" cy="0"/>
            </a:xfrm>
            <a:prstGeom prst="line">
              <a:avLst/>
            </a:prstGeom>
            <a:noFill/>
            <a:ln w="9525">
              <a:solidFill>
                <a:srgbClr val="FFFF99"/>
              </a:solidFill>
              <a:round/>
              <a:headEnd/>
              <a:tailEnd/>
            </a:ln>
          </p:spPr>
          <p:txBody>
            <a:bodyPr/>
            <a:lstStyle/>
            <a:p>
              <a:pPr fontAlgn="base" latinLnBrk="0">
                <a:spcBef>
                  <a:spcPct val="0"/>
                </a:spcBef>
                <a:spcAft>
                  <a:spcPct val="0"/>
                </a:spcAft>
              </a:pPr>
              <a:endParaRPr lang="en-US">
                <a:solidFill>
                  <a:prstClr val="black"/>
                </a:solidFill>
                <a:latin typeface="Arial" charset="0"/>
              </a:endParaRPr>
            </a:p>
          </p:txBody>
        </p:sp>
        <p:sp>
          <p:nvSpPr>
            <p:cNvPr id="105565" name="Line 111"/>
            <p:cNvSpPr>
              <a:spLocks noChangeShapeType="1"/>
            </p:cNvSpPr>
            <p:nvPr/>
          </p:nvSpPr>
          <p:spPr bwMode="auto">
            <a:xfrm>
              <a:off x="1130300" y="5032375"/>
              <a:ext cx="63500" cy="0"/>
            </a:xfrm>
            <a:prstGeom prst="line">
              <a:avLst/>
            </a:prstGeom>
            <a:noFill/>
            <a:ln w="9525">
              <a:solidFill>
                <a:srgbClr val="FFFF99"/>
              </a:solidFill>
              <a:round/>
              <a:headEnd/>
              <a:tailEnd/>
            </a:ln>
          </p:spPr>
          <p:txBody>
            <a:bodyPr/>
            <a:lstStyle/>
            <a:p>
              <a:pPr fontAlgn="base" latinLnBrk="0">
                <a:spcBef>
                  <a:spcPct val="0"/>
                </a:spcBef>
                <a:spcAft>
                  <a:spcPct val="0"/>
                </a:spcAft>
              </a:pPr>
              <a:endParaRPr lang="en-US">
                <a:solidFill>
                  <a:prstClr val="black"/>
                </a:solidFill>
                <a:latin typeface="Arial" charset="0"/>
              </a:endParaRPr>
            </a:p>
          </p:txBody>
        </p:sp>
        <p:sp>
          <p:nvSpPr>
            <p:cNvPr id="105566" name="Line 112"/>
            <p:cNvSpPr>
              <a:spLocks noChangeShapeType="1"/>
            </p:cNvSpPr>
            <p:nvPr/>
          </p:nvSpPr>
          <p:spPr bwMode="auto">
            <a:xfrm>
              <a:off x="996950" y="5046663"/>
              <a:ext cx="63500" cy="0"/>
            </a:xfrm>
            <a:prstGeom prst="line">
              <a:avLst/>
            </a:prstGeom>
            <a:noFill/>
            <a:ln w="9525">
              <a:solidFill>
                <a:srgbClr val="FFFF99"/>
              </a:solidFill>
              <a:round/>
              <a:headEnd/>
              <a:tailEnd/>
            </a:ln>
          </p:spPr>
          <p:txBody>
            <a:bodyPr/>
            <a:lstStyle/>
            <a:p>
              <a:pPr fontAlgn="base" latinLnBrk="0">
                <a:spcBef>
                  <a:spcPct val="0"/>
                </a:spcBef>
                <a:spcAft>
                  <a:spcPct val="0"/>
                </a:spcAft>
              </a:pPr>
              <a:endParaRPr lang="en-US">
                <a:solidFill>
                  <a:prstClr val="black"/>
                </a:solidFill>
                <a:latin typeface="Arial" charset="0"/>
              </a:endParaRPr>
            </a:p>
          </p:txBody>
        </p:sp>
        <p:sp>
          <p:nvSpPr>
            <p:cNvPr id="105567" name="Line 113"/>
            <p:cNvSpPr>
              <a:spLocks noChangeShapeType="1"/>
            </p:cNvSpPr>
            <p:nvPr/>
          </p:nvSpPr>
          <p:spPr bwMode="auto">
            <a:xfrm flipH="1">
              <a:off x="1095375" y="4927600"/>
              <a:ext cx="1588" cy="71438"/>
            </a:xfrm>
            <a:prstGeom prst="line">
              <a:avLst/>
            </a:prstGeom>
            <a:noFill/>
            <a:ln w="9525">
              <a:solidFill>
                <a:srgbClr val="FFFF99"/>
              </a:solidFill>
              <a:round/>
              <a:headEnd/>
              <a:tailEnd/>
            </a:ln>
          </p:spPr>
          <p:txBody>
            <a:bodyPr/>
            <a:lstStyle/>
            <a:p>
              <a:pPr fontAlgn="base" latinLnBrk="0">
                <a:spcBef>
                  <a:spcPct val="0"/>
                </a:spcBef>
                <a:spcAft>
                  <a:spcPct val="0"/>
                </a:spcAft>
              </a:pPr>
              <a:endParaRPr lang="en-US">
                <a:solidFill>
                  <a:prstClr val="black"/>
                </a:solidFill>
                <a:latin typeface="Arial" charset="0"/>
              </a:endParaRPr>
            </a:p>
          </p:txBody>
        </p:sp>
        <p:sp>
          <p:nvSpPr>
            <p:cNvPr id="105568" name="Line 114"/>
            <p:cNvSpPr>
              <a:spLocks noChangeShapeType="1"/>
            </p:cNvSpPr>
            <p:nvPr/>
          </p:nvSpPr>
          <p:spPr bwMode="auto">
            <a:xfrm flipH="1">
              <a:off x="1095375" y="5080000"/>
              <a:ext cx="1588" cy="71438"/>
            </a:xfrm>
            <a:prstGeom prst="line">
              <a:avLst/>
            </a:prstGeom>
            <a:noFill/>
            <a:ln w="9525">
              <a:solidFill>
                <a:srgbClr val="FFFF99"/>
              </a:solidFill>
              <a:round/>
              <a:headEnd/>
              <a:tailEnd/>
            </a:ln>
          </p:spPr>
          <p:txBody>
            <a:bodyPr/>
            <a:lstStyle/>
            <a:p>
              <a:pPr fontAlgn="base" latinLnBrk="0">
                <a:spcBef>
                  <a:spcPct val="0"/>
                </a:spcBef>
                <a:spcAft>
                  <a:spcPct val="0"/>
                </a:spcAft>
              </a:pPr>
              <a:endParaRPr lang="en-US">
                <a:solidFill>
                  <a:prstClr val="black"/>
                </a:solidFill>
                <a:latin typeface="Arial" charset="0"/>
              </a:endParaRPr>
            </a:p>
          </p:txBody>
        </p:sp>
        <p:sp>
          <p:nvSpPr>
            <p:cNvPr id="105569" name="Text Box 115"/>
            <p:cNvSpPr txBox="1">
              <a:spLocks noChangeArrowheads="1"/>
            </p:cNvSpPr>
            <p:nvPr/>
          </p:nvSpPr>
          <p:spPr bwMode="auto">
            <a:xfrm>
              <a:off x="1317625" y="5586413"/>
              <a:ext cx="258763" cy="214313"/>
            </a:xfrm>
            <a:prstGeom prst="rect">
              <a:avLst/>
            </a:prstGeom>
            <a:noFill/>
            <a:ln w="9525">
              <a:noFill/>
              <a:miter lim="800000"/>
              <a:headEnd/>
              <a:tailEnd/>
            </a:ln>
          </p:spPr>
          <p:txBody>
            <a:bodyPr wrap="none">
              <a:spAutoFit/>
            </a:bodyPr>
            <a:lstStyle/>
            <a:p>
              <a:pPr eaLnBrk="0" fontAlgn="base" latinLnBrk="0" hangingPunct="0">
                <a:spcBef>
                  <a:spcPct val="0"/>
                </a:spcBef>
                <a:spcAft>
                  <a:spcPct val="0"/>
                </a:spcAft>
              </a:pPr>
              <a:r>
                <a:rPr lang="en-US" sz="800" b="1">
                  <a:solidFill>
                    <a:srgbClr val="FFFF99"/>
                  </a:solidFill>
                  <a:latin typeface="Verdana" pitchFamily="34" charset="0"/>
                </a:rPr>
                <a:t>P</a:t>
              </a:r>
            </a:p>
          </p:txBody>
        </p:sp>
        <p:sp>
          <p:nvSpPr>
            <p:cNvPr id="105570" name="Text Box 116"/>
            <p:cNvSpPr txBox="1">
              <a:spLocks noChangeArrowheads="1"/>
            </p:cNvSpPr>
            <p:nvPr/>
          </p:nvSpPr>
          <p:spPr bwMode="auto">
            <a:xfrm>
              <a:off x="1316038" y="5737225"/>
              <a:ext cx="269875" cy="214313"/>
            </a:xfrm>
            <a:prstGeom prst="rect">
              <a:avLst/>
            </a:prstGeom>
            <a:noFill/>
            <a:ln w="9525">
              <a:noFill/>
              <a:miter lim="800000"/>
              <a:headEnd/>
              <a:tailEnd/>
            </a:ln>
          </p:spPr>
          <p:txBody>
            <a:bodyPr wrap="none">
              <a:spAutoFit/>
            </a:bodyPr>
            <a:lstStyle/>
            <a:p>
              <a:pPr eaLnBrk="0" fontAlgn="base" latinLnBrk="0" hangingPunct="0">
                <a:spcBef>
                  <a:spcPct val="0"/>
                </a:spcBef>
                <a:spcAft>
                  <a:spcPct val="0"/>
                </a:spcAft>
              </a:pPr>
              <a:r>
                <a:rPr lang="en-US" sz="800" b="1">
                  <a:solidFill>
                    <a:srgbClr val="FFFF99"/>
                  </a:solidFill>
                  <a:latin typeface="Verdana" pitchFamily="34" charset="0"/>
                </a:rPr>
                <a:t>O</a:t>
              </a:r>
            </a:p>
          </p:txBody>
        </p:sp>
        <p:sp>
          <p:nvSpPr>
            <p:cNvPr id="105571" name="Text Box 117"/>
            <p:cNvSpPr txBox="1">
              <a:spLocks noChangeArrowheads="1"/>
            </p:cNvSpPr>
            <p:nvPr/>
          </p:nvSpPr>
          <p:spPr bwMode="auto">
            <a:xfrm>
              <a:off x="1316038" y="5434013"/>
              <a:ext cx="269875" cy="214313"/>
            </a:xfrm>
            <a:prstGeom prst="rect">
              <a:avLst/>
            </a:prstGeom>
            <a:noFill/>
            <a:ln w="9525">
              <a:noFill/>
              <a:miter lim="800000"/>
              <a:headEnd/>
              <a:tailEnd/>
            </a:ln>
          </p:spPr>
          <p:txBody>
            <a:bodyPr wrap="none">
              <a:spAutoFit/>
            </a:bodyPr>
            <a:lstStyle/>
            <a:p>
              <a:pPr eaLnBrk="0" fontAlgn="base" latinLnBrk="0" hangingPunct="0">
                <a:spcBef>
                  <a:spcPct val="0"/>
                </a:spcBef>
                <a:spcAft>
                  <a:spcPct val="0"/>
                </a:spcAft>
              </a:pPr>
              <a:r>
                <a:rPr lang="en-US" sz="800" b="1">
                  <a:solidFill>
                    <a:srgbClr val="FFFF99"/>
                  </a:solidFill>
                  <a:latin typeface="Verdana" pitchFamily="34" charset="0"/>
                </a:rPr>
                <a:t>O</a:t>
              </a:r>
            </a:p>
          </p:txBody>
        </p:sp>
        <p:sp>
          <p:nvSpPr>
            <p:cNvPr id="105572" name="Text Box 118"/>
            <p:cNvSpPr txBox="1">
              <a:spLocks noChangeArrowheads="1"/>
            </p:cNvSpPr>
            <p:nvPr/>
          </p:nvSpPr>
          <p:spPr bwMode="auto">
            <a:xfrm>
              <a:off x="1455738" y="5586413"/>
              <a:ext cx="269875" cy="214313"/>
            </a:xfrm>
            <a:prstGeom prst="rect">
              <a:avLst/>
            </a:prstGeom>
            <a:noFill/>
            <a:ln w="9525">
              <a:noFill/>
              <a:miter lim="800000"/>
              <a:headEnd/>
              <a:tailEnd/>
            </a:ln>
          </p:spPr>
          <p:txBody>
            <a:bodyPr wrap="none">
              <a:spAutoFit/>
            </a:bodyPr>
            <a:lstStyle/>
            <a:p>
              <a:pPr eaLnBrk="0" fontAlgn="base" latinLnBrk="0" hangingPunct="0">
                <a:spcBef>
                  <a:spcPct val="0"/>
                </a:spcBef>
                <a:spcAft>
                  <a:spcPct val="0"/>
                </a:spcAft>
              </a:pPr>
              <a:r>
                <a:rPr lang="en-US" sz="800" b="1">
                  <a:solidFill>
                    <a:srgbClr val="FFFF99"/>
                  </a:solidFill>
                  <a:latin typeface="Verdana" pitchFamily="34" charset="0"/>
                </a:rPr>
                <a:t>O</a:t>
              </a:r>
            </a:p>
          </p:txBody>
        </p:sp>
        <p:sp>
          <p:nvSpPr>
            <p:cNvPr id="105573" name="Text Box 119"/>
            <p:cNvSpPr txBox="1">
              <a:spLocks noChangeArrowheads="1"/>
            </p:cNvSpPr>
            <p:nvPr/>
          </p:nvSpPr>
          <p:spPr bwMode="auto">
            <a:xfrm>
              <a:off x="1184275" y="5586413"/>
              <a:ext cx="255588" cy="214313"/>
            </a:xfrm>
            <a:prstGeom prst="rect">
              <a:avLst/>
            </a:prstGeom>
            <a:noFill/>
            <a:ln w="9525">
              <a:noFill/>
              <a:miter lim="800000"/>
              <a:headEnd/>
              <a:tailEnd/>
            </a:ln>
          </p:spPr>
          <p:txBody>
            <a:bodyPr wrap="none">
              <a:spAutoFit/>
            </a:bodyPr>
            <a:lstStyle/>
            <a:p>
              <a:pPr eaLnBrk="0" fontAlgn="base" latinLnBrk="0" hangingPunct="0">
                <a:spcBef>
                  <a:spcPct val="0"/>
                </a:spcBef>
                <a:spcAft>
                  <a:spcPct val="0"/>
                </a:spcAft>
              </a:pPr>
              <a:r>
                <a:rPr lang="en-US" sz="800" b="1" dirty="0">
                  <a:solidFill>
                    <a:srgbClr val="00CCFF"/>
                  </a:solidFill>
                  <a:latin typeface="Verdana" pitchFamily="34" charset="0"/>
                </a:rPr>
                <a:t>S</a:t>
              </a:r>
            </a:p>
          </p:txBody>
        </p:sp>
        <p:sp>
          <p:nvSpPr>
            <p:cNvPr id="105574" name="Line 120"/>
            <p:cNvSpPr>
              <a:spLocks noChangeShapeType="1"/>
            </p:cNvSpPr>
            <p:nvPr/>
          </p:nvSpPr>
          <p:spPr bwMode="auto">
            <a:xfrm>
              <a:off x="1228725" y="5665788"/>
              <a:ext cx="26988" cy="0"/>
            </a:xfrm>
            <a:prstGeom prst="line">
              <a:avLst/>
            </a:prstGeom>
            <a:noFill/>
            <a:ln w="9525">
              <a:solidFill>
                <a:srgbClr val="00CCFF"/>
              </a:solidFill>
              <a:round/>
              <a:headEnd/>
              <a:tailEnd/>
            </a:ln>
          </p:spPr>
          <p:txBody>
            <a:bodyPr/>
            <a:lstStyle/>
            <a:p>
              <a:pPr fontAlgn="base" latinLnBrk="0">
                <a:spcBef>
                  <a:spcPct val="0"/>
                </a:spcBef>
                <a:spcAft>
                  <a:spcPct val="0"/>
                </a:spcAft>
              </a:pPr>
              <a:endParaRPr lang="en-US">
                <a:solidFill>
                  <a:prstClr val="black"/>
                </a:solidFill>
                <a:latin typeface="Arial" charset="0"/>
              </a:endParaRPr>
            </a:p>
          </p:txBody>
        </p:sp>
        <p:sp>
          <p:nvSpPr>
            <p:cNvPr id="105575" name="Line 121"/>
            <p:cNvSpPr>
              <a:spLocks noChangeShapeType="1"/>
            </p:cNvSpPr>
            <p:nvPr/>
          </p:nvSpPr>
          <p:spPr bwMode="auto">
            <a:xfrm>
              <a:off x="1481138" y="5713413"/>
              <a:ext cx="63500" cy="0"/>
            </a:xfrm>
            <a:prstGeom prst="line">
              <a:avLst/>
            </a:prstGeom>
            <a:noFill/>
            <a:ln w="9525">
              <a:solidFill>
                <a:srgbClr val="FFFF99"/>
              </a:solidFill>
              <a:round/>
              <a:headEnd/>
              <a:tailEnd/>
            </a:ln>
          </p:spPr>
          <p:txBody>
            <a:bodyPr/>
            <a:lstStyle/>
            <a:p>
              <a:pPr fontAlgn="base" latinLnBrk="0">
                <a:spcBef>
                  <a:spcPct val="0"/>
                </a:spcBef>
                <a:spcAft>
                  <a:spcPct val="0"/>
                </a:spcAft>
              </a:pPr>
              <a:endParaRPr lang="en-US">
                <a:solidFill>
                  <a:prstClr val="black"/>
                </a:solidFill>
                <a:latin typeface="Arial" charset="0"/>
              </a:endParaRPr>
            </a:p>
          </p:txBody>
        </p:sp>
        <p:sp>
          <p:nvSpPr>
            <p:cNvPr id="105576" name="Line 122"/>
            <p:cNvSpPr>
              <a:spLocks noChangeShapeType="1"/>
            </p:cNvSpPr>
            <p:nvPr/>
          </p:nvSpPr>
          <p:spPr bwMode="auto">
            <a:xfrm>
              <a:off x="1481138" y="5684838"/>
              <a:ext cx="63500" cy="0"/>
            </a:xfrm>
            <a:prstGeom prst="line">
              <a:avLst/>
            </a:prstGeom>
            <a:noFill/>
            <a:ln w="9525">
              <a:solidFill>
                <a:srgbClr val="FFFF99"/>
              </a:solidFill>
              <a:round/>
              <a:headEnd/>
              <a:tailEnd/>
            </a:ln>
          </p:spPr>
          <p:txBody>
            <a:bodyPr/>
            <a:lstStyle/>
            <a:p>
              <a:pPr fontAlgn="base" latinLnBrk="0">
                <a:spcBef>
                  <a:spcPct val="0"/>
                </a:spcBef>
                <a:spcAft>
                  <a:spcPct val="0"/>
                </a:spcAft>
              </a:pPr>
              <a:endParaRPr lang="en-US">
                <a:solidFill>
                  <a:prstClr val="black"/>
                </a:solidFill>
                <a:latin typeface="Arial" charset="0"/>
              </a:endParaRPr>
            </a:p>
          </p:txBody>
        </p:sp>
        <p:sp>
          <p:nvSpPr>
            <p:cNvPr id="105577" name="Line 123"/>
            <p:cNvSpPr>
              <a:spLocks noChangeShapeType="1"/>
            </p:cNvSpPr>
            <p:nvPr/>
          </p:nvSpPr>
          <p:spPr bwMode="auto">
            <a:xfrm>
              <a:off x="1347788" y="5699125"/>
              <a:ext cx="63500" cy="0"/>
            </a:xfrm>
            <a:prstGeom prst="line">
              <a:avLst/>
            </a:prstGeom>
            <a:noFill/>
            <a:ln w="9525">
              <a:solidFill>
                <a:srgbClr val="FFFF99"/>
              </a:solidFill>
              <a:round/>
              <a:headEnd/>
              <a:tailEnd/>
            </a:ln>
          </p:spPr>
          <p:txBody>
            <a:bodyPr/>
            <a:lstStyle/>
            <a:p>
              <a:pPr fontAlgn="base" latinLnBrk="0">
                <a:spcBef>
                  <a:spcPct val="0"/>
                </a:spcBef>
                <a:spcAft>
                  <a:spcPct val="0"/>
                </a:spcAft>
              </a:pPr>
              <a:endParaRPr lang="en-US">
                <a:solidFill>
                  <a:prstClr val="black"/>
                </a:solidFill>
                <a:latin typeface="Arial" charset="0"/>
              </a:endParaRPr>
            </a:p>
          </p:txBody>
        </p:sp>
        <p:sp>
          <p:nvSpPr>
            <p:cNvPr id="105578" name="Line 124"/>
            <p:cNvSpPr>
              <a:spLocks noChangeShapeType="1"/>
            </p:cNvSpPr>
            <p:nvPr/>
          </p:nvSpPr>
          <p:spPr bwMode="auto">
            <a:xfrm flipH="1">
              <a:off x="1446213" y="5580063"/>
              <a:ext cx="1588" cy="71438"/>
            </a:xfrm>
            <a:prstGeom prst="line">
              <a:avLst/>
            </a:prstGeom>
            <a:noFill/>
            <a:ln w="9525">
              <a:solidFill>
                <a:srgbClr val="FFFF99"/>
              </a:solidFill>
              <a:round/>
              <a:headEnd/>
              <a:tailEnd/>
            </a:ln>
          </p:spPr>
          <p:txBody>
            <a:bodyPr/>
            <a:lstStyle/>
            <a:p>
              <a:pPr fontAlgn="base" latinLnBrk="0">
                <a:spcBef>
                  <a:spcPct val="0"/>
                </a:spcBef>
                <a:spcAft>
                  <a:spcPct val="0"/>
                </a:spcAft>
              </a:pPr>
              <a:endParaRPr lang="en-US">
                <a:solidFill>
                  <a:prstClr val="black"/>
                </a:solidFill>
                <a:latin typeface="Arial" charset="0"/>
              </a:endParaRPr>
            </a:p>
          </p:txBody>
        </p:sp>
        <p:sp>
          <p:nvSpPr>
            <p:cNvPr id="105579" name="Line 125"/>
            <p:cNvSpPr>
              <a:spLocks noChangeShapeType="1"/>
            </p:cNvSpPr>
            <p:nvPr/>
          </p:nvSpPr>
          <p:spPr bwMode="auto">
            <a:xfrm flipH="1">
              <a:off x="1446213" y="5732463"/>
              <a:ext cx="1588" cy="71438"/>
            </a:xfrm>
            <a:prstGeom prst="line">
              <a:avLst/>
            </a:prstGeom>
            <a:noFill/>
            <a:ln w="9525">
              <a:solidFill>
                <a:srgbClr val="FFFF99"/>
              </a:solidFill>
              <a:round/>
              <a:headEnd/>
              <a:tailEnd/>
            </a:ln>
          </p:spPr>
          <p:txBody>
            <a:bodyPr/>
            <a:lstStyle/>
            <a:p>
              <a:pPr fontAlgn="base" latinLnBrk="0">
                <a:spcBef>
                  <a:spcPct val="0"/>
                </a:spcBef>
                <a:spcAft>
                  <a:spcPct val="0"/>
                </a:spcAft>
              </a:pPr>
              <a:endParaRPr lang="en-US">
                <a:solidFill>
                  <a:prstClr val="black"/>
                </a:solidFill>
                <a:latin typeface="Arial" charset="0"/>
              </a:endParaRPr>
            </a:p>
          </p:txBody>
        </p:sp>
        <p:grpSp>
          <p:nvGrpSpPr>
            <p:cNvPr id="105580" name="Group 126"/>
            <p:cNvGrpSpPr>
              <a:grpSpLocks/>
            </p:cNvGrpSpPr>
            <p:nvPr/>
          </p:nvGrpSpPr>
          <p:grpSpPr bwMode="auto">
            <a:xfrm>
              <a:off x="1539875" y="6096000"/>
              <a:ext cx="541338" cy="517525"/>
              <a:chOff x="970" y="3840"/>
              <a:chExt cx="341" cy="326"/>
            </a:xfrm>
          </p:grpSpPr>
          <p:sp>
            <p:nvSpPr>
              <p:cNvPr id="105591" name="Text Box 127"/>
              <p:cNvSpPr txBox="1">
                <a:spLocks noChangeArrowheads="1"/>
              </p:cNvSpPr>
              <p:nvPr/>
            </p:nvSpPr>
            <p:spPr bwMode="auto">
              <a:xfrm>
                <a:off x="1054" y="3936"/>
                <a:ext cx="163" cy="135"/>
              </a:xfrm>
              <a:prstGeom prst="rect">
                <a:avLst/>
              </a:prstGeom>
              <a:noFill/>
              <a:ln w="9525">
                <a:noFill/>
                <a:miter lim="800000"/>
                <a:headEnd/>
                <a:tailEnd/>
              </a:ln>
            </p:spPr>
            <p:txBody>
              <a:bodyPr wrap="none">
                <a:spAutoFit/>
              </a:bodyPr>
              <a:lstStyle/>
              <a:p>
                <a:pPr eaLnBrk="0" fontAlgn="base" latinLnBrk="0" hangingPunct="0">
                  <a:spcBef>
                    <a:spcPct val="0"/>
                  </a:spcBef>
                  <a:spcAft>
                    <a:spcPct val="0"/>
                  </a:spcAft>
                </a:pPr>
                <a:r>
                  <a:rPr lang="en-US" sz="800" b="1">
                    <a:solidFill>
                      <a:srgbClr val="FFFF99"/>
                    </a:solidFill>
                    <a:latin typeface="Verdana" pitchFamily="34" charset="0"/>
                  </a:rPr>
                  <a:t>P</a:t>
                </a:r>
              </a:p>
            </p:txBody>
          </p:sp>
          <p:sp>
            <p:nvSpPr>
              <p:cNvPr id="105592" name="Text Box 128"/>
              <p:cNvSpPr txBox="1">
                <a:spLocks noChangeArrowheads="1"/>
              </p:cNvSpPr>
              <p:nvPr/>
            </p:nvSpPr>
            <p:spPr bwMode="auto">
              <a:xfrm>
                <a:off x="1053" y="4031"/>
                <a:ext cx="170" cy="135"/>
              </a:xfrm>
              <a:prstGeom prst="rect">
                <a:avLst/>
              </a:prstGeom>
              <a:noFill/>
              <a:ln w="9525">
                <a:noFill/>
                <a:miter lim="800000"/>
                <a:headEnd/>
                <a:tailEnd/>
              </a:ln>
            </p:spPr>
            <p:txBody>
              <a:bodyPr wrap="none">
                <a:spAutoFit/>
              </a:bodyPr>
              <a:lstStyle/>
              <a:p>
                <a:pPr eaLnBrk="0" fontAlgn="base" latinLnBrk="0" hangingPunct="0">
                  <a:spcBef>
                    <a:spcPct val="0"/>
                  </a:spcBef>
                  <a:spcAft>
                    <a:spcPct val="0"/>
                  </a:spcAft>
                </a:pPr>
                <a:r>
                  <a:rPr lang="en-US" sz="800" b="1">
                    <a:solidFill>
                      <a:srgbClr val="FFFF99"/>
                    </a:solidFill>
                    <a:latin typeface="Verdana" pitchFamily="34" charset="0"/>
                  </a:rPr>
                  <a:t>O</a:t>
                </a:r>
              </a:p>
            </p:txBody>
          </p:sp>
          <p:sp>
            <p:nvSpPr>
              <p:cNvPr id="105593" name="Text Box 129"/>
              <p:cNvSpPr txBox="1">
                <a:spLocks noChangeArrowheads="1"/>
              </p:cNvSpPr>
              <p:nvPr/>
            </p:nvSpPr>
            <p:spPr bwMode="auto">
              <a:xfrm>
                <a:off x="1053" y="3840"/>
                <a:ext cx="170" cy="135"/>
              </a:xfrm>
              <a:prstGeom prst="rect">
                <a:avLst/>
              </a:prstGeom>
              <a:noFill/>
              <a:ln w="9525">
                <a:noFill/>
                <a:miter lim="800000"/>
                <a:headEnd/>
                <a:tailEnd/>
              </a:ln>
            </p:spPr>
            <p:txBody>
              <a:bodyPr wrap="none">
                <a:spAutoFit/>
              </a:bodyPr>
              <a:lstStyle/>
              <a:p>
                <a:pPr eaLnBrk="0" fontAlgn="base" latinLnBrk="0" hangingPunct="0">
                  <a:spcBef>
                    <a:spcPct val="0"/>
                  </a:spcBef>
                  <a:spcAft>
                    <a:spcPct val="0"/>
                  </a:spcAft>
                </a:pPr>
                <a:r>
                  <a:rPr lang="en-US" sz="800" b="1">
                    <a:solidFill>
                      <a:srgbClr val="FFFF99"/>
                    </a:solidFill>
                    <a:latin typeface="Verdana" pitchFamily="34" charset="0"/>
                  </a:rPr>
                  <a:t>O</a:t>
                </a:r>
              </a:p>
            </p:txBody>
          </p:sp>
          <p:sp>
            <p:nvSpPr>
              <p:cNvPr id="105594" name="Text Box 130"/>
              <p:cNvSpPr txBox="1">
                <a:spLocks noChangeArrowheads="1"/>
              </p:cNvSpPr>
              <p:nvPr/>
            </p:nvSpPr>
            <p:spPr bwMode="auto">
              <a:xfrm>
                <a:off x="1141" y="3936"/>
                <a:ext cx="170" cy="135"/>
              </a:xfrm>
              <a:prstGeom prst="rect">
                <a:avLst/>
              </a:prstGeom>
              <a:noFill/>
              <a:ln w="9525">
                <a:noFill/>
                <a:miter lim="800000"/>
                <a:headEnd/>
                <a:tailEnd/>
              </a:ln>
            </p:spPr>
            <p:txBody>
              <a:bodyPr wrap="none">
                <a:spAutoFit/>
              </a:bodyPr>
              <a:lstStyle/>
              <a:p>
                <a:pPr eaLnBrk="0" fontAlgn="base" latinLnBrk="0" hangingPunct="0">
                  <a:spcBef>
                    <a:spcPct val="0"/>
                  </a:spcBef>
                  <a:spcAft>
                    <a:spcPct val="0"/>
                  </a:spcAft>
                </a:pPr>
                <a:r>
                  <a:rPr lang="en-US" sz="800" b="1">
                    <a:solidFill>
                      <a:srgbClr val="FFFF99"/>
                    </a:solidFill>
                    <a:latin typeface="Verdana" pitchFamily="34" charset="0"/>
                  </a:rPr>
                  <a:t>O</a:t>
                </a:r>
              </a:p>
            </p:txBody>
          </p:sp>
          <p:sp>
            <p:nvSpPr>
              <p:cNvPr id="105595" name="Text Box 131"/>
              <p:cNvSpPr txBox="1">
                <a:spLocks noChangeArrowheads="1"/>
              </p:cNvSpPr>
              <p:nvPr/>
            </p:nvSpPr>
            <p:spPr bwMode="auto">
              <a:xfrm>
                <a:off x="970" y="3936"/>
                <a:ext cx="161" cy="135"/>
              </a:xfrm>
              <a:prstGeom prst="rect">
                <a:avLst/>
              </a:prstGeom>
              <a:noFill/>
              <a:ln w="9525">
                <a:noFill/>
                <a:miter lim="800000"/>
                <a:headEnd/>
                <a:tailEnd/>
              </a:ln>
            </p:spPr>
            <p:txBody>
              <a:bodyPr wrap="none">
                <a:spAutoFit/>
              </a:bodyPr>
              <a:lstStyle/>
              <a:p>
                <a:pPr eaLnBrk="0" fontAlgn="base" latinLnBrk="0" hangingPunct="0">
                  <a:spcBef>
                    <a:spcPct val="0"/>
                  </a:spcBef>
                  <a:spcAft>
                    <a:spcPct val="0"/>
                  </a:spcAft>
                </a:pPr>
                <a:r>
                  <a:rPr lang="en-US" sz="800" b="1" dirty="0">
                    <a:solidFill>
                      <a:srgbClr val="00CCFF"/>
                    </a:solidFill>
                    <a:latin typeface="Verdana" pitchFamily="34" charset="0"/>
                  </a:rPr>
                  <a:t>S</a:t>
                </a:r>
              </a:p>
            </p:txBody>
          </p:sp>
          <p:sp>
            <p:nvSpPr>
              <p:cNvPr id="105596" name="Line 132"/>
              <p:cNvSpPr>
                <a:spLocks noChangeShapeType="1"/>
              </p:cNvSpPr>
              <p:nvPr/>
            </p:nvSpPr>
            <p:spPr bwMode="auto">
              <a:xfrm>
                <a:off x="998" y="3986"/>
                <a:ext cx="17" cy="0"/>
              </a:xfrm>
              <a:prstGeom prst="line">
                <a:avLst/>
              </a:prstGeom>
              <a:noFill/>
              <a:ln w="9525">
                <a:solidFill>
                  <a:srgbClr val="00CCFF"/>
                </a:solidFill>
                <a:round/>
                <a:headEnd/>
                <a:tailEnd/>
              </a:ln>
            </p:spPr>
            <p:txBody>
              <a:bodyPr/>
              <a:lstStyle/>
              <a:p>
                <a:pPr fontAlgn="base" latinLnBrk="0">
                  <a:spcBef>
                    <a:spcPct val="0"/>
                  </a:spcBef>
                  <a:spcAft>
                    <a:spcPct val="0"/>
                  </a:spcAft>
                </a:pPr>
                <a:endParaRPr lang="en-US">
                  <a:solidFill>
                    <a:prstClr val="black"/>
                  </a:solidFill>
                  <a:latin typeface="Arial" charset="0"/>
                </a:endParaRPr>
              </a:p>
            </p:txBody>
          </p:sp>
          <p:sp>
            <p:nvSpPr>
              <p:cNvPr id="105597" name="Line 133"/>
              <p:cNvSpPr>
                <a:spLocks noChangeShapeType="1"/>
              </p:cNvSpPr>
              <p:nvPr/>
            </p:nvSpPr>
            <p:spPr bwMode="auto">
              <a:xfrm>
                <a:off x="1157" y="4016"/>
                <a:ext cx="40" cy="0"/>
              </a:xfrm>
              <a:prstGeom prst="line">
                <a:avLst/>
              </a:prstGeom>
              <a:noFill/>
              <a:ln w="9525">
                <a:solidFill>
                  <a:srgbClr val="FFFF99"/>
                </a:solidFill>
                <a:round/>
                <a:headEnd/>
                <a:tailEnd/>
              </a:ln>
            </p:spPr>
            <p:txBody>
              <a:bodyPr/>
              <a:lstStyle/>
              <a:p>
                <a:pPr fontAlgn="base" latinLnBrk="0">
                  <a:spcBef>
                    <a:spcPct val="0"/>
                  </a:spcBef>
                  <a:spcAft>
                    <a:spcPct val="0"/>
                  </a:spcAft>
                </a:pPr>
                <a:endParaRPr lang="en-US">
                  <a:solidFill>
                    <a:prstClr val="black"/>
                  </a:solidFill>
                  <a:latin typeface="Arial" charset="0"/>
                </a:endParaRPr>
              </a:p>
            </p:txBody>
          </p:sp>
          <p:sp>
            <p:nvSpPr>
              <p:cNvPr id="105598" name="Line 134"/>
              <p:cNvSpPr>
                <a:spLocks noChangeShapeType="1"/>
              </p:cNvSpPr>
              <p:nvPr/>
            </p:nvSpPr>
            <p:spPr bwMode="auto">
              <a:xfrm>
                <a:off x="1157" y="3998"/>
                <a:ext cx="40" cy="0"/>
              </a:xfrm>
              <a:prstGeom prst="line">
                <a:avLst/>
              </a:prstGeom>
              <a:noFill/>
              <a:ln w="9525">
                <a:solidFill>
                  <a:srgbClr val="FFFF99"/>
                </a:solidFill>
                <a:round/>
                <a:headEnd/>
                <a:tailEnd/>
              </a:ln>
            </p:spPr>
            <p:txBody>
              <a:bodyPr/>
              <a:lstStyle/>
              <a:p>
                <a:pPr fontAlgn="base" latinLnBrk="0">
                  <a:spcBef>
                    <a:spcPct val="0"/>
                  </a:spcBef>
                  <a:spcAft>
                    <a:spcPct val="0"/>
                  </a:spcAft>
                </a:pPr>
                <a:endParaRPr lang="en-US">
                  <a:solidFill>
                    <a:prstClr val="black"/>
                  </a:solidFill>
                  <a:latin typeface="Arial" charset="0"/>
                </a:endParaRPr>
              </a:p>
            </p:txBody>
          </p:sp>
          <p:sp>
            <p:nvSpPr>
              <p:cNvPr id="105599" name="Line 135"/>
              <p:cNvSpPr>
                <a:spLocks noChangeShapeType="1"/>
              </p:cNvSpPr>
              <p:nvPr/>
            </p:nvSpPr>
            <p:spPr bwMode="auto">
              <a:xfrm>
                <a:off x="1073" y="4007"/>
                <a:ext cx="40" cy="0"/>
              </a:xfrm>
              <a:prstGeom prst="line">
                <a:avLst/>
              </a:prstGeom>
              <a:noFill/>
              <a:ln w="9525">
                <a:solidFill>
                  <a:srgbClr val="FFFF99"/>
                </a:solidFill>
                <a:round/>
                <a:headEnd/>
                <a:tailEnd/>
              </a:ln>
            </p:spPr>
            <p:txBody>
              <a:bodyPr/>
              <a:lstStyle/>
              <a:p>
                <a:pPr fontAlgn="base" latinLnBrk="0">
                  <a:spcBef>
                    <a:spcPct val="0"/>
                  </a:spcBef>
                  <a:spcAft>
                    <a:spcPct val="0"/>
                  </a:spcAft>
                </a:pPr>
                <a:endParaRPr lang="en-US">
                  <a:solidFill>
                    <a:prstClr val="black"/>
                  </a:solidFill>
                  <a:latin typeface="Arial" charset="0"/>
                </a:endParaRPr>
              </a:p>
            </p:txBody>
          </p:sp>
          <p:sp>
            <p:nvSpPr>
              <p:cNvPr id="105600" name="Line 136"/>
              <p:cNvSpPr>
                <a:spLocks noChangeShapeType="1"/>
              </p:cNvSpPr>
              <p:nvPr/>
            </p:nvSpPr>
            <p:spPr bwMode="auto">
              <a:xfrm flipH="1">
                <a:off x="1135" y="3932"/>
                <a:ext cx="1" cy="45"/>
              </a:xfrm>
              <a:prstGeom prst="line">
                <a:avLst/>
              </a:prstGeom>
              <a:noFill/>
              <a:ln w="9525">
                <a:solidFill>
                  <a:srgbClr val="FFFF99"/>
                </a:solidFill>
                <a:round/>
                <a:headEnd/>
                <a:tailEnd/>
              </a:ln>
            </p:spPr>
            <p:txBody>
              <a:bodyPr/>
              <a:lstStyle/>
              <a:p>
                <a:pPr fontAlgn="base" latinLnBrk="0">
                  <a:spcBef>
                    <a:spcPct val="0"/>
                  </a:spcBef>
                  <a:spcAft>
                    <a:spcPct val="0"/>
                  </a:spcAft>
                </a:pPr>
                <a:endParaRPr lang="en-US">
                  <a:solidFill>
                    <a:prstClr val="black"/>
                  </a:solidFill>
                  <a:latin typeface="Arial" charset="0"/>
                </a:endParaRPr>
              </a:p>
            </p:txBody>
          </p:sp>
          <p:sp>
            <p:nvSpPr>
              <p:cNvPr id="105601" name="Line 137"/>
              <p:cNvSpPr>
                <a:spLocks noChangeShapeType="1"/>
              </p:cNvSpPr>
              <p:nvPr/>
            </p:nvSpPr>
            <p:spPr bwMode="auto">
              <a:xfrm flipH="1">
                <a:off x="1135" y="4028"/>
                <a:ext cx="1" cy="45"/>
              </a:xfrm>
              <a:prstGeom prst="line">
                <a:avLst/>
              </a:prstGeom>
              <a:noFill/>
              <a:ln w="9525">
                <a:solidFill>
                  <a:srgbClr val="FFFF99"/>
                </a:solidFill>
                <a:round/>
                <a:headEnd/>
                <a:tailEnd/>
              </a:ln>
            </p:spPr>
            <p:txBody>
              <a:bodyPr/>
              <a:lstStyle/>
              <a:p>
                <a:pPr fontAlgn="base" latinLnBrk="0">
                  <a:spcBef>
                    <a:spcPct val="0"/>
                  </a:spcBef>
                  <a:spcAft>
                    <a:spcPct val="0"/>
                  </a:spcAft>
                </a:pPr>
                <a:endParaRPr lang="en-US">
                  <a:solidFill>
                    <a:prstClr val="black"/>
                  </a:solidFill>
                  <a:latin typeface="Arial" charset="0"/>
                </a:endParaRPr>
              </a:p>
            </p:txBody>
          </p:sp>
        </p:grpSp>
        <p:sp>
          <p:nvSpPr>
            <p:cNvPr id="105581" name="Text Box 138"/>
            <p:cNvSpPr txBox="1">
              <a:spLocks noChangeArrowheads="1"/>
            </p:cNvSpPr>
            <p:nvPr/>
          </p:nvSpPr>
          <p:spPr bwMode="auto">
            <a:xfrm>
              <a:off x="257175" y="3771900"/>
              <a:ext cx="269875" cy="214313"/>
            </a:xfrm>
            <a:prstGeom prst="rect">
              <a:avLst/>
            </a:prstGeom>
            <a:noFill/>
            <a:ln w="9525">
              <a:noFill/>
              <a:miter lim="800000"/>
              <a:headEnd/>
              <a:tailEnd/>
            </a:ln>
          </p:spPr>
          <p:txBody>
            <a:bodyPr wrap="none">
              <a:spAutoFit/>
            </a:bodyPr>
            <a:lstStyle/>
            <a:p>
              <a:pPr eaLnBrk="0" fontAlgn="base" latinLnBrk="0" hangingPunct="0">
                <a:spcBef>
                  <a:spcPct val="0"/>
                </a:spcBef>
                <a:spcAft>
                  <a:spcPct val="0"/>
                </a:spcAft>
              </a:pPr>
              <a:r>
                <a:rPr lang="en-US" sz="800" b="1">
                  <a:solidFill>
                    <a:srgbClr val="FFFF99"/>
                  </a:solidFill>
                  <a:latin typeface="Verdana" pitchFamily="34" charset="0"/>
                </a:rPr>
                <a:t>O</a:t>
              </a:r>
            </a:p>
          </p:txBody>
        </p:sp>
        <p:grpSp>
          <p:nvGrpSpPr>
            <p:cNvPr id="105582" name="Group 139"/>
            <p:cNvGrpSpPr>
              <a:grpSpLocks/>
            </p:cNvGrpSpPr>
            <p:nvPr/>
          </p:nvGrpSpPr>
          <p:grpSpPr bwMode="auto">
            <a:xfrm rot="19141657">
              <a:off x="490538" y="3857625"/>
              <a:ext cx="142875" cy="195263"/>
              <a:chOff x="853" y="2475"/>
              <a:chExt cx="90" cy="123"/>
            </a:xfrm>
          </p:grpSpPr>
          <p:sp>
            <p:nvSpPr>
              <p:cNvPr id="105589" name="Line 140"/>
              <p:cNvSpPr>
                <a:spLocks noChangeShapeType="1"/>
              </p:cNvSpPr>
              <p:nvPr/>
            </p:nvSpPr>
            <p:spPr bwMode="auto">
              <a:xfrm>
                <a:off x="933" y="2508"/>
                <a:ext cx="0" cy="90"/>
              </a:xfrm>
              <a:prstGeom prst="line">
                <a:avLst/>
              </a:prstGeom>
              <a:noFill/>
              <a:ln w="9525">
                <a:solidFill>
                  <a:srgbClr val="FFFF99"/>
                </a:solidFill>
                <a:round/>
                <a:headEnd/>
                <a:tailEnd/>
              </a:ln>
            </p:spPr>
            <p:txBody>
              <a:bodyPr/>
              <a:lstStyle/>
              <a:p>
                <a:pPr fontAlgn="base" latinLnBrk="0">
                  <a:spcBef>
                    <a:spcPct val="0"/>
                  </a:spcBef>
                  <a:spcAft>
                    <a:spcPct val="0"/>
                  </a:spcAft>
                </a:pPr>
                <a:endParaRPr lang="en-US">
                  <a:solidFill>
                    <a:prstClr val="black"/>
                  </a:solidFill>
                  <a:latin typeface="Arial" charset="0"/>
                </a:endParaRPr>
              </a:p>
            </p:txBody>
          </p:sp>
          <p:sp>
            <p:nvSpPr>
              <p:cNvPr id="105590" name="Line 141"/>
              <p:cNvSpPr>
                <a:spLocks noChangeShapeType="1"/>
              </p:cNvSpPr>
              <p:nvPr/>
            </p:nvSpPr>
            <p:spPr bwMode="auto">
              <a:xfrm rot="2534407" flipV="1">
                <a:off x="853" y="2475"/>
                <a:ext cx="90" cy="4"/>
              </a:xfrm>
              <a:prstGeom prst="line">
                <a:avLst/>
              </a:prstGeom>
              <a:noFill/>
              <a:ln w="12700">
                <a:solidFill>
                  <a:srgbClr val="FFFF99"/>
                </a:solidFill>
                <a:round/>
                <a:headEnd/>
                <a:tailEnd/>
              </a:ln>
            </p:spPr>
            <p:txBody>
              <a:bodyPr/>
              <a:lstStyle/>
              <a:p>
                <a:pPr fontAlgn="base" latinLnBrk="0">
                  <a:spcBef>
                    <a:spcPct val="0"/>
                  </a:spcBef>
                  <a:spcAft>
                    <a:spcPct val="0"/>
                  </a:spcAft>
                </a:pPr>
                <a:endParaRPr lang="en-US">
                  <a:solidFill>
                    <a:prstClr val="black"/>
                  </a:solidFill>
                  <a:latin typeface="Arial" charset="0"/>
                </a:endParaRPr>
              </a:p>
            </p:txBody>
          </p:sp>
        </p:grpSp>
        <p:grpSp>
          <p:nvGrpSpPr>
            <p:cNvPr id="105583" name="Group 142"/>
            <p:cNvGrpSpPr>
              <a:grpSpLocks/>
            </p:cNvGrpSpPr>
            <p:nvPr/>
          </p:nvGrpSpPr>
          <p:grpSpPr bwMode="auto">
            <a:xfrm rot="19141657">
              <a:off x="1195388" y="5172075"/>
              <a:ext cx="142875" cy="195263"/>
              <a:chOff x="853" y="2475"/>
              <a:chExt cx="90" cy="123"/>
            </a:xfrm>
          </p:grpSpPr>
          <p:sp>
            <p:nvSpPr>
              <p:cNvPr id="105587" name="Line 143"/>
              <p:cNvSpPr>
                <a:spLocks noChangeShapeType="1"/>
              </p:cNvSpPr>
              <p:nvPr/>
            </p:nvSpPr>
            <p:spPr bwMode="auto">
              <a:xfrm>
                <a:off x="933" y="2508"/>
                <a:ext cx="0" cy="90"/>
              </a:xfrm>
              <a:prstGeom prst="line">
                <a:avLst/>
              </a:prstGeom>
              <a:noFill/>
              <a:ln w="9525">
                <a:solidFill>
                  <a:srgbClr val="FFFF99"/>
                </a:solidFill>
                <a:round/>
                <a:headEnd/>
                <a:tailEnd/>
              </a:ln>
            </p:spPr>
            <p:txBody>
              <a:bodyPr/>
              <a:lstStyle/>
              <a:p>
                <a:pPr fontAlgn="base" latinLnBrk="0">
                  <a:spcBef>
                    <a:spcPct val="0"/>
                  </a:spcBef>
                  <a:spcAft>
                    <a:spcPct val="0"/>
                  </a:spcAft>
                </a:pPr>
                <a:endParaRPr lang="en-US">
                  <a:solidFill>
                    <a:prstClr val="black"/>
                  </a:solidFill>
                  <a:latin typeface="Arial" charset="0"/>
                </a:endParaRPr>
              </a:p>
            </p:txBody>
          </p:sp>
          <p:sp>
            <p:nvSpPr>
              <p:cNvPr id="105588" name="Line 144"/>
              <p:cNvSpPr>
                <a:spLocks noChangeShapeType="1"/>
              </p:cNvSpPr>
              <p:nvPr/>
            </p:nvSpPr>
            <p:spPr bwMode="auto">
              <a:xfrm rot="2534407" flipV="1">
                <a:off x="853" y="2475"/>
                <a:ext cx="90" cy="4"/>
              </a:xfrm>
              <a:prstGeom prst="line">
                <a:avLst/>
              </a:prstGeom>
              <a:noFill/>
              <a:ln w="12700">
                <a:solidFill>
                  <a:srgbClr val="FFFF99"/>
                </a:solidFill>
                <a:round/>
                <a:headEnd/>
                <a:tailEnd/>
              </a:ln>
            </p:spPr>
            <p:txBody>
              <a:bodyPr/>
              <a:lstStyle/>
              <a:p>
                <a:pPr fontAlgn="base" latinLnBrk="0">
                  <a:spcBef>
                    <a:spcPct val="0"/>
                  </a:spcBef>
                  <a:spcAft>
                    <a:spcPct val="0"/>
                  </a:spcAft>
                </a:pPr>
                <a:endParaRPr lang="en-US">
                  <a:solidFill>
                    <a:prstClr val="black"/>
                  </a:solidFill>
                  <a:latin typeface="Arial" charset="0"/>
                </a:endParaRPr>
              </a:p>
            </p:txBody>
          </p:sp>
        </p:grpSp>
        <p:grpSp>
          <p:nvGrpSpPr>
            <p:cNvPr id="105584" name="Group 145"/>
            <p:cNvGrpSpPr>
              <a:grpSpLocks/>
            </p:cNvGrpSpPr>
            <p:nvPr/>
          </p:nvGrpSpPr>
          <p:grpSpPr bwMode="auto">
            <a:xfrm rot="19141657">
              <a:off x="1552575" y="5829300"/>
              <a:ext cx="142875" cy="195263"/>
              <a:chOff x="853" y="2475"/>
              <a:chExt cx="90" cy="123"/>
            </a:xfrm>
          </p:grpSpPr>
          <p:sp>
            <p:nvSpPr>
              <p:cNvPr id="105585" name="Line 146"/>
              <p:cNvSpPr>
                <a:spLocks noChangeShapeType="1"/>
              </p:cNvSpPr>
              <p:nvPr/>
            </p:nvSpPr>
            <p:spPr bwMode="auto">
              <a:xfrm>
                <a:off x="933" y="2508"/>
                <a:ext cx="0" cy="90"/>
              </a:xfrm>
              <a:prstGeom prst="line">
                <a:avLst/>
              </a:prstGeom>
              <a:noFill/>
              <a:ln w="9525">
                <a:solidFill>
                  <a:srgbClr val="FFFF99"/>
                </a:solidFill>
                <a:round/>
                <a:headEnd/>
                <a:tailEnd/>
              </a:ln>
            </p:spPr>
            <p:txBody>
              <a:bodyPr/>
              <a:lstStyle/>
              <a:p>
                <a:pPr fontAlgn="base" latinLnBrk="0">
                  <a:spcBef>
                    <a:spcPct val="0"/>
                  </a:spcBef>
                  <a:spcAft>
                    <a:spcPct val="0"/>
                  </a:spcAft>
                </a:pPr>
                <a:endParaRPr lang="en-US">
                  <a:solidFill>
                    <a:prstClr val="black"/>
                  </a:solidFill>
                  <a:latin typeface="Arial" charset="0"/>
                </a:endParaRPr>
              </a:p>
            </p:txBody>
          </p:sp>
          <p:sp>
            <p:nvSpPr>
              <p:cNvPr id="105586" name="Line 147"/>
              <p:cNvSpPr>
                <a:spLocks noChangeShapeType="1"/>
              </p:cNvSpPr>
              <p:nvPr/>
            </p:nvSpPr>
            <p:spPr bwMode="auto">
              <a:xfrm rot="2534407" flipV="1">
                <a:off x="853" y="2475"/>
                <a:ext cx="90" cy="4"/>
              </a:xfrm>
              <a:prstGeom prst="line">
                <a:avLst/>
              </a:prstGeom>
              <a:noFill/>
              <a:ln w="12700">
                <a:solidFill>
                  <a:srgbClr val="FFFF99"/>
                </a:solidFill>
                <a:round/>
                <a:headEnd/>
                <a:tailEnd/>
              </a:ln>
            </p:spPr>
            <p:txBody>
              <a:bodyPr/>
              <a:lstStyle/>
              <a:p>
                <a:pPr fontAlgn="base" latinLnBrk="0">
                  <a:spcBef>
                    <a:spcPct val="0"/>
                  </a:spcBef>
                  <a:spcAft>
                    <a:spcPct val="0"/>
                  </a:spcAft>
                </a:pPr>
                <a:endParaRPr lang="en-US">
                  <a:solidFill>
                    <a:prstClr val="black"/>
                  </a:solidFill>
                  <a:latin typeface="Arial" charset="0"/>
                </a:endParaRPr>
              </a:p>
            </p:txBody>
          </p:sp>
        </p:grpSp>
      </p:grpSp>
      <p:grpSp>
        <p:nvGrpSpPr>
          <p:cNvPr id="105477" name="Group 152"/>
          <p:cNvGrpSpPr>
            <a:grpSpLocks/>
          </p:cNvGrpSpPr>
          <p:nvPr/>
        </p:nvGrpSpPr>
        <p:grpSpPr bwMode="auto">
          <a:xfrm>
            <a:off x="304800" y="685800"/>
            <a:ext cx="8124825" cy="1179513"/>
            <a:chOff x="192" y="432"/>
            <a:chExt cx="5118" cy="743"/>
          </a:xfrm>
        </p:grpSpPr>
        <p:grpSp>
          <p:nvGrpSpPr>
            <p:cNvPr id="105479" name="Group 153"/>
            <p:cNvGrpSpPr>
              <a:grpSpLocks/>
            </p:cNvGrpSpPr>
            <p:nvPr/>
          </p:nvGrpSpPr>
          <p:grpSpPr bwMode="auto">
            <a:xfrm>
              <a:off x="4309" y="757"/>
              <a:ext cx="1001" cy="136"/>
              <a:chOff x="4045" y="1272"/>
              <a:chExt cx="1001" cy="136"/>
            </a:xfrm>
          </p:grpSpPr>
          <p:sp>
            <p:nvSpPr>
              <p:cNvPr id="105490" name="Rectangle 154"/>
              <p:cNvSpPr>
                <a:spLocks noChangeArrowheads="1"/>
              </p:cNvSpPr>
              <p:nvPr/>
            </p:nvSpPr>
            <p:spPr bwMode="auto">
              <a:xfrm>
                <a:off x="4563" y="1272"/>
                <a:ext cx="483" cy="136"/>
              </a:xfrm>
              <a:prstGeom prst="rect">
                <a:avLst/>
              </a:prstGeom>
              <a:solidFill>
                <a:srgbClr val="CCFFCC"/>
              </a:solidFill>
              <a:ln w="12700">
                <a:solidFill>
                  <a:srgbClr val="000000"/>
                </a:solidFill>
                <a:miter lim="800000"/>
                <a:headEnd/>
                <a:tailEnd/>
              </a:ln>
            </p:spPr>
            <p:txBody>
              <a:bodyPr wrap="none" anchor="ctr"/>
              <a:lstStyle/>
              <a:p>
                <a:pPr algn="ctr" eaLnBrk="0" fontAlgn="base" latinLnBrk="0" hangingPunct="0">
                  <a:spcBef>
                    <a:spcPct val="0"/>
                  </a:spcBef>
                  <a:spcAft>
                    <a:spcPct val="0"/>
                  </a:spcAft>
                </a:pPr>
                <a:r>
                  <a:rPr lang="en-US" sz="1400" b="1">
                    <a:solidFill>
                      <a:srgbClr val="000000"/>
                    </a:solidFill>
                    <a:latin typeface="Arial" charset="0"/>
                  </a:rPr>
                  <a:t>8</a:t>
                </a:r>
              </a:p>
            </p:txBody>
          </p:sp>
          <p:sp>
            <p:nvSpPr>
              <p:cNvPr id="105491" name="Rectangle 155"/>
              <p:cNvSpPr>
                <a:spLocks noChangeArrowheads="1"/>
              </p:cNvSpPr>
              <p:nvPr/>
            </p:nvSpPr>
            <p:spPr bwMode="auto">
              <a:xfrm>
                <a:off x="4045" y="1272"/>
                <a:ext cx="515" cy="136"/>
              </a:xfrm>
              <a:prstGeom prst="rect">
                <a:avLst/>
              </a:prstGeom>
              <a:solidFill>
                <a:srgbClr val="00FFFF"/>
              </a:solidFill>
              <a:ln w="12700">
                <a:solidFill>
                  <a:srgbClr val="000000"/>
                </a:solidFill>
                <a:miter lim="800000"/>
                <a:headEnd/>
                <a:tailEnd/>
              </a:ln>
            </p:spPr>
            <p:txBody>
              <a:bodyPr wrap="none" anchor="ctr"/>
              <a:lstStyle/>
              <a:p>
                <a:pPr algn="ctr" eaLnBrk="0" fontAlgn="base" latinLnBrk="0" hangingPunct="0">
                  <a:spcBef>
                    <a:spcPct val="0"/>
                  </a:spcBef>
                  <a:spcAft>
                    <a:spcPct val="0"/>
                  </a:spcAft>
                </a:pPr>
                <a:r>
                  <a:rPr lang="en-US" sz="1400" b="1">
                    <a:solidFill>
                      <a:srgbClr val="000000"/>
                    </a:solidFill>
                    <a:latin typeface="Arial" charset="0"/>
                  </a:rPr>
                  <a:t>6</a:t>
                </a:r>
              </a:p>
            </p:txBody>
          </p:sp>
        </p:grpSp>
        <p:sp>
          <p:nvSpPr>
            <p:cNvPr id="105480" name="Line 156"/>
            <p:cNvSpPr>
              <a:spLocks noChangeShapeType="1"/>
            </p:cNvSpPr>
            <p:nvPr/>
          </p:nvSpPr>
          <p:spPr bwMode="auto">
            <a:xfrm flipV="1">
              <a:off x="3264" y="824"/>
              <a:ext cx="532" cy="1"/>
            </a:xfrm>
            <a:prstGeom prst="line">
              <a:avLst/>
            </a:prstGeom>
            <a:noFill/>
            <a:ln w="57150">
              <a:solidFill>
                <a:srgbClr val="FF0000"/>
              </a:solidFill>
              <a:round/>
              <a:headEnd/>
              <a:tailEnd type="triangle" w="med" len="med"/>
            </a:ln>
          </p:spPr>
          <p:txBody>
            <a:bodyPr wrap="none" anchor="ctr"/>
            <a:lstStyle/>
            <a:p>
              <a:pPr fontAlgn="base" latinLnBrk="0">
                <a:spcBef>
                  <a:spcPct val="0"/>
                </a:spcBef>
                <a:spcAft>
                  <a:spcPct val="0"/>
                </a:spcAft>
              </a:pPr>
              <a:endParaRPr lang="en-US">
                <a:solidFill>
                  <a:prstClr val="black"/>
                </a:solidFill>
                <a:latin typeface="Arial" charset="0"/>
              </a:endParaRPr>
            </a:p>
          </p:txBody>
        </p:sp>
        <p:grpSp>
          <p:nvGrpSpPr>
            <p:cNvPr id="105481" name="Group 157"/>
            <p:cNvGrpSpPr>
              <a:grpSpLocks/>
            </p:cNvGrpSpPr>
            <p:nvPr/>
          </p:nvGrpSpPr>
          <p:grpSpPr bwMode="auto">
            <a:xfrm>
              <a:off x="192" y="576"/>
              <a:ext cx="2774" cy="599"/>
              <a:chOff x="432" y="576"/>
              <a:chExt cx="2774" cy="599"/>
            </a:xfrm>
          </p:grpSpPr>
          <p:sp>
            <p:nvSpPr>
              <p:cNvPr id="105483" name="Line 158"/>
              <p:cNvSpPr>
                <a:spLocks noChangeShapeType="1"/>
              </p:cNvSpPr>
              <p:nvPr/>
            </p:nvSpPr>
            <p:spPr bwMode="auto">
              <a:xfrm>
                <a:off x="432" y="825"/>
                <a:ext cx="2766" cy="0"/>
              </a:xfrm>
              <a:prstGeom prst="line">
                <a:avLst/>
              </a:prstGeom>
              <a:noFill/>
              <a:ln w="19050">
                <a:solidFill>
                  <a:srgbClr val="FFFF99"/>
                </a:solidFill>
                <a:round/>
                <a:headEnd/>
                <a:tailEnd/>
              </a:ln>
            </p:spPr>
            <p:txBody>
              <a:bodyPr wrap="none" anchor="ctr"/>
              <a:lstStyle/>
              <a:p>
                <a:pPr fontAlgn="base" latinLnBrk="0">
                  <a:spcBef>
                    <a:spcPct val="0"/>
                  </a:spcBef>
                  <a:spcAft>
                    <a:spcPct val="0"/>
                  </a:spcAft>
                </a:pPr>
                <a:endParaRPr lang="en-US">
                  <a:solidFill>
                    <a:prstClr val="black"/>
                  </a:solidFill>
                  <a:latin typeface="Arial" charset="0"/>
                </a:endParaRPr>
              </a:p>
            </p:txBody>
          </p:sp>
          <p:sp>
            <p:nvSpPr>
              <p:cNvPr id="105484" name="Rectangle 159"/>
              <p:cNvSpPr>
                <a:spLocks noChangeArrowheads="1"/>
              </p:cNvSpPr>
              <p:nvPr/>
            </p:nvSpPr>
            <p:spPr bwMode="auto">
              <a:xfrm>
                <a:off x="2723" y="757"/>
                <a:ext cx="483" cy="136"/>
              </a:xfrm>
              <a:prstGeom prst="rect">
                <a:avLst/>
              </a:prstGeom>
              <a:solidFill>
                <a:srgbClr val="CCFFCC"/>
              </a:solidFill>
              <a:ln w="12700">
                <a:solidFill>
                  <a:srgbClr val="000000"/>
                </a:solidFill>
                <a:miter lim="800000"/>
                <a:headEnd/>
                <a:tailEnd/>
              </a:ln>
            </p:spPr>
            <p:txBody>
              <a:bodyPr wrap="none" anchor="ctr"/>
              <a:lstStyle/>
              <a:p>
                <a:pPr algn="ctr" eaLnBrk="0" fontAlgn="base" latinLnBrk="0" hangingPunct="0">
                  <a:spcBef>
                    <a:spcPct val="0"/>
                  </a:spcBef>
                  <a:spcAft>
                    <a:spcPct val="0"/>
                  </a:spcAft>
                </a:pPr>
                <a:r>
                  <a:rPr lang="en-US" sz="1400" b="1">
                    <a:solidFill>
                      <a:srgbClr val="000000"/>
                    </a:solidFill>
                    <a:latin typeface="Arial" charset="0"/>
                  </a:rPr>
                  <a:t>8</a:t>
                </a:r>
              </a:p>
            </p:txBody>
          </p:sp>
          <p:sp>
            <p:nvSpPr>
              <p:cNvPr id="105485" name="Rectangle 160"/>
              <p:cNvSpPr>
                <a:spLocks noChangeArrowheads="1"/>
              </p:cNvSpPr>
              <p:nvPr/>
            </p:nvSpPr>
            <p:spPr bwMode="auto">
              <a:xfrm>
                <a:off x="1520" y="757"/>
                <a:ext cx="624" cy="136"/>
              </a:xfrm>
              <a:prstGeom prst="rect">
                <a:avLst/>
              </a:prstGeom>
              <a:solidFill>
                <a:srgbClr val="0066CC"/>
              </a:solidFill>
              <a:ln w="12700">
                <a:solidFill>
                  <a:srgbClr val="000000"/>
                </a:solidFill>
                <a:miter lim="800000"/>
                <a:headEnd/>
                <a:tailEnd/>
              </a:ln>
            </p:spPr>
            <p:txBody>
              <a:bodyPr wrap="none" anchor="ctr"/>
              <a:lstStyle/>
              <a:p>
                <a:pPr eaLnBrk="0" fontAlgn="base" latinLnBrk="0" hangingPunct="0">
                  <a:spcBef>
                    <a:spcPct val="0"/>
                  </a:spcBef>
                  <a:spcAft>
                    <a:spcPct val="0"/>
                  </a:spcAft>
                </a:pPr>
                <a:r>
                  <a:rPr lang="en-US" sz="1200" b="1">
                    <a:solidFill>
                      <a:srgbClr val="FF3300"/>
                    </a:solidFill>
                    <a:latin typeface="Arial" charset="0"/>
                  </a:rPr>
                  <a:t>U</a:t>
                </a:r>
                <a:r>
                  <a:rPr lang="en-US" sz="1200" b="1">
                    <a:solidFill>
                      <a:prstClr val="white"/>
                    </a:solidFill>
                    <a:latin typeface="Arial" charset="0"/>
                  </a:rPr>
                  <a:t>       7</a:t>
                </a:r>
              </a:p>
            </p:txBody>
          </p:sp>
          <p:sp>
            <p:nvSpPr>
              <p:cNvPr id="105486" name="Rectangle 161"/>
              <p:cNvSpPr>
                <a:spLocks noChangeArrowheads="1"/>
              </p:cNvSpPr>
              <p:nvPr/>
            </p:nvSpPr>
            <p:spPr bwMode="auto">
              <a:xfrm>
                <a:off x="432" y="757"/>
                <a:ext cx="515" cy="136"/>
              </a:xfrm>
              <a:prstGeom prst="rect">
                <a:avLst/>
              </a:prstGeom>
              <a:solidFill>
                <a:srgbClr val="00FFFF"/>
              </a:solidFill>
              <a:ln w="12700">
                <a:solidFill>
                  <a:srgbClr val="000000"/>
                </a:solidFill>
                <a:miter lim="800000"/>
                <a:headEnd/>
                <a:tailEnd/>
              </a:ln>
            </p:spPr>
            <p:txBody>
              <a:bodyPr wrap="none" anchor="ctr"/>
              <a:lstStyle/>
              <a:p>
                <a:pPr algn="ctr" eaLnBrk="0" fontAlgn="base" latinLnBrk="0" hangingPunct="0">
                  <a:spcBef>
                    <a:spcPct val="0"/>
                  </a:spcBef>
                  <a:spcAft>
                    <a:spcPct val="0"/>
                  </a:spcAft>
                </a:pPr>
                <a:r>
                  <a:rPr lang="en-US" sz="1400" b="1">
                    <a:solidFill>
                      <a:srgbClr val="000000"/>
                    </a:solidFill>
                    <a:latin typeface="Arial" charset="0"/>
                  </a:rPr>
                  <a:t>6</a:t>
                </a:r>
              </a:p>
            </p:txBody>
          </p:sp>
          <p:sp>
            <p:nvSpPr>
              <p:cNvPr id="105487" name="Line 162"/>
              <p:cNvSpPr>
                <a:spLocks noChangeShapeType="1"/>
              </p:cNvSpPr>
              <p:nvPr/>
            </p:nvSpPr>
            <p:spPr bwMode="auto">
              <a:xfrm>
                <a:off x="951" y="876"/>
                <a:ext cx="869" cy="299"/>
              </a:xfrm>
              <a:prstGeom prst="line">
                <a:avLst/>
              </a:prstGeom>
              <a:noFill/>
              <a:ln w="57150">
                <a:solidFill>
                  <a:srgbClr val="FF0000"/>
                </a:solidFill>
                <a:round/>
                <a:headEnd/>
                <a:tailEnd/>
              </a:ln>
            </p:spPr>
            <p:txBody>
              <a:bodyPr wrap="none" anchor="ctr"/>
              <a:lstStyle/>
              <a:p>
                <a:pPr fontAlgn="base" latinLnBrk="0">
                  <a:spcBef>
                    <a:spcPct val="0"/>
                  </a:spcBef>
                  <a:spcAft>
                    <a:spcPct val="0"/>
                  </a:spcAft>
                </a:pPr>
                <a:endParaRPr lang="en-US">
                  <a:solidFill>
                    <a:prstClr val="black"/>
                  </a:solidFill>
                  <a:latin typeface="Arial" charset="0"/>
                </a:endParaRPr>
              </a:p>
            </p:txBody>
          </p:sp>
          <p:sp>
            <p:nvSpPr>
              <p:cNvPr id="105488" name="Line 163"/>
              <p:cNvSpPr>
                <a:spLocks noChangeShapeType="1"/>
              </p:cNvSpPr>
              <p:nvPr/>
            </p:nvSpPr>
            <p:spPr bwMode="auto">
              <a:xfrm flipH="1">
                <a:off x="1820" y="879"/>
                <a:ext cx="907" cy="296"/>
              </a:xfrm>
              <a:prstGeom prst="line">
                <a:avLst/>
              </a:prstGeom>
              <a:noFill/>
              <a:ln w="57150">
                <a:solidFill>
                  <a:srgbClr val="FF0000"/>
                </a:solidFill>
                <a:round/>
                <a:headEnd/>
                <a:tailEnd/>
              </a:ln>
            </p:spPr>
            <p:txBody>
              <a:bodyPr wrap="none" anchor="ctr"/>
              <a:lstStyle/>
              <a:p>
                <a:pPr fontAlgn="base" latinLnBrk="0">
                  <a:spcBef>
                    <a:spcPct val="0"/>
                  </a:spcBef>
                  <a:spcAft>
                    <a:spcPct val="0"/>
                  </a:spcAft>
                </a:pPr>
                <a:endParaRPr lang="en-US">
                  <a:solidFill>
                    <a:prstClr val="black"/>
                  </a:solidFill>
                  <a:latin typeface="Arial" charset="0"/>
                </a:endParaRPr>
              </a:p>
            </p:txBody>
          </p:sp>
          <p:sp>
            <p:nvSpPr>
              <p:cNvPr id="105489" name="Rectangle 164"/>
              <p:cNvSpPr>
                <a:spLocks noChangeArrowheads="1"/>
              </p:cNvSpPr>
              <p:nvPr/>
            </p:nvSpPr>
            <p:spPr bwMode="auto">
              <a:xfrm>
                <a:off x="2304" y="576"/>
                <a:ext cx="220" cy="275"/>
              </a:xfrm>
              <a:prstGeom prst="rect">
                <a:avLst/>
              </a:prstGeom>
              <a:solidFill>
                <a:srgbClr val="FF9933"/>
              </a:solidFill>
              <a:ln w="9525">
                <a:solidFill>
                  <a:schemeClr val="tx1"/>
                </a:solidFill>
                <a:miter lim="800000"/>
                <a:headEnd/>
                <a:tailEnd/>
              </a:ln>
            </p:spPr>
            <p:txBody>
              <a:bodyPr wrap="none" anchor="ctr"/>
              <a:lstStyle/>
              <a:p>
                <a:pPr algn="ctr" fontAlgn="base" latinLnBrk="0">
                  <a:spcBef>
                    <a:spcPct val="0"/>
                  </a:spcBef>
                  <a:spcAft>
                    <a:spcPct val="0"/>
                  </a:spcAft>
                </a:pPr>
                <a:r>
                  <a:rPr lang="en-US" b="1" dirty="0">
                    <a:solidFill>
                      <a:prstClr val="black"/>
                    </a:solidFill>
                    <a:latin typeface="Arial" charset="0"/>
                  </a:rPr>
                  <a:t>R</a:t>
                </a:r>
              </a:p>
            </p:txBody>
          </p:sp>
        </p:grpSp>
        <p:sp>
          <p:nvSpPr>
            <p:cNvPr id="105482" name="Oval 165"/>
            <p:cNvSpPr>
              <a:spLocks noChangeArrowheads="1"/>
            </p:cNvSpPr>
            <p:nvPr/>
          </p:nvSpPr>
          <p:spPr bwMode="auto">
            <a:xfrm rot="-925330">
              <a:off x="1200" y="432"/>
              <a:ext cx="240" cy="240"/>
            </a:xfrm>
            <a:prstGeom prst="ellipse">
              <a:avLst/>
            </a:prstGeom>
            <a:solidFill>
              <a:srgbClr val="00FF00"/>
            </a:solidFill>
            <a:ln w="9525">
              <a:solidFill>
                <a:schemeClr val="tx1"/>
              </a:solidFill>
              <a:round/>
              <a:headEnd/>
              <a:tailEnd/>
            </a:ln>
          </p:spPr>
          <p:txBody>
            <a:bodyPr wrap="none" anchor="ctr"/>
            <a:lstStyle/>
            <a:p>
              <a:pPr algn="ctr" fontAlgn="base" latinLnBrk="0">
                <a:spcBef>
                  <a:spcPct val="0"/>
                </a:spcBef>
                <a:spcAft>
                  <a:spcPct val="0"/>
                </a:spcAft>
              </a:pPr>
              <a:r>
                <a:rPr lang="en-US" b="1">
                  <a:solidFill>
                    <a:prstClr val="black"/>
                  </a:solidFill>
                  <a:latin typeface="Arial" charset="0"/>
                </a:rPr>
                <a:t>A</a:t>
              </a:r>
            </a:p>
          </p:txBody>
        </p:sp>
      </p:grpSp>
      <p:sp>
        <p:nvSpPr>
          <p:cNvPr id="56486" name="Oval 166"/>
          <p:cNvSpPr>
            <a:spLocks noChangeArrowheads="1"/>
          </p:cNvSpPr>
          <p:nvPr/>
        </p:nvSpPr>
        <p:spPr bwMode="auto">
          <a:xfrm rot="-925330">
            <a:off x="2057400" y="2895600"/>
            <a:ext cx="381000" cy="381000"/>
          </a:xfrm>
          <a:prstGeom prst="ellipse">
            <a:avLst/>
          </a:prstGeom>
          <a:solidFill>
            <a:srgbClr val="00FF00"/>
          </a:solidFill>
          <a:ln w="9525">
            <a:solidFill>
              <a:schemeClr val="tx1"/>
            </a:solidFill>
            <a:round/>
            <a:headEnd/>
            <a:tailEnd/>
          </a:ln>
        </p:spPr>
        <p:txBody>
          <a:bodyPr wrap="none" anchor="ctr"/>
          <a:lstStyle/>
          <a:p>
            <a:pPr algn="ctr" fontAlgn="base" latinLnBrk="0">
              <a:spcBef>
                <a:spcPct val="0"/>
              </a:spcBef>
              <a:spcAft>
                <a:spcPct val="0"/>
              </a:spcAft>
            </a:pPr>
            <a:r>
              <a:rPr lang="en-US" b="1">
                <a:solidFill>
                  <a:prstClr val="black"/>
                </a:solidFill>
                <a:latin typeface="Arial" charset="0"/>
              </a:rPr>
              <a:t>A</a:t>
            </a:r>
          </a:p>
        </p:txBody>
      </p:sp>
      <p:pic>
        <p:nvPicPr>
          <p:cNvPr id="215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5943600"/>
            <a:ext cx="2177073" cy="604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0286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14400" y="1981200"/>
            <a:ext cx="3542958" cy="461665"/>
          </a:xfrm>
          <a:prstGeom prst="rect">
            <a:avLst/>
          </a:prstGeom>
          <a:noFill/>
        </p:spPr>
        <p:txBody>
          <a:bodyPr wrap="none" rtlCol="0">
            <a:spAutoFit/>
          </a:bodyPr>
          <a:lstStyle/>
          <a:p>
            <a:pPr fontAlgn="base" latinLnBrk="0">
              <a:spcBef>
                <a:spcPct val="0"/>
              </a:spcBef>
              <a:spcAft>
                <a:spcPct val="0"/>
              </a:spcAft>
            </a:pPr>
            <a:r>
              <a:rPr lang="en-US" sz="2400" dirty="0">
                <a:solidFill>
                  <a:srgbClr val="FFFFCC"/>
                </a:solidFill>
                <a:latin typeface="Arial" charset="0"/>
              </a:rPr>
              <a:t>Pre-clinical development</a:t>
            </a:r>
          </a:p>
        </p:txBody>
      </p:sp>
      <p:grpSp>
        <p:nvGrpSpPr>
          <p:cNvPr id="23" name="Group 22"/>
          <p:cNvGrpSpPr/>
          <p:nvPr/>
        </p:nvGrpSpPr>
        <p:grpSpPr>
          <a:xfrm>
            <a:off x="999744" y="2545473"/>
            <a:ext cx="7179091" cy="838200"/>
            <a:chOff x="288508" y="1222117"/>
            <a:chExt cx="7179091" cy="838200"/>
          </a:xfrm>
        </p:grpSpPr>
        <p:sp>
          <p:nvSpPr>
            <p:cNvPr id="15" name="Pentagon 14"/>
            <p:cNvSpPr/>
            <p:nvPr/>
          </p:nvSpPr>
          <p:spPr>
            <a:xfrm>
              <a:off x="5530344" y="1222117"/>
              <a:ext cx="1937255" cy="838200"/>
            </a:xfrm>
            <a:prstGeom prst="homePlate">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latinLnBrk="0">
                <a:spcBef>
                  <a:spcPct val="0"/>
                </a:spcBef>
                <a:spcAft>
                  <a:spcPct val="0"/>
                </a:spcAft>
              </a:pPr>
              <a:endParaRPr lang="en-US" dirty="0">
                <a:solidFill>
                  <a:srgbClr val="FF0000"/>
                </a:solidFill>
              </a:endParaRPr>
            </a:p>
          </p:txBody>
        </p:sp>
        <p:sp>
          <p:nvSpPr>
            <p:cNvPr id="21" name="Pentagon 20"/>
            <p:cNvSpPr/>
            <p:nvPr/>
          </p:nvSpPr>
          <p:spPr>
            <a:xfrm>
              <a:off x="4124933" y="1222117"/>
              <a:ext cx="1862508" cy="838200"/>
            </a:xfrm>
            <a:prstGeom prst="homePlate">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latinLnBrk="0">
                <a:spcBef>
                  <a:spcPct val="0"/>
                </a:spcBef>
                <a:spcAft>
                  <a:spcPct val="0"/>
                </a:spcAft>
              </a:pPr>
              <a:endParaRPr lang="en-US" dirty="0">
                <a:solidFill>
                  <a:srgbClr val="FF0000"/>
                </a:solidFill>
              </a:endParaRPr>
            </a:p>
          </p:txBody>
        </p:sp>
        <p:sp>
          <p:nvSpPr>
            <p:cNvPr id="22" name="TextBox 21"/>
            <p:cNvSpPr txBox="1"/>
            <p:nvPr/>
          </p:nvSpPr>
          <p:spPr>
            <a:xfrm>
              <a:off x="4376919" y="1318052"/>
              <a:ext cx="1467068" cy="646331"/>
            </a:xfrm>
            <a:prstGeom prst="rect">
              <a:avLst/>
            </a:prstGeom>
            <a:noFill/>
          </p:spPr>
          <p:txBody>
            <a:bodyPr wrap="none" rtlCol="0">
              <a:spAutoFit/>
            </a:bodyPr>
            <a:lstStyle/>
            <a:p>
              <a:pPr algn="ctr" fontAlgn="base" latinLnBrk="0">
                <a:spcBef>
                  <a:spcPct val="0"/>
                </a:spcBef>
                <a:spcAft>
                  <a:spcPct val="0"/>
                </a:spcAft>
              </a:pPr>
              <a:r>
                <a:rPr lang="en-US" dirty="0">
                  <a:solidFill>
                    <a:prstClr val="black"/>
                  </a:solidFill>
                  <a:latin typeface="Arial" charset="0"/>
                </a:rPr>
                <a:t>GMP</a:t>
              </a:r>
            </a:p>
            <a:p>
              <a:pPr algn="ctr" fontAlgn="base" latinLnBrk="0">
                <a:spcBef>
                  <a:spcPct val="0"/>
                </a:spcBef>
                <a:spcAft>
                  <a:spcPct val="0"/>
                </a:spcAft>
              </a:pPr>
              <a:r>
                <a:rPr lang="en-US" dirty="0">
                  <a:solidFill>
                    <a:prstClr val="black"/>
                  </a:solidFill>
                  <a:latin typeface="Arial" charset="0"/>
                </a:rPr>
                <a:t>manufacture</a:t>
              </a:r>
            </a:p>
          </p:txBody>
        </p:sp>
        <p:sp>
          <p:nvSpPr>
            <p:cNvPr id="14" name="Pentagon 13"/>
            <p:cNvSpPr/>
            <p:nvPr/>
          </p:nvSpPr>
          <p:spPr>
            <a:xfrm>
              <a:off x="2592168" y="1222117"/>
              <a:ext cx="1940244" cy="838200"/>
            </a:xfrm>
            <a:prstGeom prst="homePlat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latinLnBrk="0">
                <a:spcBef>
                  <a:spcPct val="0"/>
                </a:spcBef>
                <a:spcAft>
                  <a:spcPct val="0"/>
                </a:spcAft>
              </a:pPr>
              <a:endParaRPr lang="en-US" dirty="0">
                <a:solidFill>
                  <a:srgbClr val="FF0000"/>
                </a:solidFill>
              </a:endParaRPr>
            </a:p>
          </p:txBody>
        </p:sp>
        <p:sp>
          <p:nvSpPr>
            <p:cNvPr id="13" name="Pentagon 12"/>
            <p:cNvSpPr/>
            <p:nvPr/>
          </p:nvSpPr>
          <p:spPr>
            <a:xfrm>
              <a:off x="1440338" y="1222117"/>
              <a:ext cx="1597224" cy="838200"/>
            </a:xfrm>
            <a:prstGeom prst="homePlat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latinLnBrk="0">
                <a:spcBef>
                  <a:spcPct val="0"/>
                </a:spcBef>
                <a:spcAft>
                  <a:spcPct val="0"/>
                </a:spcAft>
              </a:pPr>
              <a:endParaRPr lang="en-US" dirty="0">
                <a:solidFill>
                  <a:srgbClr val="FF0000"/>
                </a:solidFill>
              </a:endParaRPr>
            </a:p>
          </p:txBody>
        </p:sp>
        <p:sp>
          <p:nvSpPr>
            <p:cNvPr id="12" name="Pentagon 11"/>
            <p:cNvSpPr/>
            <p:nvPr/>
          </p:nvSpPr>
          <p:spPr>
            <a:xfrm>
              <a:off x="288508" y="1222117"/>
              <a:ext cx="1597224" cy="838200"/>
            </a:xfrm>
            <a:prstGeom prst="homePlat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latinLnBrk="0">
                <a:spcBef>
                  <a:spcPct val="0"/>
                </a:spcBef>
                <a:spcAft>
                  <a:spcPct val="0"/>
                </a:spcAft>
              </a:pPr>
              <a:endParaRPr lang="en-US" dirty="0">
                <a:solidFill>
                  <a:srgbClr val="FF0000"/>
                </a:solidFill>
              </a:endParaRPr>
            </a:p>
          </p:txBody>
        </p:sp>
        <p:sp>
          <p:nvSpPr>
            <p:cNvPr id="2" name="TextBox 1"/>
            <p:cNvSpPr txBox="1"/>
            <p:nvPr/>
          </p:nvSpPr>
          <p:spPr>
            <a:xfrm>
              <a:off x="288508" y="1318052"/>
              <a:ext cx="1159292" cy="646331"/>
            </a:xfrm>
            <a:prstGeom prst="rect">
              <a:avLst/>
            </a:prstGeom>
            <a:noFill/>
          </p:spPr>
          <p:txBody>
            <a:bodyPr wrap="none" rtlCol="0">
              <a:spAutoFit/>
            </a:bodyPr>
            <a:lstStyle/>
            <a:p>
              <a:pPr algn="ctr" fontAlgn="base" latinLnBrk="0">
                <a:spcBef>
                  <a:spcPct val="0"/>
                </a:spcBef>
                <a:spcAft>
                  <a:spcPct val="0"/>
                </a:spcAft>
              </a:pPr>
              <a:r>
                <a:rPr lang="en-US" dirty="0">
                  <a:solidFill>
                    <a:prstClr val="black"/>
                  </a:solidFill>
                  <a:latin typeface="Arial" charset="0"/>
                </a:rPr>
                <a:t>Target</a:t>
              </a:r>
            </a:p>
            <a:p>
              <a:pPr algn="ctr" fontAlgn="base" latinLnBrk="0">
                <a:spcBef>
                  <a:spcPct val="0"/>
                </a:spcBef>
                <a:spcAft>
                  <a:spcPct val="0"/>
                </a:spcAft>
              </a:pPr>
              <a:r>
                <a:rPr lang="en-US" dirty="0">
                  <a:solidFill>
                    <a:prstClr val="black"/>
                  </a:solidFill>
                  <a:latin typeface="Arial" charset="0"/>
                </a:rPr>
                <a:t>discovery</a:t>
              </a:r>
            </a:p>
          </p:txBody>
        </p:sp>
        <p:sp>
          <p:nvSpPr>
            <p:cNvPr id="3" name="TextBox 2"/>
            <p:cNvSpPr txBox="1"/>
            <p:nvPr/>
          </p:nvSpPr>
          <p:spPr>
            <a:xfrm>
              <a:off x="1852710" y="1343644"/>
              <a:ext cx="979756" cy="646331"/>
            </a:xfrm>
            <a:prstGeom prst="rect">
              <a:avLst/>
            </a:prstGeom>
            <a:noFill/>
          </p:spPr>
          <p:txBody>
            <a:bodyPr wrap="none" rtlCol="0">
              <a:spAutoFit/>
            </a:bodyPr>
            <a:lstStyle/>
            <a:p>
              <a:pPr algn="ctr" fontAlgn="base" latinLnBrk="0">
                <a:spcBef>
                  <a:spcPct val="0"/>
                </a:spcBef>
                <a:spcAft>
                  <a:spcPct val="0"/>
                </a:spcAft>
              </a:pPr>
              <a:r>
                <a:rPr lang="en-US" dirty="0">
                  <a:solidFill>
                    <a:prstClr val="black"/>
                  </a:solidFill>
                  <a:latin typeface="Arial" charset="0"/>
                </a:rPr>
                <a:t>Hit ID &amp;</a:t>
              </a:r>
            </a:p>
            <a:p>
              <a:pPr algn="ctr" fontAlgn="base" latinLnBrk="0">
                <a:spcBef>
                  <a:spcPct val="0"/>
                </a:spcBef>
                <a:spcAft>
                  <a:spcPct val="0"/>
                </a:spcAft>
              </a:pPr>
              <a:r>
                <a:rPr lang="en-US" dirty="0" err="1">
                  <a:solidFill>
                    <a:prstClr val="black"/>
                  </a:solidFill>
                  <a:latin typeface="Arial" charset="0"/>
                </a:rPr>
                <a:t>MoA</a:t>
              </a:r>
              <a:endParaRPr lang="en-US" dirty="0">
                <a:solidFill>
                  <a:prstClr val="black"/>
                </a:solidFill>
                <a:latin typeface="Arial" charset="0"/>
              </a:endParaRPr>
            </a:p>
          </p:txBody>
        </p:sp>
        <p:sp>
          <p:nvSpPr>
            <p:cNvPr id="4" name="TextBox 3"/>
            <p:cNvSpPr txBox="1"/>
            <p:nvPr/>
          </p:nvSpPr>
          <p:spPr>
            <a:xfrm>
              <a:off x="2915102" y="1318052"/>
              <a:ext cx="1415772" cy="646331"/>
            </a:xfrm>
            <a:prstGeom prst="rect">
              <a:avLst/>
            </a:prstGeom>
            <a:noFill/>
          </p:spPr>
          <p:txBody>
            <a:bodyPr wrap="none" rtlCol="0">
              <a:spAutoFit/>
            </a:bodyPr>
            <a:lstStyle/>
            <a:p>
              <a:pPr algn="ctr" fontAlgn="base" latinLnBrk="0">
                <a:spcBef>
                  <a:spcPct val="0"/>
                </a:spcBef>
                <a:spcAft>
                  <a:spcPct val="0"/>
                </a:spcAft>
              </a:pPr>
              <a:r>
                <a:rPr lang="en-US" dirty="0">
                  <a:solidFill>
                    <a:prstClr val="black"/>
                  </a:solidFill>
                  <a:latin typeface="Arial" charset="0"/>
                </a:rPr>
                <a:t>Lead</a:t>
              </a:r>
            </a:p>
            <a:p>
              <a:pPr algn="ctr" fontAlgn="base" latinLnBrk="0">
                <a:spcBef>
                  <a:spcPct val="0"/>
                </a:spcBef>
                <a:spcAft>
                  <a:spcPct val="0"/>
                </a:spcAft>
              </a:pPr>
              <a:r>
                <a:rPr lang="en-US" dirty="0">
                  <a:solidFill>
                    <a:prstClr val="black"/>
                  </a:solidFill>
                  <a:latin typeface="Arial" charset="0"/>
                </a:rPr>
                <a:t>optimization</a:t>
              </a:r>
            </a:p>
          </p:txBody>
        </p:sp>
        <p:sp>
          <p:nvSpPr>
            <p:cNvPr id="5" name="TextBox 4"/>
            <p:cNvSpPr txBox="1"/>
            <p:nvPr/>
          </p:nvSpPr>
          <p:spPr>
            <a:xfrm>
              <a:off x="5966787" y="1318052"/>
              <a:ext cx="1223412" cy="646331"/>
            </a:xfrm>
            <a:prstGeom prst="rect">
              <a:avLst/>
            </a:prstGeom>
            <a:noFill/>
          </p:spPr>
          <p:txBody>
            <a:bodyPr wrap="none" rtlCol="0">
              <a:spAutoFit/>
            </a:bodyPr>
            <a:lstStyle/>
            <a:p>
              <a:pPr algn="ctr" fontAlgn="base" latinLnBrk="0">
                <a:spcBef>
                  <a:spcPct val="0"/>
                </a:spcBef>
                <a:spcAft>
                  <a:spcPct val="0"/>
                </a:spcAft>
              </a:pPr>
              <a:r>
                <a:rPr lang="en-US" dirty="0">
                  <a:solidFill>
                    <a:prstClr val="black"/>
                  </a:solidFill>
                  <a:latin typeface="Arial" charset="0"/>
                </a:rPr>
                <a:t>Safety &amp;</a:t>
              </a:r>
            </a:p>
            <a:p>
              <a:pPr algn="ctr" fontAlgn="base" latinLnBrk="0">
                <a:spcBef>
                  <a:spcPct val="0"/>
                </a:spcBef>
                <a:spcAft>
                  <a:spcPct val="0"/>
                </a:spcAft>
              </a:pPr>
              <a:r>
                <a:rPr lang="en-US" dirty="0">
                  <a:solidFill>
                    <a:prstClr val="black"/>
                  </a:solidFill>
                  <a:latin typeface="Arial" charset="0"/>
                </a:rPr>
                <a:t>tolerability</a:t>
              </a:r>
            </a:p>
          </p:txBody>
        </p:sp>
      </p:grpSp>
      <p:sp>
        <p:nvSpPr>
          <p:cNvPr id="25" name="TextBox 24"/>
          <p:cNvSpPr txBox="1"/>
          <p:nvPr/>
        </p:nvSpPr>
        <p:spPr>
          <a:xfrm>
            <a:off x="914400" y="3910568"/>
            <a:ext cx="2172390" cy="461665"/>
          </a:xfrm>
          <a:prstGeom prst="rect">
            <a:avLst/>
          </a:prstGeom>
          <a:noFill/>
        </p:spPr>
        <p:txBody>
          <a:bodyPr wrap="none" rtlCol="0">
            <a:spAutoFit/>
          </a:bodyPr>
          <a:lstStyle/>
          <a:p>
            <a:pPr fontAlgn="base" latinLnBrk="0">
              <a:spcBef>
                <a:spcPct val="0"/>
              </a:spcBef>
              <a:spcAft>
                <a:spcPct val="0"/>
              </a:spcAft>
            </a:pPr>
            <a:r>
              <a:rPr lang="en-US" sz="2400" dirty="0">
                <a:solidFill>
                  <a:srgbClr val="FFFFCC"/>
                </a:solidFill>
                <a:latin typeface="Arial" charset="0"/>
              </a:rPr>
              <a:t>Clinical testing</a:t>
            </a:r>
          </a:p>
        </p:txBody>
      </p:sp>
      <p:sp>
        <p:nvSpPr>
          <p:cNvPr id="26" name="Text Box 2"/>
          <p:cNvSpPr txBox="1">
            <a:spLocks noChangeArrowheads="1"/>
          </p:cNvSpPr>
          <p:nvPr/>
        </p:nvSpPr>
        <p:spPr bwMode="auto">
          <a:xfrm>
            <a:off x="2083176" y="44624"/>
            <a:ext cx="4979248" cy="523220"/>
          </a:xfrm>
          <a:prstGeom prst="rect">
            <a:avLst/>
          </a:prstGeom>
          <a:noFill/>
          <a:ln w="9525">
            <a:noFill/>
            <a:miter lim="800000"/>
            <a:headEnd/>
            <a:tailEnd/>
          </a:ln>
        </p:spPr>
        <p:txBody>
          <a:bodyPr wrap="none">
            <a:spAutoFit/>
          </a:bodyPr>
          <a:lstStyle/>
          <a:p>
            <a:pPr algn="ctr" fontAlgn="base" latinLnBrk="0">
              <a:spcBef>
                <a:spcPct val="0"/>
              </a:spcBef>
              <a:spcAft>
                <a:spcPct val="0"/>
              </a:spcAft>
            </a:pPr>
            <a:r>
              <a:rPr lang="en-US" sz="2800" b="1" dirty="0">
                <a:solidFill>
                  <a:srgbClr val="FFFF00"/>
                </a:solidFill>
                <a:latin typeface="Arial" charset="0"/>
              </a:rPr>
              <a:t>The drug-discovery pipeline</a:t>
            </a:r>
          </a:p>
        </p:txBody>
      </p:sp>
      <p:cxnSp>
        <p:nvCxnSpPr>
          <p:cNvPr id="28" name="Straight Arrow Connector 27"/>
          <p:cNvCxnSpPr/>
          <p:nvPr/>
        </p:nvCxnSpPr>
        <p:spPr>
          <a:xfrm flipV="1">
            <a:off x="7092280" y="5510768"/>
            <a:ext cx="0" cy="280432"/>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762000"/>
            <a:ext cx="1148008" cy="1655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7" name="Group 26"/>
          <p:cNvGrpSpPr/>
          <p:nvPr/>
        </p:nvGrpSpPr>
        <p:grpSpPr>
          <a:xfrm>
            <a:off x="999744" y="4502178"/>
            <a:ext cx="6998280" cy="838200"/>
            <a:chOff x="999744" y="4325410"/>
            <a:chExt cx="6998280" cy="838200"/>
          </a:xfrm>
        </p:grpSpPr>
        <p:sp>
          <p:nvSpPr>
            <p:cNvPr id="31" name="Pentagon 30"/>
            <p:cNvSpPr/>
            <p:nvPr/>
          </p:nvSpPr>
          <p:spPr>
            <a:xfrm>
              <a:off x="6400800" y="4325410"/>
              <a:ext cx="1597224" cy="838200"/>
            </a:xfrm>
            <a:prstGeom prst="homePlate">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latinLnBrk="0">
                <a:spcBef>
                  <a:spcPct val="0"/>
                </a:spcBef>
                <a:spcAft>
                  <a:spcPct val="0"/>
                </a:spcAft>
              </a:pPr>
              <a:endParaRPr lang="en-US" dirty="0">
                <a:solidFill>
                  <a:srgbClr val="FF0000"/>
                </a:solidFill>
              </a:endParaRPr>
            </a:p>
          </p:txBody>
        </p:sp>
        <p:sp>
          <p:nvSpPr>
            <p:cNvPr id="20" name="Pentagon 19"/>
            <p:cNvSpPr/>
            <p:nvPr/>
          </p:nvSpPr>
          <p:spPr>
            <a:xfrm>
              <a:off x="5254418" y="4325410"/>
              <a:ext cx="1597224" cy="838200"/>
            </a:xfrm>
            <a:prstGeom prst="homePlate">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latinLnBrk="0">
                <a:spcBef>
                  <a:spcPct val="0"/>
                </a:spcBef>
                <a:spcAft>
                  <a:spcPct val="0"/>
                </a:spcAft>
              </a:pPr>
              <a:endParaRPr lang="en-US" dirty="0">
                <a:solidFill>
                  <a:srgbClr val="FF0000"/>
                </a:solidFill>
              </a:endParaRPr>
            </a:p>
          </p:txBody>
        </p:sp>
        <p:sp>
          <p:nvSpPr>
            <p:cNvPr id="11" name="TextBox 10"/>
            <p:cNvSpPr txBox="1"/>
            <p:nvPr/>
          </p:nvSpPr>
          <p:spPr>
            <a:xfrm>
              <a:off x="5618178" y="4559844"/>
              <a:ext cx="1095172" cy="369332"/>
            </a:xfrm>
            <a:prstGeom prst="rect">
              <a:avLst/>
            </a:prstGeom>
            <a:noFill/>
          </p:spPr>
          <p:txBody>
            <a:bodyPr wrap="none" rtlCol="0">
              <a:spAutoFit/>
            </a:bodyPr>
            <a:lstStyle/>
            <a:p>
              <a:pPr algn="ctr" fontAlgn="base" latinLnBrk="0">
                <a:spcBef>
                  <a:spcPct val="0"/>
                </a:spcBef>
                <a:spcAft>
                  <a:spcPct val="0"/>
                </a:spcAft>
              </a:pPr>
              <a:r>
                <a:rPr lang="en-US" dirty="0">
                  <a:solidFill>
                    <a:prstClr val="black"/>
                  </a:solidFill>
                  <a:latin typeface="Arial" charset="0"/>
                </a:rPr>
                <a:t>Approval</a:t>
              </a:r>
            </a:p>
          </p:txBody>
        </p:sp>
        <p:sp>
          <p:nvSpPr>
            <p:cNvPr id="18" name="Pentagon 17"/>
            <p:cNvSpPr/>
            <p:nvPr/>
          </p:nvSpPr>
          <p:spPr>
            <a:xfrm>
              <a:off x="4068930" y="4325410"/>
              <a:ext cx="1597224" cy="838200"/>
            </a:xfrm>
            <a:prstGeom prst="homePlate">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latinLnBrk="0">
                <a:spcBef>
                  <a:spcPct val="0"/>
                </a:spcBef>
                <a:spcAft>
                  <a:spcPct val="0"/>
                </a:spcAft>
              </a:pPr>
              <a:endParaRPr lang="en-US" dirty="0">
                <a:solidFill>
                  <a:srgbClr val="FF0000"/>
                </a:solidFill>
              </a:endParaRPr>
            </a:p>
          </p:txBody>
        </p:sp>
        <p:sp>
          <p:nvSpPr>
            <p:cNvPr id="17" name="Pentagon 16"/>
            <p:cNvSpPr/>
            <p:nvPr/>
          </p:nvSpPr>
          <p:spPr>
            <a:xfrm>
              <a:off x="2917100" y="4325410"/>
              <a:ext cx="1597224" cy="838200"/>
            </a:xfrm>
            <a:prstGeom prst="homePlate">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latinLnBrk="0">
                <a:spcBef>
                  <a:spcPct val="0"/>
                </a:spcBef>
                <a:spcAft>
                  <a:spcPct val="0"/>
                </a:spcAft>
              </a:pPr>
              <a:endParaRPr lang="en-US" dirty="0">
                <a:solidFill>
                  <a:srgbClr val="FF0000"/>
                </a:solidFill>
              </a:endParaRPr>
            </a:p>
          </p:txBody>
        </p:sp>
        <p:sp>
          <p:nvSpPr>
            <p:cNvPr id="8" name="TextBox 7"/>
            <p:cNvSpPr txBox="1"/>
            <p:nvPr/>
          </p:nvSpPr>
          <p:spPr>
            <a:xfrm>
              <a:off x="3421096" y="4421345"/>
              <a:ext cx="838691" cy="646331"/>
            </a:xfrm>
            <a:prstGeom prst="rect">
              <a:avLst/>
            </a:prstGeom>
            <a:noFill/>
          </p:spPr>
          <p:txBody>
            <a:bodyPr wrap="none" rtlCol="0">
              <a:spAutoFit/>
            </a:bodyPr>
            <a:lstStyle/>
            <a:p>
              <a:pPr algn="ctr" fontAlgn="base" latinLnBrk="0">
                <a:spcBef>
                  <a:spcPct val="0"/>
                </a:spcBef>
                <a:spcAft>
                  <a:spcPct val="0"/>
                </a:spcAft>
              </a:pPr>
              <a:r>
                <a:rPr lang="en-US" dirty="0">
                  <a:solidFill>
                    <a:prstClr val="black"/>
                  </a:solidFill>
                  <a:latin typeface="Arial" charset="0"/>
                </a:rPr>
                <a:t>Phase</a:t>
              </a:r>
            </a:p>
            <a:p>
              <a:pPr algn="ctr" fontAlgn="base" latinLnBrk="0">
                <a:spcBef>
                  <a:spcPct val="0"/>
                </a:spcBef>
                <a:spcAft>
                  <a:spcPct val="0"/>
                </a:spcAft>
              </a:pPr>
              <a:r>
                <a:rPr lang="en-US" dirty="0">
                  <a:solidFill>
                    <a:prstClr val="black"/>
                  </a:solidFill>
                  <a:latin typeface="Arial" charset="0"/>
                </a:rPr>
                <a:t>II</a:t>
              </a:r>
            </a:p>
          </p:txBody>
        </p:sp>
        <p:sp>
          <p:nvSpPr>
            <p:cNvPr id="9" name="TextBox 8"/>
            <p:cNvSpPr txBox="1"/>
            <p:nvPr/>
          </p:nvSpPr>
          <p:spPr>
            <a:xfrm>
              <a:off x="4521785" y="4421345"/>
              <a:ext cx="838691" cy="646331"/>
            </a:xfrm>
            <a:prstGeom prst="rect">
              <a:avLst/>
            </a:prstGeom>
            <a:noFill/>
          </p:spPr>
          <p:txBody>
            <a:bodyPr wrap="none" rtlCol="0">
              <a:spAutoFit/>
            </a:bodyPr>
            <a:lstStyle/>
            <a:p>
              <a:pPr algn="ctr" fontAlgn="base" latinLnBrk="0">
                <a:spcBef>
                  <a:spcPct val="0"/>
                </a:spcBef>
                <a:spcAft>
                  <a:spcPct val="0"/>
                </a:spcAft>
              </a:pPr>
              <a:r>
                <a:rPr lang="en-US" dirty="0">
                  <a:solidFill>
                    <a:prstClr val="black"/>
                  </a:solidFill>
                  <a:latin typeface="Arial" charset="0"/>
                </a:rPr>
                <a:t>Phase</a:t>
              </a:r>
            </a:p>
            <a:p>
              <a:pPr algn="ctr" fontAlgn="base" latinLnBrk="0">
                <a:spcBef>
                  <a:spcPct val="0"/>
                </a:spcBef>
                <a:spcAft>
                  <a:spcPct val="0"/>
                </a:spcAft>
              </a:pPr>
              <a:r>
                <a:rPr lang="en-US" dirty="0">
                  <a:solidFill>
                    <a:prstClr val="black"/>
                  </a:solidFill>
                  <a:latin typeface="Arial" charset="0"/>
                </a:rPr>
                <a:t>III</a:t>
              </a:r>
            </a:p>
          </p:txBody>
        </p:sp>
        <p:sp>
          <p:nvSpPr>
            <p:cNvPr id="19" name="Pentagon 18"/>
            <p:cNvSpPr/>
            <p:nvPr/>
          </p:nvSpPr>
          <p:spPr>
            <a:xfrm>
              <a:off x="1990344" y="4325410"/>
              <a:ext cx="1445712" cy="838200"/>
            </a:xfrm>
            <a:prstGeom prst="homePlate">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latinLnBrk="0">
                <a:spcBef>
                  <a:spcPct val="0"/>
                </a:spcBef>
                <a:spcAft>
                  <a:spcPct val="0"/>
                </a:spcAft>
              </a:pPr>
              <a:endParaRPr lang="en-US" dirty="0">
                <a:solidFill>
                  <a:srgbClr val="FF0000"/>
                </a:solidFill>
              </a:endParaRPr>
            </a:p>
          </p:txBody>
        </p:sp>
        <p:sp>
          <p:nvSpPr>
            <p:cNvPr id="6" name="TextBox 5"/>
            <p:cNvSpPr txBox="1"/>
            <p:nvPr/>
          </p:nvSpPr>
          <p:spPr>
            <a:xfrm>
              <a:off x="2395905" y="4421345"/>
              <a:ext cx="838691" cy="646331"/>
            </a:xfrm>
            <a:prstGeom prst="rect">
              <a:avLst/>
            </a:prstGeom>
            <a:noFill/>
          </p:spPr>
          <p:txBody>
            <a:bodyPr wrap="none" rtlCol="0">
              <a:spAutoFit/>
            </a:bodyPr>
            <a:lstStyle/>
            <a:p>
              <a:pPr algn="ctr" fontAlgn="base" latinLnBrk="0">
                <a:spcBef>
                  <a:spcPct val="0"/>
                </a:spcBef>
                <a:spcAft>
                  <a:spcPct val="0"/>
                </a:spcAft>
              </a:pPr>
              <a:r>
                <a:rPr lang="en-US" dirty="0">
                  <a:solidFill>
                    <a:prstClr val="black"/>
                  </a:solidFill>
                  <a:latin typeface="Arial" charset="0"/>
                </a:rPr>
                <a:t>Phase</a:t>
              </a:r>
            </a:p>
            <a:p>
              <a:pPr algn="ctr" fontAlgn="base" latinLnBrk="0">
                <a:spcBef>
                  <a:spcPct val="0"/>
                </a:spcBef>
                <a:spcAft>
                  <a:spcPct val="0"/>
                </a:spcAft>
              </a:pPr>
              <a:r>
                <a:rPr lang="en-US" dirty="0">
                  <a:solidFill>
                    <a:prstClr val="black"/>
                  </a:solidFill>
                  <a:latin typeface="Arial" charset="0"/>
                </a:rPr>
                <a:t>I</a:t>
              </a:r>
            </a:p>
          </p:txBody>
        </p:sp>
        <p:sp>
          <p:nvSpPr>
            <p:cNvPr id="16" name="Pentagon 15"/>
            <p:cNvSpPr/>
            <p:nvPr/>
          </p:nvSpPr>
          <p:spPr>
            <a:xfrm>
              <a:off x="999744" y="4325410"/>
              <a:ext cx="1422748" cy="838200"/>
            </a:xfrm>
            <a:prstGeom prst="homePlate">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latinLnBrk="0">
                <a:spcBef>
                  <a:spcPct val="0"/>
                </a:spcBef>
                <a:spcAft>
                  <a:spcPct val="0"/>
                </a:spcAft>
              </a:pPr>
              <a:endParaRPr lang="en-US" dirty="0">
                <a:solidFill>
                  <a:srgbClr val="FF0000"/>
                </a:solidFill>
              </a:endParaRPr>
            </a:p>
          </p:txBody>
        </p:sp>
        <p:sp>
          <p:nvSpPr>
            <p:cNvPr id="10" name="TextBox 9"/>
            <p:cNvSpPr txBox="1"/>
            <p:nvPr/>
          </p:nvSpPr>
          <p:spPr>
            <a:xfrm>
              <a:off x="1309113" y="4421345"/>
              <a:ext cx="659155" cy="646331"/>
            </a:xfrm>
            <a:prstGeom prst="rect">
              <a:avLst/>
            </a:prstGeom>
            <a:noFill/>
          </p:spPr>
          <p:txBody>
            <a:bodyPr wrap="none" rtlCol="0">
              <a:spAutoFit/>
            </a:bodyPr>
            <a:lstStyle/>
            <a:p>
              <a:pPr algn="ctr" fontAlgn="base" latinLnBrk="0">
                <a:spcBef>
                  <a:spcPct val="0"/>
                </a:spcBef>
                <a:spcAft>
                  <a:spcPct val="0"/>
                </a:spcAft>
              </a:pPr>
              <a:r>
                <a:rPr lang="en-US" dirty="0">
                  <a:solidFill>
                    <a:prstClr val="black"/>
                  </a:solidFill>
                  <a:latin typeface="Arial" charset="0"/>
                </a:rPr>
                <a:t>IND</a:t>
              </a:r>
            </a:p>
            <a:p>
              <a:pPr algn="ctr" fontAlgn="base" latinLnBrk="0">
                <a:spcBef>
                  <a:spcPct val="0"/>
                </a:spcBef>
                <a:spcAft>
                  <a:spcPct val="0"/>
                </a:spcAft>
              </a:pPr>
              <a:r>
                <a:rPr lang="en-US" dirty="0">
                  <a:solidFill>
                    <a:prstClr val="black"/>
                  </a:solidFill>
                  <a:latin typeface="Arial" charset="0"/>
                </a:rPr>
                <a:t>filing</a:t>
              </a:r>
            </a:p>
          </p:txBody>
        </p:sp>
        <p:sp>
          <p:nvSpPr>
            <p:cNvPr id="32" name="TextBox 31"/>
            <p:cNvSpPr txBox="1"/>
            <p:nvPr/>
          </p:nvSpPr>
          <p:spPr>
            <a:xfrm>
              <a:off x="6746544" y="4421345"/>
              <a:ext cx="992580" cy="646331"/>
            </a:xfrm>
            <a:prstGeom prst="rect">
              <a:avLst/>
            </a:prstGeom>
            <a:noFill/>
          </p:spPr>
          <p:txBody>
            <a:bodyPr wrap="none" rtlCol="0">
              <a:spAutoFit/>
            </a:bodyPr>
            <a:lstStyle/>
            <a:p>
              <a:pPr algn="ctr" fontAlgn="base" latinLnBrk="0">
                <a:spcBef>
                  <a:spcPct val="0"/>
                </a:spcBef>
                <a:spcAft>
                  <a:spcPct val="0"/>
                </a:spcAft>
              </a:pPr>
              <a:r>
                <a:rPr lang="en-US" dirty="0">
                  <a:solidFill>
                    <a:prstClr val="black"/>
                  </a:solidFill>
                  <a:latin typeface="Arial" charset="0"/>
                </a:rPr>
                <a:t>To</a:t>
              </a:r>
            </a:p>
            <a:p>
              <a:pPr algn="ctr" fontAlgn="base" latinLnBrk="0">
                <a:spcBef>
                  <a:spcPct val="0"/>
                </a:spcBef>
                <a:spcAft>
                  <a:spcPct val="0"/>
                </a:spcAft>
              </a:pPr>
              <a:r>
                <a:rPr lang="en-US" dirty="0">
                  <a:solidFill>
                    <a:prstClr val="black"/>
                  </a:solidFill>
                  <a:latin typeface="Arial" charset="0"/>
                </a:rPr>
                <a:t>patients</a:t>
              </a:r>
            </a:p>
          </p:txBody>
        </p:sp>
      </p:grpSp>
      <p:pic>
        <p:nvPicPr>
          <p:cNvPr id="3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9744" y="6052165"/>
            <a:ext cx="2070120" cy="574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7" descr="Image resul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6051417"/>
            <a:ext cx="1722270" cy="57798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p:cNvPicPr>
            <a:picLocks noChangeAspect="1"/>
          </p:cNvPicPr>
          <p:nvPr/>
        </p:nvPicPr>
        <p:blipFill>
          <a:blip r:embed="rId6"/>
          <a:stretch>
            <a:fillRect/>
          </a:stretch>
        </p:blipFill>
        <p:spPr>
          <a:xfrm>
            <a:off x="2956802" y="965963"/>
            <a:ext cx="1386598" cy="1043381"/>
          </a:xfrm>
          <a:prstGeom prst="rect">
            <a:avLst/>
          </a:prstGeom>
        </p:spPr>
      </p:pic>
      <p:pic>
        <p:nvPicPr>
          <p:cNvPr id="30" name="Picture 29"/>
          <p:cNvPicPr>
            <a:picLocks noChangeAspect="1"/>
          </p:cNvPicPr>
          <p:nvPr/>
        </p:nvPicPr>
        <p:blipFill>
          <a:blip r:embed="rId7"/>
          <a:stretch>
            <a:fillRect/>
          </a:stretch>
        </p:blipFill>
        <p:spPr>
          <a:xfrm>
            <a:off x="1509002" y="965963"/>
            <a:ext cx="1026739" cy="1026739"/>
          </a:xfrm>
          <a:prstGeom prst="rect">
            <a:avLst/>
          </a:prstGeom>
        </p:spPr>
      </p:pic>
      <p:pic>
        <p:nvPicPr>
          <p:cNvPr id="35" name="Picture 34"/>
          <p:cNvPicPr>
            <a:picLocks noChangeAspect="1"/>
          </p:cNvPicPr>
          <p:nvPr/>
        </p:nvPicPr>
        <p:blipFill>
          <a:blip r:embed="rId8"/>
          <a:stretch>
            <a:fillRect/>
          </a:stretch>
        </p:blipFill>
        <p:spPr>
          <a:xfrm>
            <a:off x="533400" y="954468"/>
            <a:ext cx="629724" cy="1054876"/>
          </a:xfrm>
          <a:prstGeom prst="rect">
            <a:avLst/>
          </a:prstGeom>
        </p:spPr>
      </p:pic>
      <p:pic>
        <p:nvPicPr>
          <p:cNvPr id="36" name="Picture 35"/>
          <p:cNvPicPr>
            <a:picLocks noChangeAspect="1"/>
          </p:cNvPicPr>
          <p:nvPr/>
        </p:nvPicPr>
        <p:blipFill>
          <a:blip r:embed="rId9"/>
          <a:stretch>
            <a:fillRect/>
          </a:stretch>
        </p:blipFill>
        <p:spPr>
          <a:xfrm>
            <a:off x="8078144" y="3849834"/>
            <a:ext cx="1030360" cy="1523382"/>
          </a:xfrm>
          <a:prstGeom prst="rect">
            <a:avLst/>
          </a:prstGeom>
        </p:spPr>
      </p:pic>
      <p:pic>
        <p:nvPicPr>
          <p:cNvPr id="38" name="Picture 37"/>
          <p:cNvPicPr>
            <a:picLocks noChangeAspect="1"/>
          </p:cNvPicPr>
          <p:nvPr/>
        </p:nvPicPr>
        <p:blipFill>
          <a:blip r:embed="rId10"/>
          <a:stretch>
            <a:fillRect/>
          </a:stretch>
        </p:blipFill>
        <p:spPr>
          <a:xfrm>
            <a:off x="4583295" y="1047316"/>
            <a:ext cx="2333771" cy="857684"/>
          </a:xfrm>
          <a:prstGeom prst="rect">
            <a:avLst/>
          </a:prstGeom>
        </p:spPr>
      </p:pic>
      <p:sp>
        <p:nvSpPr>
          <p:cNvPr id="33" name="TextBox 32"/>
          <p:cNvSpPr txBox="1"/>
          <p:nvPr/>
        </p:nvSpPr>
        <p:spPr>
          <a:xfrm>
            <a:off x="2332822" y="3429000"/>
            <a:ext cx="1398653" cy="369332"/>
          </a:xfrm>
          <a:prstGeom prst="rect">
            <a:avLst/>
          </a:prstGeom>
          <a:noFill/>
        </p:spPr>
        <p:txBody>
          <a:bodyPr wrap="none" rtlCol="0">
            <a:spAutoFit/>
          </a:bodyPr>
          <a:lstStyle/>
          <a:p>
            <a:pPr algn="ctr" latinLnBrk="0"/>
            <a:r>
              <a:rPr lang="en-US" dirty="0">
                <a:solidFill>
                  <a:srgbClr val="FFC000"/>
                </a:solidFill>
              </a:rPr>
              <a:t>2001 - 2011</a:t>
            </a:r>
          </a:p>
        </p:txBody>
      </p:sp>
      <p:cxnSp>
        <p:nvCxnSpPr>
          <p:cNvPr id="46" name="Straight Arrow Connector 45"/>
          <p:cNvCxnSpPr>
            <a:stCxn id="33" idx="3"/>
          </p:cNvCxnSpPr>
          <p:nvPr/>
        </p:nvCxnSpPr>
        <p:spPr>
          <a:xfrm flipV="1">
            <a:off x="3731475" y="3603172"/>
            <a:ext cx="1297725" cy="10494"/>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flipV="1">
            <a:off x="1023256" y="3603170"/>
            <a:ext cx="1297725" cy="10495"/>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3058884" y="5421868"/>
            <a:ext cx="1398653" cy="369332"/>
          </a:xfrm>
          <a:prstGeom prst="rect">
            <a:avLst/>
          </a:prstGeom>
          <a:noFill/>
          <a:ln>
            <a:noFill/>
          </a:ln>
        </p:spPr>
        <p:txBody>
          <a:bodyPr wrap="none" rtlCol="0">
            <a:spAutoFit/>
          </a:bodyPr>
          <a:lstStyle/>
          <a:p>
            <a:pPr algn="ctr" latinLnBrk="0"/>
            <a:r>
              <a:rPr lang="en-US" dirty="0">
                <a:solidFill>
                  <a:srgbClr val="FFFF00"/>
                </a:solidFill>
              </a:rPr>
              <a:t>2011 - 2017</a:t>
            </a:r>
          </a:p>
        </p:txBody>
      </p:sp>
      <p:cxnSp>
        <p:nvCxnSpPr>
          <p:cNvPr id="49" name="Straight Arrow Connector 48"/>
          <p:cNvCxnSpPr/>
          <p:nvPr/>
        </p:nvCxnSpPr>
        <p:spPr>
          <a:xfrm>
            <a:off x="4430486" y="5596040"/>
            <a:ext cx="982039" cy="0"/>
          </a:xfrm>
          <a:prstGeom prst="straightConnector1">
            <a:avLst/>
          </a:prstGeom>
          <a:ln w="19050">
            <a:solidFill>
              <a:srgbClr val="FFFF66"/>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a:off x="2013857" y="5596039"/>
            <a:ext cx="1088572" cy="0"/>
          </a:xfrm>
          <a:prstGeom prst="straightConnector1">
            <a:avLst/>
          </a:prstGeom>
          <a:ln w="19050">
            <a:solidFill>
              <a:srgbClr val="FFFF66"/>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5715000" y="5410200"/>
            <a:ext cx="697627" cy="369332"/>
          </a:xfrm>
          <a:prstGeom prst="rect">
            <a:avLst/>
          </a:prstGeom>
          <a:noFill/>
          <a:ln>
            <a:noFill/>
          </a:ln>
        </p:spPr>
        <p:txBody>
          <a:bodyPr wrap="none" rtlCol="0">
            <a:spAutoFit/>
          </a:bodyPr>
          <a:lstStyle/>
          <a:p>
            <a:pPr algn="ctr" latinLnBrk="0"/>
            <a:r>
              <a:rPr lang="en-US" dirty="0">
                <a:solidFill>
                  <a:srgbClr val="FFFF00"/>
                </a:solidFill>
              </a:rPr>
              <a:t>2016</a:t>
            </a:r>
          </a:p>
        </p:txBody>
      </p:sp>
      <p:sp>
        <p:nvSpPr>
          <p:cNvPr id="56" name="TextBox 55"/>
          <p:cNvSpPr txBox="1"/>
          <p:nvPr/>
        </p:nvSpPr>
        <p:spPr>
          <a:xfrm>
            <a:off x="5213863" y="990600"/>
            <a:ext cx="1090363" cy="307777"/>
          </a:xfrm>
          <a:prstGeom prst="rect">
            <a:avLst/>
          </a:prstGeom>
          <a:noFill/>
        </p:spPr>
        <p:txBody>
          <a:bodyPr wrap="none" rtlCol="0">
            <a:spAutoFit/>
          </a:bodyPr>
          <a:lstStyle/>
          <a:p>
            <a:pPr algn="ctr" latinLnBrk="0"/>
            <a:r>
              <a:rPr lang="en-US" sz="1400" dirty="0" err="1">
                <a:solidFill>
                  <a:prstClr val="white"/>
                </a:solidFill>
              </a:rPr>
              <a:t>Nusinersen</a:t>
            </a:r>
            <a:endParaRPr lang="en-US" sz="1400" dirty="0">
              <a:solidFill>
                <a:prstClr val="white"/>
              </a:solidFill>
            </a:endParaRPr>
          </a:p>
        </p:txBody>
      </p:sp>
      <p:pic>
        <p:nvPicPr>
          <p:cNvPr id="51" name="Picture 50"/>
          <p:cNvPicPr>
            <a:picLocks noChangeAspect="1"/>
          </p:cNvPicPr>
          <p:nvPr/>
        </p:nvPicPr>
        <p:blipFill rotWithShape="1">
          <a:blip r:embed="rId11">
            <a:extLst>
              <a:ext uri="{28A0092B-C50C-407E-A947-70E740481C1C}">
                <a14:useLocalDpi xmlns:a14="http://schemas.microsoft.com/office/drawing/2010/main" val="0"/>
              </a:ext>
            </a:extLst>
          </a:blip>
          <a:srcRect l="18351" t="7181" r="17819" b="10104"/>
          <a:stretch/>
        </p:blipFill>
        <p:spPr>
          <a:xfrm>
            <a:off x="7670553" y="5670515"/>
            <a:ext cx="1365943" cy="1084168"/>
          </a:xfrm>
          <a:prstGeom prst="rect">
            <a:avLst/>
          </a:prstGeom>
        </p:spPr>
      </p:pic>
      <p:sp>
        <p:nvSpPr>
          <p:cNvPr id="52" name="CasellaDiTesto 51">
            <a:extLst>
              <a:ext uri="{FF2B5EF4-FFF2-40B4-BE49-F238E27FC236}">
                <a16:creationId xmlns:a16="http://schemas.microsoft.com/office/drawing/2014/main" id="{EE54C2F8-9F6F-4042-A7DD-C0520D581A23}"/>
              </a:ext>
            </a:extLst>
          </p:cNvPr>
          <p:cNvSpPr txBox="1"/>
          <p:nvPr/>
        </p:nvSpPr>
        <p:spPr>
          <a:xfrm>
            <a:off x="5457411" y="6385351"/>
            <a:ext cx="2227661" cy="369332"/>
          </a:xfrm>
          <a:prstGeom prst="rect">
            <a:avLst/>
          </a:prstGeom>
          <a:noFill/>
        </p:spPr>
        <p:txBody>
          <a:bodyPr wrap="none" rtlCol="0">
            <a:spAutoFit/>
          </a:bodyPr>
          <a:lstStyle/>
          <a:p>
            <a:r>
              <a:rPr lang="it-IT" dirty="0" err="1">
                <a:solidFill>
                  <a:schemeClr val="bg1"/>
                </a:solidFill>
              </a:rPr>
              <a:t>Courtesy</a:t>
            </a:r>
            <a:r>
              <a:rPr lang="it-IT" dirty="0">
                <a:solidFill>
                  <a:schemeClr val="bg1"/>
                </a:solidFill>
              </a:rPr>
              <a:t> of A. </a:t>
            </a:r>
            <a:r>
              <a:rPr lang="it-IT" dirty="0" err="1">
                <a:solidFill>
                  <a:schemeClr val="bg1"/>
                </a:solidFill>
              </a:rPr>
              <a:t>Krainer</a:t>
            </a:r>
            <a:endParaRPr lang="it-IT" dirty="0">
              <a:solidFill>
                <a:schemeClr val="bg1"/>
              </a:solidFill>
            </a:endParaRPr>
          </a:p>
        </p:txBody>
      </p:sp>
    </p:spTree>
    <p:extLst>
      <p:ext uri="{BB962C8B-B14F-4D97-AF65-F5344CB8AC3E}">
        <p14:creationId xmlns:p14="http://schemas.microsoft.com/office/powerpoint/2010/main" val="2408620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8547" name="Text Box 161"/>
          <p:cNvSpPr txBox="1">
            <a:spLocks noChangeArrowheads="1"/>
          </p:cNvSpPr>
          <p:nvPr/>
        </p:nvSpPr>
        <p:spPr bwMode="auto">
          <a:xfrm>
            <a:off x="4562475" y="1998663"/>
            <a:ext cx="737702" cy="276999"/>
          </a:xfrm>
          <a:prstGeom prst="rect">
            <a:avLst/>
          </a:prstGeom>
          <a:noFill/>
          <a:ln w="9525">
            <a:noFill/>
            <a:miter lim="800000"/>
            <a:headEnd/>
            <a:tailEnd/>
          </a:ln>
        </p:spPr>
        <p:txBody>
          <a:bodyPr wrap="none">
            <a:spAutoFit/>
          </a:bodyPr>
          <a:lstStyle/>
          <a:p>
            <a:pPr latinLnBrk="0"/>
            <a:r>
              <a:rPr lang="en-US" sz="1000" b="1" dirty="0">
                <a:solidFill>
                  <a:srgbClr val="FF0000"/>
                </a:solidFill>
                <a:cs typeface="Arial" charset="0"/>
              </a:rPr>
              <a:t>  </a:t>
            </a:r>
            <a:r>
              <a:rPr lang="en-US" sz="1200" b="1" dirty="0">
                <a:solidFill>
                  <a:srgbClr val="FF0000"/>
                </a:solidFill>
                <a:latin typeface="Arial" pitchFamily="34" charset="0"/>
                <a:cs typeface="Arial" pitchFamily="34" charset="0"/>
              </a:rPr>
              <a:t>ISS-N1</a:t>
            </a:r>
          </a:p>
        </p:txBody>
      </p:sp>
      <p:sp>
        <p:nvSpPr>
          <p:cNvPr id="108548" name="Text Box 149"/>
          <p:cNvSpPr txBox="1">
            <a:spLocks noChangeArrowheads="1"/>
          </p:cNvSpPr>
          <p:nvPr/>
        </p:nvSpPr>
        <p:spPr bwMode="auto">
          <a:xfrm>
            <a:off x="3505200" y="1676400"/>
            <a:ext cx="5105400" cy="246221"/>
          </a:xfrm>
          <a:prstGeom prst="rect">
            <a:avLst/>
          </a:prstGeom>
          <a:noFill/>
          <a:ln w="9525">
            <a:noFill/>
            <a:miter lim="800000"/>
            <a:headEnd/>
            <a:tailEnd/>
          </a:ln>
        </p:spPr>
        <p:txBody>
          <a:bodyPr wrap="square">
            <a:spAutoFit/>
          </a:bodyPr>
          <a:lstStyle/>
          <a:p>
            <a:pPr latinLnBrk="0">
              <a:spcBef>
                <a:spcPct val="50000"/>
              </a:spcBef>
            </a:pPr>
            <a:r>
              <a:rPr lang="en-US" sz="1000" b="1" u="sng" dirty="0">
                <a:solidFill>
                  <a:srgbClr val="FFFF99"/>
                </a:solidFill>
                <a:latin typeface="Courier New" pitchFamily="49" charset="0"/>
                <a:cs typeface="Arial" charset="0"/>
              </a:rPr>
              <a:t>GUAAGU</a:t>
            </a:r>
            <a:r>
              <a:rPr lang="en-US" sz="1000" b="1" dirty="0">
                <a:solidFill>
                  <a:srgbClr val="FFFF99"/>
                </a:solidFill>
                <a:latin typeface="Courier New" pitchFamily="49" charset="0"/>
                <a:cs typeface="Arial" charset="0"/>
              </a:rPr>
              <a:t>CUGC</a:t>
            </a:r>
            <a:r>
              <a:rPr lang="en-US" sz="1000" b="1" dirty="0">
                <a:solidFill>
                  <a:srgbClr val="00FF00"/>
                </a:solidFill>
                <a:latin typeface="Courier New" pitchFamily="49" charset="0"/>
                <a:cs typeface="Arial" charset="0"/>
              </a:rPr>
              <a:t>CAG</a:t>
            </a:r>
            <a:r>
              <a:rPr lang="en-US" sz="1000" b="1" dirty="0">
                <a:solidFill>
                  <a:srgbClr val="FFFFCC"/>
                </a:solidFill>
                <a:latin typeface="Courier New" pitchFamily="49" charset="0"/>
                <a:cs typeface="Arial" charset="0"/>
              </a:rPr>
              <a:t>CAUU</a:t>
            </a:r>
            <a:r>
              <a:rPr lang="en-US" sz="1000" b="1" dirty="0">
                <a:solidFill>
                  <a:srgbClr val="FFFF99"/>
                </a:solidFill>
                <a:latin typeface="Courier New" pitchFamily="49" charset="0"/>
                <a:cs typeface="Arial" charset="0"/>
              </a:rPr>
              <a:t>AUG</a:t>
            </a:r>
            <a:r>
              <a:rPr lang="en-US" sz="1000" b="1" dirty="0">
                <a:solidFill>
                  <a:srgbClr val="00FF00"/>
                </a:solidFill>
                <a:latin typeface="Courier New" pitchFamily="49" charset="0"/>
                <a:cs typeface="Arial" charset="0"/>
              </a:rPr>
              <a:t>AAAG</a:t>
            </a:r>
            <a:r>
              <a:rPr lang="en-US" sz="1000" b="1" dirty="0">
                <a:solidFill>
                  <a:srgbClr val="FFFF99"/>
                </a:solidFill>
                <a:latin typeface="Courier New" pitchFamily="49" charset="0"/>
                <a:cs typeface="Arial" charset="0"/>
              </a:rPr>
              <a:t>UGAAUCUUACUUUUGUAAAACUUUAUGGUUUGUGGA</a:t>
            </a:r>
            <a:r>
              <a:rPr lang="en-US" sz="800" b="1" dirty="0">
                <a:solidFill>
                  <a:srgbClr val="FFFF99"/>
                </a:solidFill>
                <a:latin typeface="Courier New" pitchFamily="49" charset="0"/>
                <a:cs typeface="Arial" charset="0"/>
              </a:rPr>
              <a:t> </a:t>
            </a:r>
            <a:r>
              <a:rPr lang="en-US" sz="1000" b="1" dirty="0">
                <a:solidFill>
                  <a:srgbClr val="FFFF99"/>
                </a:solidFill>
                <a:latin typeface="Courier New" pitchFamily="49" charset="0"/>
                <a:cs typeface="Arial" charset="0"/>
              </a:rPr>
              <a:t>…</a:t>
            </a:r>
          </a:p>
        </p:txBody>
      </p:sp>
      <p:sp>
        <p:nvSpPr>
          <p:cNvPr id="108571" name="Line 174"/>
          <p:cNvSpPr>
            <a:spLocks noChangeShapeType="1"/>
          </p:cNvSpPr>
          <p:nvPr/>
        </p:nvSpPr>
        <p:spPr bwMode="auto">
          <a:xfrm>
            <a:off x="4292779" y="1295400"/>
            <a:ext cx="1381760" cy="0"/>
          </a:xfrm>
          <a:prstGeom prst="line">
            <a:avLst/>
          </a:prstGeom>
          <a:noFill/>
          <a:ln w="28575">
            <a:solidFill>
              <a:srgbClr val="FFFF00"/>
            </a:solidFill>
            <a:round/>
            <a:headEnd type="triangle" w="lg" len="med"/>
            <a:tailEnd type="none" w="med" len="med"/>
          </a:ln>
        </p:spPr>
        <p:txBody>
          <a:bodyPr/>
          <a:lstStyle/>
          <a:p>
            <a:pPr latinLnBrk="0"/>
            <a:endParaRPr lang="en-US">
              <a:solidFill>
                <a:srgbClr val="FFFF00"/>
              </a:solidFill>
            </a:endParaRPr>
          </a:p>
        </p:txBody>
      </p:sp>
      <p:sp>
        <p:nvSpPr>
          <p:cNvPr id="108575" name="Rectangle 182"/>
          <p:cNvSpPr>
            <a:spLocks noChangeArrowheads="1"/>
          </p:cNvSpPr>
          <p:nvPr/>
        </p:nvSpPr>
        <p:spPr bwMode="auto">
          <a:xfrm>
            <a:off x="4368800" y="1743075"/>
            <a:ext cx="1060450" cy="109538"/>
          </a:xfrm>
          <a:prstGeom prst="rect">
            <a:avLst/>
          </a:prstGeom>
          <a:noFill/>
          <a:ln w="9525">
            <a:solidFill>
              <a:srgbClr val="FF0000"/>
            </a:solidFill>
            <a:miter lim="800000"/>
            <a:headEnd/>
            <a:tailEnd/>
          </a:ln>
        </p:spPr>
        <p:txBody>
          <a:bodyPr wrap="none" anchor="ctr"/>
          <a:lstStyle/>
          <a:p>
            <a:pPr latinLnBrk="0"/>
            <a:endParaRPr lang="en-US" sz="2000" b="1">
              <a:solidFill>
                <a:prstClr val="black"/>
              </a:solidFill>
              <a:cs typeface="Arial" charset="0"/>
            </a:endParaRPr>
          </a:p>
        </p:txBody>
      </p:sp>
      <p:sp>
        <p:nvSpPr>
          <p:cNvPr id="108576" name="Text Box 183"/>
          <p:cNvSpPr txBox="1">
            <a:spLocks noChangeArrowheads="1"/>
          </p:cNvSpPr>
          <p:nvPr/>
        </p:nvSpPr>
        <p:spPr bwMode="auto">
          <a:xfrm>
            <a:off x="3628846" y="1455380"/>
            <a:ext cx="377825" cy="274637"/>
          </a:xfrm>
          <a:prstGeom prst="rect">
            <a:avLst/>
          </a:prstGeom>
          <a:noFill/>
          <a:ln w="9525">
            <a:noFill/>
            <a:miter lim="800000"/>
            <a:headEnd/>
            <a:tailEnd/>
          </a:ln>
        </p:spPr>
        <p:txBody>
          <a:bodyPr wrap="none">
            <a:spAutoFit/>
          </a:bodyPr>
          <a:lstStyle/>
          <a:p>
            <a:pPr latinLnBrk="0"/>
            <a:r>
              <a:rPr lang="en-US" altLang="zh-CN" sz="1200" b="1" dirty="0">
                <a:solidFill>
                  <a:srgbClr val="FFFF00"/>
                </a:solidFill>
                <a:latin typeface="Arial" pitchFamily="34" charset="0"/>
                <a:cs typeface="Arial" pitchFamily="34" charset="0"/>
              </a:rPr>
              <a:t>U1</a:t>
            </a:r>
            <a:endParaRPr lang="en-US" sz="1200" b="1" dirty="0">
              <a:solidFill>
                <a:srgbClr val="FFFF00"/>
              </a:solidFill>
              <a:latin typeface="Arial" pitchFamily="34" charset="0"/>
              <a:cs typeface="Arial" pitchFamily="34" charset="0"/>
            </a:endParaRPr>
          </a:p>
        </p:txBody>
      </p:sp>
      <p:sp>
        <p:nvSpPr>
          <p:cNvPr id="108577" name="Rectangle 39"/>
          <p:cNvSpPr>
            <a:spLocks noChangeArrowheads="1"/>
          </p:cNvSpPr>
          <p:nvPr/>
        </p:nvSpPr>
        <p:spPr bwMode="auto">
          <a:xfrm>
            <a:off x="7029450" y="1741488"/>
            <a:ext cx="990600" cy="104775"/>
          </a:xfrm>
          <a:prstGeom prst="rect">
            <a:avLst/>
          </a:prstGeom>
          <a:noFill/>
          <a:ln w="9525">
            <a:solidFill>
              <a:srgbClr val="47FF47"/>
            </a:solidFill>
            <a:miter lim="800000"/>
            <a:headEnd/>
            <a:tailEnd/>
          </a:ln>
        </p:spPr>
        <p:txBody>
          <a:bodyPr wrap="none" anchor="ctr"/>
          <a:lstStyle/>
          <a:p>
            <a:pPr latinLnBrk="0"/>
            <a:endParaRPr lang="en-US">
              <a:solidFill>
                <a:prstClr val="black"/>
              </a:solidFill>
            </a:endParaRPr>
          </a:p>
        </p:txBody>
      </p:sp>
      <p:sp>
        <p:nvSpPr>
          <p:cNvPr id="108578" name="Text Box 40"/>
          <p:cNvSpPr txBox="1">
            <a:spLocks noChangeArrowheads="1"/>
          </p:cNvSpPr>
          <p:nvPr/>
        </p:nvSpPr>
        <p:spPr bwMode="auto">
          <a:xfrm>
            <a:off x="7191603" y="1998663"/>
            <a:ext cx="740908" cy="276999"/>
          </a:xfrm>
          <a:prstGeom prst="rect">
            <a:avLst/>
          </a:prstGeom>
          <a:noFill/>
          <a:ln w="9525">
            <a:noFill/>
            <a:miter lim="800000"/>
            <a:headEnd/>
            <a:tailEnd/>
          </a:ln>
        </p:spPr>
        <p:txBody>
          <a:bodyPr wrap="none">
            <a:spAutoFit/>
          </a:bodyPr>
          <a:lstStyle/>
          <a:p>
            <a:pPr algn="ctr" latinLnBrk="0"/>
            <a:r>
              <a:rPr lang="en-US" sz="1200" b="1" dirty="0">
                <a:solidFill>
                  <a:srgbClr val="66FF33"/>
                </a:solidFill>
                <a:latin typeface="Arial" pitchFamily="34" charset="0"/>
                <a:cs typeface="Arial" pitchFamily="34" charset="0"/>
              </a:rPr>
              <a:t>ISE I7-1</a:t>
            </a:r>
          </a:p>
        </p:txBody>
      </p:sp>
      <p:grpSp>
        <p:nvGrpSpPr>
          <p:cNvPr id="108579" name="Group 380"/>
          <p:cNvGrpSpPr>
            <a:grpSpLocks/>
          </p:cNvGrpSpPr>
          <p:nvPr/>
        </p:nvGrpSpPr>
        <p:grpSpPr bwMode="auto">
          <a:xfrm>
            <a:off x="4371975" y="1414463"/>
            <a:ext cx="1190625" cy="314325"/>
            <a:chOff x="3186" y="3738"/>
            <a:chExt cx="750" cy="198"/>
          </a:xfrm>
        </p:grpSpPr>
        <p:sp>
          <p:nvSpPr>
            <p:cNvPr id="108590" name="Oval 378"/>
            <p:cNvSpPr>
              <a:spLocks noChangeArrowheads="1"/>
            </p:cNvSpPr>
            <p:nvPr/>
          </p:nvSpPr>
          <p:spPr bwMode="auto">
            <a:xfrm>
              <a:off x="3186" y="3738"/>
              <a:ext cx="288" cy="192"/>
            </a:xfrm>
            <a:prstGeom prst="ellipse">
              <a:avLst/>
            </a:prstGeom>
            <a:solidFill>
              <a:srgbClr val="FFFF00"/>
            </a:solidFill>
            <a:ln w="9525">
              <a:solidFill>
                <a:srgbClr val="FFFF00"/>
              </a:solidFill>
              <a:round/>
              <a:headEnd/>
              <a:tailEnd/>
            </a:ln>
          </p:spPr>
          <p:txBody>
            <a:bodyPr wrap="none" anchor="ctr"/>
            <a:lstStyle/>
            <a:p>
              <a:pPr algn="ctr" latinLnBrk="0"/>
              <a:r>
                <a:rPr lang="en-US" sz="1000" b="1">
                  <a:solidFill>
                    <a:prstClr val="black"/>
                  </a:solidFill>
                  <a:cs typeface="Arial" charset="0"/>
                </a:rPr>
                <a:t>A1/A2</a:t>
              </a:r>
            </a:p>
          </p:txBody>
        </p:sp>
        <p:sp>
          <p:nvSpPr>
            <p:cNvPr id="108591" name="Oval 379"/>
            <p:cNvSpPr>
              <a:spLocks noChangeArrowheads="1"/>
            </p:cNvSpPr>
            <p:nvPr/>
          </p:nvSpPr>
          <p:spPr bwMode="auto">
            <a:xfrm>
              <a:off x="3648" y="3744"/>
              <a:ext cx="288" cy="192"/>
            </a:xfrm>
            <a:prstGeom prst="ellipse">
              <a:avLst/>
            </a:prstGeom>
            <a:solidFill>
              <a:srgbClr val="FFFF00"/>
            </a:solidFill>
            <a:ln w="9525">
              <a:solidFill>
                <a:srgbClr val="FFFF00"/>
              </a:solidFill>
              <a:round/>
              <a:headEnd/>
              <a:tailEnd/>
            </a:ln>
          </p:spPr>
          <p:txBody>
            <a:bodyPr wrap="none" anchor="ctr"/>
            <a:lstStyle/>
            <a:p>
              <a:pPr algn="ctr" latinLnBrk="0"/>
              <a:r>
                <a:rPr lang="en-US" sz="1000" b="1">
                  <a:solidFill>
                    <a:prstClr val="black"/>
                  </a:solidFill>
                  <a:cs typeface="Arial" charset="0"/>
                </a:rPr>
                <a:t>A1/A2</a:t>
              </a:r>
            </a:p>
          </p:txBody>
        </p:sp>
      </p:grpSp>
      <p:sp>
        <p:nvSpPr>
          <p:cNvPr id="137260" name="Text Box 44"/>
          <p:cNvSpPr txBox="1">
            <a:spLocks noChangeArrowheads="1"/>
          </p:cNvSpPr>
          <p:nvPr/>
        </p:nvSpPr>
        <p:spPr bwMode="auto">
          <a:xfrm>
            <a:off x="5785729" y="1143000"/>
            <a:ext cx="3404843" cy="307777"/>
          </a:xfrm>
          <a:prstGeom prst="rect">
            <a:avLst/>
          </a:prstGeom>
          <a:noFill/>
          <a:ln w="9525" algn="ctr">
            <a:noFill/>
            <a:miter lim="800000"/>
            <a:headEnd/>
            <a:tailEnd/>
          </a:ln>
        </p:spPr>
        <p:txBody>
          <a:bodyPr wrap="none">
            <a:spAutoFit/>
          </a:bodyPr>
          <a:lstStyle/>
          <a:p>
            <a:pPr marL="284163" indent="-284163" latinLnBrk="0">
              <a:spcBef>
                <a:spcPct val="20000"/>
              </a:spcBef>
            </a:pPr>
            <a:r>
              <a:rPr lang="en-US" sz="1400" dirty="0">
                <a:solidFill>
                  <a:srgbClr val="FFFF00"/>
                </a:solidFill>
                <a:latin typeface="Arial" panose="020B0604020202020204" pitchFamily="34" charset="0"/>
                <a:cs typeface="Arial" panose="020B0604020202020204" pitchFamily="34" charset="0"/>
              </a:rPr>
              <a:t>ISIS-</a:t>
            </a:r>
            <a:r>
              <a:rPr lang="en-US" sz="1400" dirty="0" err="1">
                <a:solidFill>
                  <a:srgbClr val="FFFF00"/>
                </a:solidFill>
                <a:latin typeface="Arial" panose="020B0604020202020204" pitchFamily="34" charset="0"/>
                <a:cs typeface="Arial" panose="020B0604020202020204" pitchFamily="34" charset="0"/>
              </a:rPr>
              <a:t>SMN</a:t>
            </a:r>
            <a:r>
              <a:rPr lang="en-US" sz="1400" baseline="-25000" dirty="0" err="1">
                <a:solidFill>
                  <a:srgbClr val="FFFF00"/>
                </a:solidFill>
                <a:latin typeface="Arial" panose="020B0604020202020204" pitchFamily="34" charset="0"/>
                <a:cs typeface="Arial" panose="020B0604020202020204" pitchFamily="34" charset="0"/>
              </a:rPr>
              <a:t>Rx</a:t>
            </a:r>
            <a:r>
              <a:rPr lang="en-US" sz="1400" baseline="-25000" dirty="0">
                <a:solidFill>
                  <a:srgbClr val="FFFF00"/>
                </a:solidFill>
                <a:latin typeface="Arial" panose="020B0604020202020204" pitchFamily="34" charset="0"/>
                <a:cs typeface="Arial" panose="020B0604020202020204" pitchFamily="34" charset="0"/>
              </a:rPr>
              <a:t>  </a:t>
            </a:r>
            <a:r>
              <a:rPr lang="en-US" sz="1400" dirty="0">
                <a:solidFill>
                  <a:srgbClr val="FFFF00"/>
                </a:solidFill>
                <a:latin typeface="Arial" panose="020B0604020202020204" pitchFamily="34" charset="0"/>
                <a:cs typeface="Arial" panose="020B0604020202020204" pitchFamily="34" charset="0"/>
              </a:rPr>
              <a:t>= ASO-10-27 = </a:t>
            </a:r>
            <a:r>
              <a:rPr lang="en-US" sz="1400" dirty="0" err="1">
                <a:solidFill>
                  <a:srgbClr val="FFFF00"/>
                </a:solidFill>
                <a:latin typeface="Arial" panose="020B0604020202020204" pitchFamily="34" charset="0"/>
                <a:cs typeface="Arial" panose="020B0604020202020204" pitchFamily="34" charset="0"/>
              </a:rPr>
              <a:t>Nusinersen</a:t>
            </a:r>
            <a:endParaRPr lang="en-US" sz="1400" baseline="-25000" dirty="0">
              <a:solidFill>
                <a:srgbClr val="FFFF00"/>
              </a:solidFill>
              <a:latin typeface="Arial" panose="020B0604020202020204" pitchFamily="34" charset="0"/>
              <a:cs typeface="Arial" panose="020B0604020202020204" pitchFamily="34" charset="0"/>
            </a:endParaRPr>
          </a:p>
        </p:txBody>
      </p:sp>
      <p:sp>
        <p:nvSpPr>
          <p:cNvPr id="108581" name="Rectangle 46"/>
          <p:cNvSpPr>
            <a:spLocks noChangeArrowheads="1"/>
          </p:cNvSpPr>
          <p:nvPr/>
        </p:nvSpPr>
        <p:spPr bwMode="auto">
          <a:xfrm>
            <a:off x="852488" y="1466850"/>
            <a:ext cx="2714625" cy="671513"/>
          </a:xfrm>
          <a:prstGeom prst="rect">
            <a:avLst/>
          </a:prstGeom>
          <a:solidFill>
            <a:srgbClr val="0066CC"/>
          </a:solidFill>
          <a:ln w="9525">
            <a:solidFill>
              <a:schemeClr val="tx1"/>
            </a:solidFill>
            <a:miter lim="800000"/>
            <a:headEnd/>
            <a:tailEnd/>
          </a:ln>
        </p:spPr>
        <p:txBody>
          <a:bodyPr wrap="none" anchor="ctr"/>
          <a:lstStyle/>
          <a:p>
            <a:pPr algn="ctr" latinLnBrk="0"/>
            <a:r>
              <a:rPr lang="en-US" sz="2000">
                <a:solidFill>
                  <a:prstClr val="white"/>
                </a:solidFill>
              </a:rPr>
              <a:t>Exon 7</a:t>
            </a:r>
          </a:p>
        </p:txBody>
      </p:sp>
      <p:sp>
        <p:nvSpPr>
          <p:cNvPr id="108585" name="Text Box 38"/>
          <p:cNvSpPr txBox="1">
            <a:spLocks noChangeArrowheads="1"/>
          </p:cNvSpPr>
          <p:nvPr/>
        </p:nvSpPr>
        <p:spPr bwMode="auto">
          <a:xfrm>
            <a:off x="2420612" y="92075"/>
            <a:ext cx="4302780" cy="523220"/>
          </a:xfrm>
          <a:prstGeom prst="rect">
            <a:avLst/>
          </a:prstGeom>
          <a:noFill/>
          <a:ln w="9525">
            <a:noFill/>
            <a:miter lim="800000"/>
            <a:headEnd/>
            <a:tailEnd/>
          </a:ln>
        </p:spPr>
        <p:txBody>
          <a:bodyPr wrap="none">
            <a:spAutoFit/>
          </a:bodyPr>
          <a:lstStyle/>
          <a:p>
            <a:pPr algn="ctr" latinLnBrk="0"/>
            <a:r>
              <a:rPr lang="en-US" sz="2800" b="1" dirty="0" err="1">
                <a:solidFill>
                  <a:srgbClr val="FFFF00"/>
                </a:solidFill>
                <a:latin typeface="Arial" pitchFamily="34" charset="0"/>
                <a:cs typeface="Arial" pitchFamily="34" charset="0"/>
              </a:rPr>
              <a:t>Nusinersen</a:t>
            </a:r>
            <a:r>
              <a:rPr lang="en-US" sz="2800" b="1" dirty="0">
                <a:solidFill>
                  <a:srgbClr val="FFFF00"/>
                </a:solidFill>
                <a:latin typeface="Arial" pitchFamily="34" charset="0"/>
                <a:cs typeface="Arial" pitchFamily="34" charset="0"/>
              </a:rPr>
              <a:t> (</a:t>
            </a:r>
            <a:r>
              <a:rPr lang="en-US" sz="2800" b="1" dirty="0" err="1">
                <a:solidFill>
                  <a:srgbClr val="FFFF00"/>
                </a:solidFill>
                <a:latin typeface="Arial" pitchFamily="34" charset="0"/>
                <a:cs typeface="Arial" pitchFamily="34" charset="0"/>
              </a:rPr>
              <a:t>Spinraza</a:t>
            </a:r>
            <a:r>
              <a:rPr lang="en-US" sz="2800" b="1" baseline="30000" dirty="0">
                <a:solidFill>
                  <a:srgbClr val="FFFF00"/>
                </a:solidFill>
                <a:latin typeface="Arial" pitchFamily="34" charset="0"/>
                <a:cs typeface="Arial" pitchFamily="34" charset="0"/>
              </a:rPr>
              <a:t>®</a:t>
            </a:r>
            <a:r>
              <a:rPr lang="en-US" sz="2800" b="1" dirty="0">
                <a:solidFill>
                  <a:srgbClr val="FFFF00"/>
                </a:solidFill>
                <a:latin typeface="Arial" pitchFamily="34" charset="0"/>
                <a:cs typeface="Arial" pitchFamily="34" charset="0"/>
              </a:rPr>
              <a:t>)</a:t>
            </a:r>
          </a:p>
        </p:txBody>
      </p:sp>
      <p:grpSp>
        <p:nvGrpSpPr>
          <p:cNvPr id="50" name="Group 53"/>
          <p:cNvGrpSpPr>
            <a:grpSpLocks/>
          </p:cNvGrpSpPr>
          <p:nvPr/>
        </p:nvGrpSpPr>
        <p:grpSpPr bwMode="auto">
          <a:xfrm>
            <a:off x="0" y="2286000"/>
            <a:ext cx="9144000" cy="3352800"/>
            <a:chOff x="0" y="2208"/>
            <a:chExt cx="5760" cy="2112"/>
          </a:xfrm>
        </p:grpSpPr>
        <p:sp>
          <p:nvSpPr>
            <p:cNvPr id="51" name="Rectangle 54"/>
            <p:cNvSpPr>
              <a:spLocks noChangeArrowheads="1"/>
            </p:cNvSpPr>
            <p:nvPr/>
          </p:nvSpPr>
          <p:spPr bwMode="auto">
            <a:xfrm>
              <a:off x="0" y="2208"/>
              <a:ext cx="5760" cy="2112"/>
            </a:xfrm>
            <a:prstGeom prst="rect">
              <a:avLst/>
            </a:prstGeom>
            <a:solidFill>
              <a:schemeClr val="tx1"/>
            </a:solidFill>
            <a:ln w="9525">
              <a:solidFill>
                <a:schemeClr val="tx1"/>
              </a:solidFill>
              <a:miter lim="800000"/>
              <a:headEnd/>
              <a:tailEnd/>
            </a:ln>
          </p:spPr>
          <p:txBody>
            <a:bodyPr wrap="none" anchor="ctr"/>
            <a:lstStyle/>
            <a:p>
              <a:pPr latinLnBrk="0"/>
              <a:endParaRPr lang="en-US">
                <a:solidFill>
                  <a:prstClr val="black"/>
                </a:solidFill>
              </a:endParaRPr>
            </a:p>
          </p:txBody>
        </p:sp>
        <p:pic>
          <p:nvPicPr>
            <p:cNvPr id="53" name="Picture 56"/>
            <p:cNvPicPr>
              <a:picLocks noChangeAspect="1" noChangeArrowheads="1"/>
            </p:cNvPicPr>
            <p:nvPr/>
          </p:nvPicPr>
          <p:blipFill>
            <a:blip r:embed="rId3"/>
            <a:srcRect l="5344" t="26511" r="3615" b="28133"/>
            <a:stretch>
              <a:fillRect/>
            </a:stretch>
          </p:blipFill>
          <p:spPr bwMode="auto">
            <a:xfrm>
              <a:off x="0" y="2413"/>
              <a:ext cx="5760" cy="1667"/>
            </a:xfrm>
            <a:prstGeom prst="rect">
              <a:avLst/>
            </a:prstGeom>
            <a:noFill/>
            <a:ln w="9525">
              <a:noFill/>
              <a:miter lim="800000"/>
              <a:headEnd/>
              <a:tailEnd/>
            </a:ln>
          </p:spPr>
        </p:pic>
      </p:grpSp>
      <p:sp>
        <p:nvSpPr>
          <p:cNvPr id="137274" name="Rectangle 58"/>
          <p:cNvSpPr>
            <a:spLocks noChangeArrowheads="1"/>
          </p:cNvSpPr>
          <p:nvPr/>
        </p:nvSpPr>
        <p:spPr bwMode="auto">
          <a:xfrm>
            <a:off x="7207881" y="2971800"/>
            <a:ext cx="1707519" cy="338554"/>
          </a:xfrm>
          <a:prstGeom prst="rect">
            <a:avLst/>
          </a:prstGeom>
          <a:noFill/>
          <a:ln w="9525">
            <a:noFill/>
            <a:miter lim="800000"/>
            <a:headEnd/>
            <a:tailEnd/>
          </a:ln>
        </p:spPr>
        <p:txBody>
          <a:bodyPr wrap="none">
            <a:spAutoFit/>
          </a:bodyPr>
          <a:lstStyle/>
          <a:p>
            <a:pPr latinLnBrk="0"/>
            <a:r>
              <a:rPr lang="en-US" sz="1600" dirty="0">
                <a:solidFill>
                  <a:srgbClr val="FFFF00"/>
                </a:solidFill>
              </a:rPr>
              <a:t>18mer; MW 7127</a:t>
            </a:r>
          </a:p>
        </p:txBody>
      </p:sp>
      <p:sp>
        <p:nvSpPr>
          <p:cNvPr id="21" name="Rectangle 4"/>
          <p:cNvSpPr>
            <a:spLocks noChangeArrowheads="1"/>
          </p:cNvSpPr>
          <p:nvPr/>
        </p:nvSpPr>
        <p:spPr bwMode="auto">
          <a:xfrm>
            <a:off x="76200" y="5334000"/>
            <a:ext cx="9114372" cy="1569660"/>
          </a:xfrm>
          <a:prstGeom prst="rect">
            <a:avLst/>
          </a:prstGeom>
          <a:noFill/>
          <a:ln w="9525">
            <a:noFill/>
            <a:miter lim="800000"/>
            <a:headEnd/>
            <a:tailEnd/>
          </a:ln>
        </p:spPr>
        <p:txBody>
          <a:bodyPr wrap="square">
            <a:spAutoFit/>
          </a:bodyPr>
          <a:lstStyle/>
          <a:p>
            <a:pPr eaLnBrk="0" fontAlgn="base" latinLnBrk="0" hangingPunct="0">
              <a:spcBef>
                <a:spcPct val="0"/>
              </a:spcBef>
              <a:spcAft>
                <a:spcPct val="0"/>
              </a:spcAft>
            </a:pPr>
            <a:r>
              <a:rPr lang="en-US" sz="1600" dirty="0">
                <a:solidFill>
                  <a:srgbClr val="FFFF00"/>
                </a:solidFill>
                <a:latin typeface="Arial" charset="0"/>
              </a:rPr>
              <a:t>Hua et al (2008)</a:t>
            </a:r>
            <a:r>
              <a:rPr lang="en-US" sz="1600" i="1" dirty="0">
                <a:solidFill>
                  <a:srgbClr val="FFFF00"/>
                </a:solidFill>
                <a:latin typeface="Arial" charset="0"/>
              </a:rPr>
              <a:t> Am J Hum Genet </a:t>
            </a:r>
            <a:r>
              <a:rPr lang="en-US" sz="1600" dirty="0">
                <a:solidFill>
                  <a:srgbClr val="FFFF00"/>
                </a:solidFill>
                <a:latin typeface="Arial" charset="0"/>
              </a:rPr>
              <a:t>82: 834</a:t>
            </a:r>
          </a:p>
          <a:p>
            <a:pPr eaLnBrk="0" fontAlgn="base" latinLnBrk="0" hangingPunct="0">
              <a:spcBef>
                <a:spcPct val="0"/>
              </a:spcBef>
              <a:spcAft>
                <a:spcPct val="0"/>
              </a:spcAft>
            </a:pPr>
            <a:r>
              <a:rPr lang="en-US" sz="1600" dirty="0">
                <a:solidFill>
                  <a:srgbClr val="FFFF99"/>
                </a:solidFill>
                <a:latin typeface="Arial" charset="0"/>
              </a:rPr>
              <a:t>Hua et al (2010)</a:t>
            </a:r>
            <a:r>
              <a:rPr lang="en-US" sz="1600" i="1" dirty="0">
                <a:solidFill>
                  <a:srgbClr val="FFFF99"/>
                </a:solidFill>
                <a:latin typeface="Arial" charset="0"/>
              </a:rPr>
              <a:t> Genes Dev </a:t>
            </a:r>
            <a:r>
              <a:rPr lang="en-US" sz="1600" dirty="0">
                <a:solidFill>
                  <a:srgbClr val="FFFF99"/>
                </a:solidFill>
                <a:latin typeface="Arial" charset="0"/>
              </a:rPr>
              <a:t>24: 1634	             </a:t>
            </a:r>
            <a:r>
              <a:rPr lang="en-US" sz="1600" dirty="0">
                <a:solidFill>
                  <a:srgbClr val="FF0000"/>
                </a:solidFill>
                <a:latin typeface="Arial" charset="0"/>
              </a:rPr>
              <a:t>Singh et al (2006) </a:t>
            </a:r>
            <a:r>
              <a:rPr lang="en-US" sz="1600" i="1" dirty="0" err="1">
                <a:solidFill>
                  <a:srgbClr val="FF0000"/>
                </a:solidFill>
                <a:latin typeface="Arial" charset="0"/>
              </a:rPr>
              <a:t>Mol</a:t>
            </a:r>
            <a:r>
              <a:rPr lang="en-US" sz="1600" i="1" dirty="0">
                <a:solidFill>
                  <a:srgbClr val="FF0000"/>
                </a:solidFill>
                <a:latin typeface="Arial" charset="0"/>
              </a:rPr>
              <a:t> Cell </a:t>
            </a:r>
            <a:r>
              <a:rPr lang="en-US" sz="1600" i="1" dirty="0" err="1">
                <a:solidFill>
                  <a:srgbClr val="FF0000"/>
                </a:solidFill>
                <a:latin typeface="Arial" charset="0"/>
              </a:rPr>
              <a:t>Biol</a:t>
            </a:r>
            <a:r>
              <a:rPr lang="en-US" sz="1600" dirty="0">
                <a:solidFill>
                  <a:srgbClr val="FF0000"/>
                </a:solidFill>
                <a:latin typeface="Arial" charset="0"/>
              </a:rPr>
              <a:t> 26: 1333</a:t>
            </a:r>
          </a:p>
          <a:p>
            <a:pPr eaLnBrk="0" fontAlgn="base" latinLnBrk="0" hangingPunct="0">
              <a:spcBef>
                <a:spcPct val="0"/>
              </a:spcBef>
              <a:spcAft>
                <a:spcPct val="0"/>
              </a:spcAft>
            </a:pPr>
            <a:r>
              <a:rPr lang="en-US" sz="1600" dirty="0">
                <a:solidFill>
                  <a:srgbClr val="FFFF99"/>
                </a:solidFill>
                <a:latin typeface="Arial" charset="0"/>
              </a:rPr>
              <a:t>Passini et al (2011) </a:t>
            </a:r>
            <a:r>
              <a:rPr lang="en-US" sz="1600" i="1" dirty="0">
                <a:solidFill>
                  <a:srgbClr val="FFFF99"/>
                </a:solidFill>
                <a:latin typeface="Arial" charset="0"/>
              </a:rPr>
              <a:t>Science </a:t>
            </a:r>
            <a:r>
              <a:rPr lang="en-US" sz="1600" i="1" dirty="0" err="1">
                <a:solidFill>
                  <a:srgbClr val="FFFF99"/>
                </a:solidFill>
                <a:latin typeface="Arial" charset="0"/>
              </a:rPr>
              <a:t>Transl</a:t>
            </a:r>
            <a:r>
              <a:rPr lang="en-US" sz="1600" i="1" dirty="0">
                <a:solidFill>
                  <a:srgbClr val="FFFF99"/>
                </a:solidFill>
                <a:latin typeface="Arial" charset="0"/>
              </a:rPr>
              <a:t> Med</a:t>
            </a:r>
            <a:r>
              <a:rPr lang="en-US" sz="1600" dirty="0">
                <a:solidFill>
                  <a:srgbClr val="FFFF99"/>
                </a:solidFill>
                <a:latin typeface="Arial" charset="0"/>
              </a:rPr>
              <a:t> 3: 72      </a:t>
            </a:r>
            <a:r>
              <a:rPr lang="en-US" altLang="en-US" sz="1600" dirty="0" err="1">
                <a:solidFill>
                  <a:srgbClr val="00FF00"/>
                </a:solidFill>
                <a:latin typeface="Arial" panose="020B0604020202020204" pitchFamily="34" charset="0"/>
                <a:cs typeface="Arial" panose="020B0604020202020204" pitchFamily="34" charset="0"/>
              </a:rPr>
              <a:t>Gladman</a:t>
            </a:r>
            <a:r>
              <a:rPr lang="en-US" altLang="en-US" sz="1600" dirty="0">
                <a:solidFill>
                  <a:srgbClr val="00FF00"/>
                </a:solidFill>
                <a:latin typeface="Arial" panose="020B0604020202020204" pitchFamily="34" charset="0"/>
                <a:cs typeface="Arial" panose="020B0604020202020204" pitchFamily="34" charset="0"/>
              </a:rPr>
              <a:t> &amp; Chandler (2009) </a:t>
            </a:r>
            <a:r>
              <a:rPr lang="en-US" altLang="en-US" sz="1600" i="1" dirty="0">
                <a:solidFill>
                  <a:srgbClr val="00FF00"/>
                </a:solidFill>
                <a:latin typeface="Arial" panose="020B0604020202020204" pitchFamily="34" charset="0"/>
                <a:cs typeface="Arial" panose="020B0604020202020204" pitchFamily="34" charset="0"/>
              </a:rPr>
              <a:t>Hum Genet</a:t>
            </a:r>
            <a:r>
              <a:rPr lang="en-US" altLang="en-US" sz="1600" dirty="0">
                <a:solidFill>
                  <a:srgbClr val="00FF00"/>
                </a:solidFill>
                <a:latin typeface="Arial" panose="020B0604020202020204" pitchFamily="34" charset="0"/>
                <a:cs typeface="Arial" panose="020B0604020202020204" pitchFamily="34" charset="0"/>
              </a:rPr>
              <a:t> 126: 833</a:t>
            </a:r>
            <a:endParaRPr lang="en-US" sz="1600" dirty="0">
              <a:solidFill>
                <a:srgbClr val="00FF00"/>
              </a:solidFill>
              <a:latin typeface="Arial" charset="0"/>
            </a:endParaRPr>
          </a:p>
          <a:p>
            <a:pPr eaLnBrk="0" fontAlgn="base" latinLnBrk="0" hangingPunct="0">
              <a:spcBef>
                <a:spcPct val="0"/>
              </a:spcBef>
              <a:spcAft>
                <a:spcPct val="0"/>
              </a:spcAft>
            </a:pPr>
            <a:r>
              <a:rPr lang="en-US" sz="1600" dirty="0">
                <a:solidFill>
                  <a:srgbClr val="FFFF99"/>
                </a:solidFill>
                <a:latin typeface="Arial" charset="0"/>
              </a:rPr>
              <a:t>Hua et al (2011) </a:t>
            </a:r>
            <a:r>
              <a:rPr lang="en-US" sz="1600" i="1" dirty="0">
                <a:solidFill>
                  <a:srgbClr val="FFFF99"/>
                </a:solidFill>
                <a:latin typeface="Arial" charset="0"/>
              </a:rPr>
              <a:t>Nature </a:t>
            </a:r>
            <a:r>
              <a:rPr lang="en-US" sz="1600" dirty="0">
                <a:solidFill>
                  <a:srgbClr val="FFFF99"/>
                </a:solidFill>
                <a:latin typeface="Arial" charset="0"/>
              </a:rPr>
              <a:t>478: 123	             </a:t>
            </a:r>
            <a:endParaRPr lang="en-US" sz="1600" dirty="0">
              <a:solidFill>
                <a:srgbClr val="FFFF99"/>
              </a:solidFill>
              <a:latin typeface="Arial" panose="020B0604020202020204" pitchFamily="34" charset="0"/>
              <a:cs typeface="Arial" panose="020B0604020202020204" pitchFamily="34" charset="0"/>
            </a:endParaRPr>
          </a:p>
          <a:p>
            <a:pPr eaLnBrk="0" fontAlgn="base" latinLnBrk="0" hangingPunct="0">
              <a:spcBef>
                <a:spcPct val="0"/>
              </a:spcBef>
              <a:spcAft>
                <a:spcPct val="0"/>
              </a:spcAft>
            </a:pPr>
            <a:r>
              <a:rPr lang="en-US" sz="1600" dirty="0" err="1">
                <a:solidFill>
                  <a:srgbClr val="FFFF99"/>
                </a:solidFill>
                <a:latin typeface="Arial" charset="0"/>
              </a:rPr>
              <a:t>Rigo</a:t>
            </a:r>
            <a:r>
              <a:rPr lang="en-US" sz="1600" dirty="0">
                <a:solidFill>
                  <a:srgbClr val="FFFF99"/>
                </a:solidFill>
                <a:latin typeface="Arial" charset="0"/>
              </a:rPr>
              <a:t> et al (2012) </a:t>
            </a:r>
            <a:r>
              <a:rPr lang="en-US" sz="1600" i="1" dirty="0">
                <a:solidFill>
                  <a:srgbClr val="FFFF99"/>
                </a:solidFill>
                <a:latin typeface="Arial" charset="0"/>
              </a:rPr>
              <a:t>Nature </a:t>
            </a:r>
            <a:r>
              <a:rPr lang="en-US" sz="1600" i="1" dirty="0" err="1">
                <a:solidFill>
                  <a:srgbClr val="FFFF99"/>
                </a:solidFill>
                <a:latin typeface="Arial" charset="0"/>
              </a:rPr>
              <a:t>Chem</a:t>
            </a:r>
            <a:r>
              <a:rPr lang="en-US" sz="1600" i="1" dirty="0">
                <a:solidFill>
                  <a:srgbClr val="FFFF99"/>
                </a:solidFill>
                <a:latin typeface="Arial" charset="0"/>
              </a:rPr>
              <a:t> </a:t>
            </a:r>
            <a:r>
              <a:rPr lang="en-US" sz="1600" i="1" dirty="0" err="1">
                <a:solidFill>
                  <a:srgbClr val="FFFF99"/>
                </a:solidFill>
                <a:latin typeface="Arial" charset="0"/>
              </a:rPr>
              <a:t>Biol</a:t>
            </a:r>
            <a:r>
              <a:rPr lang="en-US" sz="1600" i="1" dirty="0">
                <a:solidFill>
                  <a:srgbClr val="FFFF99"/>
                </a:solidFill>
                <a:latin typeface="Arial" charset="0"/>
              </a:rPr>
              <a:t> </a:t>
            </a:r>
            <a:r>
              <a:rPr lang="en-US" sz="1600" dirty="0">
                <a:solidFill>
                  <a:srgbClr val="FFFF99"/>
                </a:solidFill>
                <a:latin typeface="Arial" charset="0"/>
              </a:rPr>
              <a:t>8: 555</a:t>
            </a:r>
          </a:p>
          <a:p>
            <a:pPr eaLnBrk="0" fontAlgn="base" latinLnBrk="0" hangingPunct="0">
              <a:spcBef>
                <a:spcPct val="0"/>
              </a:spcBef>
              <a:spcAft>
                <a:spcPct val="0"/>
              </a:spcAft>
            </a:pPr>
            <a:r>
              <a:rPr lang="en-US" sz="1600" dirty="0" err="1">
                <a:solidFill>
                  <a:srgbClr val="FFFF99"/>
                </a:solidFill>
                <a:latin typeface="Arial" charset="0"/>
              </a:rPr>
              <a:t>Rigo</a:t>
            </a:r>
            <a:r>
              <a:rPr lang="en-US" sz="1600" dirty="0">
                <a:solidFill>
                  <a:srgbClr val="FFFF99"/>
                </a:solidFill>
                <a:latin typeface="Arial" charset="0"/>
              </a:rPr>
              <a:t> et al (2014) </a:t>
            </a:r>
            <a:r>
              <a:rPr lang="en-US" sz="1600" i="1" dirty="0">
                <a:solidFill>
                  <a:srgbClr val="FFFF99"/>
                </a:solidFill>
                <a:latin typeface="Arial" charset="0"/>
              </a:rPr>
              <a:t>J </a:t>
            </a:r>
            <a:r>
              <a:rPr lang="en-US" sz="1600" i="1" dirty="0" err="1">
                <a:solidFill>
                  <a:srgbClr val="FFFF99"/>
                </a:solidFill>
                <a:latin typeface="Arial" charset="0"/>
              </a:rPr>
              <a:t>Pharmacol</a:t>
            </a:r>
            <a:r>
              <a:rPr lang="en-US" sz="1600" i="1" dirty="0">
                <a:solidFill>
                  <a:srgbClr val="FFFF99"/>
                </a:solidFill>
                <a:latin typeface="Arial" charset="0"/>
              </a:rPr>
              <a:t> </a:t>
            </a:r>
            <a:r>
              <a:rPr lang="en-US" sz="1600" i="1" dirty="0" err="1">
                <a:solidFill>
                  <a:srgbClr val="FFFF99"/>
                </a:solidFill>
                <a:latin typeface="Arial" charset="0"/>
              </a:rPr>
              <a:t>Exper</a:t>
            </a:r>
            <a:r>
              <a:rPr lang="en-US" sz="1600" i="1" dirty="0">
                <a:solidFill>
                  <a:srgbClr val="FFFF99"/>
                </a:solidFill>
                <a:latin typeface="Arial" charset="0"/>
              </a:rPr>
              <a:t> </a:t>
            </a:r>
            <a:r>
              <a:rPr lang="en-US" sz="1600" i="1" dirty="0" err="1">
                <a:solidFill>
                  <a:srgbClr val="FFFF99"/>
                </a:solidFill>
                <a:latin typeface="Arial" charset="0"/>
              </a:rPr>
              <a:t>Ther</a:t>
            </a:r>
            <a:r>
              <a:rPr lang="en-US" sz="1600" dirty="0">
                <a:solidFill>
                  <a:srgbClr val="FFFF99"/>
                </a:solidFill>
                <a:latin typeface="Arial" charset="0"/>
              </a:rPr>
              <a:t> 350: 46</a:t>
            </a:r>
          </a:p>
        </p:txBody>
      </p:sp>
    </p:spTree>
    <p:extLst>
      <p:ext uri="{BB962C8B-B14F-4D97-AF65-F5344CB8AC3E}">
        <p14:creationId xmlns:p14="http://schemas.microsoft.com/office/powerpoint/2010/main" val="397851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8113" name="Picture 2" descr="MotorUnit"/>
          <p:cNvPicPr>
            <a:picLocks noChangeAspect="1" noChangeArrowheads="1"/>
          </p:cNvPicPr>
          <p:nvPr/>
        </p:nvPicPr>
        <p:blipFill rotWithShape="1">
          <a:blip r:embed="rId2"/>
          <a:srcRect l="11114" r="12470"/>
          <a:stretch/>
        </p:blipFill>
        <p:spPr bwMode="auto">
          <a:xfrm>
            <a:off x="114300" y="1871663"/>
            <a:ext cx="4114800" cy="3552825"/>
          </a:xfrm>
          <a:prstGeom prst="rect">
            <a:avLst/>
          </a:prstGeom>
          <a:noFill/>
          <a:ln w="9525">
            <a:noFill/>
            <a:miter lim="800000"/>
            <a:headEnd/>
            <a:tailEnd/>
          </a:ln>
        </p:spPr>
      </p:pic>
      <p:sp>
        <p:nvSpPr>
          <p:cNvPr id="218114" name="Rectangle 3"/>
          <p:cNvSpPr>
            <a:spLocks noChangeArrowheads="1"/>
          </p:cNvSpPr>
          <p:nvPr/>
        </p:nvSpPr>
        <p:spPr bwMode="auto">
          <a:xfrm>
            <a:off x="1409700" y="-12700"/>
            <a:ext cx="6323013" cy="1223963"/>
          </a:xfrm>
          <a:prstGeom prst="rect">
            <a:avLst/>
          </a:prstGeom>
          <a:solidFill>
            <a:srgbClr val="000066"/>
          </a:solidFill>
          <a:ln w="9525">
            <a:noFill/>
            <a:miter lim="800000"/>
            <a:headEnd/>
            <a:tailEnd/>
          </a:ln>
        </p:spPr>
        <p:txBody>
          <a:bodyPr wrap="none" anchor="ctr"/>
          <a:lstStyle/>
          <a:p>
            <a:pPr algn="ctr" fontAlgn="base">
              <a:spcBef>
                <a:spcPct val="0"/>
              </a:spcBef>
              <a:spcAft>
                <a:spcPct val="0"/>
              </a:spcAft>
            </a:pPr>
            <a:r>
              <a:rPr lang="en-US" sz="3200" b="1">
                <a:solidFill>
                  <a:srgbClr val="FFFF00"/>
                </a:solidFill>
                <a:latin typeface="Arial" charset="0"/>
              </a:rPr>
              <a:t>Spinal-cord </a:t>
            </a:r>
            <a:r>
              <a:rPr lang="el-GR" sz="3200" b="1">
                <a:solidFill>
                  <a:srgbClr val="FFFF00"/>
                </a:solidFill>
                <a:latin typeface="Arial" charset="0"/>
                <a:cs typeface="Arial" charset="0"/>
              </a:rPr>
              <a:t>α</a:t>
            </a:r>
            <a:r>
              <a:rPr lang="en-US" sz="3200" b="1">
                <a:solidFill>
                  <a:srgbClr val="FFFF00"/>
                </a:solidFill>
                <a:latin typeface="Arial" charset="0"/>
              </a:rPr>
              <a:t>-motor neurons</a:t>
            </a:r>
          </a:p>
        </p:txBody>
      </p:sp>
      <p:sp>
        <p:nvSpPr>
          <p:cNvPr id="218115" name="Rectangle 4"/>
          <p:cNvSpPr>
            <a:spLocks noChangeArrowheads="1"/>
          </p:cNvSpPr>
          <p:nvPr/>
        </p:nvSpPr>
        <p:spPr bwMode="auto">
          <a:xfrm>
            <a:off x="832687" y="5519738"/>
            <a:ext cx="2520113" cy="338554"/>
          </a:xfrm>
          <a:prstGeom prst="rect">
            <a:avLst/>
          </a:prstGeom>
          <a:noFill/>
          <a:ln w="9525">
            <a:noFill/>
            <a:miter lim="800000"/>
            <a:headEnd/>
            <a:tailEnd/>
          </a:ln>
        </p:spPr>
        <p:txBody>
          <a:bodyPr wrap="none">
            <a:spAutoFit/>
          </a:bodyPr>
          <a:lstStyle/>
          <a:p>
            <a:pPr fontAlgn="base">
              <a:spcBef>
                <a:spcPct val="0"/>
              </a:spcBef>
              <a:spcAft>
                <a:spcPct val="0"/>
              </a:spcAft>
            </a:pPr>
            <a:r>
              <a:rPr lang="en-US" sz="1600" dirty="0">
                <a:solidFill>
                  <a:srgbClr val="FFFF99"/>
                </a:solidFill>
                <a:latin typeface="Arial" charset="0"/>
              </a:rPr>
              <a:t>www.uofaweb.ualberta.ca</a:t>
            </a:r>
          </a:p>
        </p:txBody>
      </p:sp>
      <p:pic>
        <p:nvPicPr>
          <p:cNvPr id="218116" name="Picture 5" descr="spinalcross"/>
          <p:cNvPicPr>
            <a:picLocks noChangeAspect="1" noChangeArrowheads="1"/>
          </p:cNvPicPr>
          <p:nvPr/>
        </p:nvPicPr>
        <p:blipFill>
          <a:blip r:embed="rId3"/>
          <a:srcRect/>
          <a:stretch>
            <a:fillRect/>
          </a:stretch>
        </p:blipFill>
        <p:spPr bwMode="auto">
          <a:xfrm>
            <a:off x="4359275" y="1371600"/>
            <a:ext cx="4695825" cy="4429125"/>
          </a:xfrm>
          <a:prstGeom prst="rect">
            <a:avLst/>
          </a:prstGeom>
          <a:noFill/>
          <a:ln w="9525">
            <a:noFill/>
            <a:miter lim="800000"/>
            <a:headEnd/>
            <a:tailEnd/>
          </a:ln>
        </p:spPr>
      </p:pic>
      <p:sp>
        <p:nvSpPr>
          <p:cNvPr id="218117" name="Rectangle 6"/>
          <p:cNvSpPr>
            <a:spLocks noChangeArrowheads="1"/>
          </p:cNvSpPr>
          <p:nvPr/>
        </p:nvSpPr>
        <p:spPr bwMode="auto">
          <a:xfrm>
            <a:off x="4668853" y="5943600"/>
            <a:ext cx="4246547" cy="338554"/>
          </a:xfrm>
          <a:prstGeom prst="rect">
            <a:avLst/>
          </a:prstGeom>
          <a:noFill/>
          <a:ln w="9525">
            <a:noFill/>
            <a:miter lim="800000"/>
            <a:headEnd/>
            <a:tailEnd/>
          </a:ln>
        </p:spPr>
        <p:txBody>
          <a:bodyPr wrap="none">
            <a:spAutoFit/>
          </a:bodyPr>
          <a:lstStyle/>
          <a:p>
            <a:pPr fontAlgn="base">
              <a:spcBef>
                <a:spcPct val="0"/>
              </a:spcBef>
              <a:spcAft>
                <a:spcPct val="0"/>
              </a:spcAft>
            </a:pPr>
            <a:r>
              <a:rPr lang="en-US" sz="1600" dirty="0">
                <a:solidFill>
                  <a:srgbClr val="FFFF99"/>
                </a:solidFill>
                <a:latin typeface="Arial" charset="0"/>
              </a:rPr>
              <a:t>http://www.glittra.com/yvonne/neuropics.html</a:t>
            </a:r>
          </a:p>
        </p:txBody>
      </p:sp>
    </p:spTree>
    <p:extLst>
      <p:ext uri="{BB962C8B-B14F-4D97-AF65-F5344CB8AC3E}">
        <p14:creationId xmlns:p14="http://schemas.microsoft.com/office/powerpoint/2010/main" val="3542386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5937" name="Group 32"/>
          <p:cNvGrpSpPr>
            <a:grpSpLocks/>
          </p:cNvGrpSpPr>
          <p:nvPr/>
        </p:nvGrpSpPr>
        <p:grpSpPr bwMode="auto">
          <a:xfrm>
            <a:off x="228600" y="1524000"/>
            <a:ext cx="3863975" cy="1524000"/>
            <a:chOff x="720" y="1056"/>
            <a:chExt cx="2434" cy="960"/>
          </a:xfrm>
        </p:grpSpPr>
        <p:sp>
          <p:nvSpPr>
            <p:cNvPr id="296025" name="TextBox 2"/>
            <p:cNvSpPr txBox="1">
              <a:spLocks noChangeArrowheads="1"/>
            </p:cNvSpPr>
            <p:nvPr/>
          </p:nvSpPr>
          <p:spPr bwMode="auto">
            <a:xfrm>
              <a:off x="1420" y="1803"/>
              <a:ext cx="258" cy="212"/>
            </a:xfrm>
            <a:prstGeom prst="rect">
              <a:avLst/>
            </a:prstGeom>
            <a:noFill/>
            <a:ln w="9525">
              <a:noFill/>
              <a:miter lim="800000"/>
              <a:headEnd/>
              <a:tailEnd/>
            </a:ln>
          </p:spPr>
          <p:txBody>
            <a:bodyPr wrap="none">
              <a:spAutoFit/>
            </a:bodyPr>
            <a:lstStyle/>
            <a:p>
              <a:pPr fontAlgn="base">
                <a:spcBef>
                  <a:spcPct val="0"/>
                </a:spcBef>
                <a:spcAft>
                  <a:spcPct val="0"/>
                </a:spcAft>
              </a:pPr>
              <a:r>
                <a:rPr lang="en-US" sz="1600">
                  <a:solidFill>
                    <a:srgbClr val="FFFF00"/>
                  </a:solidFill>
                  <a:latin typeface="Arial" charset="0"/>
                </a:rPr>
                <a:t>14</a:t>
              </a:r>
            </a:p>
          </p:txBody>
        </p:sp>
        <p:sp>
          <p:nvSpPr>
            <p:cNvPr id="296026" name="TextBox 3"/>
            <p:cNvSpPr txBox="1">
              <a:spLocks noChangeArrowheads="1"/>
            </p:cNvSpPr>
            <p:nvPr/>
          </p:nvSpPr>
          <p:spPr bwMode="auto">
            <a:xfrm>
              <a:off x="1736" y="1803"/>
              <a:ext cx="258" cy="212"/>
            </a:xfrm>
            <a:prstGeom prst="rect">
              <a:avLst/>
            </a:prstGeom>
            <a:noFill/>
            <a:ln w="9525">
              <a:noFill/>
              <a:miter lim="800000"/>
              <a:headEnd/>
              <a:tailEnd/>
            </a:ln>
          </p:spPr>
          <p:txBody>
            <a:bodyPr wrap="none">
              <a:spAutoFit/>
            </a:bodyPr>
            <a:lstStyle/>
            <a:p>
              <a:pPr fontAlgn="base">
                <a:spcBef>
                  <a:spcPct val="0"/>
                </a:spcBef>
                <a:spcAft>
                  <a:spcPct val="0"/>
                </a:spcAft>
              </a:pPr>
              <a:r>
                <a:rPr lang="en-US" sz="1600">
                  <a:solidFill>
                    <a:srgbClr val="FFFF00"/>
                  </a:solidFill>
                  <a:latin typeface="Arial" charset="0"/>
                </a:rPr>
                <a:t>86</a:t>
              </a:r>
            </a:p>
          </p:txBody>
        </p:sp>
        <p:sp>
          <p:nvSpPr>
            <p:cNvPr id="296027" name="TextBox 4"/>
            <p:cNvSpPr txBox="1">
              <a:spLocks noChangeArrowheads="1"/>
            </p:cNvSpPr>
            <p:nvPr/>
          </p:nvSpPr>
          <p:spPr bwMode="auto">
            <a:xfrm>
              <a:off x="787" y="1803"/>
              <a:ext cx="258" cy="212"/>
            </a:xfrm>
            <a:prstGeom prst="rect">
              <a:avLst/>
            </a:prstGeom>
            <a:noFill/>
            <a:ln w="9525">
              <a:noFill/>
              <a:miter lim="800000"/>
              <a:headEnd/>
              <a:tailEnd/>
            </a:ln>
          </p:spPr>
          <p:txBody>
            <a:bodyPr wrap="none">
              <a:spAutoFit/>
            </a:bodyPr>
            <a:lstStyle/>
            <a:p>
              <a:pPr fontAlgn="base">
                <a:spcBef>
                  <a:spcPct val="0"/>
                </a:spcBef>
                <a:spcAft>
                  <a:spcPct val="0"/>
                </a:spcAft>
              </a:pPr>
              <a:r>
                <a:rPr lang="en-US" sz="1600">
                  <a:solidFill>
                    <a:srgbClr val="FFFF00"/>
                  </a:solidFill>
                  <a:latin typeface="Arial" charset="0"/>
                </a:rPr>
                <a:t>14</a:t>
              </a:r>
            </a:p>
          </p:txBody>
        </p:sp>
        <p:sp>
          <p:nvSpPr>
            <p:cNvPr id="296028" name="TextBox 5"/>
            <p:cNvSpPr txBox="1">
              <a:spLocks noChangeArrowheads="1"/>
            </p:cNvSpPr>
            <p:nvPr/>
          </p:nvSpPr>
          <p:spPr bwMode="auto">
            <a:xfrm>
              <a:off x="1102" y="1803"/>
              <a:ext cx="259" cy="213"/>
            </a:xfrm>
            <a:prstGeom prst="rect">
              <a:avLst/>
            </a:prstGeom>
            <a:noFill/>
            <a:ln w="9525">
              <a:noFill/>
              <a:miter lim="800000"/>
              <a:headEnd/>
              <a:tailEnd/>
            </a:ln>
          </p:spPr>
          <p:txBody>
            <a:bodyPr wrap="none">
              <a:spAutoFit/>
            </a:bodyPr>
            <a:lstStyle/>
            <a:p>
              <a:pPr fontAlgn="base">
                <a:spcBef>
                  <a:spcPct val="0"/>
                </a:spcBef>
                <a:spcAft>
                  <a:spcPct val="0"/>
                </a:spcAft>
              </a:pPr>
              <a:r>
                <a:rPr lang="en-US" sz="1600">
                  <a:solidFill>
                    <a:srgbClr val="FFFF00"/>
                  </a:solidFill>
                  <a:latin typeface="Arial" charset="0"/>
                </a:rPr>
                <a:t>13</a:t>
              </a:r>
            </a:p>
          </p:txBody>
        </p:sp>
        <p:sp>
          <p:nvSpPr>
            <p:cNvPr id="296029" name="TextBox 6"/>
            <p:cNvSpPr txBox="1">
              <a:spLocks noChangeArrowheads="1"/>
            </p:cNvSpPr>
            <p:nvPr/>
          </p:nvSpPr>
          <p:spPr bwMode="auto">
            <a:xfrm>
              <a:off x="2062" y="1803"/>
              <a:ext cx="258" cy="212"/>
            </a:xfrm>
            <a:prstGeom prst="rect">
              <a:avLst/>
            </a:prstGeom>
            <a:noFill/>
            <a:ln w="9525">
              <a:noFill/>
              <a:miter lim="800000"/>
              <a:headEnd/>
              <a:tailEnd/>
            </a:ln>
          </p:spPr>
          <p:txBody>
            <a:bodyPr wrap="none">
              <a:spAutoFit/>
            </a:bodyPr>
            <a:lstStyle/>
            <a:p>
              <a:pPr fontAlgn="base">
                <a:spcBef>
                  <a:spcPct val="0"/>
                </a:spcBef>
                <a:spcAft>
                  <a:spcPct val="0"/>
                </a:spcAft>
              </a:pPr>
              <a:r>
                <a:rPr lang="en-US" sz="1600">
                  <a:solidFill>
                    <a:srgbClr val="FFFF00"/>
                  </a:solidFill>
                  <a:latin typeface="Arial" charset="0"/>
                </a:rPr>
                <a:t>84</a:t>
              </a:r>
            </a:p>
          </p:txBody>
        </p:sp>
        <p:sp>
          <p:nvSpPr>
            <p:cNvPr id="296030" name="TextBox 7"/>
            <p:cNvSpPr txBox="1">
              <a:spLocks noChangeArrowheads="1"/>
            </p:cNvSpPr>
            <p:nvPr/>
          </p:nvSpPr>
          <p:spPr bwMode="auto">
            <a:xfrm>
              <a:off x="2389" y="1803"/>
              <a:ext cx="258" cy="212"/>
            </a:xfrm>
            <a:prstGeom prst="rect">
              <a:avLst/>
            </a:prstGeom>
            <a:noFill/>
            <a:ln w="9525">
              <a:noFill/>
              <a:miter lim="800000"/>
              <a:headEnd/>
              <a:tailEnd/>
            </a:ln>
          </p:spPr>
          <p:txBody>
            <a:bodyPr wrap="none">
              <a:spAutoFit/>
            </a:bodyPr>
            <a:lstStyle/>
            <a:p>
              <a:pPr fontAlgn="base">
                <a:spcBef>
                  <a:spcPct val="0"/>
                </a:spcBef>
                <a:spcAft>
                  <a:spcPct val="0"/>
                </a:spcAft>
              </a:pPr>
              <a:r>
                <a:rPr lang="en-US" sz="1600">
                  <a:solidFill>
                    <a:srgbClr val="FFFF00"/>
                  </a:solidFill>
                  <a:latin typeface="Arial" charset="0"/>
                </a:rPr>
                <a:t>83</a:t>
              </a:r>
            </a:p>
          </p:txBody>
        </p:sp>
        <p:sp>
          <p:nvSpPr>
            <p:cNvPr id="296031" name="TextBox 8"/>
            <p:cNvSpPr txBox="1">
              <a:spLocks noChangeArrowheads="1"/>
            </p:cNvSpPr>
            <p:nvPr/>
          </p:nvSpPr>
          <p:spPr bwMode="auto">
            <a:xfrm>
              <a:off x="916" y="1056"/>
              <a:ext cx="470" cy="212"/>
            </a:xfrm>
            <a:prstGeom prst="rect">
              <a:avLst/>
            </a:prstGeom>
            <a:noFill/>
            <a:ln w="9525">
              <a:noFill/>
              <a:miter lim="800000"/>
              <a:headEnd/>
              <a:tailEnd/>
            </a:ln>
          </p:spPr>
          <p:txBody>
            <a:bodyPr wrap="none">
              <a:spAutoFit/>
            </a:bodyPr>
            <a:lstStyle/>
            <a:p>
              <a:pPr fontAlgn="base">
                <a:spcBef>
                  <a:spcPct val="0"/>
                </a:spcBef>
                <a:spcAft>
                  <a:spcPct val="0"/>
                </a:spcAft>
              </a:pPr>
              <a:r>
                <a:rPr lang="en-US" sz="1600" dirty="0">
                  <a:solidFill>
                    <a:srgbClr val="FF0000"/>
                  </a:solidFill>
                  <a:latin typeface="Arial" charset="0"/>
                </a:rPr>
                <a:t>Saline</a:t>
              </a:r>
            </a:p>
          </p:txBody>
        </p:sp>
        <p:sp>
          <p:nvSpPr>
            <p:cNvPr id="296032" name="TextBox 9"/>
            <p:cNvSpPr txBox="1">
              <a:spLocks noChangeArrowheads="1"/>
            </p:cNvSpPr>
            <p:nvPr/>
          </p:nvSpPr>
          <p:spPr bwMode="auto">
            <a:xfrm>
              <a:off x="2031" y="1056"/>
              <a:ext cx="386" cy="212"/>
            </a:xfrm>
            <a:prstGeom prst="rect">
              <a:avLst/>
            </a:prstGeom>
            <a:noFill/>
            <a:ln w="9525">
              <a:noFill/>
              <a:miter lim="800000"/>
              <a:headEnd/>
              <a:tailEnd/>
            </a:ln>
          </p:spPr>
          <p:txBody>
            <a:bodyPr wrap="none">
              <a:spAutoFit/>
            </a:bodyPr>
            <a:lstStyle/>
            <a:p>
              <a:pPr fontAlgn="base">
                <a:spcBef>
                  <a:spcPct val="0"/>
                </a:spcBef>
                <a:spcAft>
                  <a:spcPct val="0"/>
                </a:spcAft>
              </a:pPr>
              <a:r>
                <a:rPr lang="en-US" sz="1600" dirty="0">
                  <a:solidFill>
                    <a:srgbClr val="00FF00"/>
                  </a:solidFill>
                  <a:latin typeface="Arial" charset="0"/>
                </a:rPr>
                <a:t>ASO</a:t>
              </a:r>
            </a:p>
          </p:txBody>
        </p:sp>
        <p:cxnSp>
          <p:nvCxnSpPr>
            <p:cNvPr id="11" name="Straight Connector 10"/>
            <p:cNvCxnSpPr/>
            <p:nvPr/>
          </p:nvCxnSpPr>
          <p:spPr>
            <a:xfrm>
              <a:off x="729" y="1293"/>
              <a:ext cx="90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747" y="1293"/>
              <a:ext cx="908" cy="0"/>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pic>
          <p:nvPicPr>
            <p:cNvPr id="296035" name="Picture 2"/>
            <p:cNvPicPr>
              <a:picLocks noChangeAspect="1" noChangeArrowheads="1"/>
            </p:cNvPicPr>
            <p:nvPr/>
          </p:nvPicPr>
          <p:blipFill>
            <a:blip r:embed="rId2"/>
            <a:srcRect l="2071" r="1775"/>
            <a:stretch>
              <a:fillRect/>
            </a:stretch>
          </p:blipFill>
          <p:spPr bwMode="auto">
            <a:xfrm>
              <a:off x="720" y="1343"/>
              <a:ext cx="1950" cy="498"/>
            </a:xfrm>
            <a:prstGeom prst="rect">
              <a:avLst/>
            </a:prstGeom>
            <a:noFill/>
            <a:ln w="9525">
              <a:noFill/>
              <a:miter lim="800000"/>
              <a:headEnd/>
              <a:tailEnd/>
            </a:ln>
          </p:spPr>
        </p:pic>
        <p:sp>
          <p:nvSpPr>
            <p:cNvPr id="296038" name="TextBox 15"/>
            <p:cNvSpPr txBox="1">
              <a:spLocks noChangeArrowheads="1"/>
            </p:cNvSpPr>
            <p:nvPr/>
          </p:nvSpPr>
          <p:spPr bwMode="auto">
            <a:xfrm>
              <a:off x="2697" y="1803"/>
              <a:ext cx="457" cy="212"/>
            </a:xfrm>
            <a:prstGeom prst="rect">
              <a:avLst/>
            </a:prstGeom>
            <a:noFill/>
            <a:ln w="9525">
              <a:noFill/>
              <a:miter lim="800000"/>
              <a:headEnd/>
              <a:tailEnd/>
            </a:ln>
          </p:spPr>
          <p:txBody>
            <a:bodyPr wrap="none">
              <a:spAutoFit/>
            </a:bodyPr>
            <a:lstStyle/>
            <a:p>
              <a:pPr fontAlgn="base">
                <a:spcBef>
                  <a:spcPct val="0"/>
                </a:spcBef>
                <a:spcAft>
                  <a:spcPct val="0"/>
                </a:spcAft>
              </a:pPr>
              <a:r>
                <a:rPr lang="en-US" sz="1600">
                  <a:solidFill>
                    <a:srgbClr val="FFFF00"/>
                  </a:solidFill>
                  <a:latin typeface="Arial" charset="0"/>
                </a:rPr>
                <a:t>% incl</a:t>
              </a:r>
            </a:p>
          </p:txBody>
        </p:sp>
      </p:grpSp>
      <p:sp>
        <p:nvSpPr>
          <p:cNvPr id="295938" name="TextBox 26"/>
          <p:cNvSpPr txBox="1">
            <a:spLocks noChangeArrowheads="1"/>
          </p:cNvSpPr>
          <p:nvPr/>
        </p:nvSpPr>
        <p:spPr bwMode="auto">
          <a:xfrm>
            <a:off x="152400" y="1035050"/>
            <a:ext cx="949325" cy="336550"/>
          </a:xfrm>
          <a:prstGeom prst="rect">
            <a:avLst/>
          </a:prstGeom>
          <a:noFill/>
          <a:ln w="9525">
            <a:noFill/>
            <a:miter lim="800000"/>
            <a:headEnd/>
            <a:tailEnd/>
          </a:ln>
        </p:spPr>
        <p:txBody>
          <a:bodyPr wrap="none">
            <a:spAutoFit/>
          </a:bodyPr>
          <a:lstStyle/>
          <a:p>
            <a:pPr fontAlgn="base">
              <a:spcBef>
                <a:spcPct val="0"/>
              </a:spcBef>
              <a:spcAft>
                <a:spcPct val="0"/>
              </a:spcAft>
            </a:pPr>
            <a:r>
              <a:rPr lang="en-US" sz="1600" dirty="0">
                <a:solidFill>
                  <a:srgbClr val="FF9933"/>
                </a:solidFill>
                <a:latin typeface="Arial" charset="0"/>
              </a:rPr>
              <a:t>RT-PCR</a:t>
            </a:r>
          </a:p>
        </p:txBody>
      </p:sp>
      <p:sp>
        <p:nvSpPr>
          <p:cNvPr id="295948" name="TextBox 28"/>
          <p:cNvSpPr txBox="1">
            <a:spLocks noChangeArrowheads="1"/>
          </p:cNvSpPr>
          <p:nvPr/>
        </p:nvSpPr>
        <p:spPr bwMode="auto">
          <a:xfrm>
            <a:off x="65088" y="5867400"/>
            <a:ext cx="3369256" cy="923330"/>
          </a:xfrm>
          <a:prstGeom prst="rect">
            <a:avLst/>
          </a:prstGeom>
          <a:noFill/>
          <a:ln w="9525">
            <a:noFill/>
            <a:miter lim="800000"/>
            <a:headEnd/>
            <a:tailEnd/>
          </a:ln>
        </p:spPr>
        <p:txBody>
          <a:bodyPr wrap="none">
            <a:spAutoFit/>
          </a:bodyPr>
          <a:lstStyle/>
          <a:p>
            <a:pPr fontAlgn="base">
              <a:spcBef>
                <a:spcPct val="0"/>
              </a:spcBef>
              <a:spcAft>
                <a:spcPct val="0"/>
              </a:spcAft>
            </a:pPr>
            <a:r>
              <a:rPr lang="en-US" dirty="0">
                <a:solidFill>
                  <a:srgbClr val="FFFFCC"/>
                </a:solidFill>
                <a:latin typeface="Arial" charset="0"/>
              </a:rPr>
              <a:t>Dose: 20 </a:t>
            </a:r>
            <a:r>
              <a:rPr lang="en-US" dirty="0">
                <a:solidFill>
                  <a:srgbClr val="FFFFCC"/>
                </a:solidFill>
                <a:latin typeface="Arial" charset="0"/>
                <a:cs typeface="Arial" charset="0"/>
              </a:rPr>
              <a:t>µ</a:t>
            </a:r>
            <a:r>
              <a:rPr lang="en-US" dirty="0">
                <a:solidFill>
                  <a:srgbClr val="FFFFCC"/>
                </a:solidFill>
                <a:latin typeface="Arial" charset="0"/>
              </a:rPr>
              <a:t>g ICV at P1</a:t>
            </a:r>
          </a:p>
          <a:p>
            <a:pPr fontAlgn="base">
              <a:spcBef>
                <a:spcPct val="0"/>
              </a:spcBef>
              <a:spcAft>
                <a:spcPct val="0"/>
              </a:spcAft>
            </a:pPr>
            <a:r>
              <a:rPr lang="en-US" dirty="0">
                <a:solidFill>
                  <a:srgbClr val="FFFFCC"/>
                </a:solidFill>
                <a:latin typeface="Arial" charset="0"/>
              </a:rPr>
              <a:t>Tissue: whole spinal cord at P7</a:t>
            </a:r>
          </a:p>
          <a:p>
            <a:pPr fontAlgn="base">
              <a:spcBef>
                <a:spcPct val="0"/>
              </a:spcBef>
              <a:spcAft>
                <a:spcPct val="0"/>
              </a:spcAft>
            </a:pPr>
            <a:r>
              <a:rPr lang="en-US" i="1" dirty="0" err="1">
                <a:solidFill>
                  <a:srgbClr val="FFFFCC"/>
                </a:solidFill>
                <a:latin typeface="Arial" charset="0"/>
              </a:rPr>
              <a:t>Smn</a:t>
            </a:r>
            <a:r>
              <a:rPr lang="en-US" i="1" baseline="30000" dirty="0">
                <a:solidFill>
                  <a:srgbClr val="FFFFCC"/>
                </a:solidFill>
                <a:latin typeface="Arial" charset="0"/>
              </a:rPr>
              <a:t>-/- </a:t>
            </a:r>
            <a:r>
              <a:rPr lang="en-US" dirty="0">
                <a:solidFill>
                  <a:srgbClr val="FFFFCC"/>
                </a:solidFill>
                <a:latin typeface="Arial" charset="0"/>
              </a:rPr>
              <a:t>; </a:t>
            </a:r>
            <a:r>
              <a:rPr lang="en-US" i="1" dirty="0">
                <a:solidFill>
                  <a:srgbClr val="FFFFCC"/>
                </a:solidFill>
                <a:latin typeface="Arial" charset="0"/>
              </a:rPr>
              <a:t>SMN2</a:t>
            </a:r>
            <a:r>
              <a:rPr lang="en-US" i="1" baseline="30000" dirty="0">
                <a:solidFill>
                  <a:srgbClr val="FFFFCC"/>
                </a:solidFill>
                <a:latin typeface="Arial" charset="0"/>
              </a:rPr>
              <a:t>2Tg/0</a:t>
            </a:r>
          </a:p>
        </p:txBody>
      </p:sp>
      <p:sp>
        <p:nvSpPr>
          <p:cNvPr id="295949" name="TextBox 30"/>
          <p:cNvSpPr txBox="1">
            <a:spLocks noChangeArrowheads="1"/>
          </p:cNvSpPr>
          <p:nvPr/>
        </p:nvSpPr>
        <p:spPr bwMode="auto">
          <a:xfrm>
            <a:off x="493814" y="25400"/>
            <a:ext cx="8156400" cy="954107"/>
          </a:xfrm>
          <a:prstGeom prst="rect">
            <a:avLst/>
          </a:prstGeom>
          <a:noFill/>
          <a:ln w="9525">
            <a:noFill/>
            <a:miter lim="800000"/>
            <a:headEnd/>
            <a:tailEnd/>
          </a:ln>
        </p:spPr>
        <p:txBody>
          <a:bodyPr wrap="none">
            <a:spAutoFit/>
          </a:bodyPr>
          <a:lstStyle/>
          <a:p>
            <a:pPr algn="ctr" fontAlgn="base">
              <a:spcBef>
                <a:spcPct val="0"/>
              </a:spcBef>
              <a:spcAft>
                <a:spcPct val="0"/>
              </a:spcAft>
            </a:pPr>
            <a:r>
              <a:rPr lang="en-US" sz="2800" b="1" dirty="0" err="1">
                <a:solidFill>
                  <a:srgbClr val="FFFF00"/>
                </a:solidFill>
                <a:latin typeface="Arial" charset="0"/>
              </a:rPr>
              <a:t>Intracerebroventricular</a:t>
            </a:r>
            <a:r>
              <a:rPr lang="en-US" sz="2800" b="1" dirty="0">
                <a:solidFill>
                  <a:srgbClr val="FFFF00"/>
                </a:solidFill>
                <a:latin typeface="Arial" charset="0"/>
              </a:rPr>
              <a:t> injection of </a:t>
            </a:r>
            <a:r>
              <a:rPr lang="en-US" sz="2800" b="1" dirty="0" err="1">
                <a:solidFill>
                  <a:srgbClr val="FFFF00"/>
                </a:solidFill>
                <a:latin typeface="Arial" charset="0"/>
              </a:rPr>
              <a:t>nusinersen</a:t>
            </a:r>
            <a:endParaRPr lang="en-US" sz="2800" b="1" dirty="0">
              <a:solidFill>
                <a:srgbClr val="FFFF00"/>
              </a:solidFill>
              <a:latin typeface="Arial" charset="0"/>
            </a:endParaRPr>
          </a:p>
          <a:p>
            <a:pPr algn="ctr" fontAlgn="base">
              <a:spcBef>
                <a:spcPct val="0"/>
              </a:spcBef>
              <a:spcAft>
                <a:spcPct val="0"/>
              </a:spcAft>
            </a:pPr>
            <a:r>
              <a:rPr lang="en-US" sz="2800" b="1" dirty="0">
                <a:solidFill>
                  <a:srgbClr val="FFFF00"/>
                </a:solidFill>
                <a:latin typeface="Arial" charset="0"/>
              </a:rPr>
              <a:t>in neonate transgenic mice with severe SMA</a:t>
            </a:r>
            <a:endParaRPr lang="en-US" sz="2800" b="1" baseline="-25000" dirty="0">
              <a:solidFill>
                <a:srgbClr val="FFFF00"/>
              </a:solidFill>
              <a:latin typeface="Arial" charset="0"/>
            </a:endParaRPr>
          </a:p>
        </p:txBody>
      </p:sp>
      <p:grpSp>
        <p:nvGrpSpPr>
          <p:cNvPr id="2" name="Group 1"/>
          <p:cNvGrpSpPr/>
          <p:nvPr/>
        </p:nvGrpSpPr>
        <p:grpSpPr>
          <a:xfrm>
            <a:off x="152400" y="3276600"/>
            <a:ext cx="4038600" cy="2346325"/>
            <a:chOff x="152400" y="3597275"/>
            <a:chExt cx="4038600" cy="2346325"/>
          </a:xfrm>
        </p:grpSpPr>
        <p:sp>
          <p:nvSpPr>
            <p:cNvPr id="295941" name="TextBox 18"/>
            <p:cNvSpPr txBox="1">
              <a:spLocks noChangeArrowheads="1"/>
            </p:cNvSpPr>
            <p:nvPr/>
          </p:nvSpPr>
          <p:spPr bwMode="auto">
            <a:xfrm>
              <a:off x="652463" y="4138613"/>
              <a:ext cx="746125" cy="336550"/>
            </a:xfrm>
            <a:prstGeom prst="rect">
              <a:avLst/>
            </a:prstGeom>
            <a:noFill/>
            <a:ln w="9525">
              <a:noFill/>
              <a:miter lim="800000"/>
              <a:headEnd/>
              <a:tailEnd/>
            </a:ln>
          </p:spPr>
          <p:txBody>
            <a:bodyPr wrap="none">
              <a:spAutoFit/>
            </a:bodyPr>
            <a:lstStyle/>
            <a:p>
              <a:pPr fontAlgn="base">
                <a:spcBef>
                  <a:spcPct val="0"/>
                </a:spcBef>
                <a:spcAft>
                  <a:spcPct val="0"/>
                </a:spcAft>
              </a:pPr>
              <a:r>
                <a:rPr lang="en-US" sz="1600" dirty="0">
                  <a:solidFill>
                    <a:srgbClr val="FF0000"/>
                  </a:solidFill>
                  <a:latin typeface="Arial" charset="0"/>
                </a:rPr>
                <a:t>Saline</a:t>
              </a:r>
            </a:p>
          </p:txBody>
        </p:sp>
        <p:sp>
          <p:nvSpPr>
            <p:cNvPr id="295942" name="TextBox 19"/>
            <p:cNvSpPr txBox="1">
              <a:spLocks noChangeArrowheads="1"/>
            </p:cNvSpPr>
            <p:nvPr/>
          </p:nvSpPr>
          <p:spPr bwMode="auto">
            <a:xfrm>
              <a:off x="2235200" y="4138613"/>
              <a:ext cx="612775" cy="336550"/>
            </a:xfrm>
            <a:prstGeom prst="rect">
              <a:avLst/>
            </a:prstGeom>
            <a:noFill/>
            <a:ln w="9525">
              <a:noFill/>
              <a:miter lim="800000"/>
              <a:headEnd/>
              <a:tailEnd/>
            </a:ln>
          </p:spPr>
          <p:txBody>
            <a:bodyPr wrap="none">
              <a:spAutoFit/>
            </a:bodyPr>
            <a:lstStyle/>
            <a:p>
              <a:pPr fontAlgn="base">
                <a:spcBef>
                  <a:spcPct val="0"/>
                </a:spcBef>
                <a:spcAft>
                  <a:spcPct val="0"/>
                </a:spcAft>
              </a:pPr>
              <a:r>
                <a:rPr lang="en-US" sz="1600" dirty="0">
                  <a:solidFill>
                    <a:srgbClr val="00FF00"/>
                  </a:solidFill>
                  <a:latin typeface="Arial" charset="0"/>
                </a:rPr>
                <a:t>ASO</a:t>
              </a:r>
            </a:p>
          </p:txBody>
        </p:sp>
        <p:cxnSp>
          <p:nvCxnSpPr>
            <p:cNvPr id="21" name="Straight Connector 20"/>
            <p:cNvCxnSpPr/>
            <p:nvPr/>
          </p:nvCxnSpPr>
          <p:spPr>
            <a:xfrm>
              <a:off x="244475" y="4554538"/>
              <a:ext cx="144145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860550" y="4554538"/>
              <a:ext cx="1441450" cy="0"/>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sp>
          <p:nvSpPr>
            <p:cNvPr id="295945" name="TextBox 22"/>
            <p:cNvSpPr txBox="1">
              <a:spLocks noChangeArrowheads="1"/>
            </p:cNvSpPr>
            <p:nvPr/>
          </p:nvSpPr>
          <p:spPr bwMode="auto">
            <a:xfrm>
              <a:off x="3343275" y="4760382"/>
              <a:ext cx="747713" cy="336550"/>
            </a:xfrm>
            <a:prstGeom prst="rect">
              <a:avLst/>
            </a:prstGeom>
            <a:noFill/>
            <a:ln w="9525">
              <a:noFill/>
              <a:miter lim="800000"/>
              <a:headEnd/>
              <a:tailEnd/>
            </a:ln>
          </p:spPr>
          <p:txBody>
            <a:bodyPr wrap="none">
              <a:spAutoFit/>
            </a:bodyPr>
            <a:lstStyle/>
            <a:p>
              <a:pPr fontAlgn="base">
                <a:spcBef>
                  <a:spcPct val="0"/>
                </a:spcBef>
                <a:spcAft>
                  <a:spcPct val="0"/>
                </a:spcAft>
              </a:pPr>
              <a:r>
                <a:rPr lang="en-US" sz="1600" dirty="0" err="1">
                  <a:solidFill>
                    <a:srgbClr val="FFFF00"/>
                  </a:solidFill>
                  <a:latin typeface="Arial" charset="0"/>
                </a:rPr>
                <a:t>hSMN</a:t>
              </a:r>
              <a:endParaRPr lang="en-US" sz="1600" dirty="0">
                <a:solidFill>
                  <a:srgbClr val="FFFF00"/>
                </a:solidFill>
                <a:latin typeface="Arial" charset="0"/>
              </a:endParaRPr>
            </a:p>
          </p:txBody>
        </p:sp>
        <p:sp>
          <p:nvSpPr>
            <p:cNvPr id="295946" name="TextBox 23"/>
            <p:cNvSpPr txBox="1">
              <a:spLocks noChangeArrowheads="1"/>
            </p:cNvSpPr>
            <p:nvPr/>
          </p:nvSpPr>
          <p:spPr bwMode="auto">
            <a:xfrm>
              <a:off x="3343275" y="5419197"/>
              <a:ext cx="847725" cy="338137"/>
            </a:xfrm>
            <a:prstGeom prst="rect">
              <a:avLst/>
            </a:prstGeom>
            <a:noFill/>
            <a:ln w="9525">
              <a:noFill/>
              <a:miter lim="800000"/>
              <a:headEnd/>
              <a:tailEnd/>
            </a:ln>
          </p:spPr>
          <p:txBody>
            <a:bodyPr wrap="none">
              <a:spAutoFit/>
            </a:bodyPr>
            <a:lstStyle/>
            <a:p>
              <a:pPr fontAlgn="base">
                <a:spcBef>
                  <a:spcPct val="0"/>
                </a:spcBef>
                <a:spcAft>
                  <a:spcPct val="0"/>
                </a:spcAft>
              </a:pPr>
              <a:r>
                <a:rPr lang="en-US" sz="1600" dirty="0">
                  <a:solidFill>
                    <a:srgbClr val="FFFF00"/>
                  </a:solidFill>
                  <a:latin typeface="Arial" charset="0"/>
                </a:rPr>
                <a:t>Tubulin</a:t>
              </a:r>
            </a:p>
          </p:txBody>
        </p:sp>
        <p:sp>
          <p:nvSpPr>
            <p:cNvPr id="295947" name="TextBox 27"/>
            <p:cNvSpPr txBox="1">
              <a:spLocks noChangeArrowheads="1"/>
            </p:cNvSpPr>
            <p:nvPr/>
          </p:nvSpPr>
          <p:spPr bwMode="auto">
            <a:xfrm>
              <a:off x="152400" y="3597275"/>
              <a:ext cx="998538" cy="336550"/>
            </a:xfrm>
            <a:prstGeom prst="rect">
              <a:avLst/>
            </a:prstGeom>
            <a:noFill/>
            <a:ln w="9525">
              <a:noFill/>
              <a:miter lim="800000"/>
              <a:headEnd/>
              <a:tailEnd/>
            </a:ln>
          </p:spPr>
          <p:txBody>
            <a:bodyPr wrap="none">
              <a:spAutoFit/>
            </a:bodyPr>
            <a:lstStyle/>
            <a:p>
              <a:pPr fontAlgn="base">
                <a:spcBef>
                  <a:spcPct val="0"/>
                </a:spcBef>
                <a:spcAft>
                  <a:spcPct val="0"/>
                </a:spcAft>
              </a:pPr>
              <a:r>
                <a:rPr lang="en-US" sz="1600">
                  <a:solidFill>
                    <a:srgbClr val="FF9933"/>
                  </a:solidFill>
                  <a:latin typeface="Arial" charset="0"/>
                </a:rPr>
                <a:t>Western </a:t>
              </a:r>
            </a:p>
          </p:txBody>
        </p:sp>
        <p:pic>
          <p:nvPicPr>
            <p:cNvPr id="111" name="Picture 5"/>
            <p:cNvPicPr preferRelativeResize="0">
              <a:picLocks noChangeAspect="1" noChangeArrowheads="1"/>
            </p:cNvPicPr>
            <p:nvPr/>
          </p:nvPicPr>
          <p:blipFill>
            <a:blip r:embed="rId3" cstate="print"/>
            <a:srcRect/>
            <a:stretch>
              <a:fillRect/>
            </a:stretch>
          </p:blipFill>
          <p:spPr bwMode="auto">
            <a:xfrm>
              <a:off x="198119" y="5338946"/>
              <a:ext cx="3167235" cy="604654"/>
            </a:xfrm>
            <a:prstGeom prst="rect">
              <a:avLst/>
            </a:prstGeom>
            <a:noFill/>
            <a:ln w="9525">
              <a:noFill/>
              <a:miter lim="800000"/>
              <a:headEnd/>
              <a:tailEnd/>
            </a:ln>
          </p:spPr>
        </p:pic>
        <p:pic>
          <p:nvPicPr>
            <p:cNvPr id="112" name="Picture 6"/>
            <p:cNvPicPr>
              <a:picLocks noChangeAspect="1" noChangeArrowheads="1"/>
            </p:cNvPicPr>
            <p:nvPr/>
          </p:nvPicPr>
          <p:blipFill>
            <a:blip r:embed="rId4" cstate="print"/>
            <a:srcRect/>
            <a:stretch>
              <a:fillRect/>
            </a:stretch>
          </p:blipFill>
          <p:spPr bwMode="auto">
            <a:xfrm>
              <a:off x="198120" y="4651721"/>
              <a:ext cx="3159089" cy="606079"/>
            </a:xfrm>
            <a:prstGeom prst="rect">
              <a:avLst/>
            </a:prstGeom>
            <a:noFill/>
            <a:ln w="9525">
              <a:noFill/>
              <a:miter lim="800000"/>
              <a:headEnd/>
              <a:tailEnd/>
            </a:ln>
          </p:spPr>
        </p:pic>
      </p:grpSp>
      <p:grpSp>
        <p:nvGrpSpPr>
          <p:cNvPr id="113" name="Group 112"/>
          <p:cNvGrpSpPr/>
          <p:nvPr/>
        </p:nvGrpSpPr>
        <p:grpSpPr>
          <a:xfrm>
            <a:off x="3429000" y="2092082"/>
            <a:ext cx="537304" cy="246943"/>
            <a:chOff x="8471568" y="2940026"/>
            <a:chExt cx="537304" cy="246943"/>
          </a:xfrm>
        </p:grpSpPr>
        <p:sp>
          <p:nvSpPr>
            <p:cNvPr id="114" name="TextBox 113"/>
            <p:cNvSpPr txBox="1"/>
            <p:nvPr/>
          </p:nvSpPr>
          <p:spPr>
            <a:xfrm>
              <a:off x="8471568" y="2940026"/>
              <a:ext cx="150747" cy="246221"/>
            </a:xfrm>
            <a:prstGeom prst="rect">
              <a:avLst/>
            </a:prstGeom>
            <a:solidFill>
              <a:srgbClr val="00FFFF"/>
            </a:solidFill>
            <a:ln>
              <a:solidFill>
                <a:srgbClr val="00FFFF"/>
              </a:solidFill>
            </a:ln>
          </p:spPr>
          <p:txBody>
            <a:bodyPr wrap="none" lIns="36576" tIns="0" rIns="0" bIns="0" rtlCol="0" anchor="ctr" anchorCtr="0">
              <a:spAutoFit/>
            </a:bodyPr>
            <a:lstStyle/>
            <a:p>
              <a:r>
                <a:rPr lang="en-US" sz="1600" dirty="0">
                  <a:solidFill>
                    <a:prstClr val="black"/>
                  </a:solidFill>
                  <a:latin typeface="Arial" pitchFamily="34" charset="0"/>
                  <a:cs typeface="Arial" pitchFamily="34" charset="0"/>
                </a:rPr>
                <a:t>6</a:t>
              </a:r>
            </a:p>
          </p:txBody>
        </p:sp>
        <p:sp>
          <p:nvSpPr>
            <p:cNvPr id="115" name="TextBox 114"/>
            <p:cNvSpPr txBox="1"/>
            <p:nvPr/>
          </p:nvSpPr>
          <p:spPr>
            <a:xfrm>
              <a:off x="8633968" y="2940081"/>
              <a:ext cx="182880" cy="246888"/>
            </a:xfrm>
            <a:prstGeom prst="rect">
              <a:avLst/>
            </a:prstGeom>
            <a:solidFill>
              <a:srgbClr val="0066CC"/>
            </a:solidFill>
            <a:ln>
              <a:solidFill>
                <a:srgbClr val="0066CC"/>
              </a:solidFill>
            </a:ln>
          </p:spPr>
          <p:txBody>
            <a:bodyPr wrap="none" lIns="36576" tIns="0" rIns="0" bIns="0" rtlCol="0" anchor="ctr" anchorCtr="0">
              <a:noAutofit/>
            </a:bodyPr>
            <a:lstStyle/>
            <a:p>
              <a:r>
                <a:rPr lang="en-US" sz="1600" dirty="0">
                  <a:solidFill>
                    <a:prstClr val="white"/>
                  </a:solidFill>
                  <a:latin typeface="Arial" pitchFamily="34" charset="0"/>
                  <a:cs typeface="Arial" pitchFamily="34" charset="0"/>
                </a:rPr>
                <a:t>7</a:t>
              </a:r>
            </a:p>
          </p:txBody>
        </p:sp>
        <p:sp>
          <p:nvSpPr>
            <p:cNvPr id="116" name="TextBox 115"/>
            <p:cNvSpPr txBox="1"/>
            <p:nvPr/>
          </p:nvSpPr>
          <p:spPr>
            <a:xfrm>
              <a:off x="8825992" y="2940026"/>
              <a:ext cx="182880" cy="246221"/>
            </a:xfrm>
            <a:prstGeom prst="rect">
              <a:avLst/>
            </a:prstGeom>
            <a:solidFill>
              <a:srgbClr val="CCFFCC"/>
            </a:solidFill>
            <a:ln>
              <a:solidFill>
                <a:srgbClr val="CCFFCC"/>
              </a:solidFill>
            </a:ln>
          </p:spPr>
          <p:txBody>
            <a:bodyPr vert="horz" wrap="none" lIns="36576" tIns="0" rIns="0" bIns="0" rtlCol="0" anchor="ctr" anchorCtr="0">
              <a:noAutofit/>
            </a:bodyPr>
            <a:lstStyle/>
            <a:p>
              <a:r>
                <a:rPr lang="en-US" sz="1600" dirty="0">
                  <a:solidFill>
                    <a:prstClr val="black"/>
                  </a:solidFill>
                  <a:latin typeface="Arial" pitchFamily="34" charset="0"/>
                  <a:cs typeface="Arial" pitchFamily="34" charset="0"/>
                </a:rPr>
                <a:t>8</a:t>
              </a:r>
            </a:p>
          </p:txBody>
        </p:sp>
      </p:grpSp>
      <p:grpSp>
        <p:nvGrpSpPr>
          <p:cNvPr id="117" name="Group 116"/>
          <p:cNvGrpSpPr/>
          <p:nvPr/>
        </p:nvGrpSpPr>
        <p:grpSpPr>
          <a:xfrm>
            <a:off x="3429000" y="2438400"/>
            <a:ext cx="376078" cy="246221"/>
            <a:chOff x="5869274" y="1524000"/>
            <a:chExt cx="376078" cy="246221"/>
          </a:xfrm>
        </p:grpSpPr>
        <p:sp>
          <p:nvSpPr>
            <p:cNvPr id="118" name="TextBox 117"/>
            <p:cNvSpPr txBox="1"/>
            <p:nvPr/>
          </p:nvSpPr>
          <p:spPr>
            <a:xfrm>
              <a:off x="5869274" y="1524000"/>
              <a:ext cx="182880" cy="246221"/>
            </a:xfrm>
            <a:prstGeom prst="rect">
              <a:avLst/>
            </a:prstGeom>
            <a:solidFill>
              <a:srgbClr val="00FFFF"/>
            </a:solidFill>
            <a:ln>
              <a:solidFill>
                <a:srgbClr val="00FFFF"/>
              </a:solidFill>
            </a:ln>
          </p:spPr>
          <p:txBody>
            <a:bodyPr wrap="none" lIns="36576" tIns="0" rIns="0" bIns="0" rtlCol="0" anchor="ctr" anchorCtr="0">
              <a:spAutoFit/>
            </a:bodyPr>
            <a:lstStyle/>
            <a:p>
              <a:r>
                <a:rPr lang="en-US" sz="1600" dirty="0">
                  <a:solidFill>
                    <a:srgbClr val="002060"/>
                  </a:solidFill>
                  <a:latin typeface="Arial" pitchFamily="34" charset="0"/>
                  <a:cs typeface="Arial" pitchFamily="34" charset="0"/>
                </a:rPr>
                <a:t>6</a:t>
              </a:r>
            </a:p>
          </p:txBody>
        </p:sp>
        <p:sp>
          <p:nvSpPr>
            <p:cNvPr id="119" name="TextBox 118"/>
            <p:cNvSpPr txBox="1"/>
            <p:nvPr/>
          </p:nvSpPr>
          <p:spPr>
            <a:xfrm>
              <a:off x="6062472" y="1524000"/>
              <a:ext cx="182880" cy="246221"/>
            </a:xfrm>
            <a:prstGeom prst="rect">
              <a:avLst/>
            </a:prstGeom>
            <a:solidFill>
              <a:srgbClr val="CCFFCC"/>
            </a:solidFill>
            <a:ln>
              <a:solidFill>
                <a:srgbClr val="CCFFCC"/>
              </a:solidFill>
            </a:ln>
          </p:spPr>
          <p:txBody>
            <a:bodyPr vert="horz" wrap="none" lIns="36576" tIns="0" rIns="0" bIns="0" rtlCol="0" anchor="ctr" anchorCtr="0">
              <a:noAutofit/>
            </a:bodyPr>
            <a:lstStyle/>
            <a:p>
              <a:r>
                <a:rPr lang="en-US" sz="1600" dirty="0">
                  <a:solidFill>
                    <a:srgbClr val="002060"/>
                  </a:solidFill>
                  <a:latin typeface="Arial" pitchFamily="34" charset="0"/>
                  <a:cs typeface="Arial" pitchFamily="34" charset="0"/>
                </a:rPr>
                <a:t>8</a:t>
              </a:r>
            </a:p>
          </p:txBody>
        </p:sp>
      </p:grpSp>
      <p:sp>
        <p:nvSpPr>
          <p:cNvPr id="121" name="Rectangle 120"/>
          <p:cNvSpPr/>
          <p:nvPr/>
        </p:nvSpPr>
        <p:spPr>
          <a:xfrm>
            <a:off x="4338454" y="6172200"/>
            <a:ext cx="4805546" cy="646331"/>
          </a:xfrm>
          <a:prstGeom prst="rect">
            <a:avLst/>
          </a:prstGeom>
        </p:spPr>
        <p:txBody>
          <a:bodyPr wrap="none">
            <a:spAutoFit/>
          </a:bodyPr>
          <a:lstStyle/>
          <a:p>
            <a:pPr eaLnBrk="0" hangingPunct="0"/>
            <a:r>
              <a:rPr lang="en-US" dirty="0">
                <a:solidFill>
                  <a:srgbClr val="FFFF99"/>
                </a:solidFill>
                <a:latin typeface="Arial" pitchFamily="34" charset="0"/>
                <a:cs typeface="Arial" pitchFamily="34" charset="0"/>
              </a:rPr>
              <a:t>Hua et al (2011) </a:t>
            </a:r>
            <a:r>
              <a:rPr lang="en-US" i="1" dirty="0">
                <a:solidFill>
                  <a:srgbClr val="FFFF99"/>
                </a:solidFill>
                <a:latin typeface="Arial" pitchFamily="34" charset="0"/>
                <a:cs typeface="Arial" pitchFamily="34" charset="0"/>
              </a:rPr>
              <a:t>Nature</a:t>
            </a:r>
            <a:r>
              <a:rPr lang="en-US" dirty="0">
                <a:solidFill>
                  <a:srgbClr val="FFFF99"/>
                </a:solidFill>
                <a:latin typeface="Arial" pitchFamily="34" charset="0"/>
                <a:cs typeface="Arial" pitchFamily="34" charset="0"/>
              </a:rPr>
              <a:t> 478: 123</a:t>
            </a:r>
          </a:p>
          <a:p>
            <a:pPr eaLnBrk="0" hangingPunct="0"/>
            <a:r>
              <a:rPr lang="en-US" dirty="0">
                <a:solidFill>
                  <a:schemeClr val="bg1"/>
                </a:solidFill>
                <a:latin typeface="Arial" charset="0"/>
              </a:rPr>
              <a:t>Passini et al (2011) </a:t>
            </a:r>
            <a:r>
              <a:rPr lang="en-US" i="1" dirty="0">
                <a:solidFill>
                  <a:schemeClr val="bg1"/>
                </a:solidFill>
                <a:latin typeface="Arial" charset="0"/>
              </a:rPr>
              <a:t>Science </a:t>
            </a:r>
            <a:r>
              <a:rPr lang="en-US" i="1" dirty="0" err="1">
                <a:solidFill>
                  <a:schemeClr val="bg1"/>
                </a:solidFill>
                <a:latin typeface="Arial" charset="0"/>
              </a:rPr>
              <a:t>Transl</a:t>
            </a:r>
            <a:r>
              <a:rPr lang="en-US" i="1" dirty="0">
                <a:solidFill>
                  <a:schemeClr val="bg1"/>
                </a:solidFill>
                <a:latin typeface="Arial" charset="0"/>
              </a:rPr>
              <a:t> Med</a:t>
            </a:r>
            <a:r>
              <a:rPr lang="en-US" dirty="0">
                <a:solidFill>
                  <a:schemeClr val="bg1"/>
                </a:solidFill>
                <a:latin typeface="Arial" charset="0"/>
              </a:rPr>
              <a:t> 3: 72</a:t>
            </a:r>
            <a:endParaRPr lang="en-US" dirty="0">
              <a:solidFill>
                <a:schemeClr val="bg1"/>
              </a:solidFill>
              <a:latin typeface="Arial" pitchFamily="34" charset="0"/>
              <a:cs typeface="Arial" pitchFamily="34" charset="0"/>
            </a:endParaRPr>
          </a:p>
        </p:txBody>
      </p:sp>
      <p:grpSp>
        <p:nvGrpSpPr>
          <p:cNvPr id="8" name="Group 7"/>
          <p:cNvGrpSpPr/>
          <p:nvPr/>
        </p:nvGrpSpPr>
        <p:grpSpPr>
          <a:xfrm>
            <a:off x="4826793" y="1455934"/>
            <a:ext cx="4317207" cy="4576566"/>
            <a:chOff x="4826793" y="1455934"/>
            <a:chExt cx="4317207" cy="4576566"/>
          </a:xfrm>
        </p:grpSpPr>
        <p:cxnSp>
          <p:nvCxnSpPr>
            <p:cNvPr id="7" name="Straight Connector 6"/>
            <p:cNvCxnSpPr/>
            <p:nvPr/>
          </p:nvCxnSpPr>
          <p:spPr>
            <a:xfrm>
              <a:off x="5538094" y="2795073"/>
              <a:ext cx="2843906"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5951" name="TextBox 8"/>
            <p:cNvSpPr txBox="1">
              <a:spLocks noChangeArrowheads="1"/>
            </p:cNvSpPr>
            <p:nvPr/>
          </p:nvSpPr>
          <p:spPr bwMode="auto">
            <a:xfrm>
              <a:off x="5857875" y="4648200"/>
              <a:ext cx="2447925" cy="1384300"/>
            </a:xfrm>
            <a:prstGeom prst="rect">
              <a:avLst/>
            </a:prstGeom>
            <a:noFill/>
            <a:ln w="9525">
              <a:noFill/>
              <a:miter lim="800000"/>
              <a:headEnd/>
              <a:tailEnd/>
            </a:ln>
          </p:spPr>
          <p:txBody>
            <a:bodyPr wrap="none">
              <a:spAutoFit/>
            </a:bodyPr>
            <a:lstStyle/>
            <a:p>
              <a:pPr algn="ctr" fontAlgn="base">
                <a:spcBef>
                  <a:spcPct val="0"/>
                </a:spcBef>
                <a:spcAft>
                  <a:spcPct val="0"/>
                </a:spcAft>
              </a:pPr>
              <a:r>
                <a:rPr lang="en-US" u="sng" dirty="0">
                  <a:solidFill>
                    <a:srgbClr val="FFFF00"/>
                  </a:solidFill>
                  <a:latin typeface="Arial" charset="0"/>
                </a:rPr>
                <a:t>Mean life span</a:t>
              </a:r>
            </a:p>
            <a:p>
              <a:pPr algn="ctr" fontAlgn="base">
                <a:spcBef>
                  <a:spcPct val="0"/>
                </a:spcBef>
                <a:spcAft>
                  <a:spcPct val="0"/>
                </a:spcAft>
              </a:pPr>
              <a:endParaRPr lang="en-US" sz="1200" u="sng" dirty="0">
                <a:solidFill>
                  <a:srgbClr val="FFFF00"/>
                </a:solidFill>
                <a:latin typeface="Arial" charset="0"/>
              </a:endParaRPr>
            </a:p>
            <a:p>
              <a:pPr algn="ctr" fontAlgn="base">
                <a:spcBef>
                  <a:spcPct val="0"/>
                </a:spcBef>
                <a:spcAft>
                  <a:spcPct val="0"/>
                </a:spcAft>
              </a:pPr>
              <a:r>
                <a:rPr lang="en-US" dirty="0">
                  <a:solidFill>
                    <a:srgbClr val="FF0000"/>
                  </a:solidFill>
                  <a:latin typeface="Arial" charset="0"/>
                </a:rPr>
                <a:t>Saline:  10 d</a:t>
              </a:r>
            </a:p>
            <a:p>
              <a:pPr algn="ctr" fontAlgn="base">
                <a:spcBef>
                  <a:spcPct val="0"/>
                </a:spcBef>
                <a:spcAft>
                  <a:spcPct val="0"/>
                </a:spcAft>
              </a:pPr>
              <a:r>
                <a:rPr lang="en-US" dirty="0">
                  <a:solidFill>
                    <a:srgbClr val="00FF00"/>
                  </a:solidFill>
                  <a:latin typeface="Arial" charset="0"/>
                </a:rPr>
                <a:t>  </a:t>
              </a:r>
              <a:r>
                <a:rPr lang="en-US" sz="900" dirty="0">
                  <a:solidFill>
                    <a:srgbClr val="00FF00"/>
                  </a:solidFill>
                  <a:latin typeface="Arial" charset="0"/>
                </a:rPr>
                <a:t> </a:t>
              </a:r>
              <a:r>
                <a:rPr lang="en-US" dirty="0">
                  <a:solidFill>
                    <a:srgbClr val="00FF00"/>
                  </a:solidFill>
                  <a:latin typeface="Arial" charset="0"/>
                </a:rPr>
                <a:t>ASO:  17</a:t>
              </a:r>
              <a:r>
                <a:rPr lang="en-US" sz="1600" dirty="0">
                  <a:solidFill>
                    <a:srgbClr val="00FF00"/>
                  </a:solidFill>
                  <a:latin typeface="Arial" charset="0"/>
                </a:rPr>
                <a:t> </a:t>
              </a:r>
              <a:r>
                <a:rPr lang="en-US" dirty="0">
                  <a:solidFill>
                    <a:srgbClr val="00FF00"/>
                  </a:solidFill>
                  <a:latin typeface="Arial" charset="0"/>
                </a:rPr>
                <a:t>d</a:t>
              </a:r>
              <a:endParaRPr lang="en-US" dirty="0">
                <a:solidFill>
                  <a:srgbClr val="00FF00"/>
                </a:solidFill>
                <a:latin typeface="Arial" charset="0"/>
                <a:cs typeface="Arial" charset="0"/>
              </a:endParaRPr>
            </a:p>
            <a:p>
              <a:pPr algn="ctr" fontAlgn="base">
                <a:spcBef>
                  <a:spcPct val="0"/>
                </a:spcBef>
                <a:spcAft>
                  <a:spcPct val="0"/>
                </a:spcAft>
              </a:pPr>
              <a:r>
                <a:rPr lang="en-US" i="1" dirty="0">
                  <a:solidFill>
                    <a:srgbClr val="FFFF00"/>
                  </a:solidFill>
                  <a:latin typeface="Arial" charset="0"/>
                </a:rPr>
                <a:t>P</a:t>
              </a:r>
              <a:r>
                <a:rPr lang="en-US" dirty="0">
                  <a:solidFill>
                    <a:srgbClr val="FFFF00"/>
                  </a:solidFill>
                  <a:latin typeface="Arial" charset="0"/>
                </a:rPr>
                <a:t>&lt;0.001 (Mantel-Cox)</a:t>
              </a:r>
            </a:p>
          </p:txBody>
        </p:sp>
        <p:sp>
          <p:nvSpPr>
            <p:cNvPr id="295957" name="Text Box 110"/>
            <p:cNvSpPr txBox="1">
              <a:spLocks noChangeArrowheads="1"/>
            </p:cNvSpPr>
            <p:nvPr/>
          </p:nvSpPr>
          <p:spPr bwMode="auto">
            <a:xfrm>
              <a:off x="6329363" y="4156075"/>
              <a:ext cx="1352550" cy="366713"/>
            </a:xfrm>
            <a:prstGeom prst="rect">
              <a:avLst/>
            </a:prstGeom>
            <a:noFill/>
            <a:ln w="9525">
              <a:noFill/>
              <a:miter lim="800000"/>
              <a:headEnd/>
              <a:tailEnd/>
            </a:ln>
          </p:spPr>
          <p:txBody>
            <a:bodyPr wrap="none">
              <a:spAutoFit/>
            </a:bodyPr>
            <a:lstStyle/>
            <a:p>
              <a:pPr algn="ctr" fontAlgn="base">
                <a:spcBef>
                  <a:spcPct val="0"/>
                </a:spcBef>
                <a:spcAft>
                  <a:spcPct val="0"/>
                </a:spcAft>
              </a:pPr>
              <a:r>
                <a:rPr lang="en-US" b="1" dirty="0">
                  <a:solidFill>
                    <a:srgbClr val="FFFF00"/>
                  </a:solidFill>
                  <a:latin typeface="Arial" charset="0"/>
                </a:rPr>
                <a:t>Age (days)</a:t>
              </a:r>
            </a:p>
          </p:txBody>
        </p:sp>
        <p:sp>
          <p:nvSpPr>
            <p:cNvPr id="295958" name="Text Box 111"/>
            <p:cNvSpPr txBox="1">
              <a:spLocks noChangeArrowheads="1"/>
            </p:cNvSpPr>
            <p:nvPr/>
          </p:nvSpPr>
          <p:spPr bwMode="auto">
            <a:xfrm rot="16200000">
              <a:off x="4352925" y="2692400"/>
              <a:ext cx="1314450" cy="366713"/>
            </a:xfrm>
            <a:prstGeom prst="rect">
              <a:avLst/>
            </a:prstGeom>
            <a:noFill/>
            <a:ln w="9525">
              <a:noFill/>
              <a:miter lim="800000"/>
              <a:headEnd/>
              <a:tailEnd/>
            </a:ln>
          </p:spPr>
          <p:txBody>
            <a:bodyPr wrap="none">
              <a:spAutoFit/>
            </a:bodyPr>
            <a:lstStyle/>
            <a:p>
              <a:pPr algn="ctr" fontAlgn="base">
                <a:spcBef>
                  <a:spcPct val="0"/>
                </a:spcBef>
                <a:spcAft>
                  <a:spcPct val="0"/>
                </a:spcAft>
              </a:pPr>
              <a:r>
                <a:rPr lang="en-US" b="1">
                  <a:solidFill>
                    <a:srgbClr val="FFFF00"/>
                  </a:solidFill>
                  <a:latin typeface="Arial" charset="0"/>
                </a:rPr>
                <a:t>% survival</a:t>
              </a:r>
            </a:p>
          </p:txBody>
        </p:sp>
        <p:sp>
          <p:nvSpPr>
            <p:cNvPr id="295960" name="Text Box 118"/>
            <p:cNvSpPr txBox="1">
              <a:spLocks noChangeArrowheads="1"/>
            </p:cNvSpPr>
            <p:nvPr/>
          </p:nvSpPr>
          <p:spPr bwMode="auto">
            <a:xfrm>
              <a:off x="7415213" y="1735138"/>
              <a:ext cx="1062038" cy="304800"/>
            </a:xfrm>
            <a:prstGeom prst="rect">
              <a:avLst/>
            </a:prstGeom>
            <a:noFill/>
            <a:ln w="9525">
              <a:noFill/>
              <a:miter lim="800000"/>
              <a:headEnd/>
              <a:tailEnd/>
            </a:ln>
          </p:spPr>
          <p:txBody>
            <a:bodyPr wrap="none">
              <a:spAutoFit/>
            </a:bodyPr>
            <a:lstStyle/>
            <a:p>
              <a:pPr fontAlgn="base">
                <a:spcBef>
                  <a:spcPct val="0"/>
                </a:spcBef>
                <a:spcAft>
                  <a:spcPct val="0"/>
                </a:spcAft>
              </a:pPr>
              <a:r>
                <a:rPr lang="en-US" sz="1400" b="1" dirty="0">
                  <a:solidFill>
                    <a:srgbClr val="FF0000"/>
                  </a:solidFill>
                  <a:latin typeface="Arial" charset="0"/>
                </a:rPr>
                <a:t>ICV-Saline</a:t>
              </a:r>
            </a:p>
          </p:txBody>
        </p:sp>
        <p:sp>
          <p:nvSpPr>
            <p:cNvPr id="295961" name="Text Box 119"/>
            <p:cNvSpPr txBox="1">
              <a:spLocks noChangeArrowheads="1"/>
            </p:cNvSpPr>
            <p:nvPr/>
          </p:nvSpPr>
          <p:spPr bwMode="auto">
            <a:xfrm>
              <a:off x="7415213" y="1981200"/>
              <a:ext cx="925513" cy="304800"/>
            </a:xfrm>
            <a:prstGeom prst="rect">
              <a:avLst/>
            </a:prstGeom>
            <a:noFill/>
            <a:ln w="9525">
              <a:noFill/>
              <a:miter lim="800000"/>
              <a:headEnd/>
              <a:tailEnd/>
            </a:ln>
          </p:spPr>
          <p:txBody>
            <a:bodyPr wrap="none">
              <a:spAutoFit/>
            </a:bodyPr>
            <a:lstStyle/>
            <a:p>
              <a:pPr fontAlgn="base">
                <a:spcBef>
                  <a:spcPct val="0"/>
                </a:spcBef>
                <a:spcAft>
                  <a:spcPct val="0"/>
                </a:spcAft>
              </a:pPr>
              <a:r>
                <a:rPr lang="en-US" sz="1400" b="1">
                  <a:solidFill>
                    <a:srgbClr val="33CC33"/>
                  </a:solidFill>
                  <a:latin typeface="Arial" charset="0"/>
                </a:rPr>
                <a:t>ICV-ASO</a:t>
              </a:r>
            </a:p>
          </p:txBody>
        </p:sp>
        <p:cxnSp>
          <p:nvCxnSpPr>
            <p:cNvPr id="4" name="Straight Connector 3"/>
            <p:cNvCxnSpPr/>
            <p:nvPr/>
          </p:nvCxnSpPr>
          <p:spPr>
            <a:xfrm>
              <a:off x="6686562" y="3386137"/>
              <a:ext cx="0" cy="211138"/>
            </a:xfrm>
            <a:prstGeom prst="line">
              <a:avLst/>
            </a:prstGeom>
            <a:ln>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315200" y="3686173"/>
              <a:ext cx="481013" cy="0"/>
            </a:xfrm>
            <a:prstGeom prst="line">
              <a:avLst/>
            </a:prstGeom>
            <a:ln>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7069348" y="3259348"/>
              <a:ext cx="235744" cy="0"/>
            </a:xfrm>
            <a:prstGeom prst="line">
              <a:avLst/>
            </a:prstGeom>
            <a:ln>
              <a:solidFill>
                <a:srgbClr val="000066"/>
              </a:solidFill>
            </a:ln>
          </p:spPr>
          <p:style>
            <a:lnRef idx="1">
              <a:schemeClr val="accent1"/>
            </a:lnRef>
            <a:fillRef idx="0">
              <a:schemeClr val="accent1"/>
            </a:fillRef>
            <a:effectRef idx="0">
              <a:schemeClr val="accent1"/>
            </a:effectRef>
            <a:fontRef idx="minor">
              <a:schemeClr val="tx1"/>
            </a:fontRef>
          </p:style>
        </p:cxnSp>
        <p:pic>
          <p:nvPicPr>
            <p:cNvPr id="122" name="Picture 4" descr="C:\Users\yimin\Desktop\Data 6.e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6800" y="1455934"/>
              <a:ext cx="4267200" cy="2765230"/>
            </a:xfrm>
            <a:prstGeom prst="rect">
              <a:avLst/>
            </a:prstGeom>
            <a:noFill/>
            <a:extLst>
              <a:ext uri="{909E8E84-426E-40DD-AFC4-6F175D3DCCD1}">
                <a14:hiddenFill xmlns:a14="http://schemas.microsoft.com/office/drawing/2010/main">
                  <a:solidFill>
                    <a:srgbClr val="FFFFFF"/>
                  </a:solidFill>
                </a14:hiddenFill>
              </a:ext>
            </a:extLst>
          </p:spPr>
        </p:pic>
      </p:grpSp>
      <p:pic>
        <p:nvPicPr>
          <p:cNvPr id="28877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1565096"/>
            <a:ext cx="2390356" cy="1313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5727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288770"/>
                                        </p:tgtEl>
                                        <p:attrNameLst>
                                          <p:attrName>style.visibility</p:attrName>
                                        </p:attrNameLst>
                                      </p:cBhvr>
                                      <p:to>
                                        <p:strVal val="hidden"/>
                                      </p:to>
                                    </p:set>
                                  </p:childTnLst>
                                </p:cTn>
                              </p:par>
                            </p:childTnLst>
                          </p:cTn>
                        </p:par>
                        <p:par>
                          <p:cTn id="14" fill="hold">
                            <p:stCondLst>
                              <p:cond delay="0"/>
                            </p:stCondLst>
                            <p:childTnLst>
                              <p:par>
                                <p:cTn id="15" presetID="53" presetClass="entr" presetSubtype="16"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91756" y="228600"/>
            <a:ext cx="4360489" cy="523220"/>
          </a:xfrm>
          <a:prstGeom prst="rect">
            <a:avLst/>
          </a:prstGeom>
          <a:noFill/>
        </p:spPr>
        <p:txBody>
          <a:bodyPr wrap="none" rtlCol="0">
            <a:spAutoFit/>
          </a:bodyPr>
          <a:lstStyle/>
          <a:p>
            <a:pPr algn="ctr" fontAlgn="base" latinLnBrk="0">
              <a:spcBef>
                <a:spcPct val="0"/>
              </a:spcBef>
              <a:spcAft>
                <a:spcPct val="0"/>
              </a:spcAft>
            </a:pPr>
            <a:r>
              <a:rPr lang="en-US" sz="2800" b="1" dirty="0" err="1">
                <a:solidFill>
                  <a:srgbClr val="FFFF00"/>
                </a:solidFill>
                <a:latin typeface="Arial" charset="0"/>
              </a:rPr>
              <a:t>Intrathecal</a:t>
            </a:r>
            <a:r>
              <a:rPr lang="en-US" sz="2800" b="1" dirty="0">
                <a:solidFill>
                  <a:srgbClr val="FFFF00"/>
                </a:solidFill>
                <a:latin typeface="Arial" charset="0"/>
              </a:rPr>
              <a:t> drug delivery</a:t>
            </a:r>
          </a:p>
        </p:txBody>
      </p:sp>
      <p:grpSp>
        <p:nvGrpSpPr>
          <p:cNvPr id="6" name="Group 5"/>
          <p:cNvGrpSpPr/>
          <p:nvPr/>
        </p:nvGrpSpPr>
        <p:grpSpPr>
          <a:xfrm>
            <a:off x="1252708" y="1196752"/>
            <a:ext cx="6559652" cy="5299003"/>
            <a:chOff x="1292174" y="1177997"/>
            <a:chExt cx="6559652" cy="5299003"/>
          </a:xfrm>
        </p:grpSpPr>
        <p:pic>
          <p:nvPicPr>
            <p:cNvPr id="288770" name="Picture 2" descr="http://www.mdguidelines.com/images/Illustrations/lumbar_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2174" y="1177997"/>
              <a:ext cx="6559652" cy="529900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895600" y="6107668"/>
              <a:ext cx="4916795" cy="369332"/>
            </a:xfrm>
            <a:prstGeom prst="rect">
              <a:avLst/>
            </a:prstGeom>
            <a:noFill/>
          </p:spPr>
          <p:txBody>
            <a:bodyPr wrap="none" rtlCol="0">
              <a:spAutoFit/>
            </a:bodyPr>
            <a:lstStyle/>
            <a:p>
              <a:pPr fontAlgn="base" latinLnBrk="0">
                <a:spcBef>
                  <a:spcPct val="0"/>
                </a:spcBef>
                <a:spcAft>
                  <a:spcPct val="0"/>
                </a:spcAft>
              </a:pPr>
              <a:r>
                <a:rPr lang="en-US" dirty="0">
                  <a:solidFill>
                    <a:prstClr val="black"/>
                  </a:solidFill>
                  <a:latin typeface="Arial" charset="0"/>
                </a:rPr>
                <a:t>http://www.mdguidelines.com/lumbar-puncture</a:t>
              </a:r>
            </a:p>
          </p:txBody>
        </p:sp>
        <p:sp>
          <p:nvSpPr>
            <p:cNvPr id="4" name="Rectangle 3"/>
            <p:cNvSpPr/>
            <p:nvPr/>
          </p:nvSpPr>
          <p:spPr>
            <a:xfrm>
              <a:off x="4038600" y="1485900"/>
              <a:ext cx="28194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latinLnBrk="0">
                <a:spcBef>
                  <a:spcPct val="0"/>
                </a:spcBef>
                <a:spcAft>
                  <a:spcPct val="0"/>
                </a:spcAft>
              </a:pPr>
              <a:endParaRPr lang="en-US" dirty="0">
                <a:solidFill>
                  <a:srgbClr val="FF0000"/>
                </a:solidFill>
              </a:endParaRPr>
            </a:p>
          </p:txBody>
        </p:sp>
        <p:sp>
          <p:nvSpPr>
            <p:cNvPr id="5" name="Isosceles Triangle 4"/>
            <p:cNvSpPr/>
            <p:nvPr/>
          </p:nvSpPr>
          <p:spPr>
            <a:xfrm>
              <a:off x="3848100" y="1816100"/>
              <a:ext cx="304800" cy="45720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latinLnBrk="0">
                <a:spcBef>
                  <a:spcPct val="0"/>
                </a:spcBef>
                <a:spcAft>
                  <a:spcPct val="0"/>
                </a:spcAft>
              </a:pPr>
              <a:endParaRPr lang="en-US" dirty="0">
                <a:solidFill>
                  <a:srgbClr val="FF0000"/>
                </a:solidFill>
              </a:endParaRPr>
            </a:p>
          </p:txBody>
        </p:sp>
      </p:grpSp>
      <p:pic>
        <p:nvPicPr>
          <p:cNvPr id="7" name="Picture 6"/>
          <p:cNvPicPr>
            <a:picLocks noChangeAspect="1"/>
          </p:cNvPicPr>
          <p:nvPr/>
        </p:nvPicPr>
        <p:blipFill rotWithShape="1">
          <a:blip r:embed="rId3"/>
          <a:srcRect l="17835" t="14388" r="15406" b="12410"/>
          <a:stretch/>
        </p:blipFill>
        <p:spPr>
          <a:xfrm>
            <a:off x="6876256" y="947494"/>
            <a:ext cx="2160240" cy="2049458"/>
          </a:xfrm>
          <a:prstGeom prst="rect">
            <a:avLst/>
          </a:prstGeom>
          <a:ln>
            <a:solidFill>
              <a:srgbClr val="FFFFFF"/>
            </a:solidFill>
          </a:ln>
        </p:spPr>
      </p:pic>
    </p:spTree>
    <p:extLst>
      <p:ext uri="{BB962C8B-B14F-4D97-AF65-F5344CB8AC3E}">
        <p14:creationId xmlns:p14="http://schemas.microsoft.com/office/powerpoint/2010/main" val="26923048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3969" y="1447800"/>
            <a:ext cx="8251431" cy="5078313"/>
          </a:xfrm>
          <a:prstGeom prst="rect">
            <a:avLst/>
          </a:prstGeom>
          <a:noFill/>
        </p:spPr>
        <p:txBody>
          <a:bodyPr wrap="square" rtlCol="0">
            <a:spAutoFit/>
          </a:bodyPr>
          <a:lstStyle/>
          <a:p>
            <a:pPr marL="285750" indent="-285750" latinLnBrk="0">
              <a:buFont typeface="Arial" panose="020B0604020202020204" pitchFamily="34" charset="0"/>
              <a:buChar char="•"/>
            </a:pPr>
            <a:r>
              <a:rPr lang="en-US" dirty="0">
                <a:solidFill>
                  <a:srgbClr val="FFFF99"/>
                </a:solidFill>
                <a:latin typeface="Arial" panose="020B0604020202020204" pitchFamily="34" charset="0"/>
                <a:cs typeface="Arial" panose="020B0604020202020204" pitchFamily="34" charset="0"/>
              </a:rPr>
              <a:t>Began in November 2011</a:t>
            </a:r>
          </a:p>
          <a:p>
            <a:pPr marL="285750" indent="-285750" latinLnBrk="0">
              <a:buFont typeface="Arial" panose="020B0604020202020204" pitchFamily="34" charset="0"/>
              <a:buChar char="•"/>
            </a:pPr>
            <a:endParaRPr lang="en-US" dirty="0">
              <a:solidFill>
                <a:srgbClr val="FFFF99"/>
              </a:solidFill>
              <a:latin typeface="Arial" panose="020B0604020202020204" pitchFamily="34" charset="0"/>
              <a:cs typeface="Arial" panose="020B0604020202020204" pitchFamily="34" charset="0"/>
            </a:endParaRPr>
          </a:p>
          <a:p>
            <a:pPr marL="285750" indent="-285750" latinLnBrk="0">
              <a:buFont typeface="Arial" panose="020B0604020202020204" pitchFamily="34" charset="0"/>
              <a:buChar char="•"/>
            </a:pPr>
            <a:r>
              <a:rPr lang="en-US" dirty="0">
                <a:solidFill>
                  <a:srgbClr val="FFFF99"/>
                </a:solidFill>
                <a:latin typeface="Arial" panose="020B0604020202020204" pitchFamily="34" charset="0"/>
                <a:cs typeface="Arial" panose="020B0604020202020204" pitchFamily="34" charset="0"/>
              </a:rPr>
              <a:t>Sponsored by </a:t>
            </a:r>
            <a:r>
              <a:rPr lang="en-US" dirty="0" err="1">
                <a:solidFill>
                  <a:srgbClr val="FFFF99"/>
                </a:solidFill>
                <a:latin typeface="Arial" panose="020B0604020202020204" pitchFamily="34" charset="0"/>
                <a:cs typeface="Arial" panose="020B0604020202020204" pitchFamily="34" charset="0"/>
              </a:rPr>
              <a:t>Ionis</a:t>
            </a:r>
            <a:r>
              <a:rPr lang="en-US" dirty="0">
                <a:solidFill>
                  <a:srgbClr val="FFFF99"/>
                </a:solidFill>
                <a:latin typeface="Arial" panose="020B0604020202020204" pitchFamily="34" charset="0"/>
                <a:cs typeface="Arial" panose="020B0604020202020204" pitchFamily="34" charset="0"/>
              </a:rPr>
              <a:t> and Biogen</a:t>
            </a:r>
          </a:p>
          <a:p>
            <a:pPr marL="285750" indent="-285750" latinLnBrk="0">
              <a:buFont typeface="Arial" panose="020B0604020202020204" pitchFamily="34" charset="0"/>
              <a:buChar char="•"/>
            </a:pPr>
            <a:endParaRPr lang="en-US" dirty="0">
              <a:solidFill>
                <a:srgbClr val="FFFF99"/>
              </a:solidFill>
              <a:latin typeface="Arial" panose="020B0604020202020204" pitchFamily="34" charset="0"/>
              <a:cs typeface="Arial" panose="020B0604020202020204" pitchFamily="34" charset="0"/>
            </a:endParaRPr>
          </a:p>
          <a:p>
            <a:pPr marL="285750" indent="-285750" latinLnBrk="0">
              <a:buFont typeface="Arial" panose="020B0604020202020204" pitchFamily="34" charset="0"/>
              <a:buChar char="•"/>
            </a:pPr>
            <a:r>
              <a:rPr lang="en-US" dirty="0">
                <a:solidFill>
                  <a:srgbClr val="FFFF99"/>
                </a:solidFill>
                <a:latin typeface="Arial" panose="020B0604020202020204" pitchFamily="34" charset="0"/>
                <a:cs typeface="Arial" panose="020B0604020202020204" pitchFamily="34" charset="0"/>
              </a:rPr>
              <a:t>More than 300 SMA patients enrolled (infants, children, teens)</a:t>
            </a:r>
          </a:p>
          <a:p>
            <a:pPr marL="285750" indent="-285750" latinLnBrk="0">
              <a:buFont typeface="Arial" panose="020B0604020202020204" pitchFamily="34" charset="0"/>
              <a:buChar char="•"/>
            </a:pPr>
            <a:endParaRPr lang="en-US" dirty="0">
              <a:solidFill>
                <a:srgbClr val="FFFF99"/>
              </a:solidFill>
              <a:latin typeface="Arial" panose="020B0604020202020204" pitchFamily="34" charset="0"/>
              <a:cs typeface="Arial" panose="020B0604020202020204" pitchFamily="34" charset="0"/>
            </a:endParaRPr>
          </a:p>
          <a:p>
            <a:pPr marL="285750" indent="-285750" latinLnBrk="0">
              <a:buFont typeface="Arial" panose="020B0604020202020204" pitchFamily="34" charset="0"/>
              <a:buChar char="•"/>
            </a:pPr>
            <a:r>
              <a:rPr lang="en-US" dirty="0">
                <a:solidFill>
                  <a:srgbClr val="FFFF99"/>
                </a:solidFill>
                <a:latin typeface="Arial" panose="020B0604020202020204" pitchFamily="34" charset="0"/>
                <a:cs typeface="Arial" panose="020B0604020202020204" pitchFamily="34" charset="0"/>
              </a:rPr>
              <a:t>Some children/teens have been on drug for 7 years, and infants for 5 years</a:t>
            </a:r>
          </a:p>
          <a:p>
            <a:pPr marL="285750" indent="-285750" latinLnBrk="0">
              <a:buFont typeface="Arial" panose="020B0604020202020204" pitchFamily="34" charset="0"/>
              <a:buChar char="•"/>
            </a:pPr>
            <a:endParaRPr lang="en-US" dirty="0">
              <a:solidFill>
                <a:srgbClr val="FFFF99"/>
              </a:solidFill>
              <a:latin typeface="Arial" panose="020B0604020202020204" pitchFamily="34" charset="0"/>
              <a:cs typeface="Arial" panose="020B0604020202020204" pitchFamily="34" charset="0"/>
            </a:endParaRPr>
          </a:p>
          <a:p>
            <a:pPr marL="285750" indent="-285750" latinLnBrk="0">
              <a:buFont typeface="Arial" panose="020B0604020202020204" pitchFamily="34" charset="0"/>
              <a:buChar char="•"/>
            </a:pPr>
            <a:r>
              <a:rPr lang="en-US" dirty="0">
                <a:solidFill>
                  <a:srgbClr val="FFFF99"/>
                </a:solidFill>
                <a:latin typeface="Arial" panose="020B0604020202020204" pitchFamily="34" charset="0"/>
                <a:cs typeface="Arial" panose="020B0604020202020204" pitchFamily="34" charset="0"/>
              </a:rPr>
              <a:t>Statistically significant and clinically meaningful improvements in </a:t>
            </a:r>
            <a:r>
              <a:rPr lang="en-US" u="sng" dirty="0">
                <a:solidFill>
                  <a:srgbClr val="FFFF99"/>
                </a:solidFill>
                <a:latin typeface="Arial" panose="020B0604020202020204" pitchFamily="34" charset="0"/>
                <a:cs typeface="Arial" panose="020B0604020202020204" pitchFamily="34" charset="0"/>
              </a:rPr>
              <a:t>survival</a:t>
            </a:r>
            <a:r>
              <a:rPr lang="en-US" dirty="0">
                <a:solidFill>
                  <a:srgbClr val="FFFF99"/>
                </a:solidFill>
                <a:latin typeface="Arial" panose="020B0604020202020204" pitchFamily="34" charset="0"/>
                <a:cs typeface="Arial" panose="020B0604020202020204" pitchFamily="34" charset="0"/>
              </a:rPr>
              <a:t> and </a:t>
            </a:r>
            <a:r>
              <a:rPr lang="en-US" u="sng" dirty="0">
                <a:solidFill>
                  <a:srgbClr val="FFFF99"/>
                </a:solidFill>
                <a:latin typeface="Arial" panose="020B0604020202020204" pitchFamily="34" charset="0"/>
                <a:cs typeface="Arial" panose="020B0604020202020204" pitchFamily="34" charset="0"/>
              </a:rPr>
              <a:t>motor-function</a:t>
            </a:r>
            <a:r>
              <a:rPr lang="en-US" dirty="0">
                <a:solidFill>
                  <a:srgbClr val="FFFF99"/>
                </a:solidFill>
                <a:latin typeface="Arial" panose="020B0604020202020204" pitchFamily="34" charset="0"/>
                <a:cs typeface="Arial" panose="020B0604020202020204" pitchFamily="34" charset="0"/>
              </a:rPr>
              <a:t> endpoints</a:t>
            </a:r>
          </a:p>
          <a:p>
            <a:pPr marL="285750" indent="-285750" latinLnBrk="0">
              <a:buFont typeface="Arial" panose="020B0604020202020204" pitchFamily="34" charset="0"/>
              <a:buChar char="•"/>
            </a:pPr>
            <a:endParaRPr lang="en-US" dirty="0">
              <a:solidFill>
                <a:srgbClr val="FFFF99"/>
              </a:solidFill>
              <a:latin typeface="Arial" panose="020B0604020202020204" pitchFamily="34" charset="0"/>
              <a:cs typeface="Arial" panose="020B0604020202020204" pitchFamily="34" charset="0"/>
            </a:endParaRPr>
          </a:p>
          <a:p>
            <a:pPr marL="285750" indent="-285750" latinLnBrk="0">
              <a:buFont typeface="Arial" panose="020B0604020202020204" pitchFamily="34" charset="0"/>
              <a:buChar char="•"/>
            </a:pPr>
            <a:r>
              <a:rPr lang="en-US" dirty="0">
                <a:solidFill>
                  <a:srgbClr val="FFFF99"/>
                </a:solidFill>
                <a:latin typeface="Arial" panose="020B0604020202020204" pitchFamily="34" charset="0"/>
                <a:cs typeface="Arial" panose="020B0604020202020204" pitchFamily="34" charset="0"/>
              </a:rPr>
              <a:t>Continued motor improvements over time; not just preventing further decline</a:t>
            </a:r>
          </a:p>
          <a:p>
            <a:pPr marL="285750" indent="-285750" latinLnBrk="0">
              <a:buFont typeface="Arial" panose="020B0604020202020204" pitchFamily="34" charset="0"/>
              <a:buChar char="•"/>
            </a:pPr>
            <a:endParaRPr lang="en-US" dirty="0">
              <a:solidFill>
                <a:srgbClr val="FFFF99"/>
              </a:solidFill>
              <a:latin typeface="Arial" panose="020B0604020202020204" pitchFamily="34" charset="0"/>
              <a:cs typeface="Arial" panose="020B0604020202020204" pitchFamily="34" charset="0"/>
            </a:endParaRPr>
          </a:p>
          <a:p>
            <a:pPr marL="285750" indent="-285750" latinLnBrk="0">
              <a:buFont typeface="Arial" panose="020B0604020202020204" pitchFamily="34" charset="0"/>
              <a:buChar char="•"/>
            </a:pPr>
            <a:r>
              <a:rPr lang="en-US" dirty="0">
                <a:solidFill>
                  <a:srgbClr val="FFFF99"/>
                </a:solidFill>
                <a:latin typeface="Arial" panose="020B0604020202020204" pitchFamily="34" charset="0"/>
                <a:cs typeface="Arial" panose="020B0604020202020204" pitchFamily="34" charset="0"/>
              </a:rPr>
              <a:t>Pivotal phase-3 trials (ENDEAR and CHERISH) terminated early, based on interim analyses</a:t>
            </a:r>
          </a:p>
          <a:p>
            <a:pPr marL="285750" indent="-285750" latinLnBrk="0">
              <a:buFont typeface="Arial" panose="020B0604020202020204" pitchFamily="34" charset="0"/>
              <a:buChar char="•"/>
            </a:pPr>
            <a:endParaRPr lang="en-US" dirty="0">
              <a:solidFill>
                <a:srgbClr val="FFFF99"/>
              </a:solidFill>
              <a:latin typeface="Arial" panose="020B0604020202020204" pitchFamily="34" charset="0"/>
              <a:cs typeface="Arial" panose="020B0604020202020204" pitchFamily="34" charset="0"/>
            </a:endParaRPr>
          </a:p>
          <a:p>
            <a:pPr marL="285750" indent="-285750" latinLnBrk="0">
              <a:buFont typeface="Arial" panose="020B0604020202020204" pitchFamily="34" charset="0"/>
              <a:buChar char="•"/>
            </a:pPr>
            <a:r>
              <a:rPr lang="en-US" dirty="0">
                <a:solidFill>
                  <a:srgbClr val="FFFF99"/>
                </a:solidFill>
                <a:latin typeface="Arial" panose="020B0604020202020204" pitchFamily="34" charset="0"/>
                <a:cs typeface="Arial" panose="020B0604020202020204" pitchFamily="34" charset="0"/>
              </a:rPr>
              <a:t>Pre-symptomatic treatment (NURTURE trial) results in even more remarkable outcomes</a:t>
            </a:r>
          </a:p>
        </p:txBody>
      </p:sp>
      <p:sp>
        <p:nvSpPr>
          <p:cNvPr id="3" name="TextBox 2"/>
          <p:cNvSpPr txBox="1"/>
          <p:nvPr/>
        </p:nvSpPr>
        <p:spPr>
          <a:xfrm>
            <a:off x="2592931" y="457200"/>
            <a:ext cx="3958136" cy="523220"/>
          </a:xfrm>
          <a:prstGeom prst="rect">
            <a:avLst/>
          </a:prstGeom>
          <a:noFill/>
        </p:spPr>
        <p:txBody>
          <a:bodyPr wrap="none" rtlCol="0">
            <a:spAutoFit/>
          </a:bodyPr>
          <a:lstStyle/>
          <a:p>
            <a:pPr algn="ctr" latinLnBrk="0"/>
            <a:r>
              <a:rPr lang="en-US" sz="2800" b="1" dirty="0" err="1">
                <a:solidFill>
                  <a:srgbClr val="FFFF00"/>
                </a:solidFill>
                <a:latin typeface="Arial" panose="020B0604020202020204" pitchFamily="34" charset="0"/>
                <a:cs typeface="Arial" panose="020B0604020202020204" pitchFamily="34" charset="0"/>
              </a:rPr>
              <a:t>Spinraza</a:t>
            </a:r>
            <a:r>
              <a:rPr lang="en-US" sz="2800" b="1" dirty="0">
                <a:solidFill>
                  <a:srgbClr val="FFFF00"/>
                </a:solidFill>
                <a:latin typeface="Arial" panose="020B0604020202020204" pitchFamily="34" charset="0"/>
                <a:cs typeface="Arial" panose="020B0604020202020204" pitchFamily="34" charset="0"/>
              </a:rPr>
              <a:t> clinical trials</a:t>
            </a:r>
          </a:p>
        </p:txBody>
      </p:sp>
    </p:spTree>
    <p:extLst>
      <p:ext uri="{BB962C8B-B14F-4D97-AF65-F5344CB8AC3E}">
        <p14:creationId xmlns:p14="http://schemas.microsoft.com/office/powerpoint/2010/main" val="217977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8849" name="Picture 2">
            <a:extLst>
              <a:ext uri="{FF2B5EF4-FFF2-40B4-BE49-F238E27FC236}">
                <a16:creationId xmlns:a16="http://schemas.microsoft.com/office/drawing/2014/main" id="{BB5FDE7F-681F-B34B-BF59-8FAFB895F6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33399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1" name="Picture 3">
            <a:extLst>
              <a:ext uri="{FF2B5EF4-FFF2-40B4-BE49-F238E27FC236}">
                <a16:creationId xmlns:a16="http://schemas.microsoft.com/office/drawing/2014/main" id="{F4B00A9F-55BB-2A46-B040-071CEDB964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32452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05788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198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23349" t="22189" r="49515" b="50983"/>
          <a:stretch/>
        </p:blipFill>
        <p:spPr>
          <a:xfrm>
            <a:off x="2088614" y="990600"/>
            <a:ext cx="4597936" cy="2557076"/>
          </a:xfrm>
          <a:prstGeom prst="rect">
            <a:avLst/>
          </a:prstGeom>
        </p:spPr>
      </p:pic>
      <p:pic>
        <p:nvPicPr>
          <p:cNvPr id="3" name="Picture 2"/>
          <p:cNvPicPr>
            <a:picLocks noChangeAspect="1"/>
          </p:cNvPicPr>
          <p:nvPr/>
        </p:nvPicPr>
        <p:blipFill rotWithShape="1">
          <a:blip r:embed="rId3"/>
          <a:srcRect l="23331" t="56321" r="49392" b="16599"/>
          <a:stretch/>
        </p:blipFill>
        <p:spPr>
          <a:xfrm>
            <a:off x="2088614" y="3751118"/>
            <a:ext cx="4608327" cy="2573482"/>
          </a:xfrm>
          <a:prstGeom prst="rect">
            <a:avLst/>
          </a:prstGeom>
        </p:spPr>
      </p:pic>
      <p:cxnSp>
        <p:nvCxnSpPr>
          <p:cNvPr id="4" name="Straight Connector 3"/>
          <p:cNvCxnSpPr/>
          <p:nvPr/>
        </p:nvCxnSpPr>
        <p:spPr>
          <a:xfrm>
            <a:off x="3127665" y="2216730"/>
            <a:ext cx="3460171" cy="0"/>
          </a:xfrm>
          <a:prstGeom prst="line">
            <a:avLst/>
          </a:prstGeom>
          <a:ln w="12700">
            <a:solidFill>
              <a:srgbClr val="000066"/>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124200" y="4987636"/>
            <a:ext cx="3460171" cy="0"/>
          </a:xfrm>
          <a:prstGeom prst="line">
            <a:avLst/>
          </a:prstGeom>
          <a:ln w="12700">
            <a:solidFill>
              <a:srgbClr val="000066"/>
            </a:solidFill>
            <a:prstDash val="dash"/>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032503" y="6412468"/>
            <a:ext cx="5057795" cy="369332"/>
          </a:xfrm>
          <a:prstGeom prst="rect">
            <a:avLst/>
          </a:prstGeom>
        </p:spPr>
        <p:txBody>
          <a:bodyPr wrap="none">
            <a:spAutoFit/>
          </a:bodyPr>
          <a:lstStyle/>
          <a:p>
            <a:pPr latinLnBrk="0"/>
            <a:r>
              <a:rPr lang="en-US" dirty="0">
                <a:solidFill>
                  <a:srgbClr val="FFFF99"/>
                </a:solidFill>
                <a:latin typeface="Arial" charset="0"/>
              </a:rPr>
              <a:t> Finkel et al (2017) </a:t>
            </a:r>
            <a:r>
              <a:rPr lang="en-US" i="1" dirty="0">
                <a:solidFill>
                  <a:srgbClr val="FFFF99"/>
                </a:solidFill>
                <a:latin typeface="Arial" charset="0"/>
              </a:rPr>
              <a:t>New </a:t>
            </a:r>
            <a:r>
              <a:rPr lang="en-US" i="1" dirty="0" err="1">
                <a:solidFill>
                  <a:srgbClr val="FFFF99"/>
                </a:solidFill>
                <a:latin typeface="Arial" charset="0"/>
              </a:rPr>
              <a:t>Engl</a:t>
            </a:r>
            <a:r>
              <a:rPr lang="en-US" i="1" dirty="0">
                <a:solidFill>
                  <a:srgbClr val="FFFF99"/>
                </a:solidFill>
                <a:latin typeface="Arial" charset="0"/>
              </a:rPr>
              <a:t> J Med</a:t>
            </a:r>
            <a:r>
              <a:rPr lang="en-US" dirty="0">
                <a:solidFill>
                  <a:srgbClr val="FFFF99"/>
                </a:solidFill>
                <a:latin typeface="Arial" charset="0"/>
              </a:rPr>
              <a:t> 377: 1723</a:t>
            </a:r>
            <a:endParaRPr lang="en-US" dirty="0">
              <a:solidFill>
                <a:prstClr val="black"/>
              </a:solidFill>
            </a:endParaRPr>
          </a:p>
        </p:txBody>
      </p:sp>
      <p:sp>
        <p:nvSpPr>
          <p:cNvPr id="9" name="TextBox 8"/>
          <p:cNvSpPr txBox="1"/>
          <p:nvPr/>
        </p:nvSpPr>
        <p:spPr>
          <a:xfrm>
            <a:off x="-68113" y="0"/>
            <a:ext cx="9280226" cy="954107"/>
          </a:xfrm>
          <a:prstGeom prst="rect">
            <a:avLst/>
          </a:prstGeom>
          <a:noFill/>
        </p:spPr>
        <p:txBody>
          <a:bodyPr wrap="square" rtlCol="0">
            <a:spAutoFit/>
          </a:bodyPr>
          <a:lstStyle/>
          <a:p>
            <a:pPr algn="ctr" latinLnBrk="0"/>
            <a:r>
              <a:rPr lang="en-US" sz="2800" b="1" dirty="0">
                <a:solidFill>
                  <a:srgbClr val="FFFF00"/>
                </a:solidFill>
                <a:latin typeface="Arial" panose="020B0604020202020204" pitchFamily="34" charset="0"/>
                <a:cs typeface="Arial" panose="020B0604020202020204" pitchFamily="34" charset="0"/>
              </a:rPr>
              <a:t>Increased event-free and overall survival</a:t>
            </a:r>
          </a:p>
          <a:p>
            <a:pPr algn="ctr" latinLnBrk="0"/>
            <a:r>
              <a:rPr lang="en-US" sz="2800" b="1" dirty="0">
                <a:solidFill>
                  <a:srgbClr val="FFFF00"/>
                </a:solidFill>
                <a:latin typeface="Arial" panose="020B0604020202020204" pitchFamily="34" charset="0"/>
                <a:cs typeface="Arial" panose="020B0604020202020204" pitchFamily="34" charset="0"/>
              </a:rPr>
              <a:t>in Endear phase-3 study (type I SMA infants)</a:t>
            </a:r>
          </a:p>
        </p:txBody>
      </p:sp>
    </p:spTree>
    <p:extLst>
      <p:ext uri="{BB962C8B-B14F-4D97-AF65-F5344CB8AC3E}">
        <p14:creationId xmlns:p14="http://schemas.microsoft.com/office/powerpoint/2010/main" val="33979897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233834" y="152400"/>
            <a:ext cx="4677948" cy="523220"/>
          </a:xfrm>
          <a:prstGeom prst="rect">
            <a:avLst/>
          </a:prstGeom>
          <a:noFill/>
          <a:ln w="9525">
            <a:noFill/>
            <a:miter lim="800000"/>
            <a:headEnd/>
            <a:tailEnd/>
          </a:ln>
        </p:spPr>
        <p:txBody>
          <a:bodyPr wrap="none">
            <a:spAutoFit/>
          </a:bodyPr>
          <a:lstStyle/>
          <a:p>
            <a:pPr algn="ctr" fontAlgn="base" latinLnBrk="0">
              <a:spcBef>
                <a:spcPct val="0"/>
              </a:spcBef>
              <a:spcAft>
                <a:spcPct val="0"/>
              </a:spcAft>
            </a:pPr>
            <a:r>
              <a:rPr lang="en-US" sz="2800" b="1" dirty="0">
                <a:solidFill>
                  <a:srgbClr val="FFFF00"/>
                </a:solidFill>
                <a:latin typeface="Arial" charset="0"/>
              </a:rPr>
              <a:t>Type I SMA natural history</a:t>
            </a:r>
            <a:endParaRPr lang="en-US" sz="2800" b="1" baseline="-25000" dirty="0">
              <a:solidFill>
                <a:srgbClr val="FFFF00"/>
              </a:solidFill>
              <a:latin typeface="Arial" charset="0"/>
            </a:endParaRPr>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3355" t="32975" r="17352" b="20150"/>
          <a:stretch/>
        </p:blipFill>
        <p:spPr bwMode="auto">
          <a:xfrm>
            <a:off x="6400800" y="2133600"/>
            <a:ext cx="2510287"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81000" y="1371600"/>
            <a:ext cx="5715000" cy="4832092"/>
          </a:xfrm>
          <a:prstGeom prst="rect">
            <a:avLst/>
          </a:prstGeom>
        </p:spPr>
        <p:txBody>
          <a:bodyPr wrap="square">
            <a:spAutoFit/>
          </a:bodyPr>
          <a:lstStyle/>
          <a:p>
            <a:pPr marL="342900" indent="-342900" fontAlgn="base" latinLnBrk="0">
              <a:spcBef>
                <a:spcPct val="0"/>
              </a:spcBef>
              <a:spcAft>
                <a:spcPct val="0"/>
              </a:spcAft>
              <a:buFont typeface="Arial" pitchFamily="34" charset="0"/>
              <a:buChar char="•"/>
            </a:pPr>
            <a:endParaRPr lang="en-US" dirty="0">
              <a:solidFill>
                <a:srgbClr val="FFFFEF"/>
              </a:solidFill>
              <a:latin typeface="Arial" charset="0"/>
            </a:endParaRPr>
          </a:p>
          <a:p>
            <a:pPr marL="342900" indent="-342900" fontAlgn="base" latinLnBrk="0">
              <a:spcBef>
                <a:spcPct val="0"/>
              </a:spcBef>
              <a:spcAft>
                <a:spcPct val="0"/>
              </a:spcAft>
              <a:buFont typeface="Arial" pitchFamily="34" charset="0"/>
              <a:buChar char="•"/>
            </a:pPr>
            <a:r>
              <a:rPr lang="en-US" sz="2000" dirty="0">
                <a:solidFill>
                  <a:srgbClr val="FFFF99"/>
                </a:solidFill>
                <a:latin typeface="Arial" charset="0"/>
              </a:rPr>
              <a:t>Infant onset</a:t>
            </a:r>
          </a:p>
          <a:p>
            <a:pPr marL="342900" indent="-342900" fontAlgn="base" latinLnBrk="0">
              <a:spcBef>
                <a:spcPct val="0"/>
              </a:spcBef>
              <a:spcAft>
                <a:spcPct val="0"/>
              </a:spcAft>
              <a:buFont typeface="Arial" pitchFamily="34" charset="0"/>
              <a:buChar char="•"/>
            </a:pPr>
            <a:endParaRPr lang="en-US" sz="2000" dirty="0">
              <a:solidFill>
                <a:srgbClr val="FFFF99"/>
              </a:solidFill>
              <a:latin typeface="Arial" charset="0"/>
            </a:endParaRPr>
          </a:p>
          <a:p>
            <a:pPr marL="342900" indent="-342900" fontAlgn="base" latinLnBrk="0">
              <a:spcBef>
                <a:spcPct val="0"/>
              </a:spcBef>
              <a:spcAft>
                <a:spcPct val="0"/>
              </a:spcAft>
              <a:buFont typeface="Arial" pitchFamily="34" charset="0"/>
              <a:buChar char="•"/>
            </a:pPr>
            <a:r>
              <a:rPr lang="en-US" sz="2000" dirty="0">
                <a:solidFill>
                  <a:srgbClr val="FFFF99"/>
                </a:solidFill>
                <a:latin typeface="Arial" charset="0"/>
              </a:rPr>
              <a:t>Can never sit independently</a:t>
            </a:r>
          </a:p>
          <a:p>
            <a:pPr fontAlgn="base" latinLnBrk="0">
              <a:spcBef>
                <a:spcPct val="0"/>
              </a:spcBef>
              <a:spcAft>
                <a:spcPct val="0"/>
              </a:spcAft>
            </a:pPr>
            <a:endParaRPr lang="en-US" sz="2000" dirty="0">
              <a:solidFill>
                <a:srgbClr val="FFFF99"/>
              </a:solidFill>
              <a:latin typeface="Arial" charset="0"/>
            </a:endParaRPr>
          </a:p>
          <a:p>
            <a:pPr marL="342900" indent="-342900" fontAlgn="base" latinLnBrk="0">
              <a:spcBef>
                <a:spcPct val="0"/>
              </a:spcBef>
              <a:spcAft>
                <a:spcPct val="0"/>
              </a:spcAft>
              <a:buFont typeface="Arial" pitchFamily="34" charset="0"/>
              <a:buChar char="•"/>
            </a:pPr>
            <a:r>
              <a:rPr lang="en-US" sz="2000" dirty="0">
                <a:solidFill>
                  <a:srgbClr val="FFFF99"/>
                </a:solidFill>
                <a:latin typeface="Arial" charset="0"/>
              </a:rPr>
              <a:t>Median time to death or permanent ventilation: 10.5 months (2 copies of </a:t>
            </a:r>
            <a:r>
              <a:rPr lang="en-US" sz="2000" i="1" dirty="0">
                <a:solidFill>
                  <a:srgbClr val="FFFF99"/>
                </a:solidFill>
                <a:latin typeface="Arial" charset="0"/>
              </a:rPr>
              <a:t>SMN2</a:t>
            </a:r>
            <a:r>
              <a:rPr lang="en-US" sz="2000" dirty="0">
                <a:solidFill>
                  <a:srgbClr val="FFFF99"/>
                </a:solidFill>
                <a:latin typeface="Arial" charset="0"/>
              </a:rPr>
              <a:t>)</a:t>
            </a:r>
          </a:p>
          <a:p>
            <a:pPr marL="342900" indent="-342900" fontAlgn="base" latinLnBrk="0">
              <a:spcBef>
                <a:spcPct val="0"/>
              </a:spcBef>
              <a:spcAft>
                <a:spcPct val="0"/>
              </a:spcAft>
              <a:buFont typeface="Arial" pitchFamily="34" charset="0"/>
              <a:buChar char="•"/>
            </a:pPr>
            <a:endParaRPr lang="en-US" sz="2000" dirty="0">
              <a:solidFill>
                <a:srgbClr val="FFFF99"/>
              </a:solidFill>
              <a:latin typeface="Arial" charset="0"/>
            </a:endParaRPr>
          </a:p>
          <a:p>
            <a:pPr marL="342900" indent="-342900" fontAlgn="base" latinLnBrk="0">
              <a:spcBef>
                <a:spcPct val="0"/>
              </a:spcBef>
              <a:spcAft>
                <a:spcPct val="0"/>
              </a:spcAft>
              <a:buFont typeface="Arial" pitchFamily="34" charset="0"/>
              <a:buChar char="•"/>
            </a:pPr>
            <a:r>
              <a:rPr lang="en-US" sz="2000" dirty="0">
                <a:solidFill>
                  <a:srgbClr val="FFFF99"/>
                </a:solidFill>
                <a:latin typeface="Arial" charset="0"/>
              </a:rPr>
              <a:t>By 18 months, 85% have met the endpoint</a:t>
            </a:r>
          </a:p>
          <a:p>
            <a:pPr marL="342900" indent="-342900" fontAlgn="base" latinLnBrk="0">
              <a:spcBef>
                <a:spcPct val="0"/>
              </a:spcBef>
              <a:spcAft>
                <a:spcPct val="0"/>
              </a:spcAft>
              <a:buFont typeface="Arial" pitchFamily="34" charset="0"/>
              <a:buChar char="•"/>
            </a:pPr>
            <a:endParaRPr lang="en-US" sz="2000" dirty="0">
              <a:solidFill>
                <a:srgbClr val="FFFF99"/>
              </a:solidFill>
              <a:latin typeface="Arial" charset="0"/>
            </a:endParaRPr>
          </a:p>
          <a:p>
            <a:pPr marL="342900" indent="-342900" fontAlgn="base" latinLnBrk="0">
              <a:spcBef>
                <a:spcPct val="0"/>
              </a:spcBef>
              <a:spcAft>
                <a:spcPct val="0"/>
              </a:spcAft>
              <a:buFont typeface="Arial" pitchFamily="34" charset="0"/>
              <a:buChar char="•"/>
            </a:pPr>
            <a:r>
              <a:rPr lang="en-US" sz="2000" dirty="0">
                <a:solidFill>
                  <a:srgbClr val="FFFF99"/>
                </a:solidFill>
                <a:latin typeface="Arial" charset="0"/>
              </a:rPr>
              <a:t>Steady decline in muscle function over time</a:t>
            </a:r>
          </a:p>
          <a:p>
            <a:pPr marL="800100" lvl="1" indent="-342900" fontAlgn="base" latinLnBrk="0">
              <a:spcBef>
                <a:spcPct val="0"/>
              </a:spcBef>
              <a:spcAft>
                <a:spcPct val="0"/>
              </a:spcAft>
              <a:buFont typeface="Arial" panose="020B0604020202020204" pitchFamily="34" charset="0"/>
              <a:buChar char="‒"/>
            </a:pPr>
            <a:r>
              <a:rPr lang="en-US" dirty="0">
                <a:solidFill>
                  <a:srgbClr val="FFFF99"/>
                </a:solidFill>
                <a:latin typeface="Arial" charset="0"/>
              </a:rPr>
              <a:t>Mean rate of decline in CHOP INTEND scale:       1.27 points/year</a:t>
            </a:r>
          </a:p>
          <a:p>
            <a:pPr marL="800100" lvl="1" indent="-342900" fontAlgn="base" latinLnBrk="0">
              <a:spcBef>
                <a:spcPct val="0"/>
              </a:spcBef>
              <a:spcAft>
                <a:spcPct val="0"/>
              </a:spcAft>
              <a:buFont typeface="Arial" pitchFamily="34" charset="0"/>
              <a:buChar char="•"/>
            </a:pPr>
            <a:endParaRPr lang="en-US" dirty="0">
              <a:solidFill>
                <a:srgbClr val="FFFF99"/>
              </a:solidFill>
              <a:latin typeface="Arial" charset="0"/>
            </a:endParaRPr>
          </a:p>
          <a:p>
            <a:pPr marL="800100" lvl="1" indent="-342900" fontAlgn="base" latinLnBrk="0">
              <a:spcBef>
                <a:spcPct val="0"/>
              </a:spcBef>
              <a:spcAft>
                <a:spcPct val="0"/>
              </a:spcAft>
              <a:buFont typeface="Arial" pitchFamily="34" charset="0"/>
              <a:buChar char="•"/>
            </a:pPr>
            <a:endParaRPr lang="en-US" dirty="0">
              <a:solidFill>
                <a:srgbClr val="FFFF99"/>
              </a:solidFill>
              <a:latin typeface="Arial" charset="0"/>
            </a:endParaRPr>
          </a:p>
          <a:p>
            <a:pPr fontAlgn="base" latinLnBrk="0">
              <a:spcBef>
                <a:spcPct val="0"/>
              </a:spcBef>
              <a:spcAft>
                <a:spcPct val="0"/>
              </a:spcAft>
            </a:pPr>
            <a:r>
              <a:rPr lang="en-US" dirty="0">
                <a:solidFill>
                  <a:srgbClr val="FFFF99"/>
                </a:solidFill>
                <a:latin typeface="Arial" charset="0"/>
              </a:rPr>
              <a:t>      </a:t>
            </a:r>
            <a:r>
              <a:rPr lang="en-US" dirty="0" err="1">
                <a:solidFill>
                  <a:srgbClr val="FFFF99"/>
                </a:solidFill>
                <a:latin typeface="Arial" charset="0"/>
              </a:rPr>
              <a:t>Finkel</a:t>
            </a:r>
            <a:r>
              <a:rPr lang="en-US" dirty="0">
                <a:solidFill>
                  <a:srgbClr val="FFFF99"/>
                </a:solidFill>
                <a:latin typeface="Arial" charset="0"/>
              </a:rPr>
              <a:t> et al (2014) </a:t>
            </a:r>
            <a:r>
              <a:rPr lang="en-US" i="1" dirty="0">
                <a:solidFill>
                  <a:srgbClr val="FFFF99"/>
                </a:solidFill>
                <a:latin typeface="Arial" charset="0"/>
              </a:rPr>
              <a:t>Neurology</a:t>
            </a:r>
            <a:r>
              <a:rPr lang="en-US" dirty="0">
                <a:solidFill>
                  <a:srgbClr val="FFFF99"/>
                </a:solidFill>
                <a:latin typeface="Arial" charset="0"/>
              </a:rPr>
              <a:t> 83: 810</a:t>
            </a:r>
          </a:p>
        </p:txBody>
      </p:sp>
    </p:spTree>
    <p:extLst>
      <p:ext uri="{BB962C8B-B14F-4D97-AF65-F5344CB8AC3E}">
        <p14:creationId xmlns:p14="http://schemas.microsoft.com/office/powerpoint/2010/main" val="12866464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47955" t="29259" r="28333" b="38543"/>
          <a:stretch/>
        </p:blipFill>
        <p:spPr>
          <a:xfrm>
            <a:off x="193963" y="1343944"/>
            <a:ext cx="4326083" cy="3304256"/>
          </a:xfrm>
          <a:prstGeom prst="rect">
            <a:avLst/>
          </a:prstGeom>
        </p:spPr>
      </p:pic>
      <p:sp>
        <p:nvSpPr>
          <p:cNvPr id="3" name="TextBox 2"/>
          <p:cNvSpPr txBox="1"/>
          <p:nvPr/>
        </p:nvSpPr>
        <p:spPr>
          <a:xfrm>
            <a:off x="1099194" y="52752"/>
            <a:ext cx="6945619" cy="954107"/>
          </a:xfrm>
          <a:prstGeom prst="rect">
            <a:avLst/>
          </a:prstGeom>
          <a:noFill/>
        </p:spPr>
        <p:txBody>
          <a:bodyPr wrap="none" rtlCol="0">
            <a:spAutoFit/>
          </a:bodyPr>
          <a:lstStyle/>
          <a:p>
            <a:pPr algn="ctr" latinLnBrk="0"/>
            <a:r>
              <a:rPr lang="en-US" sz="2800" b="1" dirty="0">
                <a:solidFill>
                  <a:srgbClr val="FFFF00"/>
                </a:solidFill>
                <a:latin typeface="Arial" panose="020B0604020202020204" pitchFamily="34" charset="0"/>
                <a:cs typeface="Arial" panose="020B0604020202020204" pitchFamily="34" charset="0"/>
              </a:rPr>
              <a:t>Increased muscle-function scores in</a:t>
            </a:r>
          </a:p>
          <a:p>
            <a:pPr algn="ctr" latinLnBrk="0"/>
            <a:r>
              <a:rPr lang="en-US" sz="2800" b="1" dirty="0" err="1">
                <a:solidFill>
                  <a:srgbClr val="FFFF00"/>
                </a:solidFill>
                <a:latin typeface="Arial" panose="020B0604020202020204" pitchFamily="34" charset="0"/>
                <a:cs typeface="Arial" panose="020B0604020202020204" pitchFamily="34" charset="0"/>
              </a:rPr>
              <a:t>nusinersen</a:t>
            </a:r>
            <a:r>
              <a:rPr lang="en-US" sz="2800" b="1" dirty="0">
                <a:solidFill>
                  <a:srgbClr val="FFFF00"/>
                </a:solidFill>
                <a:latin typeface="Arial" panose="020B0604020202020204" pitchFamily="34" charset="0"/>
                <a:cs typeface="Arial" panose="020B0604020202020204" pitchFamily="34" charset="0"/>
              </a:rPr>
              <a:t>-treated type 2 SMA children</a:t>
            </a:r>
            <a:endParaRPr lang="en-US" sz="2000" b="1" dirty="0">
              <a:solidFill>
                <a:srgbClr val="FFFF00"/>
              </a:solidFill>
              <a:latin typeface="Arial" panose="020B0604020202020204" pitchFamily="34" charset="0"/>
              <a:cs typeface="Arial" panose="020B0604020202020204" pitchFamily="34" charset="0"/>
            </a:endParaRPr>
          </a:p>
        </p:txBody>
      </p:sp>
      <p:grpSp>
        <p:nvGrpSpPr>
          <p:cNvPr id="7" name="Group 6"/>
          <p:cNvGrpSpPr/>
          <p:nvPr/>
        </p:nvGrpSpPr>
        <p:grpSpPr>
          <a:xfrm>
            <a:off x="4677645" y="1340480"/>
            <a:ext cx="4270248" cy="3293918"/>
            <a:chOff x="4636081" y="1215736"/>
            <a:chExt cx="4270248" cy="3293918"/>
          </a:xfrm>
        </p:grpSpPr>
        <p:pic>
          <p:nvPicPr>
            <p:cNvPr id="4" name="Picture 3"/>
            <p:cNvPicPr>
              <a:picLocks noChangeAspect="1"/>
            </p:cNvPicPr>
            <p:nvPr/>
          </p:nvPicPr>
          <p:blipFill rotWithShape="1">
            <a:blip r:embed="rId3"/>
            <a:srcRect l="47955" t="60328" r="28333" b="10000"/>
            <a:stretch/>
          </p:blipFill>
          <p:spPr>
            <a:xfrm>
              <a:off x="4637605" y="1506050"/>
              <a:ext cx="4267200" cy="3003604"/>
            </a:xfrm>
            <a:prstGeom prst="rect">
              <a:avLst/>
            </a:prstGeom>
          </p:spPr>
        </p:pic>
        <p:pic>
          <p:nvPicPr>
            <p:cNvPr id="5" name="Picture 4"/>
            <p:cNvPicPr>
              <a:picLocks noChangeAspect="1"/>
            </p:cNvPicPr>
            <p:nvPr/>
          </p:nvPicPr>
          <p:blipFill rotWithShape="1">
            <a:blip r:embed="rId3"/>
            <a:srcRect l="47955" t="29259" r="28333" b="67907"/>
            <a:stretch/>
          </p:blipFill>
          <p:spPr>
            <a:xfrm>
              <a:off x="4636081" y="1215736"/>
              <a:ext cx="4270248" cy="287054"/>
            </a:xfrm>
            <a:prstGeom prst="rect">
              <a:avLst/>
            </a:prstGeom>
          </p:spPr>
        </p:pic>
      </p:grpSp>
      <p:sp>
        <p:nvSpPr>
          <p:cNvPr id="8" name="TextBox 7"/>
          <p:cNvSpPr txBox="1"/>
          <p:nvPr/>
        </p:nvSpPr>
        <p:spPr>
          <a:xfrm>
            <a:off x="1903021" y="4800600"/>
            <a:ext cx="992579" cy="369332"/>
          </a:xfrm>
          <a:prstGeom prst="rect">
            <a:avLst/>
          </a:prstGeom>
          <a:noFill/>
        </p:spPr>
        <p:txBody>
          <a:bodyPr wrap="none" rtlCol="0">
            <a:spAutoFit/>
          </a:bodyPr>
          <a:lstStyle/>
          <a:p>
            <a:pPr latinLnBrk="0"/>
            <a:r>
              <a:rPr lang="en-US" dirty="0">
                <a:solidFill>
                  <a:srgbClr val="FFFF99"/>
                </a:solidFill>
                <a:latin typeface="Arial" panose="020B0604020202020204" pitchFamily="34" charset="0"/>
                <a:cs typeface="Arial" panose="020B0604020202020204" pitchFamily="34" charset="0"/>
              </a:rPr>
              <a:t>HFMSE</a:t>
            </a:r>
          </a:p>
        </p:txBody>
      </p:sp>
      <p:sp>
        <p:nvSpPr>
          <p:cNvPr id="9" name="TextBox 8"/>
          <p:cNvSpPr txBox="1"/>
          <p:nvPr/>
        </p:nvSpPr>
        <p:spPr>
          <a:xfrm>
            <a:off x="6423066" y="4800600"/>
            <a:ext cx="838691" cy="369332"/>
          </a:xfrm>
          <a:prstGeom prst="rect">
            <a:avLst/>
          </a:prstGeom>
          <a:noFill/>
        </p:spPr>
        <p:txBody>
          <a:bodyPr wrap="none" rtlCol="0">
            <a:spAutoFit/>
          </a:bodyPr>
          <a:lstStyle/>
          <a:p>
            <a:pPr latinLnBrk="0"/>
            <a:r>
              <a:rPr lang="en-US" dirty="0">
                <a:solidFill>
                  <a:srgbClr val="FFFF99"/>
                </a:solidFill>
                <a:latin typeface="Arial" panose="020B0604020202020204" pitchFamily="34" charset="0"/>
                <a:cs typeface="Arial" panose="020B0604020202020204" pitchFamily="34" charset="0"/>
              </a:rPr>
              <a:t>RULM</a:t>
            </a:r>
          </a:p>
        </p:txBody>
      </p:sp>
      <p:sp>
        <p:nvSpPr>
          <p:cNvPr id="10" name="TextBox 9"/>
          <p:cNvSpPr txBox="1"/>
          <p:nvPr/>
        </p:nvSpPr>
        <p:spPr>
          <a:xfrm>
            <a:off x="609600" y="5802868"/>
            <a:ext cx="5147563" cy="830997"/>
          </a:xfrm>
          <a:prstGeom prst="rect">
            <a:avLst/>
          </a:prstGeom>
          <a:noFill/>
        </p:spPr>
        <p:txBody>
          <a:bodyPr wrap="none" rtlCol="0">
            <a:spAutoFit/>
          </a:bodyPr>
          <a:lstStyle/>
          <a:p>
            <a:pPr latinLnBrk="0"/>
            <a:r>
              <a:rPr lang="en-US" dirty="0">
                <a:solidFill>
                  <a:srgbClr val="FFFF99"/>
                </a:solidFill>
                <a:latin typeface="Arial" panose="020B0604020202020204" pitchFamily="34" charset="0"/>
                <a:cs typeface="Arial" panose="020B0604020202020204" pitchFamily="34" charset="0"/>
              </a:rPr>
              <a:t>CHERISH phase-3 trial; 126 children ages 2 to 9</a:t>
            </a:r>
          </a:p>
          <a:p>
            <a:pPr latinLnBrk="0"/>
            <a:endParaRPr lang="en-US" sz="1200" dirty="0">
              <a:solidFill>
                <a:srgbClr val="FFFF99"/>
              </a:solidFill>
              <a:latin typeface="Arial" panose="020B0604020202020204" pitchFamily="34" charset="0"/>
              <a:cs typeface="Arial" panose="020B0604020202020204" pitchFamily="34" charset="0"/>
            </a:endParaRPr>
          </a:p>
          <a:p>
            <a:pPr latinLnBrk="0"/>
            <a:r>
              <a:rPr lang="en-US" dirty="0" err="1">
                <a:solidFill>
                  <a:srgbClr val="FFFF99"/>
                </a:solidFill>
                <a:latin typeface="Arial" panose="020B0604020202020204" pitchFamily="34" charset="0"/>
                <a:cs typeface="Arial" panose="020B0604020202020204" pitchFamily="34" charset="0"/>
              </a:rPr>
              <a:t>Mercuri</a:t>
            </a:r>
            <a:r>
              <a:rPr lang="en-US" dirty="0">
                <a:solidFill>
                  <a:srgbClr val="FFFF99"/>
                </a:solidFill>
                <a:latin typeface="Arial" panose="020B0604020202020204" pitchFamily="34" charset="0"/>
                <a:cs typeface="Arial" panose="020B0604020202020204" pitchFamily="34" charset="0"/>
              </a:rPr>
              <a:t> et al (2018) </a:t>
            </a:r>
            <a:r>
              <a:rPr lang="en-US" i="1" dirty="0">
                <a:solidFill>
                  <a:srgbClr val="FFFF99"/>
                </a:solidFill>
                <a:latin typeface="Arial" panose="020B0604020202020204" pitchFamily="34" charset="0"/>
                <a:cs typeface="Arial" panose="020B0604020202020204" pitchFamily="34" charset="0"/>
              </a:rPr>
              <a:t>N </a:t>
            </a:r>
            <a:r>
              <a:rPr lang="en-US" i="1" dirty="0" err="1">
                <a:solidFill>
                  <a:srgbClr val="FFFF99"/>
                </a:solidFill>
                <a:latin typeface="Arial" panose="020B0604020202020204" pitchFamily="34" charset="0"/>
                <a:cs typeface="Arial" panose="020B0604020202020204" pitchFamily="34" charset="0"/>
              </a:rPr>
              <a:t>Engl</a:t>
            </a:r>
            <a:r>
              <a:rPr lang="en-US" i="1" dirty="0">
                <a:solidFill>
                  <a:srgbClr val="FFFF99"/>
                </a:solidFill>
                <a:latin typeface="Arial" panose="020B0604020202020204" pitchFamily="34" charset="0"/>
                <a:cs typeface="Arial" panose="020B0604020202020204" pitchFamily="34" charset="0"/>
              </a:rPr>
              <a:t> J Med</a:t>
            </a:r>
            <a:r>
              <a:rPr lang="en-US" dirty="0">
                <a:solidFill>
                  <a:srgbClr val="FFFF99"/>
                </a:solidFill>
                <a:latin typeface="Arial" panose="020B0604020202020204" pitchFamily="34" charset="0"/>
                <a:cs typeface="Arial" panose="020B0604020202020204" pitchFamily="34" charset="0"/>
              </a:rPr>
              <a:t> 378: 625</a:t>
            </a:r>
          </a:p>
        </p:txBody>
      </p:sp>
      <p:sp>
        <p:nvSpPr>
          <p:cNvPr id="11" name="TextBox 10"/>
          <p:cNvSpPr txBox="1"/>
          <p:nvPr/>
        </p:nvSpPr>
        <p:spPr>
          <a:xfrm rot="16200000">
            <a:off x="-908249" y="2899446"/>
            <a:ext cx="2858475" cy="523220"/>
          </a:xfrm>
          <a:prstGeom prst="rect">
            <a:avLst/>
          </a:prstGeom>
          <a:solidFill>
            <a:schemeClr val="bg1"/>
          </a:solidFill>
        </p:spPr>
        <p:txBody>
          <a:bodyPr wrap="none" rtlCol="0">
            <a:spAutoFit/>
          </a:bodyPr>
          <a:lstStyle/>
          <a:p>
            <a:pPr algn="ctr" latinLnBrk="0"/>
            <a:r>
              <a:rPr lang="en-US" sz="1400" dirty="0">
                <a:solidFill>
                  <a:prstClr val="black"/>
                </a:solidFill>
                <a:latin typeface="Arial" panose="020B0604020202020204" pitchFamily="34" charset="0"/>
                <a:cs typeface="Arial" panose="020B0604020202020204" pitchFamily="34" charset="0"/>
              </a:rPr>
              <a:t>Least-squares mean change from</a:t>
            </a:r>
          </a:p>
          <a:p>
            <a:pPr algn="ctr" latinLnBrk="0"/>
            <a:r>
              <a:rPr lang="en-US" sz="1400" dirty="0">
                <a:solidFill>
                  <a:prstClr val="black"/>
                </a:solidFill>
                <a:latin typeface="Arial" panose="020B0604020202020204" pitchFamily="34" charset="0"/>
                <a:cs typeface="Arial" panose="020B0604020202020204" pitchFamily="34" charset="0"/>
              </a:rPr>
              <a:t>baseline in HFMSE score</a:t>
            </a:r>
          </a:p>
        </p:txBody>
      </p:sp>
      <p:sp>
        <p:nvSpPr>
          <p:cNvPr id="12" name="TextBox 11"/>
          <p:cNvSpPr txBox="1"/>
          <p:nvPr/>
        </p:nvSpPr>
        <p:spPr>
          <a:xfrm rot="16200000">
            <a:off x="3570415" y="2901934"/>
            <a:ext cx="2858475" cy="523220"/>
          </a:xfrm>
          <a:prstGeom prst="rect">
            <a:avLst/>
          </a:prstGeom>
          <a:solidFill>
            <a:schemeClr val="bg1"/>
          </a:solidFill>
        </p:spPr>
        <p:txBody>
          <a:bodyPr wrap="none" rtlCol="0">
            <a:spAutoFit/>
          </a:bodyPr>
          <a:lstStyle/>
          <a:p>
            <a:pPr algn="ctr" latinLnBrk="0"/>
            <a:r>
              <a:rPr lang="en-US" sz="1400" dirty="0">
                <a:solidFill>
                  <a:prstClr val="black"/>
                </a:solidFill>
                <a:latin typeface="Arial" panose="020B0604020202020204" pitchFamily="34" charset="0"/>
                <a:cs typeface="Arial" panose="020B0604020202020204" pitchFamily="34" charset="0"/>
              </a:rPr>
              <a:t>Least-squares mean change from</a:t>
            </a:r>
          </a:p>
          <a:p>
            <a:pPr algn="ctr" latinLnBrk="0"/>
            <a:r>
              <a:rPr lang="en-US" sz="1400" dirty="0">
                <a:solidFill>
                  <a:prstClr val="black"/>
                </a:solidFill>
                <a:latin typeface="Arial" panose="020B0604020202020204" pitchFamily="34" charset="0"/>
                <a:cs typeface="Arial" panose="020B0604020202020204" pitchFamily="34" charset="0"/>
              </a:rPr>
              <a:t>baseline in RULM score</a:t>
            </a:r>
          </a:p>
        </p:txBody>
      </p:sp>
      <p:sp>
        <p:nvSpPr>
          <p:cNvPr id="13" name="TextBox 12"/>
          <p:cNvSpPr txBox="1"/>
          <p:nvPr/>
        </p:nvSpPr>
        <p:spPr>
          <a:xfrm>
            <a:off x="2157845" y="4271151"/>
            <a:ext cx="771365" cy="307777"/>
          </a:xfrm>
          <a:prstGeom prst="rect">
            <a:avLst/>
          </a:prstGeom>
          <a:solidFill>
            <a:schemeClr val="bg1"/>
          </a:solidFill>
        </p:spPr>
        <p:txBody>
          <a:bodyPr wrap="none" rtlCol="0">
            <a:spAutoFit/>
          </a:bodyPr>
          <a:lstStyle/>
          <a:p>
            <a:pPr latinLnBrk="0"/>
            <a:r>
              <a:rPr lang="en-US" sz="1400" dirty="0">
                <a:solidFill>
                  <a:prstClr val="black"/>
                </a:solidFill>
                <a:latin typeface="Arial" panose="020B0604020202020204" pitchFamily="34" charset="0"/>
                <a:cs typeface="Arial" panose="020B0604020202020204" pitchFamily="34" charset="0"/>
              </a:rPr>
              <a:t>Months</a:t>
            </a:r>
          </a:p>
        </p:txBody>
      </p:sp>
      <p:sp>
        <p:nvSpPr>
          <p:cNvPr id="14" name="TextBox 13"/>
          <p:cNvSpPr txBox="1"/>
          <p:nvPr/>
        </p:nvSpPr>
        <p:spPr>
          <a:xfrm>
            <a:off x="6620035" y="4267200"/>
            <a:ext cx="771365" cy="307777"/>
          </a:xfrm>
          <a:prstGeom prst="rect">
            <a:avLst/>
          </a:prstGeom>
          <a:solidFill>
            <a:schemeClr val="bg1"/>
          </a:solidFill>
        </p:spPr>
        <p:txBody>
          <a:bodyPr wrap="none" rtlCol="0">
            <a:spAutoFit/>
          </a:bodyPr>
          <a:lstStyle/>
          <a:p>
            <a:pPr latinLnBrk="0"/>
            <a:r>
              <a:rPr lang="en-US" sz="1400" dirty="0">
                <a:solidFill>
                  <a:prstClr val="black"/>
                </a:solidFill>
                <a:latin typeface="Arial" panose="020B0604020202020204" pitchFamily="34" charset="0"/>
                <a:cs typeface="Arial" panose="020B0604020202020204" pitchFamily="34" charset="0"/>
              </a:rPr>
              <a:t>Months</a:t>
            </a:r>
          </a:p>
        </p:txBody>
      </p:sp>
    </p:spTree>
    <p:extLst>
      <p:ext uri="{BB962C8B-B14F-4D97-AF65-F5344CB8AC3E}">
        <p14:creationId xmlns:p14="http://schemas.microsoft.com/office/powerpoint/2010/main" val="8703805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938550"/>
            <a:ext cx="8763000" cy="3477875"/>
          </a:xfrm>
          <a:prstGeom prst="rect">
            <a:avLst/>
          </a:prstGeom>
          <a:noFill/>
        </p:spPr>
        <p:txBody>
          <a:bodyPr wrap="square" rtlCol="0">
            <a:spAutoFit/>
          </a:bodyPr>
          <a:lstStyle/>
          <a:p>
            <a:pPr marL="285750" indent="-285750" latinLnBrk="0">
              <a:buFont typeface="Arial" panose="020B0604020202020204" pitchFamily="34" charset="0"/>
              <a:buChar char="•"/>
            </a:pPr>
            <a:r>
              <a:rPr lang="en-US" sz="2000" dirty="0">
                <a:solidFill>
                  <a:prstClr val="white"/>
                </a:solidFill>
                <a:latin typeface="Arial" panose="020B0604020202020204" pitchFamily="34" charset="0"/>
                <a:cs typeface="Arial" panose="020B0604020202020204" pitchFamily="34" charset="0"/>
              </a:rPr>
              <a:t>First (and so far only) approved medicine for SMA</a:t>
            </a:r>
          </a:p>
          <a:p>
            <a:pPr marL="285750" indent="-285750" latinLnBrk="0">
              <a:buFont typeface="Arial" panose="020B0604020202020204" pitchFamily="34" charset="0"/>
              <a:buChar char="•"/>
            </a:pPr>
            <a:endParaRPr lang="en-US" sz="1600" dirty="0">
              <a:solidFill>
                <a:prstClr val="white"/>
              </a:solidFill>
              <a:latin typeface="Arial" panose="020B0604020202020204" pitchFamily="34" charset="0"/>
              <a:cs typeface="Arial" panose="020B0604020202020204" pitchFamily="34" charset="0"/>
            </a:endParaRPr>
          </a:p>
          <a:p>
            <a:pPr marL="285750" indent="-285750" latinLnBrk="0">
              <a:buFont typeface="Arial" panose="020B0604020202020204" pitchFamily="34" charset="0"/>
              <a:buChar char="•"/>
            </a:pPr>
            <a:r>
              <a:rPr lang="en-US" sz="2000" dirty="0">
                <a:solidFill>
                  <a:prstClr val="white"/>
                </a:solidFill>
                <a:latin typeface="Arial" panose="020B0604020202020204" pitchFamily="34" charset="0"/>
                <a:cs typeface="Arial" panose="020B0604020202020204" pitchFamily="34" charset="0"/>
              </a:rPr>
              <a:t>First approved drug to correct defective splicing</a:t>
            </a:r>
          </a:p>
          <a:p>
            <a:pPr marL="285750" indent="-285750" latinLnBrk="0">
              <a:buFont typeface="Arial" panose="020B0604020202020204" pitchFamily="34" charset="0"/>
              <a:buChar char="•"/>
            </a:pPr>
            <a:endParaRPr lang="en-US" sz="1600" dirty="0">
              <a:solidFill>
                <a:prstClr val="white"/>
              </a:solidFill>
              <a:latin typeface="Arial" panose="020B0604020202020204" pitchFamily="34" charset="0"/>
              <a:cs typeface="Arial" panose="020B0604020202020204" pitchFamily="34" charset="0"/>
            </a:endParaRPr>
          </a:p>
          <a:p>
            <a:pPr marL="285750" indent="-285750" latinLnBrk="0">
              <a:buFont typeface="Arial" panose="020B0604020202020204" pitchFamily="34" charset="0"/>
              <a:buChar char="•"/>
            </a:pPr>
            <a:r>
              <a:rPr lang="en-US" sz="2000" dirty="0">
                <a:solidFill>
                  <a:prstClr val="white"/>
                </a:solidFill>
                <a:latin typeface="Arial" panose="020B0604020202020204" pitchFamily="34" charset="0"/>
                <a:cs typeface="Arial" panose="020B0604020202020204" pitchFamily="34" charset="0"/>
              </a:rPr>
              <a:t>First approved nucleic-acid therapeutic administered by lumbar puncture</a:t>
            </a:r>
          </a:p>
          <a:p>
            <a:pPr marL="285750" indent="-285750" latinLnBrk="0">
              <a:buFont typeface="Arial" panose="020B0604020202020204" pitchFamily="34" charset="0"/>
              <a:buChar char="•"/>
            </a:pPr>
            <a:endParaRPr lang="en-US" sz="1600" dirty="0">
              <a:solidFill>
                <a:prstClr val="white"/>
              </a:solidFill>
              <a:latin typeface="Arial" panose="020B0604020202020204" pitchFamily="34" charset="0"/>
              <a:cs typeface="Arial" panose="020B0604020202020204" pitchFamily="34" charset="0"/>
            </a:endParaRPr>
          </a:p>
          <a:p>
            <a:pPr marL="285750" indent="-285750" latinLnBrk="0">
              <a:buFont typeface="Arial" panose="020B0604020202020204" pitchFamily="34" charset="0"/>
              <a:buChar char="•"/>
            </a:pPr>
            <a:r>
              <a:rPr lang="en-US" sz="2000" dirty="0">
                <a:solidFill>
                  <a:prstClr val="white"/>
                </a:solidFill>
                <a:latin typeface="Arial" panose="020B0604020202020204" pitchFamily="34" charset="0"/>
                <a:cs typeface="Arial" panose="020B0604020202020204" pitchFamily="34" charset="0"/>
              </a:rPr>
              <a:t>First approved nucleic-acid therapeutic for a neurological disease</a:t>
            </a:r>
          </a:p>
          <a:p>
            <a:pPr marL="285750" indent="-285750" latinLnBrk="0">
              <a:buFont typeface="Arial" panose="020B0604020202020204" pitchFamily="34" charset="0"/>
              <a:buChar char="•"/>
            </a:pPr>
            <a:endParaRPr lang="en-US" sz="1600" dirty="0">
              <a:solidFill>
                <a:prstClr val="white"/>
              </a:solidFill>
              <a:latin typeface="Arial" panose="020B0604020202020204" pitchFamily="34" charset="0"/>
              <a:cs typeface="Arial" panose="020B0604020202020204" pitchFamily="34" charset="0"/>
            </a:endParaRPr>
          </a:p>
          <a:p>
            <a:pPr marL="285750" indent="-285750" latinLnBrk="0">
              <a:buFont typeface="Arial" panose="020B0604020202020204" pitchFamily="34" charset="0"/>
              <a:buChar char="•"/>
            </a:pPr>
            <a:r>
              <a:rPr lang="en-US" sz="2000" dirty="0">
                <a:solidFill>
                  <a:prstClr val="white"/>
                </a:solidFill>
                <a:latin typeface="Arial" panose="020B0604020202020204" pitchFamily="34" charset="0"/>
                <a:cs typeface="Arial" panose="020B0604020202020204" pitchFamily="34" charset="0"/>
              </a:rPr>
              <a:t>First drug to demonstrate that pre-symptomatic treatment can markedly delay or prevent disease onset of a neurodegenerative disease </a:t>
            </a:r>
          </a:p>
          <a:p>
            <a:pPr marL="285750" indent="-285750" latinLnBrk="0">
              <a:buFont typeface="Arial" panose="020B0604020202020204" pitchFamily="34" charset="0"/>
              <a:buChar char="•"/>
            </a:pPr>
            <a:endParaRPr lang="en-US" sz="1600" dirty="0">
              <a:solidFill>
                <a:prstClr val="white"/>
              </a:solidFill>
              <a:latin typeface="Arial" panose="020B0604020202020204" pitchFamily="34" charset="0"/>
              <a:cs typeface="Arial" panose="020B0604020202020204" pitchFamily="34" charset="0"/>
            </a:endParaRPr>
          </a:p>
          <a:p>
            <a:pPr marL="285750" indent="-285750" latinLnBrk="0">
              <a:buFont typeface="Arial" panose="020B0604020202020204" pitchFamily="34" charset="0"/>
              <a:buChar char="•"/>
            </a:pPr>
            <a:r>
              <a:rPr lang="en-US" sz="2000" dirty="0">
                <a:solidFill>
                  <a:prstClr val="white"/>
                </a:solidFill>
                <a:latin typeface="Arial" panose="020B0604020202020204" pitchFamily="34" charset="0"/>
                <a:cs typeface="Arial" panose="020B0604020202020204" pitchFamily="34" charset="0"/>
              </a:rPr>
              <a:t>First disease-modifying drug for neurodegeneration</a:t>
            </a:r>
          </a:p>
        </p:txBody>
      </p:sp>
      <p:sp>
        <p:nvSpPr>
          <p:cNvPr id="3" name="TextBox 2"/>
          <p:cNvSpPr txBox="1"/>
          <p:nvPr/>
        </p:nvSpPr>
        <p:spPr>
          <a:xfrm>
            <a:off x="1612696" y="152400"/>
            <a:ext cx="5918608" cy="523220"/>
          </a:xfrm>
          <a:prstGeom prst="rect">
            <a:avLst/>
          </a:prstGeom>
          <a:noFill/>
        </p:spPr>
        <p:txBody>
          <a:bodyPr wrap="none" rtlCol="0">
            <a:spAutoFit/>
          </a:bodyPr>
          <a:lstStyle/>
          <a:p>
            <a:pPr algn="ctr" latinLnBrk="0"/>
            <a:r>
              <a:rPr lang="en-US" sz="2800" b="1" dirty="0" err="1">
                <a:solidFill>
                  <a:srgbClr val="FFFF00"/>
                </a:solidFill>
                <a:latin typeface="Arial" panose="020B0604020202020204" pitchFamily="34" charset="0"/>
                <a:cs typeface="Arial" panose="020B0604020202020204" pitchFamily="34" charset="0"/>
              </a:rPr>
              <a:t>Nusinersen</a:t>
            </a:r>
            <a:r>
              <a:rPr lang="en-US" sz="2800" b="1" dirty="0">
                <a:solidFill>
                  <a:srgbClr val="FFFF00"/>
                </a:solidFill>
                <a:latin typeface="Arial" panose="020B0604020202020204" pitchFamily="34" charset="0"/>
                <a:cs typeface="Arial" panose="020B0604020202020204" pitchFamily="34" charset="0"/>
              </a:rPr>
              <a:t>: a drug of many firsts</a:t>
            </a:r>
          </a:p>
        </p:txBody>
      </p:sp>
      <p:pic>
        <p:nvPicPr>
          <p:cNvPr id="4" name="Picture 3"/>
          <p:cNvPicPr>
            <a:picLocks noChangeAspect="1"/>
          </p:cNvPicPr>
          <p:nvPr/>
        </p:nvPicPr>
        <p:blipFill>
          <a:blip r:embed="rId3"/>
          <a:stretch>
            <a:fillRect/>
          </a:stretch>
        </p:blipFill>
        <p:spPr>
          <a:xfrm>
            <a:off x="701707" y="838199"/>
            <a:ext cx="4937093" cy="1814431"/>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8351" t="7181" r="17819" b="10104"/>
          <a:stretch/>
        </p:blipFill>
        <p:spPr>
          <a:xfrm>
            <a:off x="6095999" y="838200"/>
            <a:ext cx="2286001" cy="1814431"/>
          </a:xfrm>
          <a:prstGeom prst="rect">
            <a:avLst/>
          </a:prstGeom>
        </p:spPr>
      </p:pic>
      <p:grpSp>
        <p:nvGrpSpPr>
          <p:cNvPr id="6" name="Group 5"/>
          <p:cNvGrpSpPr/>
          <p:nvPr/>
        </p:nvGrpSpPr>
        <p:grpSpPr>
          <a:xfrm>
            <a:off x="2590800" y="838199"/>
            <a:ext cx="3810000" cy="2952930"/>
            <a:chOff x="7010400" y="838199"/>
            <a:chExt cx="3810000" cy="2952930"/>
          </a:xfrm>
        </p:grpSpPr>
        <p:sp>
          <p:nvSpPr>
            <p:cNvPr id="7" name="Rectangle 6"/>
            <p:cNvSpPr/>
            <p:nvPr/>
          </p:nvSpPr>
          <p:spPr>
            <a:xfrm>
              <a:off x="7010400" y="838199"/>
              <a:ext cx="3810000" cy="29529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10400" y="897689"/>
              <a:ext cx="3810000" cy="1695450"/>
            </a:xfrm>
            <a:prstGeom prst="rect">
              <a:avLst/>
            </a:prstGeom>
          </p:spPr>
        </p:pic>
        <p:sp>
          <p:nvSpPr>
            <p:cNvPr id="9" name="TextBox 8"/>
            <p:cNvSpPr txBox="1"/>
            <p:nvPr/>
          </p:nvSpPr>
          <p:spPr>
            <a:xfrm>
              <a:off x="7010400" y="2590800"/>
              <a:ext cx="3810000" cy="1200329"/>
            </a:xfrm>
            <a:prstGeom prst="rect">
              <a:avLst/>
            </a:prstGeom>
            <a:noFill/>
          </p:spPr>
          <p:txBody>
            <a:bodyPr wrap="square" rtlCol="0">
              <a:spAutoFit/>
            </a:bodyPr>
            <a:lstStyle/>
            <a:p>
              <a:pPr algn="ctr"/>
              <a:r>
                <a:rPr lang="en-US" dirty="0">
                  <a:solidFill>
                    <a:srgbClr val="966400"/>
                  </a:solidFill>
                </a:rPr>
                <a:t>Best Biotechnology Product 2017</a:t>
              </a:r>
            </a:p>
            <a:p>
              <a:pPr algn="ctr"/>
              <a:r>
                <a:rPr lang="en-US" dirty="0">
                  <a:solidFill>
                    <a:srgbClr val="966400"/>
                  </a:solidFill>
                </a:rPr>
                <a:t>for extraordinary achievement</a:t>
              </a:r>
            </a:p>
            <a:p>
              <a:pPr algn="ctr"/>
              <a:r>
                <a:rPr lang="en-US" dirty="0">
                  <a:solidFill>
                    <a:srgbClr val="966400"/>
                  </a:solidFill>
                </a:rPr>
                <a:t>in scientific innovation that improves the state of human health</a:t>
              </a:r>
            </a:p>
          </p:txBody>
        </p:sp>
      </p:grpSp>
    </p:spTree>
    <p:extLst>
      <p:ext uri="{BB962C8B-B14F-4D97-AF65-F5344CB8AC3E}">
        <p14:creationId xmlns:p14="http://schemas.microsoft.com/office/powerpoint/2010/main" val="1503603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69537" y="391180"/>
            <a:ext cx="1604927" cy="523220"/>
          </a:xfrm>
          <a:prstGeom prst="rect">
            <a:avLst/>
          </a:prstGeom>
          <a:noFill/>
        </p:spPr>
        <p:txBody>
          <a:bodyPr wrap="none" rtlCol="0">
            <a:spAutoFit/>
          </a:bodyPr>
          <a:lstStyle/>
          <a:p>
            <a:pPr latinLnBrk="0"/>
            <a:r>
              <a:rPr lang="en-US" sz="2800" b="1" dirty="0">
                <a:solidFill>
                  <a:srgbClr val="FFFF00"/>
                </a:solidFill>
                <a:latin typeface="Arial" panose="020B0604020202020204" pitchFamily="34" charset="0"/>
                <a:cs typeface="Arial" panose="020B0604020202020204" pitchFamily="34" charset="0"/>
              </a:rPr>
              <a:t>Updates</a:t>
            </a:r>
          </a:p>
        </p:txBody>
      </p:sp>
      <p:sp>
        <p:nvSpPr>
          <p:cNvPr id="3" name="Rectangle 2"/>
          <p:cNvSpPr/>
          <p:nvPr/>
        </p:nvSpPr>
        <p:spPr>
          <a:xfrm>
            <a:off x="762000" y="1143000"/>
            <a:ext cx="7848600" cy="4708981"/>
          </a:xfrm>
          <a:prstGeom prst="rect">
            <a:avLst/>
          </a:prstGeom>
        </p:spPr>
        <p:txBody>
          <a:bodyPr wrap="square">
            <a:spAutoFit/>
          </a:bodyPr>
          <a:lstStyle/>
          <a:p>
            <a:pPr marL="342900" indent="-342900" latinLnBrk="0">
              <a:buFont typeface="Arial" panose="020B0604020202020204" pitchFamily="34" charset="0"/>
              <a:buChar char="•"/>
            </a:pPr>
            <a:r>
              <a:rPr lang="en-US" sz="2000" dirty="0">
                <a:solidFill>
                  <a:prstClr val="white"/>
                </a:solidFill>
                <a:latin typeface="Arial" panose="020B0604020202020204" pitchFamily="34" charset="0"/>
                <a:ea typeface="Calibri" panose="020F0502020204030204" pitchFamily="34" charset="0"/>
                <a:cs typeface="Arial" panose="020B0604020202020204" pitchFamily="34" charset="0"/>
              </a:rPr>
              <a:t>November 2018: ~6,000 patients currently on </a:t>
            </a:r>
            <a:r>
              <a:rPr lang="en-US" sz="2000" dirty="0" err="1">
                <a:solidFill>
                  <a:prstClr val="white"/>
                </a:solidFill>
                <a:latin typeface="Arial" panose="020B0604020202020204" pitchFamily="34" charset="0"/>
                <a:ea typeface="Calibri" panose="020F0502020204030204" pitchFamily="34" charset="0"/>
                <a:cs typeface="Arial" panose="020B0604020202020204" pitchFamily="34" charset="0"/>
              </a:rPr>
              <a:t>Spinraza</a:t>
            </a:r>
            <a:r>
              <a:rPr lang="en-US" sz="2000" dirty="0">
                <a:solidFill>
                  <a:prstClr val="white"/>
                </a:solidFill>
                <a:latin typeface="Arial" panose="020B0604020202020204" pitchFamily="34" charset="0"/>
                <a:ea typeface="Calibri" panose="020F0502020204030204" pitchFamily="34" charset="0"/>
                <a:cs typeface="Arial" panose="020B0604020202020204" pitchFamily="34" charset="0"/>
              </a:rPr>
              <a:t> worldwide; &gt;10% of adults with SMA in the US</a:t>
            </a:r>
          </a:p>
          <a:p>
            <a:pPr marL="342900" indent="-342900" latinLnBrk="0">
              <a:buFont typeface="Arial" panose="020B0604020202020204" pitchFamily="34" charset="0"/>
              <a:buChar char="•"/>
            </a:pPr>
            <a:endParaRPr lang="en-US" sz="2000" dirty="0">
              <a:solidFill>
                <a:prstClr val="white"/>
              </a:solidFill>
              <a:latin typeface="Arial" panose="020B0604020202020204" pitchFamily="34" charset="0"/>
              <a:ea typeface="Calibri" panose="020F0502020204030204" pitchFamily="34" charset="0"/>
              <a:cs typeface="Arial" panose="020B0604020202020204" pitchFamily="34" charset="0"/>
            </a:endParaRPr>
          </a:p>
          <a:p>
            <a:pPr marL="342900" indent="-342900" latinLnBrk="0">
              <a:buFont typeface="Arial" panose="020B0604020202020204" pitchFamily="34" charset="0"/>
              <a:buChar char="•"/>
            </a:pPr>
            <a:r>
              <a:rPr lang="en-US" sz="2000" dirty="0">
                <a:solidFill>
                  <a:prstClr val="white"/>
                </a:solidFill>
                <a:latin typeface="Arial" panose="020B0604020202020204" pitchFamily="34" charset="0"/>
                <a:ea typeface="Calibri" panose="020F0502020204030204" pitchFamily="34" charset="0"/>
                <a:cs typeface="Arial" panose="020B0604020202020204" pitchFamily="34" charset="0"/>
              </a:rPr>
              <a:t>&gt;200 sites are already dosing </a:t>
            </a:r>
            <a:r>
              <a:rPr lang="en-US" sz="2000" dirty="0" err="1">
                <a:solidFill>
                  <a:prstClr val="white"/>
                </a:solidFill>
                <a:latin typeface="Arial" panose="020B0604020202020204" pitchFamily="34" charset="0"/>
                <a:ea typeface="Calibri" panose="020F0502020204030204" pitchFamily="34" charset="0"/>
                <a:cs typeface="Arial" panose="020B0604020202020204" pitchFamily="34" charset="0"/>
              </a:rPr>
              <a:t>Spinraza</a:t>
            </a:r>
            <a:r>
              <a:rPr lang="en-US" sz="2000" dirty="0">
                <a:solidFill>
                  <a:prstClr val="white"/>
                </a:solidFill>
                <a:latin typeface="Arial" panose="020B0604020202020204" pitchFamily="34" charset="0"/>
                <a:ea typeface="Calibri" panose="020F0502020204030204" pitchFamily="34" charset="0"/>
                <a:cs typeface="Arial" panose="020B0604020202020204" pitchFamily="34" charset="0"/>
              </a:rPr>
              <a:t> across the U.S.</a:t>
            </a:r>
          </a:p>
          <a:p>
            <a:pPr marL="342900" indent="-342900" latinLnBrk="0">
              <a:buFont typeface="Arial" panose="020B0604020202020204" pitchFamily="34" charset="0"/>
              <a:buChar char="•"/>
            </a:pPr>
            <a:endParaRPr lang="en-US" sz="2000" dirty="0">
              <a:solidFill>
                <a:prstClr val="white"/>
              </a:solidFill>
              <a:latin typeface="Arial" panose="020B0604020202020204" pitchFamily="34" charset="0"/>
              <a:ea typeface="Calibri" panose="020F0502020204030204" pitchFamily="34" charset="0"/>
              <a:cs typeface="Arial" panose="020B0604020202020204" pitchFamily="34" charset="0"/>
            </a:endParaRPr>
          </a:p>
          <a:p>
            <a:pPr marL="342900" indent="-342900" latinLnBrk="0">
              <a:buFont typeface="Arial" panose="020B0604020202020204" pitchFamily="34" charset="0"/>
              <a:buChar char="•"/>
            </a:pPr>
            <a:r>
              <a:rPr lang="en-US" sz="2000" dirty="0">
                <a:solidFill>
                  <a:prstClr val="white"/>
                </a:solidFill>
                <a:latin typeface="Arial" panose="020B0604020202020204" pitchFamily="34" charset="0"/>
                <a:ea typeface="Calibri" panose="020F0502020204030204" pitchFamily="34" charset="0"/>
                <a:cs typeface="Arial" panose="020B0604020202020204" pitchFamily="34" charset="0"/>
              </a:rPr>
              <a:t>Missouri, Utah, Minnesota, Indiana, and New York recently added SMA to newborn screening panel; ongoing efforts in other states; already adopted in Taiwan</a:t>
            </a:r>
          </a:p>
          <a:p>
            <a:pPr marL="342900" indent="-342900" latinLnBrk="0">
              <a:buFont typeface="Arial" panose="020B0604020202020204" pitchFamily="34" charset="0"/>
              <a:buChar char="•"/>
            </a:pPr>
            <a:endParaRPr lang="en-US" sz="2000" dirty="0">
              <a:solidFill>
                <a:prstClr val="white"/>
              </a:solidFill>
              <a:latin typeface="Arial" panose="020B0604020202020204" pitchFamily="34" charset="0"/>
              <a:ea typeface="Calibri" panose="020F0502020204030204" pitchFamily="34" charset="0"/>
              <a:cs typeface="Arial" panose="020B0604020202020204" pitchFamily="34" charset="0"/>
            </a:endParaRPr>
          </a:p>
          <a:p>
            <a:pPr marL="342900" indent="-342900" latinLnBrk="0">
              <a:buFont typeface="Arial" panose="020B0604020202020204" pitchFamily="34" charset="0"/>
              <a:buChar char="•"/>
            </a:pPr>
            <a:r>
              <a:rPr lang="en-US" sz="2000" dirty="0">
                <a:solidFill>
                  <a:prstClr val="white"/>
                </a:solidFill>
                <a:latin typeface="Arial" panose="020B0604020202020204" pitchFamily="34" charset="0"/>
                <a:cs typeface="Arial" panose="020B0604020202020204" pitchFamily="34" charset="0"/>
              </a:rPr>
              <a:t>July 3, 2018: US Health &amp; Human Services Secretary Alex Azar approves the recommendation that newborn screening for SMA be implemented nationwide; 4 million newborns born annually in the US will be screened for 35 conditions, including SMA</a:t>
            </a:r>
          </a:p>
          <a:p>
            <a:pPr marL="342900" indent="-342900" latinLnBrk="0">
              <a:buFont typeface="Arial" panose="020B0604020202020204" pitchFamily="34" charset="0"/>
              <a:buChar char="•"/>
            </a:pPr>
            <a:endParaRPr lang="en-US" sz="2000" dirty="0">
              <a:solidFill>
                <a:prstClr val="white"/>
              </a:solidFill>
              <a:latin typeface="Arial" panose="020B0604020202020204" pitchFamily="34" charset="0"/>
              <a:ea typeface="Calibri" panose="020F0502020204030204" pitchFamily="34" charset="0"/>
              <a:cs typeface="Arial" panose="020B0604020202020204" pitchFamily="34" charset="0"/>
            </a:endParaRPr>
          </a:p>
          <a:p>
            <a:pPr marL="342900" indent="-342900" latinLnBrk="0">
              <a:buFont typeface="Arial" panose="020B0604020202020204" pitchFamily="34" charset="0"/>
              <a:buChar char="•"/>
            </a:pPr>
            <a:r>
              <a:rPr lang="en-US" sz="2000" dirty="0" err="1">
                <a:solidFill>
                  <a:prstClr val="white"/>
                </a:solidFill>
                <a:latin typeface="Arial" panose="020B0604020202020204" pitchFamily="34" charset="0"/>
                <a:ea typeface="Calibri" panose="020F0502020204030204" pitchFamily="34" charset="0"/>
                <a:cs typeface="Arial" panose="020B0604020202020204" pitchFamily="34" charset="0"/>
              </a:rPr>
              <a:t>Spinraza</a:t>
            </a:r>
            <a:r>
              <a:rPr lang="en-US" sz="2000" dirty="0">
                <a:solidFill>
                  <a:prstClr val="white"/>
                </a:solidFill>
                <a:latin typeface="Arial" panose="020B0604020202020204" pitchFamily="34" charset="0"/>
                <a:ea typeface="Calibri" panose="020F0502020204030204" pitchFamily="34" charset="0"/>
                <a:cs typeface="Arial" panose="020B0604020202020204" pitchFamily="34" charset="0"/>
              </a:rPr>
              <a:t> approved in 35 countries; reimbursed in 28</a:t>
            </a:r>
          </a:p>
        </p:txBody>
      </p:sp>
      <p:pic>
        <p:nvPicPr>
          <p:cNvPr id="4" name="Picture 7" descr="Image resu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6930" y="6127617"/>
            <a:ext cx="1722270" cy="577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69888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40221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Line 2"/>
          <p:cNvSpPr>
            <a:spLocks noChangeShapeType="1"/>
          </p:cNvSpPr>
          <p:nvPr/>
        </p:nvSpPr>
        <p:spPr bwMode="auto">
          <a:xfrm>
            <a:off x="967563" y="5060950"/>
            <a:ext cx="4861737" cy="0"/>
          </a:xfrm>
          <a:prstGeom prst="line">
            <a:avLst/>
          </a:prstGeom>
          <a:noFill/>
          <a:ln w="19050">
            <a:solidFill>
              <a:schemeClr val="tx1"/>
            </a:solidFill>
            <a:round/>
            <a:headEnd/>
            <a:tailEnd/>
          </a:ln>
        </p:spPr>
        <p:txBody>
          <a:bodyPr wrap="none" anchor="ctr"/>
          <a:lstStyle/>
          <a:p>
            <a:pPr fontAlgn="base" latinLnBrk="0">
              <a:spcBef>
                <a:spcPct val="0"/>
              </a:spcBef>
              <a:spcAft>
                <a:spcPct val="0"/>
              </a:spcAft>
            </a:pPr>
            <a:endParaRPr lang="en-US">
              <a:solidFill>
                <a:srgbClr val="FFFF99"/>
              </a:solidFill>
              <a:latin typeface="Arial" charset="0"/>
            </a:endParaRPr>
          </a:p>
        </p:txBody>
      </p:sp>
      <p:sp>
        <p:nvSpPr>
          <p:cNvPr id="101379" name="Line 3"/>
          <p:cNvSpPr>
            <a:spLocks noChangeShapeType="1"/>
          </p:cNvSpPr>
          <p:nvPr/>
        </p:nvSpPr>
        <p:spPr bwMode="auto">
          <a:xfrm>
            <a:off x="1041992" y="3022600"/>
            <a:ext cx="4796834" cy="0"/>
          </a:xfrm>
          <a:prstGeom prst="line">
            <a:avLst/>
          </a:prstGeom>
          <a:noFill/>
          <a:ln w="19050">
            <a:solidFill>
              <a:schemeClr val="tx1"/>
            </a:solidFill>
            <a:round/>
            <a:headEnd/>
            <a:tailEnd/>
          </a:ln>
        </p:spPr>
        <p:txBody>
          <a:bodyPr wrap="none" anchor="ctr"/>
          <a:lstStyle/>
          <a:p>
            <a:pPr fontAlgn="base" latinLnBrk="0">
              <a:spcBef>
                <a:spcPct val="0"/>
              </a:spcBef>
              <a:spcAft>
                <a:spcPct val="0"/>
              </a:spcAft>
            </a:pPr>
            <a:endParaRPr lang="en-US">
              <a:solidFill>
                <a:srgbClr val="FFFF99"/>
              </a:solidFill>
              <a:latin typeface="Arial" charset="0"/>
            </a:endParaRPr>
          </a:p>
        </p:txBody>
      </p:sp>
      <p:grpSp>
        <p:nvGrpSpPr>
          <p:cNvPr id="101380" name="Group 4"/>
          <p:cNvGrpSpPr>
            <a:grpSpLocks/>
          </p:cNvGrpSpPr>
          <p:nvPr/>
        </p:nvGrpSpPr>
        <p:grpSpPr bwMode="auto">
          <a:xfrm>
            <a:off x="5156200" y="2914650"/>
            <a:ext cx="787400" cy="2254250"/>
            <a:chOff x="2912" y="1836"/>
            <a:chExt cx="592" cy="1420"/>
          </a:xfrm>
        </p:grpSpPr>
        <p:sp>
          <p:nvSpPr>
            <p:cNvPr id="101442" name="Rectangle 5"/>
            <p:cNvSpPr>
              <a:spLocks noChangeArrowheads="1"/>
            </p:cNvSpPr>
            <p:nvPr/>
          </p:nvSpPr>
          <p:spPr bwMode="auto">
            <a:xfrm>
              <a:off x="2928" y="3120"/>
              <a:ext cx="576" cy="136"/>
            </a:xfrm>
            <a:prstGeom prst="rect">
              <a:avLst/>
            </a:prstGeom>
            <a:solidFill>
              <a:srgbClr val="CCFFCC"/>
            </a:solidFill>
            <a:ln w="12700">
              <a:solidFill>
                <a:schemeClr val="bg2"/>
              </a:solidFill>
              <a:miter lim="800000"/>
              <a:headEnd/>
              <a:tailEnd/>
            </a:ln>
          </p:spPr>
          <p:txBody>
            <a:bodyPr wrap="none" anchor="ctr"/>
            <a:lstStyle/>
            <a:p>
              <a:pPr algn="ctr" eaLnBrk="0" fontAlgn="base" latinLnBrk="0" hangingPunct="0">
                <a:spcBef>
                  <a:spcPct val="0"/>
                </a:spcBef>
                <a:spcAft>
                  <a:spcPct val="0"/>
                </a:spcAft>
              </a:pPr>
              <a:r>
                <a:rPr lang="en-US" sz="1400" b="1">
                  <a:solidFill>
                    <a:srgbClr val="000000"/>
                  </a:solidFill>
                  <a:latin typeface="Arial" charset="0"/>
                </a:rPr>
                <a:t>8</a:t>
              </a:r>
            </a:p>
          </p:txBody>
        </p:sp>
        <p:sp>
          <p:nvSpPr>
            <p:cNvPr id="101443" name="Rectangle 6"/>
            <p:cNvSpPr>
              <a:spLocks noChangeArrowheads="1"/>
            </p:cNvSpPr>
            <p:nvPr/>
          </p:nvSpPr>
          <p:spPr bwMode="auto">
            <a:xfrm>
              <a:off x="2912" y="1836"/>
              <a:ext cx="576" cy="136"/>
            </a:xfrm>
            <a:prstGeom prst="rect">
              <a:avLst/>
            </a:prstGeom>
            <a:solidFill>
              <a:srgbClr val="CCFFCC"/>
            </a:solidFill>
            <a:ln w="12700">
              <a:solidFill>
                <a:schemeClr val="bg2"/>
              </a:solidFill>
              <a:miter lim="800000"/>
              <a:headEnd/>
              <a:tailEnd/>
            </a:ln>
          </p:spPr>
          <p:txBody>
            <a:bodyPr wrap="none" anchor="ctr"/>
            <a:lstStyle/>
            <a:p>
              <a:pPr algn="ctr" eaLnBrk="0" fontAlgn="base" latinLnBrk="0" hangingPunct="0">
                <a:spcBef>
                  <a:spcPct val="0"/>
                </a:spcBef>
                <a:spcAft>
                  <a:spcPct val="0"/>
                </a:spcAft>
              </a:pPr>
              <a:r>
                <a:rPr lang="en-US" sz="1400" b="1">
                  <a:solidFill>
                    <a:srgbClr val="000000"/>
                  </a:solidFill>
                  <a:latin typeface="Arial" charset="0"/>
                </a:rPr>
                <a:t>8</a:t>
              </a:r>
            </a:p>
          </p:txBody>
        </p:sp>
      </p:grpSp>
      <p:sp>
        <p:nvSpPr>
          <p:cNvPr id="101381" name="Rectangle 7"/>
          <p:cNvSpPr>
            <a:spLocks noGrp="1" noChangeArrowheads="1"/>
          </p:cNvSpPr>
          <p:nvPr>
            <p:ph type="title" idx="4294967295"/>
          </p:nvPr>
        </p:nvSpPr>
        <p:spPr>
          <a:xfrm>
            <a:off x="209550" y="0"/>
            <a:ext cx="8724900" cy="1524000"/>
          </a:xfrm>
        </p:spPr>
        <p:txBody>
          <a:bodyPr/>
          <a:lstStyle/>
          <a:p>
            <a:pPr eaLnBrk="1" hangingPunct="1"/>
            <a:r>
              <a:rPr lang="en-US" sz="2800" b="1">
                <a:solidFill>
                  <a:srgbClr val="FFFF00"/>
                </a:solidFill>
                <a:latin typeface="Arial" charset="0"/>
              </a:rPr>
              <a:t> A single nucleotide difference causes </a:t>
            </a:r>
            <a:br>
              <a:rPr lang="en-US" sz="2800" b="1">
                <a:solidFill>
                  <a:srgbClr val="FFFF00"/>
                </a:solidFill>
                <a:latin typeface="Arial" charset="0"/>
              </a:rPr>
            </a:br>
            <a:r>
              <a:rPr lang="en-US" sz="2800" b="1">
                <a:solidFill>
                  <a:srgbClr val="FFFF00"/>
                </a:solidFill>
                <a:latin typeface="Arial" charset="0"/>
              </a:rPr>
              <a:t>exon skipping in </a:t>
            </a:r>
            <a:r>
              <a:rPr lang="en-US" sz="2800" b="1" i="1">
                <a:solidFill>
                  <a:srgbClr val="FFFF00"/>
                </a:solidFill>
                <a:latin typeface="Arial" charset="0"/>
              </a:rPr>
              <a:t>SMN2</a:t>
            </a:r>
          </a:p>
        </p:txBody>
      </p:sp>
      <p:grpSp>
        <p:nvGrpSpPr>
          <p:cNvPr id="101382" name="Group 8"/>
          <p:cNvGrpSpPr>
            <a:grpSpLocks/>
          </p:cNvGrpSpPr>
          <p:nvPr/>
        </p:nvGrpSpPr>
        <p:grpSpPr bwMode="auto">
          <a:xfrm flipV="1">
            <a:off x="2879725" y="4570413"/>
            <a:ext cx="1371600" cy="387350"/>
            <a:chOff x="1680" y="1630"/>
            <a:chExt cx="864" cy="244"/>
          </a:xfrm>
        </p:grpSpPr>
        <p:grpSp>
          <p:nvGrpSpPr>
            <p:cNvPr id="101436" name="Group 9"/>
            <p:cNvGrpSpPr>
              <a:grpSpLocks/>
            </p:cNvGrpSpPr>
            <p:nvPr/>
          </p:nvGrpSpPr>
          <p:grpSpPr bwMode="auto">
            <a:xfrm>
              <a:off x="1960" y="1630"/>
              <a:ext cx="584" cy="242"/>
              <a:chOff x="1960" y="1630"/>
              <a:chExt cx="584" cy="242"/>
            </a:xfrm>
          </p:grpSpPr>
          <p:sp>
            <p:nvSpPr>
              <p:cNvPr id="101440" name="Line 10"/>
              <p:cNvSpPr>
                <a:spLocks noChangeShapeType="1"/>
              </p:cNvSpPr>
              <p:nvPr/>
            </p:nvSpPr>
            <p:spPr bwMode="auto">
              <a:xfrm>
                <a:off x="1960" y="1630"/>
                <a:ext cx="0" cy="192"/>
              </a:xfrm>
              <a:prstGeom prst="line">
                <a:avLst/>
              </a:prstGeom>
              <a:noFill/>
              <a:ln w="9525">
                <a:solidFill>
                  <a:schemeClr val="tx1"/>
                </a:solidFill>
                <a:round/>
                <a:headEnd/>
                <a:tailEnd/>
              </a:ln>
            </p:spPr>
            <p:txBody>
              <a:bodyPr wrap="none" anchor="ctr"/>
              <a:lstStyle/>
              <a:p>
                <a:pPr fontAlgn="base" latinLnBrk="0">
                  <a:spcBef>
                    <a:spcPct val="0"/>
                  </a:spcBef>
                  <a:spcAft>
                    <a:spcPct val="0"/>
                  </a:spcAft>
                </a:pPr>
                <a:endParaRPr lang="en-US">
                  <a:solidFill>
                    <a:srgbClr val="FFFF99"/>
                  </a:solidFill>
                  <a:latin typeface="Arial" charset="0"/>
                </a:endParaRPr>
              </a:p>
            </p:txBody>
          </p:sp>
          <p:sp>
            <p:nvSpPr>
              <p:cNvPr id="101441" name="Line 11"/>
              <p:cNvSpPr>
                <a:spLocks noChangeShapeType="1"/>
              </p:cNvSpPr>
              <p:nvPr/>
            </p:nvSpPr>
            <p:spPr bwMode="auto">
              <a:xfrm>
                <a:off x="1968" y="1824"/>
                <a:ext cx="576" cy="48"/>
              </a:xfrm>
              <a:prstGeom prst="line">
                <a:avLst/>
              </a:prstGeom>
              <a:noFill/>
              <a:ln w="9525">
                <a:solidFill>
                  <a:schemeClr val="tx1"/>
                </a:solidFill>
                <a:round/>
                <a:headEnd/>
                <a:tailEnd/>
              </a:ln>
            </p:spPr>
            <p:txBody>
              <a:bodyPr wrap="none" anchor="ctr"/>
              <a:lstStyle/>
              <a:p>
                <a:pPr fontAlgn="base" latinLnBrk="0">
                  <a:spcBef>
                    <a:spcPct val="0"/>
                  </a:spcBef>
                  <a:spcAft>
                    <a:spcPct val="0"/>
                  </a:spcAft>
                </a:pPr>
                <a:endParaRPr lang="en-US">
                  <a:solidFill>
                    <a:srgbClr val="FFFF99"/>
                  </a:solidFill>
                  <a:latin typeface="Arial" charset="0"/>
                </a:endParaRPr>
              </a:p>
            </p:txBody>
          </p:sp>
        </p:grpSp>
        <p:grpSp>
          <p:nvGrpSpPr>
            <p:cNvPr id="101437" name="Group 12"/>
            <p:cNvGrpSpPr>
              <a:grpSpLocks/>
            </p:cNvGrpSpPr>
            <p:nvPr/>
          </p:nvGrpSpPr>
          <p:grpSpPr bwMode="auto">
            <a:xfrm flipH="1">
              <a:off x="1680" y="1632"/>
              <a:ext cx="192" cy="242"/>
              <a:chOff x="1954" y="1630"/>
              <a:chExt cx="590" cy="242"/>
            </a:xfrm>
          </p:grpSpPr>
          <p:sp>
            <p:nvSpPr>
              <p:cNvPr id="101438" name="Line 13"/>
              <p:cNvSpPr>
                <a:spLocks noChangeShapeType="1"/>
              </p:cNvSpPr>
              <p:nvPr/>
            </p:nvSpPr>
            <p:spPr bwMode="auto">
              <a:xfrm>
                <a:off x="1954" y="1630"/>
                <a:ext cx="0" cy="192"/>
              </a:xfrm>
              <a:prstGeom prst="line">
                <a:avLst/>
              </a:prstGeom>
              <a:noFill/>
              <a:ln w="9525">
                <a:solidFill>
                  <a:schemeClr val="tx1"/>
                </a:solidFill>
                <a:round/>
                <a:headEnd/>
                <a:tailEnd/>
              </a:ln>
            </p:spPr>
            <p:txBody>
              <a:bodyPr wrap="none" anchor="ctr"/>
              <a:lstStyle/>
              <a:p>
                <a:pPr fontAlgn="base" latinLnBrk="0">
                  <a:spcBef>
                    <a:spcPct val="0"/>
                  </a:spcBef>
                  <a:spcAft>
                    <a:spcPct val="0"/>
                  </a:spcAft>
                </a:pPr>
                <a:endParaRPr lang="en-US">
                  <a:solidFill>
                    <a:srgbClr val="FFFF99"/>
                  </a:solidFill>
                  <a:latin typeface="Arial" charset="0"/>
                </a:endParaRPr>
              </a:p>
            </p:txBody>
          </p:sp>
          <p:sp>
            <p:nvSpPr>
              <p:cNvPr id="101439" name="Line 14"/>
              <p:cNvSpPr>
                <a:spLocks noChangeShapeType="1"/>
              </p:cNvSpPr>
              <p:nvPr/>
            </p:nvSpPr>
            <p:spPr bwMode="auto">
              <a:xfrm>
                <a:off x="1968" y="1824"/>
                <a:ext cx="576" cy="48"/>
              </a:xfrm>
              <a:prstGeom prst="line">
                <a:avLst/>
              </a:prstGeom>
              <a:noFill/>
              <a:ln w="9525">
                <a:solidFill>
                  <a:schemeClr val="tx1"/>
                </a:solidFill>
                <a:round/>
                <a:headEnd/>
                <a:tailEnd/>
              </a:ln>
            </p:spPr>
            <p:txBody>
              <a:bodyPr wrap="none" anchor="ctr"/>
              <a:lstStyle/>
              <a:p>
                <a:pPr fontAlgn="base" latinLnBrk="0">
                  <a:spcBef>
                    <a:spcPct val="0"/>
                  </a:spcBef>
                  <a:spcAft>
                    <a:spcPct val="0"/>
                  </a:spcAft>
                </a:pPr>
                <a:endParaRPr lang="en-US">
                  <a:solidFill>
                    <a:srgbClr val="FFFF99"/>
                  </a:solidFill>
                  <a:latin typeface="Arial" charset="0"/>
                </a:endParaRPr>
              </a:p>
            </p:txBody>
          </p:sp>
        </p:grpSp>
      </p:grpSp>
      <p:sp>
        <p:nvSpPr>
          <p:cNvPr id="101383" name="Line 15"/>
          <p:cNvSpPr>
            <a:spLocks noChangeShapeType="1"/>
          </p:cNvSpPr>
          <p:nvPr/>
        </p:nvSpPr>
        <p:spPr bwMode="auto">
          <a:xfrm>
            <a:off x="2362200" y="5164138"/>
            <a:ext cx="1379538" cy="474662"/>
          </a:xfrm>
          <a:prstGeom prst="line">
            <a:avLst/>
          </a:prstGeom>
          <a:noFill/>
          <a:ln w="57150">
            <a:solidFill>
              <a:srgbClr val="FF0000"/>
            </a:solidFill>
            <a:round/>
            <a:headEnd/>
            <a:tailEnd/>
          </a:ln>
        </p:spPr>
        <p:txBody>
          <a:bodyPr wrap="none" anchor="ctr"/>
          <a:lstStyle/>
          <a:p>
            <a:pPr fontAlgn="base" latinLnBrk="0">
              <a:spcBef>
                <a:spcPct val="0"/>
              </a:spcBef>
              <a:spcAft>
                <a:spcPct val="0"/>
              </a:spcAft>
            </a:pPr>
            <a:endParaRPr lang="en-US">
              <a:solidFill>
                <a:srgbClr val="FFFF99"/>
              </a:solidFill>
              <a:latin typeface="Arial" charset="0"/>
            </a:endParaRPr>
          </a:p>
        </p:txBody>
      </p:sp>
      <p:sp>
        <p:nvSpPr>
          <p:cNvPr id="101384" name="Line 16"/>
          <p:cNvSpPr>
            <a:spLocks noChangeShapeType="1"/>
          </p:cNvSpPr>
          <p:nvPr/>
        </p:nvSpPr>
        <p:spPr bwMode="auto">
          <a:xfrm flipH="1">
            <a:off x="3741738" y="5168900"/>
            <a:ext cx="1439862" cy="469900"/>
          </a:xfrm>
          <a:prstGeom prst="line">
            <a:avLst/>
          </a:prstGeom>
          <a:noFill/>
          <a:ln w="57150">
            <a:solidFill>
              <a:srgbClr val="FF0000"/>
            </a:solidFill>
            <a:round/>
            <a:headEnd/>
            <a:tailEnd/>
          </a:ln>
        </p:spPr>
        <p:txBody>
          <a:bodyPr wrap="none" anchor="ctr"/>
          <a:lstStyle/>
          <a:p>
            <a:pPr fontAlgn="base" latinLnBrk="0">
              <a:spcBef>
                <a:spcPct val="0"/>
              </a:spcBef>
              <a:spcAft>
                <a:spcPct val="0"/>
              </a:spcAft>
            </a:pPr>
            <a:endParaRPr lang="en-US">
              <a:solidFill>
                <a:srgbClr val="FFFF99"/>
              </a:solidFill>
              <a:latin typeface="Arial" charset="0"/>
            </a:endParaRPr>
          </a:p>
        </p:txBody>
      </p:sp>
      <p:sp>
        <p:nvSpPr>
          <p:cNvPr id="101385" name="Line 17"/>
          <p:cNvSpPr>
            <a:spLocks noChangeShapeType="1"/>
          </p:cNvSpPr>
          <p:nvPr/>
        </p:nvSpPr>
        <p:spPr bwMode="auto">
          <a:xfrm>
            <a:off x="5259388" y="5181600"/>
            <a:ext cx="0" cy="76200"/>
          </a:xfrm>
          <a:prstGeom prst="line">
            <a:avLst/>
          </a:prstGeom>
          <a:noFill/>
          <a:ln w="6350">
            <a:solidFill>
              <a:schemeClr val="tx1"/>
            </a:solidFill>
            <a:round/>
            <a:headEnd/>
            <a:tailEnd/>
          </a:ln>
        </p:spPr>
        <p:txBody>
          <a:bodyPr wrap="none" anchor="ctr"/>
          <a:lstStyle/>
          <a:p>
            <a:pPr fontAlgn="base" latinLnBrk="0">
              <a:spcBef>
                <a:spcPct val="0"/>
              </a:spcBef>
              <a:spcAft>
                <a:spcPct val="0"/>
              </a:spcAft>
            </a:pPr>
            <a:endParaRPr lang="en-US">
              <a:solidFill>
                <a:srgbClr val="FFFF99"/>
              </a:solidFill>
              <a:latin typeface="Arial" charset="0"/>
            </a:endParaRPr>
          </a:p>
        </p:txBody>
      </p:sp>
      <p:sp>
        <p:nvSpPr>
          <p:cNvPr id="101386" name="Text Box 18"/>
          <p:cNvSpPr txBox="1">
            <a:spLocks noChangeArrowheads="1"/>
          </p:cNvSpPr>
          <p:nvPr/>
        </p:nvSpPr>
        <p:spPr bwMode="auto">
          <a:xfrm>
            <a:off x="5111750" y="5241925"/>
            <a:ext cx="528638" cy="244475"/>
          </a:xfrm>
          <a:prstGeom prst="rect">
            <a:avLst/>
          </a:prstGeom>
          <a:noFill/>
          <a:ln w="9525">
            <a:noFill/>
            <a:miter lim="800000"/>
            <a:headEnd/>
            <a:tailEnd/>
          </a:ln>
        </p:spPr>
        <p:txBody>
          <a:bodyPr>
            <a:spAutoFit/>
          </a:bodyPr>
          <a:lstStyle/>
          <a:p>
            <a:pPr eaLnBrk="0" fontAlgn="base" latinLnBrk="0" hangingPunct="0">
              <a:spcBef>
                <a:spcPct val="0"/>
              </a:spcBef>
              <a:spcAft>
                <a:spcPct val="0"/>
              </a:spcAft>
            </a:pPr>
            <a:r>
              <a:rPr lang="en-US" sz="1000">
                <a:solidFill>
                  <a:srgbClr val="FFFF99"/>
                </a:solidFill>
                <a:latin typeface="Arial" charset="0"/>
              </a:rPr>
              <a:t>STOP</a:t>
            </a:r>
          </a:p>
        </p:txBody>
      </p:sp>
      <p:sp>
        <p:nvSpPr>
          <p:cNvPr id="101387" name="Text Box 19"/>
          <p:cNvSpPr txBox="1">
            <a:spLocks noChangeArrowheads="1"/>
          </p:cNvSpPr>
          <p:nvPr/>
        </p:nvSpPr>
        <p:spPr bwMode="auto">
          <a:xfrm>
            <a:off x="5892800" y="4938713"/>
            <a:ext cx="520700" cy="244475"/>
          </a:xfrm>
          <a:prstGeom prst="rect">
            <a:avLst/>
          </a:prstGeom>
          <a:noFill/>
          <a:ln w="9525">
            <a:noFill/>
            <a:miter lim="800000"/>
            <a:headEnd/>
            <a:tailEnd/>
          </a:ln>
        </p:spPr>
        <p:txBody>
          <a:bodyPr wrap="none">
            <a:spAutoFit/>
          </a:bodyPr>
          <a:lstStyle/>
          <a:p>
            <a:pPr eaLnBrk="0" fontAlgn="base" latinLnBrk="0" hangingPunct="0">
              <a:spcBef>
                <a:spcPct val="0"/>
              </a:spcBef>
              <a:spcAft>
                <a:spcPct val="0"/>
              </a:spcAft>
            </a:pPr>
            <a:r>
              <a:rPr lang="en-US" sz="1000">
                <a:solidFill>
                  <a:srgbClr val="FFFF99"/>
                </a:solidFill>
                <a:latin typeface="Arial" charset="0"/>
              </a:rPr>
              <a:t>AAAA</a:t>
            </a:r>
          </a:p>
        </p:txBody>
      </p:sp>
      <p:sp>
        <p:nvSpPr>
          <p:cNvPr id="101388" name="Line 20"/>
          <p:cNvSpPr>
            <a:spLocks noChangeShapeType="1"/>
          </p:cNvSpPr>
          <p:nvPr/>
        </p:nvSpPr>
        <p:spPr bwMode="auto">
          <a:xfrm flipH="1" flipV="1">
            <a:off x="4705350" y="4786313"/>
            <a:ext cx="466725" cy="168275"/>
          </a:xfrm>
          <a:prstGeom prst="line">
            <a:avLst/>
          </a:prstGeom>
          <a:noFill/>
          <a:ln w="9525">
            <a:solidFill>
              <a:srgbClr val="00FF00"/>
            </a:solidFill>
            <a:round/>
            <a:headEnd/>
            <a:tailEnd/>
          </a:ln>
        </p:spPr>
        <p:txBody>
          <a:bodyPr wrap="none" anchor="ctr"/>
          <a:lstStyle/>
          <a:p>
            <a:pPr fontAlgn="base" latinLnBrk="0">
              <a:spcBef>
                <a:spcPct val="0"/>
              </a:spcBef>
              <a:spcAft>
                <a:spcPct val="0"/>
              </a:spcAft>
            </a:pPr>
            <a:endParaRPr lang="en-US">
              <a:solidFill>
                <a:srgbClr val="FFFF99"/>
              </a:solidFill>
              <a:latin typeface="Arial" charset="0"/>
            </a:endParaRPr>
          </a:p>
        </p:txBody>
      </p:sp>
      <p:sp>
        <p:nvSpPr>
          <p:cNvPr id="101389" name="Line 21"/>
          <p:cNvSpPr>
            <a:spLocks noChangeShapeType="1"/>
          </p:cNvSpPr>
          <p:nvPr/>
        </p:nvSpPr>
        <p:spPr bwMode="auto">
          <a:xfrm flipV="1">
            <a:off x="4257675" y="4786313"/>
            <a:ext cx="447675" cy="169862"/>
          </a:xfrm>
          <a:prstGeom prst="line">
            <a:avLst/>
          </a:prstGeom>
          <a:noFill/>
          <a:ln w="9525">
            <a:solidFill>
              <a:srgbClr val="00FF00"/>
            </a:solidFill>
            <a:round/>
            <a:headEnd/>
            <a:tailEnd/>
          </a:ln>
        </p:spPr>
        <p:txBody>
          <a:bodyPr wrap="none" anchor="ctr"/>
          <a:lstStyle/>
          <a:p>
            <a:pPr fontAlgn="base" latinLnBrk="0">
              <a:spcBef>
                <a:spcPct val="0"/>
              </a:spcBef>
              <a:spcAft>
                <a:spcPct val="0"/>
              </a:spcAft>
            </a:pPr>
            <a:endParaRPr lang="en-US">
              <a:solidFill>
                <a:srgbClr val="FFFF99"/>
              </a:solidFill>
              <a:latin typeface="Arial" charset="0"/>
            </a:endParaRPr>
          </a:p>
        </p:txBody>
      </p:sp>
      <p:sp>
        <p:nvSpPr>
          <p:cNvPr id="101390" name="Rectangle 22"/>
          <p:cNvSpPr>
            <a:spLocks noChangeArrowheads="1"/>
          </p:cNvSpPr>
          <p:nvPr/>
        </p:nvSpPr>
        <p:spPr bwMode="auto">
          <a:xfrm>
            <a:off x="3200400" y="4953000"/>
            <a:ext cx="1041400" cy="215900"/>
          </a:xfrm>
          <a:prstGeom prst="rect">
            <a:avLst/>
          </a:prstGeom>
          <a:solidFill>
            <a:srgbClr val="CCFFCC"/>
          </a:solidFill>
          <a:ln w="12700">
            <a:solidFill>
              <a:schemeClr val="bg2"/>
            </a:solidFill>
            <a:miter lim="800000"/>
            <a:headEnd/>
            <a:tailEnd/>
          </a:ln>
        </p:spPr>
        <p:txBody>
          <a:bodyPr wrap="none" anchor="ctr"/>
          <a:lstStyle/>
          <a:p>
            <a:pPr fontAlgn="base" latinLnBrk="0">
              <a:spcBef>
                <a:spcPct val="0"/>
              </a:spcBef>
              <a:spcAft>
                <a:spcPct val="0"/>
              </a:spcAft>
            </a:pPr>
            <a:endParaRPr lang="en-US">
              <a:solidFill>
                <a:srgbClr val="FFFF99"/>
              </a:solidFill>
              <a:latin typeface="Arial" charset="0"/>
            </a:endParaRPr>
          </a:p>
        </p:txBody>
      </p:sp>
      <p:sp>
        <p:nvSpPr>
          <p:cNvPr id="101391" name="Rectangle 23"/>
          <p:cNvSpPr>
            <a:spLocks noChangeArrowheads="1"/>
          </p:cNvSpPr>
          <p:nvPr/>
        </p:nvSpPr>
        <p:spPr bwMode="auto">
          <a:xfrm>
            <a:off x="5183188" y="4953000"/>
            <a:ext cx="74612" cy="215900"/>
          </a:xfrm>
          <a:prstGeom prst="rect">
            <a:avLst/>
          </a:prstGeom>
          <a:solidFill>
            <a:schemeClr val="accent1"/>
          </a:solidFill>
          <a:ln w="12700">
            <a:solidFill>
              <a:schemeClr val="bg2"/>
            </a:solidFill>
            <a:miter lim="800000"/>
            <a:headEnd/>
            <a:tailEnd/>
          </a:ln>
        </p:spPr>
        <p:txBody>
          <a:bodyPr wrap="none" anchor="ctr"/>
          <a:lstStyle/>
          <a:p>
            <a:pPr fontAlgn="base" latinLnBrk="0">
              <a:spcBef>
                <a:spcPct val="0"/>
              </a:spcBef>
              <a:spcAft>
                <a:spcPct val="0"/>
              </a:spcAft>
            </a:pPr>
            <a:endParaRPr lang="en-US">
              <a:solidFill>
                <a:srgbClr val="FFFF99"/>
              </a:solidFill>
              <a:latin typeface="Arial" charset="0"/>
            </a:endParaRPr>
          </a:p>
        </p:txBody>
      </p:sp>
      <p:sp>
        <p:nvSpPr>
          <p:cNvPr id="101392" name="Line 24"/>
          <p:cNvSpPr>
            <a:spLocks noChangeShapeType="1"/>
          </p:cNvSpPr>
          <p:nvPr/>
        </p:nvSpPr>
        <p:spPr bwMode="auto">
          <a:xfrm flipH="1" flipV="1">
            <a:off x="2762250" y="4786313"/>
            <a:ext cx="428625" cy="168275"/>
          </a:xfrm>
          <a:prstGeom prst="line">
            <a:avLst/>
          </a:prstGeom>
          <a:noFill/>
          <a:ln w="9525">
            <a:solidFill>
              <a:srgbClr val="00FF00"/>
            </a:solidFill>
            <a:round/>
            <a:headEnd/>
            <a:tailEnd/>
          </a:ln>
        </p:spPr>
        <p:txBody>
          <a:bodyPr wrap="none" anchor="ctr"/>
          <a:lstStyle/>
          <a:p>
            <a:pPr fontAlgn="base" latinLnBrk="0">
              <a:spcBef>
                <a:spcPct val="0"/>
              </a:spcBef>
              <a:spcAft>
                <a:spcPct val="0"/>
              </a:spcAft>
            </a:pPr>
            <a:endParaRPr lang="en-US">
              <a:solidFill>
                <a:srgbClr val="FFFF99"/>
              </a:solidFill>
              <a:latin typeface="Arial" charset="0"/>
            </a:endParaRPr>
          </a:p>
        </p:txBody>
      </p:sp>
      <p:sp>
        <p:nvSpPr>
          <p:cNvPr id="101393" name="Line 25"/>
          <p:cNvSpPr>
            <a:spLocks noChangeShapeType="1"/>
          </p:cNvSpPr>
          <p:nvPr/>
        </p:nvSpPr>
        <p:spPr bwMode="auto">
          <a:xfrm flipV="1">
            <a:off x="2352675" y="4786313"/>
            <a:ext cx="409575" cy="169862"/>
          </a:xfrm>
          <a:prstGeom prst="line">
            <a:avLst/>
          </a:prstGeom>
          <a:noFill/>
          <a:ln w="9525">
            <a:solidFill>
              <a:srgbClr val="00FF00"/>
            </a:solidFill>
            <a:round/>
            <a:headEnd/>
            <a:tailEnd/>
          </a:ln>
        </p:spPr>
        <p:txBody>
          <a:bodyPr wrap="none" anchor="ctr"/>
          <a:lstStyle/>
          <a:p>
            <a:pPr fontAlgn="base" latinLnBrk="0">
              <a:spcBef>
                <a:spcPct val="0"/>
              </a:spcBef>
              <a:spcAft>
                <a:spcPct val="0"/>
              </a:spcAft>
            </a:pPr>
            <a:endParaRPr lang="en-US">
              <a:solidFill>
                <a:srgbClr val="FFFF99"/>
              </a:solidFill>
              <a:latin typeface="Arial" charset="0"/>
            </a:endParaRPr>
          </a:p>
        </p:txBody>
      </p:sp>
      <p:sp>
        <p:nvSpPr>
          <p:cNvPr id="101394" name="Text Box 26"/>
          <p:cNvSpPr txBox="1">
            <a:spLocks noChangeArrowheads="1"/>
          </p:cNvSpPr>
          <p:nvPr/>
        </p:nvSpPr>
        <p:spPr bwMode="auto">
          <a:xfrm>
            <a:off x="2743200" y="4240213"/>
            <a:ext cx="1676400" cy="336550"/>
          </a:xfrm>
          <a:prstGeom prst="rect">
            <a:avLst/>
          </a:prstGeom>
          <a:noFill/>
          <a:ln w="9525">
            <a:noFill/>
            <a:miter lim="800000"/>
            <a:headEnd/>
            <a:tailEnd/>
          </a:ln>
        </p:spPr>
        <p:txBody>
          <a:bodyPr wrap="none">
            <a:spAutoFit/>
          </a:bodyPr>
          <a:lstStyle/>
          <a:p>
            <a:pPr eaLnBrk="0" fontAlgn="base" latinLnBrk="0" hangingPunct="0">
              <a:spcBef>
                <a:spcPct val="0"/>
              </a:spcBef>
              <a:spcAft>
                <a:spcPct val="0"/>
              </a:spcAft>
            </a:pPr>
            <a:r>
              <a:rPr lang="en-US" sz="1600" b="1">
                <a:solidFill>
                  <a:srgbClr val="FFFF99"/>
                </a:solidFill>
                <a:latin typeface="Arial" charset="0"/>
              </a:rPr>
              <a:t>GGT  TT</a:t>
            </a:r>
            <a:r>
              <a:rPr lang="en-US" sz="1600" b="1">
                <a:solidFill>
                  <a:srgbClr val="FF0000"/>
                </a:solidFill>
                <a:latin typeface="Arial" charset="0"/>
              </a:rPr>
              <a:t>T</a:t>
            </a:r>
            <a:r>
              <a:rPr lang="en-US" sz="1600" b="1">
                <a:solidFill>
                  <a:srgbClr val="00CC00"/>
                </a:solidFill>
                <a:latin typeface="Arial" charset="0"/>
              </a:rPr>
              <a:t>  </a:t>
            </a:r>
            <a:r>
              <a:rPr lang="en-US" sz="1600" b="1">
                <a:solidFill>
                  <a:srgbClr val="FFFF99"/>
                </a:solidFill>
                <a:latin typeface="Arial" charset="0"/>
              </a:rPr>
              <a:t>AGA</a:t>
            </a:r>
          </a:p>
        </p:txBody>
      </p:sp>
      <p:grpSp>
        <p:nvGrpSpPr>
          <p:cNvPr id="101395" name="Group 27"/>
          <p:cNvGrpSpPr>
            <a:grpSpLocks/>
          </p:cNvGrpSpPr>
          <p:nvPr/>
        </p:nvGrpSpPr>
        <p:grpSpPr bwMode="auto">
          <a:xfrm>
            <a:off x="4017963" y="3128963"/>
            <a:ext cx="528637" cy="304800"/>
            <a:chOff x="2817" y="1632"/>
            <a:chExt cx="333" cy="192"/>
          </a:xfrm>
        </p:grpSpPr>
        <p:sp>
          <p:nvSpPr>
            <p:cNvPr id="101434" name="Line 28"/>
            <p:cNvSpPr>
              <a:spLocks noChangeShapeType="1"/>
            </p:cNvSpPr>
            <p:nvPr/>
          </p:nvSpPr>
          <p:spPr bwMode="auto">
            <a:xfrm>
              <a:off x="2910" y="1632"/>
              <a:ext cx="0" cy="48"/>
            </a:xfrm>
            <a:prstGeom prst="line">
              <a:avLst/>
            </a:prstGeom>
            <a:noFill/>
            <a:ln w="6350">
              <a:solidFill>
                <a:schemeClr val="tx1"/>
              </a:solidFill>
              <a:round/>
              <a:headEnd/>
              <a:tailEnd/>
            </a:ln>
          </p:spPr>
          <p:txBody>
            <a:bodyPr wrap="none" anchor="ctr"/>
            <a:lstStyle/>
            <a:p>
              <a:pPr fontAlgn="base" latinLnBrk="0">
                <a:spcBef>
                  <a:spcPct val="0"/>
                </a:spcBef>
                <a:spcAft>
                  <a:spcPct val="0"/>
                </a:spcAft>
              </a:pPr>
              <a:endParaRPr lang="en-US">
                <a:solidFill>
                  <a:srgbClr val="FFFF99"/>
                </a:solidFill>
                <a:latin typeface="Arial" charset="0"/>
              </a:endParaRPr>
            </a:p>
          </p:txBody>
        </p:sp>
        <p:sp>
          <p:nvSpPr>
            <p:cNvPr id="101435" name="Text Box 29"/>
            <p:cNvSpPr txBox="1">
              <a:spLocks noChangeArrowheads="1"/>
            </p:cNvSpPr>
            <p:nvPr/>
          </p:nvSpPr>
          <p:spPr bwMode="auto">
            <a:xfrm>
              <a:off x="2817" y="1670"/>
              <a:ext cx="333" cy="154"/>
            </a:xfrm>
            <a:prstGeom prst="rect">
              <a:avLst/>
            </a:prstGeom>
            <a:noFill/>
            <a:ln w="9525">
              <a:noFill/>
              <a:miter lim="800000"/>
              <a:headEnd/>
              <a:tailEnd/>
            </a:ln>
          </p:spPr>
          <p:txBody>
            <a:bodyPr>
              <a:spAutoFit/>
            </a:bodyPr>
            <a:lstStyle/>
            <a:p>
              <a:pPr eaLnBrk="0" fontAlgn="base" latinLnBrk="0" hangingPunct="0">
                <a:spcBef>
                  <a:spcPct val="0"/>
                </a:spcBef>
                <a:spcAft>
                  <a:spcPct val="0"/>
                </a:spcAft>
              </a:pPr>
              <a:r>
                <a:rPr lang="en-US" sz="1000">
                  <a:solidFill>
                    <a:srgbClr val="FFFF99"/>
                  </a:solidFill>
                  <a:latin typeface="Arial" charset="0"/>
                </a:rPr>
                <a:t>STOP</a:t>
              </a:r>
            </a:p>
          </p:txBody>
        </p:sp>
      </p:grpSp>
      <p:sp>
        <p:nvSpPr>
          <p:cNvPr id="101396" name="Text Box 30"/>
          <p:cNvSpPr txBox="1">
            <a:spLocks noChangeArrowheads="1"/>
          </p:cNvSpPr>
          <p:nvPr/>
        </p:nvSpPr>
        <p:spPr bwMode="auto">
          <a:xfrm>
            <a:off x="5867400" y="2900363"/>
            <a:ext cx="520700" cy="244475"/>
          </a:xfrm>
          <a:prstGeom prst="rect">
            <a:avLst/>
          </a:prstGeom>
          <a:noFill/>
          <a:ln w="9525">
            <a:noFill/>
            <a:miter lim="800000"/>
            <a:headEnd/>
            <a:tailEnd/>
          </a:ln>
        </p:spPr>
        <p:txBody>
          <a:bodyPr wrap="none">
            <a:spAutoFit/>
          </a:bodyPr>
          <a:lstStyle/>
          <a:p>
            <a:pPr eaLnBrk="0" fontAlgn="base" latinLnBrk="0" hangingPunct="0">
              <a:spcBef>
                <a:spcPct val="0"/>
              </a:spcBef>
              <a:spcAft>
                <a:spcPct val="0"/>
              </a:spcAft>
            </a:pPr>
            <a:r>
              <a:rPr lang="en-US" sz="1000">
                <a:solidFill>
                  <a:srgbClr val="FFFF99"/>
                </a:solidFill>
                <a:latin typeface="Arial" charset="0"/>
              </a:rPr>
              <a:t>AAAA</a:t>
            </a:r>
          </a:p>
        </p:txBody>
      </p:sp>
      <p:sp>
        <p:nvSpPr>
          <p:cNvPr id="101397" name="Line 31"/>
          <p:cNvSpPr>
            <a:spLocks noChangeShapeType="1"/>
          </p:cNvSpPr>
          <p:nvPr/>
        </p:nvSpPr>
        <p:spPr bwMode="auto">
          <a:xfrm flipH="1" flipV="1">
            <a:off x="4679950" y="2681288"/>
            <a:ext cx="476250" cy="234950"/>
          </a:xfrm>
          <a:prstGeom prst="line">
            <a:avLst/>
          </a:prstGeom>
          <a:noFill/>
          <a:ln w="57150">
            <a:solidFill>
              <a:srgbClr val="00FF00"/>
            </a:solidFill>
            <a:round/>
            <a:headEnd/>
            <a:tailEnd/>
          </a:ln>
        </p:spPr>
        <p:txBody>
          <a:bodyPr wrap="none" anchor="ctr"/>
          <a:lstStyle/>
          <a:p>
            <a:pPr fontAlgn="base" latinLnBrk="0">
              <a:spcBef>
                <a:spcPct val="0"/>
              </a:spcBef>
              <a:spcAft>
                <a:spcPct val="0"/>
              </a:spcAft>
            </a:pPr>
            <a:endParaRPr lang="en-US">
              <a:solidFill>
                <a:srgbClr val="FFFF99"/>
              </a:solidFill>
              <a:latin typeface="Arial" charset="0"/>
            </a:endParaRPr>
          </a:p>
        </p:txBody>
      </p:sp>
      <p:sp>
        <p:nvSpPr>
          <p:cNvPr id="101398" name="Line 32"/>
          <p:cNvSpPr>
            <a:spLocks noChangeShapeType="1"/>
          </p:cNvSpPr>
          <p:nvPr/>
        </p:nvSpPr>
        <p:spPr bwMode="auto">
          <a:xfrm flipV="1">
            <a:off x="4241800" y="2690813"/>
            <a:ext cx="447675" cy="227012"/>
          </a:xfrm>
          <a:prstGeom prst="line">
            <a:avLst/>
          </a:prstGeom>
          <a:noFill/>
          <a:ln w="57150">
            <a:solidFill>
              <a:srgbClr val="00FF00"/>
            </a:solidFill>
            <a:round/>
            <a:headEnd/>
            <a:tailEnd/>
          </a:ln>
        </p:spPr>
        <p:txBody>
          <a:bodyPr wrap="none" anchor="ctr"/>
          <a:lstStyle/>
          <a:p>
            <a:pPr fontAlgn="base" latinLnBrk="0">
              <a:spcBef>
                <a:spcPct val="0"/>
              </a:spcBef>
              <a:spcAft>
                <a:spcPct val="0"/>
              </a:spcAft>
            </a:pPr>
            <a:endParaRPr lang="en-US">
              <a:solidFill>
                <a:srgbClr val="FFFF99"/>
              </a:solidFill>
              <a:latin typeface="Arial" charset="0"/>
            </a:endParaRPr>
          </a:p>
        </p:txBody>
      </p:sp>
      <p:sp>
        <p:nvSpPr>
          <p:cNvPr id="101399" name="Rectangle 33"/>
          <p:cNvSpPr>
            <a:spLocks noChangeArrowheads="1"/>
          </p:cNvSpPr>
          <p:nvPr/>
        </p:nvSpPr>
        <p:spPr bwMode="auto">
          <a:xfrm>
            <a:off x="3175000" y="2914650"/>
            <a:ext cx="990600" cy="215900"/>
          </a:xfrm>
          <a:prstGeom prst="rect">
            <a:avLst/>
          </a:prstGeom>
          <a:solidFill>
            <a:srgbClr val="0066CC"/>
          </a:solidFill>
          <a:ln w="12700">
            <a:solidFill>
              <a:schemeClr val="bg2"/>
            </a:solidFill>
            <a:miter lim="800000"/>
            <a:headEnd/>
            <a:tailEnd/>
          </a:ln>
        </p:spPr>
        <p:txBody>
          <a:bodyPr wrap="none" anchor="ctr"/>
          <a:lstStyle/>
          <a:p>
            <a:pPr algn="ctr" eaLnBrk="0" fontAlgn="base" latinLnBrk="0" hangingPunct="0">
              <a:spcBef>
                <a:spcPct val="0"/>
              </a:spcBef>
              <a:spcAft>
                <a:spcPct val="0"/>
              </a:spcAft>
            </a:pPr>
            <a:r>
              <a:rPr lang="en-US" sz="1200" b="1">
                <a:solidFill>
                  <a:srgbClr val="000000"/>
                </a:solidFill>
                <a:latin typeface="Arial" charset="0"/>
              </a:rPr>
              <a:t>7</a:t>
            </a:r>
          </a:p>
        </p:txBody>
      </p:sp>
      <p:sp>
        <p:nvSpPr>
          <p:cNvPr id="101400" name="Rectangle 34"/>
          <p:cNvSpPr>
            <a:spLocks noChangeArrowheads="1"/>
          </p:cNvSpPr>
          <p:nvPr/>
        </p:nvSpPr>
        <p:spPr bwMode="auto">
          <a:xfrm>
            <a:off x="4167188" y="2914650"/>
            <a:ext cx="74612" cy="215900"/>
          </a:xfrm>
          <a:prstGeom prst="rect">
            <a:avLst/>
          </a:prstGeom>
          <a:solidFill>
            <a:srgbClr val="CCFFCC"/>
          </a:solidFill>
          <a:ln w="12700">
            <a:solidFill>
              <a:schemeClr val="bg2"/>
            </a:solidFill>
            <a:miter lim="800000"/>
            <a:headEnd/>
            <a:tailEnd/>
          </a:ln>
        </p:spPr>
        <p:txBody>
          <a:bodyPr wrap="none" anchor="ctr"/>
          <a:lstStyle/>
          <a:p>
            <a:pPr fontAlgn="base" latinLnBrk="0">
              <a:spcBef>
                <a:spcPct val="0"/>
              </a:spcBef>
              <a:spcAft>
                <a:spcPct val="0"/>
              </a:spcAft>
            </a:pPr>
            <a:endParaRPr lang="en-US">
              <a:solidFill>
                <a:srgbClr val="FFFF99"/>
              </a:solidFill>
              <a:latin typeface="Arial" charset="0"/>
            </a:endParaRPr>
          </a:p>
        </p:txBody>
      </p:sp>
      <p:sp>
        <p:nvSpPr>
          <p:cNvPr id="101401" name="Line 35"/>
          <p:cNvSpPr>
            <a:spLocks noChangeShapeType="1"/>
          </p:cNvSpPr>
          <p:nvPr/>
        </p:nvSpPr>
        <p:spPr bwMode="auto">
          <a:xfrm flipH="1" flipV="1">
            <a:off x="2746375" y="2681288"/>
            <a:ext cx="428625" cy="234950"/>
          </a:xfrm>
          <a:prstGeom prst="line">
            <a:avLst/>
          </a:prstGeom>
          <a:noFill/>
          <a:ln w="57150">
            <a:solidFill>
              <a:srgbClr val="00FF00"/>
            </a:solidFill>
            <a:round/>
            <a:headEnd/>
            <a:tailEnd/>
          </a:ln>
        </p:spPr>
        <p:txBody>
          <a:bodyPr wrap="none" anchor="ctr"/>
          <a:lstStyle/>
          <a:p>
            <a:pPr fontAlgn="base" latinLnBrk="0">
              <a:spcBef>
                <a:spcPct val="0"/>
              </a:spcBef>
              <a:spcAft>
                <a:spcPct val="0"/>
              </a:spcAft>
            </a:pPr>
            <a:endParaRPr lang="en-US">
              <a:solidFill>
                <a:srgbClr val="FFFF99"/>
              </a:solidFill>
              <a:latin typeface="Arial" charset="0"/>
            </a:endParaRPr>
          </a:p>
        </p:txBody>
      </p:sp>
      <p:sp>
        <p:nvSpPr>
          <p:cNvPr id="101402" name="Line 36"/>
          <p:cNvSpPr>
            <a:spLocks noChangeShapeType="1"/>
          </p:cNvSpPr>
          <p:nvPr/>
        </p:nvSpPr>
        <p:spPr bwMode="auto">
          <a:xfrm flipV="1">
            <a:off x="2336800" y="2690813"/>
            <a:ext cx="419100" cy="227012"/>
          </a:xfrm>
          <a:prstGeom prst="line">
            <a:avLst/>
          </a:prstGeom>
          <a:noFill/>
          <a:ln w="57150">
            <a:solidFill>
              <a:srgbClr val="00FF00"/>
            </a:solidFill>
            <a:round/>
            <a:headEnd/>
            <a:tailEnd/>
          </a:ln>
        </p:spPr>
        <p:txBody>
          <a:bodyPr wrap="none" anchor="ctr"/>
          <a:lstStyle/>
          <a:p>
            <a:pPr fontAlgn="base" latinLnBrk="0">
              <a:spcBef>
                <a:spcPct val="0"/>
              </a:spcBef>
              <a:spcAft>
                <a:spcPct val="0"/>
              </a:spcAft>
            </a:pPr>
            <a:endParaRPr lang="en-US">
              <a:solidFill>
                <a:srgbClr val="FFFF99"/>
              </a:solidFill>
              <a:latin typeface="Arial" charset="0"/>
            </a:endParaRPr>
          </a:p>
        </p:txBody>
      </p:sp>
      <p:sp>
        <p:nvSpPr>
          <p:cNvPr id="101403" name="Text Box 37"/>
          <p:cNvSpPr txBox="1">
            <a:spLocks noChangeArrowheads="1"/>
          </p:cNvSpPr>
          <p:nvPr/>
        </p:nvSpPr>
        <p:spPr bwMode="auto">
          <a:xfrm>
            <a:off x="2743200" y="3554413"/>
            <a:ext cx="1698625" cy="336550"/>
          </a:xfrm>
          <a:prstGeom prst="rect">
            <a:avLst/>
          </a:prstGeom>
          <a:noFill/>
          <a:ln w="9525">
            <a:noFill/>
            <a:miter lim="800000"/>
            <a:headEnd/>
            <a:tailEnd/>
          </a:ln>
        </p:spPr>
        <p:txBody>
          <a:bodyPr wrap="none">
            <a:spAutoFit/>
          </a:bodyPr>
          <a:lstStyle/>
          <a:p>
            <a:pPr eaLnBrk="0" fontAlgn="base" latinLnBrk="0" hangingPunct="0">
              <a:spcBef>
                <a:spcPct val="0"/>
              </a:spcBef>
              <a:spcAft>
                <a:spcPct val="0"/>
              </a:spcAft>
            </a:pPr>
            <a:r>
              <a:rPr lang="en-US" sz="1600" b="1">
                <a:solidFill>
                  <a:srgbClr val="FFFF99"/>
                </a:solidFill>
                <a:latin typeface="Arial" charset="0"/>
              </a:rPr>
              <a:t>GGT  TT</a:t>
            </a:r>
            <a:r>
              <a:rPr lang="en-US" sz="1600" b="1">
                <a:solidFill>
                  <a:srgbClr val="00FF00"/>
                </a:solidFill>
                <a:latin typeface="Arial" charset="0"/>
              </a:rPr>
              <a:t>C</a:t>
            </a:r>
            <a:r>
              <a:rPr lang="en-US" sz="1600" b="1">
                <a:solidFill>
                  <a:srgbClr val="FFFF99"/>
                </a:solidFill>
                <a:latin typeface="Arial" charset="0"/>
              </a:rPr>
              <a:t>  AGA</a:t>
            </a:r>
          </a:p>
        </p:txBody>
      </p:sp>
      <p:grpSp>
        <p:nvGrpSpPr>
          <p:cNvPr id="101404" name="Group 38"/>
          <p:cNvGrpSpPr>
            <a:grpSpLocks/>
          </p:cNvGrpSpPr>
          <p:nvPr/>
        </p:nvGrpSpPr>
        <p:grpSpPr bwMode="auto">
          <a:xfrm>
            <a:off x="2881313" y="3125788"/>
            <a:ext cx="1371600" cy="387350"/>
            <a:chOff x="1680" y="1630"/>
            <a:chExt cx="864" cy="244"/>
          </a:xfrm>
        </p:grpSpPr>
        <p:grpSp>
          <p:nvGrpSpPr>
            <p:cNvPr id="101428" name="Group 39"/>
            <p:cNvGrpSpPr>
              <a:grpSpLocks/>
            </p:cNvGrpSpPr>
            <p:nvPr/>
          </p:nvGrpSpPr>
          <p:grpSpPr bwMode="auto">
            <a:xfrm>
              <a:off x="1966" y="1630"/>
              <a:ext cx="578" cy="242"/>
              <a:chOff x="1966" y="1630"/>
              <a:chExt cx="578" cy="242"/>
            </a:xfrm>
          </p:grpSpPr>
          <p:sp>
            <p:nvSpPr>
              <p:cNvPr id="101432" name="Line 40"/>
              <p:cNvSpPr>
                <a:spLocks noChangeShapeType="1"/>
              </p:cNvSpPr>
              <p:nvPr/>
            </p:nvSpPr>
            <p:spPr bwMode="auto">
              <a:xfrm>
                <a:off x="1966" y="1630"/>
                <a:ext cx="0" cy="192"/>
              </a:xfrm>
              <a:prstGeom prst="line">
                <a:avLst/>
              </a:prstGeom>
              <a:noFill/>
              <a:ln w="9525">
                <a:solidFill>
                  <a:schemeClr val="tx1"/>
                </a:solidFill>
                <a:round/>
                <a:headEnd/>
                <a:tailEnd/>
              </a:ln>
            </p:spPr>
            <p:txBody>
              <a:bodyPr wrap="none" anchor="ctr"/>
              <a:lstStyle/>
              <a:p>
                <a:pPr fontAlgn="base" latinLnBrk="0">
                  <a:spcBef>
                    <a:spcPct val="0"/>
                  </a:spcBef>
                  <a:spcAft>
                    <a:spcPct val="0"/>
                  </a:spcAft>
                </a:pPr>
                <a:endParaRPr lang="en-US">
                  <a:solidFill>
                    <a:srgbClr val="FFFF99"/>
                  </a:solidFill>
                  <a:latin typeface="Arial" charset="0"/>
                </a:endParaRPr>
              </a:p>
            </p:txBody>
          </p:sp>
          <p:sp>
            <p:nvSpPr>
              <p:cNvPr id="101433" name="Line 41"/>
              <p:cNvSpPr>
                <a:spLocks noChangeShapeType="1"/>
              </p:cNvSpPr>
              <p:nvPr/>
            </p:nvSpPr>
            <p:spPr bwMode="auto">
              <a:xfrm>
                <a:off x="1968" y="1824"/>
                <a:ext cx="576" cy="48"/>
              </a:xfrm>
              <a:prstGeom prst="line">
                <a:avLst/>
              </a:prstGeom>
              <a:noFill/>
              <a:ln w="9525">
                <a:solidFill>
                  <a:schemeClr val="tx1"/>
                </a:solidFill>
                <a:round/>
                <a:headEnd/>
                <a:tailEnd/>
              </a:ln>
            </p:spPr>
            <p:txBody>
              <a:bodyPr wrap="none" anchor="ctr"/>
              <a:lstStyle/>
              <a:p>
                <a:pPr fontAlgn="base" latinLnBrk="0">
                  <a:spcBef>
                    <a:spcPct val="0"/>
                  </a:spcBef>
                  <a:spcAft>
                    <a:spcPct val="0"/>
                  </a:spcAft>
                </a:pPr>
                <a:endParaRPr lang="en-US">
                  <a:solidFill>
                    <a:srgbClr val="FFFF99"/>
                  </a:solidFill>
                  <a:latin typeface="Arial" charset="0"/>
                </a:endParaRPr>
              </a:p>
            </p:txBody>
          </p:sp>
        </p:grpSp>
        <p:grpSp>
          <p:nvGrpSpPr>
            <p:cNvPr id="101429" name="Group 42"/>
            <p:cNvGrpSpPr>
              <a:grpSpLocks/>
            </p:cNvGrpSpPr>
            <p:nvPr/>
          </p:nvGrpSpPr>
          <p:grpSpPr bwMode="auto">
            <a:xfrm flipH="1">
              <a:off x="1680" y="1632"/>
              <a:ext cx="192" cy="242"/>
              <a:chOff x="1954" y="1630"/>
              <a:chExt cx="590" cy="242"/>
            </a:xfrm>
          </p:grpSpPr>
          <p:sp>
            <p:nvSpPr>
              <p:cNvPr id="101430" name="Line 43"/>
              <p:cNvSpPr>
                <a:spLocks noChangeShapeType="1"/>
              </p:cNvSpPr>
              <p:nvPr/>
            </p:nvSpPr>
            <p:spPr bwMode="auto">
              <a:xfrm>
                <a:off x="1954" y="1630"/>
                <a:ext cx="0" cy="192"/>
              </a:xfrm>
              <a:prstGeom prst="line">
                <a:avLst/>
              </a:prstGeom>
              <a:noFill/>
              <a:ln w="9525">
                <a:solidFill>
                  <a:schemeClr val="tx1"/>
                </a:solidFill>
                <a:round/>
                <a:headEnd/>
                <a:tailEnd/>
              </a:ln>
            </p:spPr>
            <p:txBody>
              <a:bodyPr wrap="none" anchor="ctr"/>
              <a:lstStyle/>
              <a:p>
                <a:pPr fontAlgn="base" latinLnBrk="0">
                  <a:spcBef>
                    <a:spcPct val="0"/>
                  </a:spcBef>
                  <a:spcAft>
                    <a:spcPct val="0"/>
                  </a:spcAft>
                </a:pPr>
                <a:endParaRPr lang="en-US">
                  <a:solidFill>
                    <a:srgbClr val="FFFF99"/>
                  </a:solidFill>
                  <a:latin typeface="Arial" charset="0"/>
                </a:endParaRPr>
              </a:p>
            </p:txBody>
          </p:sp>
          <p:sp>
            <p:nvSpPr>
              <p:cNvPr id="101431" name="Line 44"/>
              <p:cNvSpPr>
                <a:spLocks noChangeShapeType="1"/>
              </p:cNvSpPr>
              <p:nvPr/>
            </p:nvSpPr>
            <p:spPr bwMode="auto">
              <a:xfrm>
                <a:off x="1968" y="1824"/>
                <a:ext cx="576" cy="48"/>
              </a:xfrm>
              <a:prstGeom prst="line">
                <a:avLst/>
              </a:prstGeom>
              <a:noFill/>
              <a:ln w="9525">
                <a:solidFill>
                  <a:schemeClr val="tx1"/>
                </a:solidFill>
                <a:round/>
                <a:headEnd/>
                <a:tailEnd/>
              </a:ln>
            </p:spPr>
            <p:txBody>
              <a:bodyPr wrap="none" anchor="ctr"/>
              <a:lstStyle/>
              <a:p>
                <a:pPr fontAlgn="base" latinLnBrk="0">
                  <a:spcBef>
                    <a:spcPct val="0"/>
                  </a:spcBef>
                  <a:spcAft>
                    <a:spcPct val="0"/>
                  </a:spcAft>
                </a:pPr>
                <a:endParaRPr lang="en-US">
                  <a:solidFill>
                    <a:srgbClr val="FFFF99"/>
                  </a:solidFill>
                  <a:latin typeface="Arial" charset="0"/>
                </a:endParaRPr>
              </a:p>
            </p:txBody>
          </p:sp>
        </p:grpSp>
      </p:grpSp>
      <p:sp>
        <p:nvSpPr>
          <p:cNvPr id="101405" name="Text Box 45"/>
          <p:cNvSpPr txBox="1">
            <a:spLocks noChangeArrowheads="1"/>
          </p:cNvSpPr>
          <p:nvPr/>
        </p:nvSpPr>
        <p:spPr bwMode="auto">
          <a:xfrm>
            <a:off x="155941" y="4490664"/>
            <a:ext cx="1040670" cy="461665"/>
          </a:xfrm>
          <a:prstGeom prst="rect">
            <a:avLst/>
          </a:prstGeom>
          <a:noFill/>
          <a:ln w="9525">
            <a:noFill/>
            <a:miter lim="800000"/>
            <a:headEnd/>
            <a:tailEnd/>
          </a:ln>
        </p:spPr>
        <p:txBody>
          <a:bodyPr wrap="none">
            <a:spAutoFit/>
          </a:bodyPr>
          <a:lstStyle/>
          <a:p>
            <a:pPr algn="ctr" eaLnBrk="0" fontAlgn="base" latinLnBrk="0" hangingPunct="0">
              <a:spcBef>
                <a:spcPct val="0"/>
              </a:spcBef>
              <a:spcAft>
                <a:spcPct val="0"/>
              </a:spcAft>
            </a:pPr>
            <a:r>
              <a:rPr lang="en-US" sz="2400" b="1" i="1" dirty="0">
                <a:solidFill>
                  <a:srgbClr val="FFFF66"/>
                </a:solidFill>
                <a:latin typeface="Arial" charset="0"/>
              </a:rPr>
              <a:t>SMN2</a:t>
            </a:r>
            <a:endParaRPr lang="en-US" sz="2800" b="1" dirty="0">
              <a:solidFill>
                <a:srgbClr val="FFFF66"/>
              </a:solidFill>
              <a:latin typeface="Arial" charset="0"/>
            </a:endParaRPr>
          </a:p>
        </p:txBody>
      </p:sp>
      <p:sp>
        <p:nvSpPr>
          <p:cNvPr id="101406" name="Text Box 46"/>
          <p:cNvSpPr txBox="1">
            <a:spLocks noChangeArrowheads="1"/>
          </p:cNvSpPr>
          <p:nvPr/>
        </p:nvSpPr>
        <p:spPr bwMode="auto">
          <a:xfrm>
            <a:off x="155941" y="2452787"/>
            <a:ext cx="1040670" cy="461665"/>
          </a:xfrm>
          <a:prstGeom prst="rect">
            <a:avLst/>
          </a:prstGeom>
          <a:noFill/>
          <a:ln w="9525">
            <a:noFill/>
            <a:miter lim="800000"/>
            <a:headEnd/>
            <a:tailEnd/>
          </a:ln>
        </p:spPr>
        <p:txBody>
          <a:bodyPr wrap="none">
            <a:spAutoFit/>
          </a:bodyPr>
          <a:lstStyle/>
          <a:p>
            <a:pPr algn="ctr" eaLnBrk="0" fontAlgn="base" latinLnBrk="0" hangingPunct="0">
              <a:spcBef>
                <a:spcPct val="0"/>
              </a:spcBef>
              <a:spcAft>
                <a:spcPct val="0"/>
              </a:spcAft>
            </a:pPr>
            <a:r>
              <a:rPr lang="en-US" sz="2400" b="1" i="1" dirty="0">
                <a:solidFill>
                  <a:srgbClr val="FFFF66"/>
                </a:solidFill>
                <a:latin typeface="Arial" charset="0"/>
              </a:rPr>
              <a:t>SMN1</a:t>
            </a:r>
            <a:endParaRPr lang="en-US" sz="2800" b="1" dirty="0">
              <a:solidFill>
                <a:srgbClr val="FFFF66"/>
              </a:solidFill>
              <a:latin typeface="Arial" charset="0"/>
            </a:endParaRPr>
          </a:p>
        </p:txBody>
      </p:sp>
      <p:sp>
        <p:nvSpPr>
          <p:cNvPr id="101407" name="Rectangle 47"/>
          <p:cNvSpPr>
            <a:spLocks noChangeArrowheads="1"/>
          </p:cNvSpPr>
          <p:nvPr/>
        </p:nvSpPr>
        <p:spPr bwMode="auto">
          <a:xfrm>
            <a:off x="3175000" y="4953000"/>
            <a:ext cx="990600" cy="215900"/>
          </a:xfrm>
          <a:prstGeom prst="rect">
            <a:avLst/>
          </a:prstGeom>
          <a:solidFill>
            <a:srgbClr val="CCFFCC"/>
          </a:solidFill>
          <a:ln w="12700">
            <a:solidFill>
              <a:schemeClr val="bg2"/>
            </a:solidFill>
            <a:miter lim="800000"/>
            <a:headEnd/>
            <a:tailEnd/>
          </a:ln>
        </p:spPr>
        <p:txBody>
          <a:bodyPr wrap="none" anchor="ctr"/>
          <a:lstStyle/>
          <a:p>
            <a:pPr algn="ctr" eaLnBrk="0" fontAlgn="base" latinLnBrk="0" hangingPunct="0">
              <a:spcBef>
                <a:spcPct val="0"/>
              </a:spcBef>
              <a:spcAft>
                <a:spcPct val="0"/>
              </a:spcAft>
            </a:pPr>
            <a:r>
              <a:rPr lang="en-US" sz="1200" b="1">
                <a:solidFill>
                  <a:srgbClr val="000000"/>
                </a:solidFill>
                <a:latin typeface="Arial" charset="0"/>
              </a:rPr>
              <a:t>7</a:t>
            </a:r>
          </a:p>
        </p:txBody>
      </p:sp>
      <p:sp>
        <p:nvSpPr>
          <p:cNvPr id="101408" name="Rectangle 48"/>
          <p:cNvSpPr>
            <a:spLocks noChangeArrowheads="1"/>
          </p:cNvSpPr>
          <p:nvPr/>
        </p:nvSpPr>
        <p:spPr bwMode="auto">
          <a:xfrm>
            <a:off x="1524000" y="4953000"/>
            <a:ext cx="817563" cy="215900"/>
          </a:xfrm>
          <a:prstGeom prst="rect">
            <a:avLst/>
          </a:prstGeom>
          <a:solidFill>
            <a:schemeClr val="accent2"/>
          </a:solidFill>
          <a:ln w="12700">
            <a:solidFill>
              <a:schemeClr val="bg2"/>
            </a:solidFill>
            <a:miter lim="800000"/>
            <a:headEnd/>
            <a:tailEnd/>
          </a:ln>
        </p:spPr>
        <p:txBody>
          <a:bodyPr wrap="none" anchor="ctr"/>
          <a:lstStyle/>
          <a:p>
            <a:pPr algn="ctr" eaLnBrk="0" fontAlgn="base" latinLnBrk="0" hangingPunct="0">
              <a:spcBef>
                <a:spcPct val="0"/>
              </a:spcBef>
              <a:spcAft>
                <a:spcPct val="0"/>
              </a:spcAft>
            </a:pPr>
            <a:r>
              <a:rPr lang="en-US" sz="1400" b="1">
                <a:solidFill>
                  <a:srgbClr val="000000"/>
                </a:solidFill>
                <a:latin typeface="Arial" charset="0"/>
              </a:rPr>
              <a:t>6</a:t>
            </a:r>
          </a:p>
        </p:txBody>
      </p:sp>
      <p:sp>
        <p:nvSpPr>
          <p:cNvPr id="101409" name="Rectangle 49"/>
          <p:cNvSpPr>
            <a:spLocks noChangeArrowheads="1"/>
          </p:cNvSpPr>
          <p:nvPr/>
        </p:nvSpPr>
        <p:spPr bwMode="auto">
          <a:xfrm>
            <a:off x="1524000" y="2914650"/>
            <a:ext cx="817563" cy="215900"/>
          </a:xfrm>
          <a:prstGeom prst="rect">
            <a:avLst/>
          </a:prstGeom>
          <a:solidFill>
            <a:schemeClr val="accent2"/>
          </a:solidFill>
          <a:ln w="12700">
            <a:solidFill>
              <a:schemeClr val="bg2"/>
            </a:solidFill>
            <a:miter lim="800000"/>
            <a:headEnd/>
            <a:tailEnd/>
          </a:ln>
        </p:spPr>
        <p:txBody>
          <a:bodyPr wrap="none" anchor="ctr"/>
          <a:lstStyle/>
          <a:p>
            <a:pPr algn="ctr" eaLnBrk="0" fontAlgn="base" latinLnBrk="0" hangingPunct="0">
              <a:spcBef>
                <a:spcPct val="0"/>
              </a:spcBef>
              <a:spcAft>
                <a:spcPct val="0"/>
              </a:spcAft>
            </a:pPr>
            <a:r>
              <a:rPr lang="en-US" sz="1400" b="1">
                <a:solidFill>
                  <a:srgbClr val="000000"/>
                </a:solidFill>
                <a:latin typeface="Arial" charset="0"/>
              </a:rPr>
              <a:t>6</a:t>
            </a:r>
          </a:p>
        </p:txBody>
      </p:sp>
      <p:sp>
        <p:nvSpPr>
          <p:cNvPr id="101410" name="Text Box 50"/>
          <p:cNvSpPr txBox="1">
            <a:spLocks noChangeArrowheads="1"/>
          </p:cNvSpPr>
          <p:nvPr/>
        </p:nvSpPr>
        <p:spPr bwMode="auto">
          <a:xfrm>
            <a:off x="6502400" y="2633663"/>
            <a:ext cx="822325" cy="336550"/>
          </a:xfrm>
          <a:prstGeom prst="rect">
            <a:avLst/>
          </a:prstGeom>
          <a:noFill/>
          <a:ln w="9525">
            <a:noFill/>
            <a:miter lim="800000"/>
            <a:headEnd/>
            <a:tailEnd/>
          </a:ln>
        </p:spPr>
        <p:txBody>
          <a:bodyPr wrap="none">
            <a:spAutoFit/>
          </a:bodyPr>
          <a:lstStyle/>
          <a:p>
            <a:pPr algn="r" eaLnBrk="0" fontAlgn="base" latinLnBrk="0" hangingPunct="0">
              <a:spcBef>
                <a:spcPct val="0"/>
              </a:spcBef>
              <a:spcAft>
                <a:spcPct val="0"/>
              </a:spcAft>
            </a:pPr>
            <a:r>
              <a:rPr lang="en-US" sz="1600" b="1">
                <a:solidFill>
                  <a:srgbClr val="FFFF99"/>
                </a:solidFill>
                <a:latin typeface="Arial" charset="0"/>
              </a:rPr>
              <a:t>~100%</a:t>
            </a:r>
          </a:p>
        </p:txBody>
      </p:sp>
      <p:sp>
        <p:nvSpPr>
          <p:cNvPr id="101411" name="Line 51"/>
          <p:cNvSpPr>
            <a:spLocks noChangeShapeType="1"/>
          </p:cNvSpPr>
          <p:nvPr/>
        </p:nvSpPr>
        <p:spPr bwMode="auto">
          <a:xfrm flipV="1">
            <a:off x="6626225" y="3128963"/>
            <a:ext cx="762000" cy="1905000"/>
          </a:xfrm>
          <a:prstGeom prst="line">
            <a:avLst/>
          </a:prstGeom>
          <a:noFill/>
          <a:ln w="9525">
            <a:solidFill>
              <a:srgbClr val="00FF00"/>
            </a:solidFill>
            <a:round/>
            <a:headEnd/>
            <a:tailEnd type="triangle" w="med" len="med"/>
          </a:ln>
        </p:spPr>
        <p:txBody>
          <a:bodyPr wrap="none" anchor="ctr"/>
          <a:lstStyle/>
          <a:p>
            <a:pPr fontAlgn="base" latinLnBrk="0">
              <a:spcBef>
                <a:spcPct val="0"/>
              </a:spcBef>
              <a:spcAft>
                <a:spcPct val="0"/>
              </a:spcAft>
            </a:pPr>
            <a:endParaRPr lang="en-US">
              <a:solidFill>
                <a:srgbClr val="FFFF99"/>
              </a:solidFill>
              <a:latin typeface="Arial" charset="0"/>
            </a:endParaRPr>
          </a:p>
        </p:txBody>
      </p:sp>
      <p:sp>
        <p:nvSpPr>
          <p:cNvPr id="101412" name="Text Box 52"/>
          <p:cNvSpPr txBox="1">
            <a:spLocks noChangeArrowheads="1"/>
          </p:cNvSpPr>
          <p:nvPr/>
        </p:nvSpPr>
        <p:spPr bwMode="auto">
          <a:xfrm>
            <a:off x="6464300" y="5103813"/>
            <a:ext cx="998538" cy="336550"/>
          </a:xfrm>
          <a:prstGeom prst="rect">
            <a:avLst/>
          </a:prstGeom>
          <a:noFill/>
          <a:ln w="9525">
            <a:noFill/>
            <a:miter lim="800000"/>
            <a:headEnd/>
            <a:tailEnd/>
          </a:ln>
        </p:spPr>
        <p:txBody>
          <a:bodyPr wrap="none">
            <a:spAutoFit/>
          </a:bodyPr>
          <a:lstStyle/>
          <a:p>
            <a:pPr algn="r" eaLnBrk="0" fontAlgn="base" latinLnBrk="0" hangingPunct="0">
              <a:spcBef>
                <a:spcPct val="0"/>
              </a:spcBef>
              <a:spcAft>
                <a:spcPct val="0"/>
              </a:spcAft>
            </a:pPr>
            <a:r>
              <a:rPr lang="en-US" sz="1600" b="1">
                <a:solidFill>
                  <a:srgbClr val="FFFF99"/>
                </a:solidFill>
                <a:latin typeface="Arial" charset="0"/>
              </a:rPr>
              <a:t>50 - 90%</a:t>
            </a:r>
          </a:p>
        </p:txBody>
      </p:sp>
      <p:sp>
        <p:nvSpPr>
          <p:cNvPr id="101413" name="Text Box 53"/>
          <p:cNvSpPr txBox="1">
            <a:spLocks noChangeArrowheads="1"/>
          </p:cNvSpPr>
          <p:nvPr/>
        </p:nvSpPr>
        <p:spPr bwMode="auto">
          <a:xfrm>
            <a:off x="7031038" y="3962400"/>
            <a:ext cx="998537" cy="336550"/>
          </a:xfrm>
          <a:prstGeom prst="rect">
            <a:avLst/>
          </a:prstGeom>
          <a:noFill/>
          <a:ln w="9525">
            <a:noFill/>
            <a:miter lim="800000"/>
            <a:headEnd/>
            <a:tailEnd/>
          </a:ln>
        </p:spPr>
        <p:txBody>
          <a:bodyPr wrap="none">
            <a:spAutoFit/>
          </a:bodyPr>
          <a:lstStyle/>
          <a:p>
            <a:pPr algn="r" eaLnBrk="0" fontAlgn="base" latinLnBrk="0" hangingPunct="0">
              <a:spcBef>
                <a:spcPct val="0"/>
              </a:spcBef>
              <a:spcAft>
                <a:spcPct val="0"/>
              </a:spcAft>
            </a:pPr>
            <a:r>
              <a:rPr lang="en-US" sz="1600" b="1">
                <a:solidFill>
                  <a:srgbClr val="FFFF99"/>
                </a:solidFill>
                <a:latin typeface="Arial" charset="0"/>
              </a:rPr>
              <a:t>10 - 50%</a:t>
            </a:r>
          </a:p>
        </p:txBody>
      </p:sp>
      <p:sp>
        <p:nvSpPr>
          <p:cNvPr id="101414" name="Line 54"/>
          <p:cNvSpPr>
            <a:spLocks noChangeShapeType="1"/>
          </p:cNvSpPr>
          <p:nvPr/>
        </p:nvSpPr>
        <p:spPr bwMode="auto">
          <a:xfrm>
            <a:off x="6626225" y="3014663"/>
            <a:ext cx="762000" cy="0"/>
          </a:xfrm>
          <a:prstGeom prst="line">
            <a:avLst/>
          </a:prstGeom>
          <a:noFill/>
          <a:ln w="57150">
            <a:solidFill>
              <a:srgbClr val="00FF00"/>
            </a:solidFill>
            <a:round/>
            <a:headEnd/>
            <a:tailEnd type="triangle" w="med" len="med"/>
          </a:ln>
        </p:spPr>
        <p:txBody>
          <a:bodyPr wrap="none" anchor="ctr"/>
          <a:lstStyle/>
          <a:p>
            <a:pPr fontAlgn="base" latinLnBrk="0">
              <a:spcBef>
                <a:spcPct val="0"/>
              </a:spcBef>
              <a:spcAft>
                <a:spcPct val="0"/>
              </a:spcAft>
            </a:pPr>
            <a:endParaRPr lang="en-US">
              <a:solidFill>
                <a:srgbClr val="FFFF99"/>
              </a:solidFill>
              <a:latin typeface="Arial" charset="0"/>
            </a:endParaRPr>
          </a:p>
        </p:txBody>
      </p:sp>
      <p:sp>
        <p:nvSpPr>
          <p:cNvPr id="101415" name="Line 55"/>
          <p:cNvSpPr>
            <a:spLocks noChangeShapeType="1"/>
          </p:cNvSpPr>
          <p:nvPr/>
        </p:nvSpPr>
        <p:spPr bwMode="auto">
          <a:xfrm>
            <a:off x="6626225" y="5054600"/>
            <a:ext cx="762000" cy="0"/>
          </a:xfrm>
          <a:prstGeom prst="line">
            <a:avLst/>
          </a:prstGeom>
          <a:noFill/>
          <a:ln w="57150">
            <a:solidFill>
              <a:srgbClr val="FF0000"/>
            </a:solidFill>
            <a:round/>
            <a:headEnd/>
            <a:tailEnd type="triangle" w="med" len="med"/>
          </a:ln>
        </p:spPr>
        <p:txBody>
          <a:bodyPr wrap="none" anchor="ctr"/>
          <a:lstStyle/>
          <a:p>
            <a:pPr fontAlgn="base" latinLnBrk="0">
              <a:spcBef>
                <a:spcPct val="0"/>
              </a:spcBef>
              <a:spcAft>
                <a:spcPct val="0"/>
              </a:spcAft>
            </a:pPr>
            <a:endParaRPr lang="en-US">
              <a:solidFill>
                <a:srgbClr val="FFFF99"/>
              </a:solidFill>
              <a:latin typeface="Arial" charset="0"/>
            </a:endParaRPr>
          </a:p>
        </p:txBody>
      </p:sp>
      <p:grpSp>
        <p:nvGrpSpPr>
          <p:cNvPr id="101416" name="Group 56"/>
          <p:cNvGrpSpPr>
            <a:grpSpLocks/>
          </p:cNvGrpSpPr>
          <p:nvPr/>
        </p:nvGrpSpPr>
        <p:grpSpPr bwMode="auto">
          <a:xfrm>
            <a:off x="7620000" y="2755900"/>
            <a:ext cx="1219200" cy="444500"/>
            <a:chOff x="4848" y="1736"/>
            <a:chExt cx="768" cy="280"/>
          </a:xfrm>
        </p:grpSpPr>
        <p:sp>
          <p:nvSpPr>
            <p:cNvPr id="101425" name="Arc 57"/>
            <p:cNvSpPr>
              <a:spLocks/>
            </p:cNvSpPr>
            <p:nvPr/>
          </p:nvSpPr>
          <p:spPr bwMode="auto">
            <a:xfrm flipV="1">
              <a:off x="5523" y="1736"/>
              <a:ext cx="93" cy="276"/>
            </a:xfrm>
            <a:custGeom>
              <a:avLst/>
              <a:gdLst>
                <a:gd name="T0" fmla="*/ 0 w 21763"/>
                <a:gd name="T1" fmla="*/ 0 h 43200"/>
                <a:gd name="T2" fmla="*/ 0 w 21763"/>
                <a:gd name="T3" fmla="*/ 0 h 43200"/>
                <a:gd name="T4" fmla="*/ 0 w 21763"/>
                <a:gd name="T5" fmla="*/ 0 h 43200"/>
                <a:gd name="T6" fmla="*/ 0 60000 65536"/>
                <a:gd name="T7" fmla="*/ 0 60000 65536"/>
                <a:gd name="T8" fmla="*/ 0 60000 65536"/>
                <a:gd name="T9" fmla="*/ 0 w 21763"/>
                <a:gd name="T10" fmla="*/ 0 h 43200"/>
                <a:gd name="T11" fmla="*/ 21763 w 21763"/>
                <a:gd name="T12" fmla="*/ 43200 h 43200"/>
              </a:gdLst>
              <a:ahLst/>
              <a:cxnLst>
                <a:cxn ang="T6">
                  <a:pos x="T0" y="T1"/>
                </a:cxn>
                <a:cxn ang="T7">
                  <a:pos x="T2" y="T3"/>
                </a:cxn>
                <a:cxn ang="T8">
                  <a:pos x="T4" y="T5"/>
                </a:cxn>
              </a:cxnLst>
              <a:rect l="T9" t="T10" r="T11" b="T12"/>
              <a:pathLst>
                <a:path w="21763" h="43200" fill="none" extrusionOk="0">
                  <a:moveTo>
                    <a:pt x="162" y="0"/>
                  </a:moveTo>
                  <a:cubicBezTo>
                    <a:pt x="12092" y="0"/>
                    <a:pt x="21763" y="9670"/>
                    <a:pt x="21763" y="21600"/>
                  </a:cubicBezTo>
                  <a:cubicBezTo>
                    <a:pt x="21763" y="33529"/>
                    <a:pt x="12092" y="43200"/>
                    <a:pt x="163" y="43200"/>
                  </a:cubicBezTo>
                  <a:cubicBezTo>
                    <a:pt x="108" y="43200"/>
                    <a:pt x="54" y="43199"/>
                    <a:pt x="-1" y="43199"/>
                  </a:cubicBezTo>
                </a:path>
                <a:path w="21763" h="43200" stroke="0" extrusionOk="0">
                  <a:moveTo>
                    <a:pt x="162" y="0"/>
                  </a:moveTo>
                  <a:cubicBezTo>
                    <a:pt x="12092" y="0"/>
                    <a:pt x="21763" y="9670"/>
                    <a:pt x="21763" y="21600"/>
                  </a:cubicBezTo>
                  <a:cubicBezTo>
                    <a:pt x="21763" y="33529"/>
                    <a:pt x="12092" y="43200"/>
                    <a:pt x="163" y="43200"/>
                  </a:cubicBezTo>
                  <a:cubicBezTo>
                    <a:pt x="108" y="43200"/>
                    <a:pt x="54" y="43199"/>
                    <a:pt x="-1" y="43199"/>
                  </a:cubicBezTo>
                  <a:lnTo>
                    <a:pt x="163" y="21600"/>
                  </a:lnTo>
                  <a:close/>
                </a:path>
              </a:pathLst>
            </a:custGeom>
            <a:solidFill>
              <a:srgbClr val="0066CC"/>
            </a:solidFill>
            <a:ln w="9525">
              <a:solidFill>
                <a:schemeClr val="bg2"/>
              </a:solidFill>
              <a:round/>
              <a:headEnd/>
              <a:tailEnd/>
            </a:ln>
          </p:spPr>
          <p:txBody>
            <a:bodyPr wrap="none" anchor="ctr"/>
            <a:lstStyle/>
            <a:p>
              <a:pPr fontAlgn="base" latinLnBrk="0">
                <a:spcBef>
                  <a:spcPct val="0"/>
                </a:spcBef>
                <a:spcAft>
                  <a:spcPct val="0"/>
                </a:spcAft>
              </a:pPr>
              <a:endParaRPr lang="en-US">
                <a:solidFill>
                  <a:srgbClr val="FFFF99"/>
                </a:solidFill>
                <a:latin typeface="Arial" charset="0"/>
              </a:endParaRPr>
            </a:p>
          </p:txBody>
        </p:sp>
        <p:sp>
          <p:nvSpPr>
            <p:cNvPr id="101426" name="Rectangle 58"/>
            <p:cNvSpPr>
              <a:spLocks noChangeArrowheads="1"/>
            </p:cNvSpPr>
            <p:nvPr/>
          </p:nvSpPr>
          <p:spPr bwMode="auto">
            <a:xfrm>
              <a:off x="4922" y="1736"/>
              <a:ext cx="601" cy="280"/>
            </a:xfrm>
            <a:prstGeom prst="rect">
              <a:avLst/>
            </a:prstGeom>
            <a:solidFill>
              <a:schemeClr val="accent2"/>
            </a:solidFill>
            <a:ln w="12700">
              <a:solidFill>
                <a:schemeClr val="bg2"/>
              </a:solidFill>
              <a:miter lim="800000"/>
              <a:headEnd/>
              <a:tailEnd/>
            </a:ln>
          </p:spPr>
          <p:txBody>
            <a:bodyPr wrap="none" anchor="ctr"/>
            <a:lstStyle/>
            <a:p>
              <a:pPr algn="ctr" eaLnBrk="0" fontAlgn="base" latinLnBrk="0" hangingPunct="0">
                <a:spcBef>
                  <a:spcPct val="0"/>
                </a:spcBef>
                <a:spcAft>
                  <a:spcPct val="0"/>
                </a:spcAft>
              </a:pPr>
              <a:r>
                <a:rPr lang="en-US" sz="1400" b="1">
                  <a:solidFill>
                    <a:srgbClr val="000000"/>
                  </a:solidFill>
                  <a:latin typeface="Arial" charset="0"/>
                </a:rPr>
                <a:t>SMN</a:t>
              </a:r>
            </a:p>
          </p:txBody>
        </p:sp>
        <p:sp>
          <p:nvSpPr>
            <p:cNvPr id="101427" name="Arc 59"/>
            <p:cNvSpPr>
              <a:spLocks/>
            </p:cNvSpPr>
            <p:nvPr/>
          </p:nvSpPr>
          <p:spPr bwMode="auto">
            <a:xfrm flipH="1" flipV="1">
              <a:off x="4848" y="1736"/>
              <a:ext cx="93" cy="276"/>
            </a:xfrm>
            <a:custGeom>
              <a:avLst/>
              <a:gdLst>
                <a:gd name="T0" fmla="*/ 0 w 21763"/>
                <a:gd name="T1" fmla="*/ 0 h 43200"/>
                <a:gd name="T2" fmla="*/ 0 w 21763"/>
                <a:gd name="T3" fmla="*/ 0 h 43200"/>
                <a:gd name="T4" fmla="*/ 0 w 21763"/>
                <a:gd name="T5" fmla="*/ 0 h 43200"/>
                <a:gd name="T6" fmla="*/ 0 60000 65536"/>
                <a:gd name="T7" fmla="*/ 0 60000 65536"/>
                <a:gd name="T8" fmla="*/ 0 60000 65536"/>
                <a:gd name="T9" fmla="*/ 0 w 21763"/>
                <a:gd name="T10" fmla="*/ 0 h 43200"/>
                <a:gd name="T11" fmla="*/ 21763 w 21763"/>
                <a:gd name="T12" fmla="*/ 43200 h 43200"/>
              </a:gdLst>
              <a:ahLst/>
              <a:cxnLst>
                <a:cxn ang="T6">
                  <a:pos x="T0" y="T1"/>
                </a:cxn>
                <a:cxn ang="T7">
                  <a:pos x="T2" y="T3"/>
                </a:cxn>
                <a:cxn ang="T8">
                  <a:pos x="T4" y="T5"/>
                </a:cxn>
              </a:cxnLst>
              <a:rect l="T9" t="T10" r="T11" b="T12"/>
              <a:pathLst>
                <a:path w="21763" h="43200" fill="none" extrusionOk="0">
                  <a:moveTo>
                    <a:pt x="162" y="0"/>
                  </a:moveTo>
                  <a:cubicBezTo>
                    <a:pt x="12092" y="0"/>
                    <a:pt x="21763" y="9670"/>
                    <a:pt x="21763" y="21600"/>
                  </a:cubicBezTo>
                  <a:cubicBezTo>
                    <a:pt x="21763" y="33529"/>
                    <a:pt x="12092" y="43200"/>
                    <a:pt x="163" y="43200"/>
                  </a:cubicBezTo>
                  <a:cubicBezTo>
                    <a:pt x="108" y="43200"/>
                    <a:pt x="54" y="43199"/>
                    <a:pt x="-1" y="43199"/>
                  </a:cubicBezTo>
                </a:path>
                <a:path w="21763" h="43200" stroke="0" extrusionOk="0">
                  <a:moveTo>
                    <a:pt x="162" y="0"/>
                  </a:moveTo>
                  <a:cubicBezTo>
                    <a:pt x="12092" y="0"/>
                    <a:pt x="21763" y="9670"/>
                    <a:pt x="21763" y="21600"/>
                  </a:cubicBezTo>
                  <a:cubicBezTo>
                    <a:pt x="21763" y="33529"/>
                    <a:pt x="12092" y="43200"/>
                    <a:pt x="163" y="43200"/>
                  </a:cubicBezTo>
                  <a:cubicBezTo>
                    <a:pt x="108" y="43200"/>
                    <a:pt x="54" y="43199"/>
                    <a:pt x="-1" y="43199"/>
                  </a:cubicBezTo>
                  <a:lnTo>
                    <a:pt x="163" y="21600"/>
                  </a:lnTo>
                  <a:close/>
                </a:path>
              </a:pathLst>
            </a:custGeom>
            <a:solidFill>
              <a:schemeClr val="accent2"/>
            </a:solidFill>
            <a:ln w="9525">
              <a:solidFill>
                <a:schemeClr val="bg2"/>
              </a:solidFill>
              <a:round/>
              <a:headEnd/>
              <a:tailEnd/>
            </a:ln>
          </p:spPr>
          <p:txBody>
            <a:bodyPr wrap="none" anchor="ctr"/>
            <a:lstStyle/>
            <a:p>
              <a:pPr fontAlgn="base" latinLnBrk="0">
                <a:spcBef>
                  <a:spcPct val="0"/>
                </a:spcBef>
                <a:spcAft>
                  <a:spcPct val="0"/>
                </a:spcAft>
              </a:pPr>
              <a:endParaRPr lang="en-US">
                <a:solidFill>
                  <a:srgbClr val="FFFF99"/>
                </a:solidFill>
                <a:latin typeface="Arial" charset="0"/>
              </a:endParaRPr>
            </a:p>
          </p:txBody>
        </p:sp>
      </p:grpSp>
      <p:grpSp>
        <p:nvGrpSpPr>
          <p:cNvPr id="101417" name="Group 60"/>
          <p:cNvGrpSpPr>
            <a:grpSpLocks/>
          </p:cNvGrpSpPr>
          <p:nvPr/>
        </p:nvGrpSpPr>
        <p:grpSpPr bwMode="auto">
          <a:xfrm>
            <a:off x="7620000" y="4800600"/>
            <a:ext cx="1152525" cy="444500"/>
            <a:chOff x="4630" y="2160"/>
            <a:chExt cx="726" cy="280"/>
          </a:xfrm>
        </p:grpSpPr>
        <p:sp>
          <p:nvSpPr>
            <p:cNvPr id="101422" name="Rectangle 61"/>
            <p:cNvSpPr>
              <a:spLocks noChangeArrowheads="1"/>
            </p:cNvSpPr>
            <p:nvPr/>
          </p:nvSpPr>
          <p:spPr bwMode="auto">
            <a:xfrm>
              <a:off x="5308" y="2160"/>
              <a:ext cx="48" cy="280"/>
            </a:xfrm>
            <a:prstGeom prst="rect">
              <a:avLst/>
            </a:prstGeom>
            <a:solidFill>
              <a:schemeClr val="accent1"/>
            </a:solidFill>
            <a:ln w="12700">
              <a:solidFill>
                <a:schemeClr val="bg2"/>
              </a:solidFill>
              <a:miter lim="800000"/>
              <a:headEnd/>
              <a:tailEnd/>
            </a:ln>
          </p:spPr>
          <p:txBody>
            <a:bodyPr wrap="none" anchor="ctr"/>
            <a:lstStyle/>
            <a:p>
              <a:pPr algn="ctr" eaLnBrk="0" fontAlgn="base" latinLnBrk="0" hangingPunct="0">
                <a:spcBef>
                  <a:spcPct val="0"/>
                </a:spcBef>
                <a:spcAft>
                  <a:spcPct val="0"/>
                </a:spcAft>
              </a:pPr>
              <a:endParaRPr lang="en-US" sz="1400" b="1">
                <a:solidFill>
                  <a:srgbClr val="000000"/>
                </a:solidFill>
                <a:latin typeface="Arial" charset="0"/>
              </a:endParaRPr>
            </a:p>
          </p:txBody>
        </p:sp>
        <p:sp>
          <p:nvSpPr>
            <p:cNvPr id="101423" name="Rectangle 62"/>
            <p:cNvSpPr>
              <a:spLocks noChangeArrowheads="1"/>
            </p:cNvSpPr>
            <p:nvPr/>
          </p:nvSpPr>
          <p:spPr bwMode="auto">
            <a:xfrm>
              <a:off x="4704" y="2160"/>
              <a:ext cx="601" cy="280"/>
            </a:xfrm>
            <a:prstGeom prst="rect">
              <a:avLst/>
            </a:prstGeom>
            <a:solidFill>
              <a:schemeClr val="accent2"/>
            </a:solidFill>
            <a:ln w="12700">
              <a:solidFill>
                <a:schemeClr val="bg2"/>
              </a:solidFill>
              <a:miter lim="800000"/>
              <a:headEnd/>
              <a:tailEnd/>
            </a:ln>
          </p:spPr>
          <p:txBody>
            <a:bodyPr wrap="none" anchor="ctr"/>
            <a:lstStyle/>
            <a:p>
              <a:pPr algn="ctr" eaLnBrk="0" fontAlgn="base" latinLnBrk="0" hangingPunct="0">
                <a:spcBef>
                  <a:spcPct val="0"/>
                </a:spcBef>
                <a:spcAft>
                  <a:spcPct val="0"/>
                </a:spcAft>
              </a:pPr>
              <a:r>
                <a:rPr lang="en-US" sz="1400" b="1">
                  <a:solidFill>
                    <a:srgbClr val="000000"/>
                  </a:solidFill>
                  <a:latin typeface="Arial" charset="0"/>
                </a:rPr>
                <a:t>SMN</a:t>
              </a:r>
              <a:r>
                <a:rPr lang="en-US" sz="1400" b="1">
                  <a:solidFill>
                    <a:srgbClr val="000000"/>
                  </a:solidFill>
                  <a:latin typeface="Symbol" pitchFamily="18" charset="2"/>
                  <a:sym typeface="Symbol" pitchFamily="18" charset="2"/>
                </a:rPr>
                <a:t></a:t>
              </a:r>
              <a:r>
                <a:rPr lang="en-US" sz="1400" b="1">
                  <a:solidFill>
                    <a:srgbClr val="000000"/>
                  </a:solidFill>
                  <a:latin typeface="Arial" charset="0"/>
                </a:rPr>
                <a:t>7</a:t>
              </a:r>
            </a:p>
          </p:txBody>
        </p:sp>
        <p:sp>
          <p:nvSpPr>
            <p:cNvPr id="101424" name="Arc 63"/>
            <p:cNvSpPr>
              <a:spLocks/>
            </p:cNvSpPr>
            <p:nvPr/>
          </p:nvSpPr>
          <p:spPr bwMode="auto">
            <a:xfrm flipH="1" flipV="1">
              <a:off x="4630" y="2160"/>
              <a:ext cx="93" cy="276"/>
            </a:xfrm>
            <a:custGeom>
              <a:avLst/>
              <a:gdLst>
                <a:gd name="T0" fmla="*/ 0 w 21763"/>
                <a:gd name="T1" fmla="*/ 0 h 43200"/>
                <a:gd name="T2" fmla="*/ 0 w 21763"/>
                <a:gd name="T3" fmla="*/ 0 h 43200"/>
                <a:gd name="T4" fmla="*/ 0 w 21763"/>
                <a:gd name="T5" fmla="*/ 0 h 43200"/>
                <a:gd name="T6" fmla="*/ 0 60000 65536"/>
                <a:gd name="T7" fmla="*/ 0 60000 65536"/>
                <a:gd name="T8" fmla="*/ 0 60000 65536"/>
                <a:gd name="T9" fmla="*/ 0 w 21763"/>
                <a:gd name="T10" fmla="*/ 0 h 43200"/>
                <a:gd name="T11" fmla="*/ 21763 w 21763"/>
                <a:gd name="T12" fmla="*/ 43200 h 43200"/>
              </a:gdLst>
              <a:ahLst/>
              <a:cxnLst>
                <a:cxn ang="T6">
                  <a:pos x="T0" y="T1"/>
                </a:cxn>
                <a:cxn ang="T7">
                  <a:pos x="T2" y="T3"/>
                </a:cxn>
                <a:cxn ang="T8">
                  <a:pos x="T4" y="T5"/>
                </a:cxn>
              </a:cxnLst>
              <a:rect l="T9" t="T10" r="T11" b="T12"/>
              <a:pathLst>
                <a:path w="21763" h="43200" fill="none" extrusionOk="0">
                  <a:moveTo>
                    <a:pt x="162" y="0"/>
                  </a:moveTo>
                  <a:cubicBezTo>
                    <a:pt x="12092" y="0"/>
                    <a:pt x="21763" y="9670"/>
                    <a:pt x="21763" y="21600"/>
                  </a:cubicBezTo>
                  <a:cubicBezTo>
                    <a:pt x="21763" y="33529"/>
                    <a:pt x="12092" y="43200"/>
                    <a:pt x="163" y="43200"/>
                  </a:cubicBezTo>
                  <a:cubicBezTo>
                    <a:pt x="108" y="43200"/>
                    <a:pt x="54" y="43199"/>
                    <a:pt x="-1" y="43199"/>
                  </a:cubicBezTo>
                </a:path>
                <a:path w="21763" h="43200" stroke="0" extrusionOk="0">
                  <a:moveTo>
                    <a:pt x="162" y="0"/>
                  </a:moveTo>
                  <a:cubicBezTo>
                    <a:pt x="12092" y="0"/>
                    <a:pt x="21763" y="9670"/>
                    <a:pt x="21763" y="21600"/>
                  </a:cubicBezTo>
                  <a:cubicBezTo>
                    <a:pt x="21763" y="33529"/>
                    <a:pt x="12092" y="43200"/>
                    <a:pt x="163" y="43200"/>
                  </a:cubicBezTo>
                  <a:cubicBezTo>
                    <a:pt x="108" y="43200"/>
                    <a:pt x="54" y="43199"/>
                    <a:pt x="-1" y="43199"/>
                  </a:cubicBezTo>
                  <a:lnTo>
                    <a:pt x="163" y="21600"/>
                  </a:lnTo>
                  <a:close/>
                </a:path>
              </a:pathLst>
            </a:custGeom>
            <a:solidFill>
              <a:schemeClr val="accent2"/>
            </a:solidFill>
            <a:ln w="9525">
              <a:solidFill>
                <a:schemeClr val="bg2"/>
              </a:solidFill>
              <a:round/>
              <a:headEnd/>
              <a:tailEnd/>
            </a:ln>
          </p:spPr>
          <p:txBody>
            <a:bodyPr wrap="none" anchor="ctr"/>
            <a:lstStyle/>
            <a:p>
              <a:pPr fontAlgn="base" latinLnBrk="0">
                <a:spcBef>
                  <a:spcPct val="0"/>
                </a:spcBef>
                <a:spcAft>
                  <a:spcPct val="0"/>
                </a:spcAft>
              </a:pPr>
              <a:endParaRPr lang="en-US">
                <a:solidFill>
                  <a:srgbClr val="FFFF99"/>
                </a:solidFill>
                <a:latin typeface="Arial" charset="0"/>
              </a:endParaRPr>
            </a:p>
          </p:txBody>
        </p:sp>
      </p:grpSp>
      <p:sp>
        <p:nvSpPr>
          <p:cNvPr id="101418" name="Text Box 64"/>
          <p:cNvSpPr txBox="1">
            <a:spLocks noChangeArrowheads="1"/>
          </p:cNvSpPr>
          <p:nvPr/>
        </p:nvSpPr>
        <p:spPr bwMode="auto">
          <a:xfrm>
            <a:off x="4318000" y="6289675"/>
            <a:ext cx="4597400" cy="762000"/>
          </a:xfrm>
          <a:prstGeom prst="rect">
            <a:avLst/>
          </a:prstGeom>
          <a:noFill/>
          <a:ln w="9525">
            <a:noFill/>
            <a:miter lim="800000"/>
            <a:headEnd/>
            <a:tailEnd/>
          </a:ln>
        </p:spPr>
        <p:txBody>
          <a:bodyPr wrap="none">
            <a:spAutoFit/>
          </a:bodyPr>
          <a:lstStyle/>
          <a:p>
            <a:pPr eaLnBrk="0" fontAlgn="base" latinLnBrk="0" hangingPunct="0">
              <a:spcBef>
                <a:spcPct val="0"/>
              </a:spcBef>
              <a:spcAft>
                <a:spcPct val="0"/>
              </a:spcAft>
            </a:pPr>
            <a:r>
              <a:rPr lang="en-US" sz="1400" b="1" dirty="0" err="1">
                <a:solidFill>
                  <a:srgbClr val="F8F8F8"/>
                </a:solidFill>
                <a:latin typeface="Arial" charset="0"/>
              </a:rPr>
              <a:t>Lorson</a:t>
            </a:r>
            <a:r>
              <a:rPr lang="en-US" sz="1400" b="1" dirty="0">
                <a:solidFill>
                  <a:srgbClr val="F8F8F8"/>
                </a:solidFill>
                <a:latin typeface="Arial" charset="0"/>
              </a:rPr>
              <a:t> et al (1999) </a:t>
            </a:r>
            <a:r>
              <a:rPr lang="en-US" sz="1400" b="1" i="1" dirty="0">
                <a:solidFill>
                  <a:srgbClr val="F8F8F8"/>
                </a:solidFill>
                <a:latin typeface="Arial" charset="0"/>
              </a:rPr>
              <a:t>Proc Natl </a:t>
            </a:r>
            <a:r>
              <a:rPr lang="en-US" sz="1400" b="1" i="1" dirty="0" err="1">
                <a:solidFill>
                  <a:srgbClr val="F8F8F8"/>
                </a:solidFill>
                <a:latin typeface="Arial" charset="0"/>
              </a:rPr>
              <a:t>Acad</a:t>
            </a:r>
            <a:r>
              <a:rPr lang="en-US" sz="1400" b="1" i="1" dirty="0">
                <a:solidFill>
                  <a:srgbClr val="F8F8F8"/>
                </a:solidFill>
                <a:latin typeface="Arial" charset="0"/>
              </a:rPr>
              <a:t> Sci USA</a:t>
            </a:r>
            <a:r>
              <a:rPr lang="en-US" sz="1400" b="1" dirty="0">
                <a:solidFill>
                  <a:srgbClr val="F8F8F8"/>
                </a:solidFill>
                <a:latin typeface="Arial" charset="0"/>
              </a:rPr>
              <a:t> 96: 6307 </a:t>
            </a:r>
          </a:p>
          <a:p>
            <a:pPr eaLnBrk="0" fontAlgn="base" latinLnBrk="0" hangingPunct="0">
              <a:spcBef>
                <a:spcPct val="0"/>
              </a:spcBef>
              <a:spcAft>
                <a:spcPct val="0"/>
              </a:spcAft>
            </a:pPr>
            <a:r>
              <a:rPr lang="en-US" sz="1400" b="1" dirty="0" err="1">
                <a:solidFill>
                  <a:srgbClr val="F8F8F8"/>
                </a:solidFill>
                <a:latin typeface="Arial" charset="0"/>
              </a:rPr>
              <a:t>Monani</a:t>
            </a:r>
            <a:r>
              <a:rPr lang="en-US" sz="1400" b="1" dirty="0">
                <a:solidFill>
                  <a:srgbClr val="F8F8F8"/>
                </a:solidFill>
                <a:latin typeface="Arial" charset="0"/>
              </a:rPr>
              <a:t> et al (1999) </a:t>
            </a:r>
            <a:r>
              <a:rPr lang="en-US" sz="1400" b="1" i="1" dirty="0">
                <a:solidFill>
                  <a:srgbClr val="F8F8F8"/>
                </a:solidFill>
                <a:latin typeface="Arial" charset="0"/>
              </a:rPr>
              <a:t>Hum </a:t>
            </a:r>
            <a:r>
              <a:rPr lang="en-US" sz="1400" b="1" i="1" dirty="0" err="1">
                <a:solidFill>
                  <a:srgbClr val="F8F8F8"/>
                </a:solidFill>
                <a:latin typeface="Arial" charset="0"/>
              </a:rPr>
              <a:t>Mol</a:t>
            </a:r>
            <a:r>
              <a:rPr lang="en-US" sz="1400" b="1" i="1" dirty="0">
                <a:solidFill>
                  <a:srgbClr val="F8F8F8"/>
                </a:solidFill>
                <a:latin typeface="Arial" charset="0"/>
              </a:rPr>
              <a:t> Genet</a:t>
            </a:r>
            <a:r>
              <a:rPr lang="en-US" sz="1400" b="1" dirty="0">
                <a:solidFill>
                  <a:srgbClr val="F8F8F8"/>
                </a:solidFill>
                <a:latin typeface="Arial" charset="0"/>
              </a:rPr>
              <a:t> 8: 1177</a:t>
            </a:r>
          </a:p>
          <a:p>
            <a:pPr eaLnBrk="0" fontAlgn="base" latinLnBrk="0" hangingPunct="0">
              <a:spcBef>
                <a:spcPct val="0"/>
              </a:spcBef>
              <a:spcAft>
                <a:spcPct val="0"/>
              </a:spcAft>
            </a:pPr>
            <a:endParaRPr lang="en-US" sz="1600" dirty="0">
              <a:solidFill>
                <a:srgbClr val="F8F8F8"/>
              </a:solidFill>
              <a:latin typeface="Arial" charset="0"/>
            </a:endParaRPr>
          </a:p>
        </p:txBody>
      </p:sp>
      <p:sp>
        <p:nvSpPr>
          <p:cNvPr id="101419" name="Line 65"/>
          <p:cNvSpPr>
            <a:spLocks noChangeShapeType="1"/>
          </p:cNvSpPr>
          <p:nvPr/>
        </p:nvSpPr>
        <p:spPr bwMode="auto">
          <a:xfrm>
            <a:off x="1330176" y="2819400"/>
            <a:ext cx="0" cy="2476500"/>
          </a:xfrm>
          <a:prstGeom prst="line">
            <a:avLst/>
          </a:prstGeom>
          <a:noFill/>
          <a:ln w="38100">
            <a:solidFill>
              <a:srgbClr val="000066"/>
            </a:solidFill>
            <a:round/>
            <a:headEnd/>
            <a:tailEnd/>
          </a:ln>
        </p:spPr>
        <p:txBody>
          <a:bodyPr/>
          <a:lstStyle/>
          <a:p>
            <a:pPr fontAlgn="base" latinLnBrk="0">
              <a:spcBef>
                <a:spcPct val="0"/>
              </a:spcBef>
              <a:spcAft>
                <a:spcPct val="0"/>
              </a:spcAft>
            </a:pPr>
            <a:endParaRPr lang="en-US">
              <a:solidFill>
                <a:srgbClr val="FFFF99"/>
              </a:solidFill>
              <a:latin typeface="Arial" charset="0"/>
            </a:endParaRPr>
          </a:p>
        </p:txBody>
      </p:sp>
      <p:sp>
        <p:nvSpPr>
          <p:cNvPr id="101420" name="Line 66"/>
          <p:cNvSpPr>
            <a:spLocks noChangeShapeType="1"/>
          </p:cNvSpPr>
          <p:nvPr/>
        </p:nvSpPr>
        <p:spPr bwMode="auto">
          <a:xfrm>
            <a:off x="1413355" y="2819400"/>
            <a:ext cx="0" cy="2476500"/>
          </a:xfrm>
          <a:prstGeom prst="line">
            <a:avLst/>
          </a:prstGeom>
          <a:noFill/>
          <a:ln w="38100">
            <a:solidFill>
              <a:srgbClr val="000066"/>
            </a:solidFill>
            <a:round/>
            <a:headEnd/>
            <a:tailEnd/>
          </a:ln>
        </p:spPr>
        <p:txBody>
          <a:bodyPr/>
          <a:lstStyle/>
          <a:p>
            <a:pPr fontAlgn="base" latinLnBrk="0">
              <a:spcBef>
                <a:spcPct val="0"/>
              </a:spcBef>
              <a:spcAft>
                <a:spcPct val="0"/>
              </a:spcAft>
            </a:pPr>
            <a:endParaRPr lang="en-US">
              <a:solidFill>
                <a:srgbClr val="FFFF99"/>
              </a:solidFill>
              <a:latin typeface="Arial" charset="0"/>
            </a:endParaRPr>
          </a:p>
        </p:txBody>
      </p:sp>
      <p:sp>
        <p:nvSpPr>
          <p:cNvPr id="101421" name="Line 67"/>
          <p:cNvSpPr>
            <a:spLocks noChangeShapeType="1"/>
          </p:cNvSpPr>
          <p:nvPr/>
        </p:nvSpPr>
        <p:spPr bwMode="auto">
          <a:xfrm>
            <a:off x="1485900" y="2819400"/>
            <a:ext cx="0" cy="2476500"/>
          </a:xfrm>
          <a:prstGeom prst="line">
            <a:avLst/>
          </a:prstGeom>
          <a:noFill/>
          <a:ln w="38100">
            <a:solidFill>
              <a:srgbClr val="000066"/>
            </a:solidFill>
            <a:round/>
            <a:headEnd/>
            <a:tailEnd/>
          </a:ln>
        </p:spPr>
        <p:txBody>
          <a:bodyPr/>
          <a:lstStyle/>
          <a:p>
            <a:pPr fontAlgn="base" latinLnBrk="0">
              <a:spcBef>
                <a:spcPct val="0"/>
              </a:spcBef>
              <a:spcAft>
                <a:spcPct val="0"/>
              </a:spcAft>
            </a:pPr>
            <a:endParaRPr lang="en-US">
              <a:solidFill>
                <a:srgbClr val="FFFF99"/>
              </a:solidFill>
              <a:latin typeface="Arial" charset="0"/>
            </a:endParaRPr>
          </a:p>
        </p:txBody>
      </p:sp>
      <p:sp>
        <p:nvSpPr>
          <p:cNvPr id="68" name="Line 65"/>
          <p:cNvSpPr>
            <a:spLocks noChangeShapeType="1"/>
          </p:cNvSpPr>
          <p:nvPr/>
        </p:nvSpPr>
        <p:spPr bwMode="auto">
          <a:xfrm>
            <a:off x="1248999" y="4941168"/>
            <a:ext cx="0" cy="446569"/>
          </a:xfrm>
          <a:prstGeom prst="line">
            <a:avLst/>
          </a:prstGeom>
          <a:noFill/>
          <a:ln w="38100">
            <a:solidFill>
              <a:srgbClr val="000066"/>
            </a:solidFill>
            <a:round/>
            <a:headEnd/>
            <a:tailEnd/>
          </a:ln>
        </p:spPr>
        <p:txBody>
          <a:bodyPr/>
          <a:lstStyle/>
          <a:p>
            <a:pPr fontAlgn="base" latinLnBrk="0">
              <a:spcBef>
                <a:spcPct val="0"/>
              </a:spcBef>
              <a:spcAft>
                <a:spcPct val="0"/>
              </a:spcAft>
            </a:pPr>
            <a:endParaRPr lang="en-US">
              <a:solidFill>
                <a:srgbClr val="FFFF99"/>
              </a:solidFill>
              <a:latin typeface="Arial" charset="0"/>
            </a:endParaRPr>
          </a:p>
        </p:txBody>
      </p:sp>
      <p:sp>
        <p:nvSpPr>
          <p:cNvPr id="69" name="Line 65"/>
          <p:cNvSpPr>
            <a:spLocks noChangeShapeType="1"/>
          </p:cNvSpPr>
          <p:nvPr/>
        </p:nvSpPr>
        <p:spPr bwMode="auto">
          <a:xfrm>
            <a:off x="1157189" y="4941168"/>
            <a:ext cx="0" cy="446569"/>
          </a:xfrm>
          <a:prstGeom prst="line">
            <a:avLst/>
          </a:prstGeom>
          <a:noFill/>
          <a:ln w="38100">
            <a:solidFill>
              <a:srgbClr val="000066"/>
            </a:solidFill>
            <a:round/>
            <a:headEnd/>
            <a:tailEnd/>
          </a:ln>
        </p:spPr>
        <p:txBody>
          <a:bodyPr/>
          <a:lstStyle/>
          <a:p>
            <a:pPr fontAlgn="base" latinLnBrk="0">
              <a:spcBef>
                <a:spcPct val="0"/>
              </a:spcBef>
              <a:spcAft>
                <a:spcPct val="0"/>
              </a:spcAft>
            </a:pPr>
            <a:endParaRPr lang="en-US">
              <a:solidFill>
                <a:srgbClr val="FFFF99"/>
              </a:solidFill>
              <a:latin typeface="Arial" charset="0"/>
            </a:endParaRPr>
          </a:p>
        </p:txBody>
      </p:sp>
      <p:sp>
        <p:nvSpPr>
          <p:cNvPr id="70" name="Line 65"/>
          <p:cNvSpPr>
            <a:spLocks noChangeShapeType="1"/>
          </p:cNvSpPr>
          <p:nvPr/>
        </p:nvSpPr>
        <p:spPr bwMode="auto">
          <a:xfrm>
            <a:off x="1076012" y="4941168"/>
            <a:ext cx="0" cy="446569"/>
          </a:xfrm>
          <a:prstGeom prst="line">
            <a:avLst/>
          </a:prstGeom>
          <a:noFill/>
          <a:ln w="38100">
            <a:solidFill>
              <a:srgbClr val="000066"/>
            </a:solidFill>
            <a:round/>
            <a:headEnd/>
            <a:tailEnd/>
          </a:ln>
        </p:spPr>
        <p:txBody>
          <a:bodyPr/>
          <a:lstStyle/>
          <a:p>
            <a:pPr fontAlgn="base" latinLnBrk="0">
              <a:spcBef>
                <a:spcPct val="0"/>
              </a:spcBef>
              <a:spcAft>
                <a:spcPct val="0"/>
              </a:spcAft>
            </a:pPr>
            <a:endParaRPr lang="en-US">
              <a:solidFill>
                <a:srgbClr val="FFFF99"/>
              </a:solidFill>
              <a:latin typeface="Arial" charset="0"/>
            </a:endParaRPr>
          </a:p>
        </p:txBody>
      </p:sp>
      <p:sp>
        <p:nvSpPr>
          <p:cNvPr id="71" name="Line 65"/>
          <p:cNvSpPr>
            <a:spLocks noChangeShapeType="1"/>
          </p:cNvSpPr>
          <p:nvPr/>
        </p:nvSpPr>
        <p:spPr bwMode="auto">
          <a:xfrm>
            <a:off x="984202" y="4941168"/>
            <a:ext cx="0" cy="446569"/>
          </a:xfrm>
          <a:prstGeom prst="line">
            <a:avLst/>
          </a:prstGeom>
          <a:noFill/>
          <a:ln w="38100">
            <a:solidFill>
              <a:srgbClr val="000066"/>
            </a:solidFill>
            <a:round/>
            <a:headEnd/>
            <a:tailEnd/>
          </a:ln>
        </p:spPr>
        <p:txBody>
          <a:bodyPr/>
          <a:lstStyle/>
          <a:p>
            <a:pPr fontAlgn="base" latinLnBrk="0">
              <a:spcBef>
                <a:spcPct val="0"/>
              </a:spcBef>
              <a:spcAft>
                <a:spcPct val="0"/>
              </a:spcAft>
            </a:pPr>
            <a:endParaRPr lang="en-US">
              <a:solidFill>
                <a:srgbClr val="FFFF99"/>
              </a:solidFill>
              <a:latin typeface="Arial" charset="0"/>
            </a:endParaRPr>
          </a:p>
        </p:txBody>
      </p:sp>
      <p:sp>
        <p:nvSpPr>
          <p:cNvPr id="72" name="Line 65"/>
          <p:cNvSpPr>
            <a:spLocks noChangeShapeType="1"/>
          </p:cNvSpPr>
          <p:nvPr/>
        </p:nvSpPr>
        <p:spPr bwMode="auto">
          <a:xfrm>
            <a:off x="1248999" y="2946210"/>
            <a:ext cx="0" cy="446569"/>
          </a:xfrm>
          <a:prstGeom prst="line">
            <a:avLst/>
          </a:prstGeom>
          <a:noFill/>
          <a:ln w="38100">
            <a:solidFill>
              <a:srgbClr val="000066"/>
            </a:solidFill>
            <a:round/>
            <a:headEnd/>
            <a:tailEnd/>
          </a:ln>
        </p:spPr>
        <p:txBody>
          <a:bodyPr/>
          <a:lstStyle/>
          <a:p>
            <a:pPr fontAlgn="base" latinLnBrk="0">
              <a:spcBef>
                <a:spcPct val="0"/>
              </a:spcBef>
              <a:spcAft>
                <a:spcPct val="0"/>
              </a:spcAft>
            </a:pPr>
            <a:endParaRPr lang="en-US">
              <a:solidFill>
                <a:srgbClr val="FFFF99"/>
              </a:solidFill>
              <a:latin typeface="Arial" charset="0"/>
            </a:endParaRPr>
          </a:p>
        </p:txBody>
      </p:sp>
      <p:sp>
        <p:nvSpPr>
          <p:cNvPr id="73" name="Line 65"/>
          <p:cNvSpPr>
            <a:spLocks noChangeShapeType="1"/>
          </p:cNvSpPr>
          <p:nvPr/>
        </p:nvSpPr>
        <p:spPr bwMode="auto">
          <a:xfrm>
            <a:off x="1147515" y="2954420"/>
            <a:ext cx="0" cy="446569"/>
          </a:xfrm>
          <a:prstGeom prst="line">
            <a:avLst/>
          </a:prstGeom>
          <a:noFill/>
          <a:ln w="38100">
            <a:solidFill>
              <a:srgbClr val="000066"/>
            </a:solidFill>
            <a:round/>
            <a:headEnd/>
            <a:tailEnd/>
          </a:ln>
        </p:spPr>
        <p:txBody>
          <a:bodyPr/>
          <a:lstStyle/>
          <a:p>
            <a:pPr fontAlgn="base" latinLnBrk="0">
              <a:spcBef>
                <a:spcPct val="0"/>
              </a:spcBef>
              <a:spcAft>
                <a:spcPct val="0"/>
              </a:spcAft>
            </a:pPr>
            <a:endParaRPr lang="en-US">
              <a:solidFill>
                <a:srgbClr val="FFFF99"/>
              </a:solidFill>
              <a:latin typeface="Arial" charset="0"/>
            </a:endParaRPr>
          </a:p>
        </p:txBody>
      </p:sp>
      <p:sp>
        <p:nvSpPr>
          <p:cNvPr id="74" name="Line 65"/>
          <p:cNvSpPr>
            <a:spLocks noChangeShapeType="1"/>
          </p:cNvSpPr>
          <p:nvPr/>
        </p:nvSpPr>
        <p:spPr bwMode="auto">
          <a:xfrm>
            <a:off x="1046031" y="2962630"/>
            <a:ext cx="0" cy="446569"/>
          </a:xfrm>
          <a:prstGeom prst="line">
            <a:avLst/>
          </a:prstGeom>
          <a:noFill/>
          <a:ln w="38100">
            <a:solidFill>
              <a:srgbClr val="000066"/>
            </a:solidFill>
            <a:round/>
            <a:headEnd/>
            <a:tailEnd/>
          </a:ln>
        </p:spPr>
        <p:txBody>
          <a:bodyPr/>
          <a:lstStyle/>
          <a:p>
            <a:pPr fontAlgn="base" latinLnBrk="0">
              <a:spcBef>
                <a:spcPct val="0"/>
              </a:spcBef>
              <a:spcAft>
                <a:spcPct val="0"/>
              </a:spcAft>
            </a:pPr>
            <a:endParaRPr lang="en-US">
              <a:solidFill>
                <a:srgbClr val="FFFF99"/>
              </a:solidFill>
              <a:latin typeface="Arial" charset="0"/>
            </a:endParaRPr>
          </a:p>
        </p:txBody>
      </p:sp>
      <p:sp>
        <p:nvSpPr>
          <p:cNvPr id="76" name="CasellaDiTesto 75">
            <a:extLst>
              <a:ext uri="{FF2B5EF4-FFF2-40B4-BE49-F238E27FC236}">
                <a16:creationId xmlns:a16="http://schemas.microsoft.com/office/drawing/2014/main" id="{DA774E2E-F799-D841-BD3E-A7A7B51A8D32}"/>
              </a:ext>
            </a:extLst>
          </p:cNvPr>
          <p:cNvSpPr txBox="1"/>
          <p:nvPr/>
        </p:nvSpPr>
        <p:spPr>
          <a:xfrm>
            <a:off x="171900" y="6346709"/>
            <a:ext cx="2227661" cy="369332"/>
          </a:xfrm>
          <a:prstGeom prst="rect">
            <a:avLst/>
          </a:prstGeom>
          <a:noFill/>
        </p:spPr>
        <p:txBody>
          <a:bodyPr wrap="none" rtlCol="0">
            <a:spAutoFit/>
          </a:bodyPr>
          <a:lstStyle/>
          <a:p>
            <a:r>
              <a:rPr lang="it-IT" dirty="0" err="1">
                <a:solidFill>
                  <a:srgbClr val="FFFFFF"/>
                </a:solidFill>
              </a:rPr>
              <a:t>Courtesy</a:t>
            </a:r>
            <a:r>
              <a:rPr lang="it-IT" dirty="0">
                <a:solidFill>
                  <a:srgbClr val="FFFFFF"/>
                </a:solidFill>
              </a:rPr>
              <a:t> of A. </a:t>
            </a:r>
            <a:r>
              <a:rPr lang="it-IT" dirty="0" err="1">
                <a:solidFill>
                  <a:srgbClr val="FFFFFF"/>
                </a:solidFill>
              </a:rPr>
              <a:t>Krainer</a:t>
            </a:r>
            <a:endParaRPr lang="it-IT" dirty="0">
              <a:solidFill>
                <a:srgbClr val="FFFFFF"/>
              </a:solidFill>
            </a:endParaRPr>
          </a:p>
        </p:txBody>
      </p:sp>
    </p:spTree>
    <p:extLst>
      <p:ext uri="{BB962C8B-B14F-4D97-AF65-F5344CB8AC3E}">
        <p14:creationId xmlns:p14="http://schemas.microsoft.com/office/powerpoint/2010/main" val="2264646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7" name="Rectangle 4">
            <a:extLst>
              <a:ext uri="{FF2B5EF4-FFF2-40B4-BE49-F238E27FC236}">
                <a16:creationId xmlns:a16="http://schemas.microsoft.com/office/drawing/2014/main" id="{72198FD6-AC6F-8B48-AEAC-5221C9F4D15C}"/>
              </a:ext>
            </a:extLst>
          </p:cNvPr>
          <p:cNvSpPr>
            <a:spLocks noChangeArrowheads="1"/>
          </p:cNvSpPr>
          <p:nvPr/>
        </p:nvSpPr>
        <p:spPr bwMode="auto">
          <a:xfrm>
            <a:off x="0" y="0"/>
            <a:ext cx="777240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it-IT" sz="2400" b="1">
                <a:solidFill>
                  <a:srgbClr val="252571"/>
                </a:solidFill>
                <a:latin typeface="Century Gothic" panose="020B0502020202020204" pitchFamily="34" charset="0"/>
              </a:rPr>
              <a:t>•	Alternative Splicing of the </a:t>
            </a:r>
            <a:r>
              <a:rPr lang="en-GB" altLang="it-IT" sz="2400" b="1" i="1">
                <a:solidFill>
                  <a:srgbClr val="252571"/>
                </a:solidFill>
                <a:latin typeface="Century Gothic" panose="020B0502020202020204" pitchFamily="34" charset="0"/>
              </a:rPr>
              <a:t>SMN </a:t>
            </a:r>
            <a:r>
              <a:rPr lang="en-GB" altLang="it-IT" sz="2400" b="1">
                <a:solidFill>
                  <a:srgbClr val="252571"/>
                </a:solidFill>
                <a:latin typeface="Century Gothic" panose="020B0502020202020204" pitchFamily="34" charset="0"/>
              </a:rPr>
              <a:t>Genes</a:t>
            </a:r>
          </a:p>
        </p:txBody>
      </p:sp>
      <p:grpSp>
        <p:nvGrpSpPr>
          <p:cNvPr id="80898" name="Group 5">
            <a:extLst>
              <a:ext uri="{FF2B5EF4-FFF2-40B4-BE49-F238E27FC236}">
                <a16:creationId xmlns:a16="http://schemas.microsoft.com/office/drawing/2014/main" id="{F6BA54C7-D128-524F-A123-309A53DEBE76}"/>
              </a:ext>
            </a:extLst>
          </p:cNvPr>
          <p:cNvGrpSpPr>
            <a:grpSpLocks/>
          </p:cNvGrpSpPr>
          <p:nvPr/>
        </p:nvGrpSpPr>
        <p:grpSpPr bwMode="auto">
          <a:xfrm>
            <a:off x="601663" y="2459038"/>
            <a:ext cx="8094662" cy="317500"/>
            <a:chOff x="379" y="1549"/>
            <a:chExt cx="5099" cy="200"/>
          </a:xfrm>
        </p:grpSpPr>
        <p:sp>
          <p:nvSpPr>
            <p:cNvPr id="80937" name="Rectangle 6">
              <a:extLst>
                <a:ext uri="{FF2B5EF4-FFF2-40B4-BE49-F238E27FC236}">
                  <a16:creationId xmlns:a16="http://schemas.microsoft.com/office/drawing/2014/main" id="{1AD45C3C-A08E-F64C-A409-8B92C6374A4E}"/>
                </a:ext>
              </a:extLst>
            </p:cNvPr>
            <p:cNvSpPr>
              <a:spLocks noChangeArrowheads="1"/>
            </p:cNvSpPr>
            <p:nvPr/>
          </p:nvSpPr>
          <p:spPr bwMode="auto">
            <a:xfrm>
              <a:off x="1200" y="1557"/>
              <a:ext cx="624" cy="19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it-IT" altLang="it-IT" sz="2400">
                <a:latin typeface="Century Gothic" panose="020B0502020202020204" pitchFamily="34" charset="0"/>
              </a:endParaRPr>
            </a:p>
          </p:txBody>
        </p:sp>
        <p:sp>
          <p:nvSpPr>
            <p:cNvPr id="80938" name="Rectangle 7">
              <a:extLst>
                <a:ext uri="{FF2B5EF4-FFF2-40B4-BE49-F238E27FC236}">
                  <a16:creationId xmlns:a16="http://schemas.microsoft.com/office/drawing/2014/main" id="{98E65026-E040-3840-B1CE-9827E0ECC28D}"/>
                </a:ext>
              </a:extLst>
            </p:cNvPr>
            <p:cNvSpPr>
              <a:spLocks noChangeArrowheads="1"/>
            </p:cNvSpPr>
            <p:nvPr/>
          </p:nvSpPr>
          <p:spPr bwMode="auto">
            <a:xfrm>
              <a:off x="2017" y="1557"/>
              <a:ext cx="624" cy="19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it-IT" altLang="it-IT" sz="2400">
                <a:latin typeface="Century Gothic" panose="020B0502020202020204" pitchFamily="34" charset="0"/>
              </a:endParaRPr>
            </a:p>
          </p:txBody>
        </p:sp>
        <p:sp>
          <p:nvSpPr>
            <p:cNvPr id="80939" name="Rectangle 8">
              <a:extLst>
                <a:ext uri="{FF2B5EF4-FFF2-40B4-BE49-F238E27FC236}">
                  <a16:creationId xmlns:a16="http://schemas.microsoft.com/office/drawing/2014/main" id="{B446C88D-AC54-144D-A4A3-1C58A3AC5C55}"/>
                </a:ext>
              </a:extLst>
            </p:cNvPr>
            <p:cNvSpPr>
              <a:spLocks noChangeArrowheads="1"/>
            </p:cNvSpPr>
            <p:nvPr/>
          </p:nvSpPr>
          <p:spPr bwMode="auto">
            <a:xfrm>
              <a:off x="379" y="1557"/>
              <a:ext cx="624" cy="19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it-IT" altLang="it-IT" sz="2400">
                <a:latin typeface="Century Gothic" panose="020B0502020202020204" pitchFamily="34" charset="0"/>
              </a:endParaRPr>
            </a:p>
          </p:txBody>
        </p:sp>
        <p:sp>
          <p:nvSpPr>
            <p:cNvPr id="80940" name="Rectangle 9">
              <a:extLst>
                <a:ext uri="{FF2B5EF4-FFF2-40B4-BE49-F238E27FC236}">
                  <a16:creationId xmlns:a16="http://schemas.microsoft.com/office/drawing/2014/main" id="{A9B92462-D93B-B749-BCCC-AE0DAAF8D617}"/>
                </a:ext>
              </a:extLst>
            </p:cNvPr>
            <p:cNvSpPr>
              <a:spLocks noChangeArrowheads="1"/>
            </p:cNvSpPr>
            <p:nvPr/>
          </p:nvSpPr>
          <p:spPr bwMode="auto">
            <a:xfrm>
              <a:off x="4037" y="1549"/>
              <a:ext cx="624" cy="19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it-IT" altLang="it-IT" sz="2400">
                <a:latin typeface="Century Gothic" panose="020B0502020202020204" pitchFamily="34" charset="0"/>
              </a:endParaRPr>
            </a:p>
          </p:txBody>
        </p:sp>
        <p:sp>
          <p:nvSpPr>
            <p:cNvPr id="80941" name="Rectangle 10">
              <a:extLst>
                <a:ext uri="{FF2B5EF4-FFF2-40B4-BE49-F238E27FC236}">
                  <a16:creationId xmlns:a16="http://schemas.microsoft.com/office/drawing/2014/main" id="{79791CCB-8B32-BB46-88B3-4FF3512FCEDD}"/>
                </a:ext>
              </a:extLst>
            </p:cNvPr>
            <p:cNvSpPr>
              <a:spLocks noChangeArrowheads="1"/>
            </p:cNvSpPr>
            <p:nvPr/>
          </p:nvSpPr>
          <p:spPr bwMode="auto">
            <a:xfrm>
              <a:off x="4854" y="1549"/>
              <a:ext cx="624" cy="19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it-IT" altLang="it-IT" sz="2400">
                <a:latin typeface="Century Gothic" panose="020B0502020202020204" pitchFamily="34" charset="0"/>
              </a:endParaRPr>
            </a:p>
          </p:txBody>
        </p:sp>
        <p:sp>
          <p:nvSpPr>
            <p:cNvPr id="80942" name="Rectangle 11">
              <a:extLst>
                <a:ext uri="{FF2B5EF4-FFF2-40B4-BE49-F238E27FC236}">
                  <a16:creationId xmlns:a16="http://schemas.microsoft.com/office/drawing/2014/main" id="{8EA809FD-CB02-B041-BE9A-CF16AB2146DD}"/>
                </a:ext>
              </a:extLst>
            </p:cNvPr>
            <p:cNvSpPr>
              <a:spLocks noChangeArrowheads="1"/>
            </p:cNvSpPr>
            <p:nvPr/>
          </p:nvSpPr>
          <p:spPr bwMode="auto">
            <a:xfrm>
              <a:off x="3216" y="1549"/>
              <a:ext cx="624" cy="19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it-IT" altLang="it-IT" sz="2400">
                <a:latin typeface="Century Gothic" panose="020B0502020202020204" pitchFamily="34" charset="0"/>
              </a:endParaRPr>
            </a:p>
          </p:txBody>
        </p:sp>
        <p:sp>
          <p:nvSpPr>
            <p:cNvPr id="80943" name="Line 12">
              <a:extLst>
                <a:ext uri="{FF2B5EF4-FFF2-40B4-BE49-F238E27FC236}">
                  <a16:creationId xmlns:a16="http://schemas.microsoft.com/office/drawing/2014/main" id="{5FEEF5FB-057A-2045-861B-DA96D7A8A679}"/>
                </a:ext>
              </a:extLst>
            </p:cNvPr>
            <p:cNvSpPr>
              <a:spLocks noChangeShapeType="1"/>
            </p:cNvSpPr>
            <p:nvPr/>
          </p:nvSpPr>
          <p:spPr bwMode="auto">
            <a:xfrm>
              <a:off x="1008" y="1671"/>
              <a:ext cx="19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80944" name="Line 13">
              <a:extLst>
                <a:ext uri="{FF2B5EF4-FFF2-40B4-BE49-F238E27FC236}">
                  <a16:creationId xmlns:a16="http://schemas.microsoft.com/office/drawing/2014/main" id="{B2DD0560-E7A2-2145-B5E6-14442735CCED}"/>
                </a:ext>
              </a:extLst>
            </p:cNvPr>
            <p:cNvSpPr>
              <a:spLocks noChangeShapeType="1"/>
            </p:cNvSpPr>
            <p:nvPr/>
          </p:nvSpPr>
          <p:spPr bwMode="auto">
            <a:xfrm>
              <a:off x="4665" y="1658"/>
              <a:ext cx="19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80945" name="Line 14">
              <a:extLst>
                <a:ext uri="{FF2B5EF4-FFF2-40B4-BE49-F238E27FC236}">
                  <a16:creationId xmlns:a16="http://schemas.microsoft.com/office/drawing/2014/main" id="{2BA6070D-5C65-F54D-B236-422246D0AF3E}"/>
                </a:ext>
              </a:extLst>
            </p:cNvPr>
            <p:cNvSpPr>
              <a:spLocks noChangeShapeType="1"/>
            </p:cNvSpPr>
            <p:nvPr/>
          </p:nvSpPr>
          <p:spPr bwMode="auto">
            <a:xfrm>
              <a:off x="3840" y="1658"/>
              <a:ext cx="19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80946" name="Line 15">
              <a:extLst>
                <a:ext uri="{FF2B5EF4-FFF2-40B4-BE49-F238E27FC236}">
                  <a16:creationId xmlns:a16="http://schemas.microsoft.com/office/drawing/2014/main" id="{052BAB2B-4D9D-7E4B-B88D-2CC4011666CC}"/>
                </a:ext>
              </a:extLst>
            </p:cNvPr>
            <p:cNvSpPr>
              <a:spLocks noChangeShapeType="1"/>
            </p:cNvSpPr>
            <p:nvPr/>
          </p:nvSpPr>
          <p:spPr bwMode="auto">
            <a:xfrm>
              <a:off x="1824" y="1654"/>
              <a:ext cx="19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grpSp>
      <p:grpSp>
        <p:nvGrpSpPr>
          <p:cNvPr id="80899" name="Group 16">
            <a:extLst>
              <a:ext uri="{FF2B5EF4-FFF2-40B4-BE49-F238E27FC236}">
                <a16:creationId xmlns:a16="http://schemas.microsoft.com/office/drawing/2014/main" id="{001C1868-D2FF-5B4E-AE5C-2C657D5004AB}"/>
              </a:ext>
            </a:extLst>
          </p:cNvPr>
          <p:cNvGrpSpPr>
            <a:grpSpLocks/>
          </p:cNvGrpSpPr>
          <p:nvPr/>
        </p:nvGrpSpPr>
        <p:grpSpPr bwMode="auto">
          <a:xfrm>
            <a:off x="536575" y="2438400"/>
            <a:ext cx="3775075" cy="396875"/>
            <a:chOff x="384" y="1536"/>
            <a:chExt cx="2304" cy="100"/>
          </a:xfrm>
        </p:grpSpPr>
        <p:sp>
          <p:nvSpPr>
            <p:cNvPr id="80934" name="Text Box 17">
              <a:extLst>
                <a:ext uri="{FF2B5EF4-FFF2-40B4-BE49-F238E27FC236}">
                  <a16:creationId xmlns:a16="http://schemas.microsoft.com/office/drawing/2014/main" id="{119DAEE5-2ADB-9940-B1E2-5CAC53A2847C}"/>
                </a:ext>
              </a:extLst>
            </p:cNvPr>
            <p:cNvSpPr txBox="1">
              <a:spLocks noChangeArrowheads="1"/>
            </p:cNvSpPr>
            <p:nvPr/>
          </p:nvSpPr>
          <p:spPr bwMode="auto">
            <a:xfrm>
              <a:off x="384" y="1536"/>
              <a:ext cx="624"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GB" altLang="it-IT" sz="2000">
                  <a:latin typeface="Century Gothic" panose="020B0502020202020204" pitchFamily="34" charset="0"/>
                </a:rPr>
                <a:t>Exon 6</a:t>
              </a:r>
            </a:p>
          </p:txBody>
        </p:sp>
        <p:sp>
          <p:nvSpPr>
            <p:cNvPr id="80935" name="Text Box 18">
              <a:extLst>
                <a:ext uri="{FF2B5EF4-FFF2-40B4-BE49-F238E27FC236}">
                  <a16:creationId xmlns:a16="http://schemas.microsoft.com/office/drawing/2014/main" id="{7425A7B9-21F2-8B4B-8E38-E481DF430505}"/>
                </a:ext>
              </a:extLst>
            </p:cNvPr>
            <p:cNvSpPr txBox="1">
              <a:spLocks noChangeArrowheads="1"/>
            </p:cNvSpPr>
            <p:nvPr/>
          </p:nvSpPr>
          <p:spPr bwMode="auto">
            <a:xfrm>
              <a:off x="1248" y="1536"/>
              <a:ext cx="72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GB" altLang="it-IT" sz="2000">
                  <a:latin typeface="Century Gothic" panose="020B0502020202020204" pitchFamily="34" charset="0"/>
                </a:rPr>
                <a:t>Exon 7</a:t>
              </a:r>
            </a:p>
          </p:txBody>
        </p:sp>
        <p:sp>
          <p:nvSpPr>
            <p:cNvPr id="80936" name="Text Box 19">
              <a:extLst>
                <a:ext uri="{FF2B5EF4-FFF2-40B4-BE49-F238E27FC236}">
                  <a16:creationId xmlns:a16="http://schemas.microsoft.com/office/drawing/2014/main" id="{3CB15B52-4688-1F4B-8B93-83AD40FEDBA8}"/>
                </a:ext>
              </a:extLst>
            </p:cNvPr>
            <p:cNvSpPr txBox="1">
              <a:spLocks noChangeArrowheads="1"/>
            </p:cNvSpPr>
            <p:nvPr/>
          </p:nvSpPr>
          <p:spPr bwMode="auto">
            <a:xfrm>
              <a:off x="2016" y="1536"/>
              <a:ext cx="672"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GB" altLang="it-IT" sz="2000">
                  <a:latin typeface="Century Gothic" panose="020B0502020202020204" pitchFamily="34" charset="0"/>
                </a:rPr>
                <a:t>Exon 8</a:t>
              </a:r>
            </a:p>
          </p:txBody>
        </p:sp>
      </p:grpSp>
      <p:grpSp>
        <p:nvGrpSpPr>
          <p:cNvPr id="80900" name="Group 20">
            <a:extLst>
              <a:ext uri="{FF2B5EF4-FFF2-40B4-BE49-F238E27FC236}">
                <a16:creationId xmlns:a16="http://schemas.microsoft.com/office/drawing/2014/main" id="{AFF7AD88-DC6A-1147-BCC5-F226B42DF82B}"/>
              </a:ext>
            </a:extLst>
          </p:cNvPr>
          <p:cNvGrpSpPr>
            <a:grpSpLocks/>
          </p:cNvGrpSpPr>
          <p:nvPr/>
        </p:nvGrpSpPr>
        <p:grpSpPr bwMode="auto">
          <a:xfrm>
            <a:off x="752475" y="4772025"/>
            <a:ext cx="3267075" cy="398463"/>
            <a:chOff x="624" y="3006"/>
            <a:chExt cx="1908" cy="251"/>
          </a:xfrm>
        </p:grpSpPr>
        <p:grpSp>
          <p:nvGrpSpPr>
            <p:cNvPr id="80927" name="Group 21">
              <a:extLst>
                <a:ext uri="{FF2B5EF4-FFF2-40B4-BE49-F238E27FC236}">
                  <a16:creationId xmlns:a16="http://schemas.microsoft.com/office/drawing/2014/main" id="{083D4F2F-5523-7449-B073-F597B3F2A718}"/>
                </a:ext>
              </a:extLst>
            </p:cNvPr>
            <p:cNvGrpSpPr>
              <a:grpSpLocks/>
            </p:cNvGrpSpPr>
            <p:nvPr/>
          </p:nvGrpSpPr>
          <p:grpSpPr bwMode="auto">
            <a:xfrm>
              <a:off x="624" y="3019"/>
              <a:ext cx="1872" cy="192"/>
              <a:chOff x="480" y="2736"/>
              <a:chExt cx="1872" cy="192"/>
            </a:xfrm>
          </p:grpSpPr>
          <p:sp>
            <p:nvSpPr>
              <p:cNvPr id="80931" name="Rectangle 22">
                <a:extLst>
                  <a:ext uri="{FF2B5EF4-FFF2-40B4-BE49-F238E27FC236}">
                    <a16:creationId xmlns:a16="http://schemas.microsoft.com/office/drawing/2014/main" id="{9CAC4681-00F3-0C45-9926-99D0B52BD2FE}"/>
                  </a:ext>
                </a:extLst>
              </p:cNvPr>
              <p:cNvSpPr>
                <a:spLocks noChangeArrowheads="1"/>
              </p:cNvSpPr>
              <p:nvPr/>
            </p:nvSpPr>
            <p:spPr bwMode="auto">
              <a:xfrm>
                <a:off x="1728" y="2736"/>
                <a:ext cx="62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it-IT" altLang="it-IT" sz="2400">
                  <a:latin typeface="Century Gothic" panose="020B0502020202020204" pitchFamily="34" charset="0"/>
                </a:endParaRPr>
              </a:p>
            </p:txBody>
          </p:sp>
          <p:sp>
            <p:nvSpPr>
              <p:cNvPr id="80932" name="Rectangle 23">
                <a:extLst>
                  <a:ext uri="{FF2B5EF4-FFF2-40B4-BE49-F238E27FC236}">
                    <a16:creationId xmlns:a16="http://schemas.microsoft.com/office/drawing/2014/main" id="{4330FCF8-ED2F-1142-9169-DE6ED1F0B275}"/>
                  </a:ext>
                </a:extLst>
              </p:cNvPr>
              <p:cNvSpPr>
                <a:spLocks noChangeArrowheads="1"/>
              </p:cNvSpPr>
              <p:nvPr/>
            </p:nvSpPr>
            <p:spPr bwMode="auto">
              <a:xfrm>
                <a:off x="480" y="2736"/>
                <a:ext cx="62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it-IT" altLang="it-IT" sz="2400">
                  <a:latin typeface="Century Gothic" panose="020B0502020202020204" pitchFamily="34" charset="0"/>
                </a:endParaRPr>
              </a:p>
            </p:txBody>
          </p:sp>
          <p:sp>
            <p:nvSpPr>
              <p:cNvPr id="80933" name="Rectangle 24">
                <a:extLst>
                  <a:ext uri="{FF2B5EF4-FFF2-40B4-BE49-F238E27FC236}">
                    <a16:creationId xmlns:a16="http://schemas.microsoft.com/office/drawing/2014/main" id="{BC5A5539-6448-304D-A4D2-492DF678624A}"/>
                  </a:ext>
                </a:extLst>
              </p:cNvPr>
              <p:cNvSpPr>
                <a:spLocks noChangeArrowheads="1"/>
              </p:cNvSpPr>
              <p:nvPr/>
            </p:nvSpPr>
            <p:spPr bwMode="auto">
              <a:xfrm>
                <a:off x="1104" y="2736"/>
                <a:ext cx="62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it-IT" altLang="it-IT" sz="2400">
                  <a:latin typeface="Century Gothic" panose="020B0502020202020204" pitchFamily="34" charset="0"/>
                </a:endParaRPr>
              </a:p>
            </p:txBody>
          </p:sp>
        </p:grpSp>
        <p:sp>
          <p:nvSpPr>
            <p:cNvPr id="80928" name="Text Box 25">
              <a:extLst>
                <a:ext uri="{FF2B5EF4-FFF2-40B4-BE49-F238E27FC236}">
                  <a16:creationId xmlns:a16="http://schemas.microsoft.com/office/drawing/2014/main" id="{B725C24D-1848-F745-9139-D27458F76357}"/>
                </a:ext>
              </a:extLst>
            </p:cNvPr>
            <p:cNvSpPr txBox="1">
              <a:spLocks noChangeArrowheads="1"/>
            </p:cNvSpPr>
            <p:nvPr/>
          </p:nvSpPr>
          <p:spPr bwMode="auto">
            <a:xfrm>
              <a:off x="624" y="3006"/>
              <a:ext cx="62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GB" altLang="it-IT" sz="2000">
                  <a:latin typeface="Century Gothic" panose="020B0502020202020204" pitchFamily="34" charset="0"/>
                </a:rPr>
                <a:t>Exon 6</a:t>
              </a:r>
            </a:p>
          </p:txBody>
        </p:sp>
        <p:sp>
          <p:nvSpPr>
            <p:cNvPr id="80929" name="Text Box 26">
              <a:extLst>
                <a:ext uri="{FF2B5EF4-FFF2-40B4-BE49-F238E27FC236}">
                  <a16:creationId xmlns:a16="http://schemas.microsoft.com/office/drawing/2014/main" id="{49525165-6752-3A48-9715-C986A25878FD}"/>
                </a:ext>
              </a:extLst>
            </p:cNvPr>
            <p:cNvSpPr txBox="1">
              <a:spLocks noChangeArrowheads="1"/>
            </p:cNvSpPr>
            <p:nvPr/>
          </p:nvSpPr>
          <p:spPr bwMode="auto">
            <a:xfrm>
              <a:off x="1248" y="3007"/>
              <a:ext cx="67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GB" altLang="it-IT" sz="2000">
                  <a:latin typeface="Century Gothic" panose="020B0502020202020204" pitchFamily="34" charset="0"/>
                </a:rPr>
                <a:t>Exon 7</a:t>
              </a:r>
            </a:p>
          </p:txBody>
        </p:sp>
        <p:sp>
          <p:nvSpPr>
            <p:cNvPr id="80930" name="Text Box 27">
              <a:extLst>
                <a:ext uri="{FF2B5EF4-FFF2-40B4-BE49-F238E27FC236}">
                  <a16:creationId xmlns:a16="http://schemas.microsoft.com/office/drawing/2014/main" id="{FE0A83AA-231D-C94A-AB78-ED3924CC52FE}"/>
                </a:ext>
              </a:extLst>
            </p:cNvPr>
            <p:cNvSpPr txBox="1">
              <a:spLocks noChangeArrowheads="1"/>
            </p:cNvSpPr>
            <p:nvPr/>
          </p:nvSpPr>
          <p:spPr bwMode="auto">
            <a:xfrm>
              <a:off x="1908" y="3007"/>
              <a:ext cx="62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GB" altLang="it-IT" sz="2000">
                  <a:latin typeface="Century Gothic" panose="020B0502020202020204" pitchFamily="34" charset="0"/>
                </a:rPr>
                <a:t>Exon 8</a:t>
              </a:r>
            </a:p>
          </p:txBody>
        </p:sp>
      </p:grpSp>
      <p:sp>
        <p:nvSpPr>
          <p:cNvPr id="80901" name="Text Box 33">
            <a:extLst>
              <a:ext uri="{FF2B5EF4-FFF2-40B4-BE49-F238E27FC236}">
                <a16:creationId xmlns:a16="http://schemas.microsoft.com/office/drawing/2014/main" id="{E059773F-E89F-AB43-9E0C-12BDE5FEDC81}"/>
              </a:ext>
            </a:extLst>
          </p:cNvPr>
          <p:cNvSpPr txBox="1">
            <a:spLocks noChangeArrowheads="1"/>
          </p:cNvSpPr>
          <p:nvPr/>
        </p:nvSpPr>
        <p:spPr bwMode="auto">
          <a:xfrm>
            <a:off x="5080000" y="2413000"/>
            <a:ext cx="1143000"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GB" altLang="it-IT" sz="2000">
                <a:latin typeface="Century Gothic" panose="020B0502020202020204" pitchFamily="34" charset="0"/>
              </a:rPr>
              <a:t>Exon 6</a:t>
            </a:r>
          </a:p>
          <a:p>
            <a:pPr eaLnBrk="1" hangingPunct="1">
              <a:spcBef>
                <a:spcPct val="50000"/>
              </a:spcBef>
              <a:buFontTx/>
              <a:buNone/>
            </a:pPr>
            <a:endParaRPr lang="en-GB" altLang="it-IT">
              <a:latin typeface="Century Gothic" panose="020B0502020202020204" pitchFamily="34" charset="0"/>
            </a:endParaRPr>
          </a:p>
        </p:txBody>
      </p:sp>
      <p:sp>
        <p:nvSpPr>
          <p:cNvPr id="80902" name="Text Box 34">
            <a:extLst>
              <a:ext uri="{FF2B5EF4-FFF2-40B4-BE49-F238E27FC236}">
                <a16:creationId xmlns:a16="http://schemas.microsoft.com/office/drawing/2014/main" id="{47B9E540-2588-8E41-9F5A-89514FC68C09}"/>
              </a:ext>
            </a:extLst>
          </p:cNvPr>
          <p:cNvSpPr txBox="1">
            <a:spLocks noChangeArrowheads="1"/>
          </p:cNvSpPr>
          <p:nvPr/>
        </p:nvSpPr>
        <p:spPr bwMode="auto">
          <a:xfrm>
            <a:off x="6400800" y="2420938"/>
            <a:ext cx="106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GB" altLang="it-IT" sz="2000">
                <a:latin typeface="Century Gothic" panose="020B0502020202020204" pitchFamily="34" charset="0"/>
              </a:rPr>
              <a:t>Exon 7</a:t>
            </a:r>
          </a:p>
        </p:txBody>
      </p:sp>
      <p:grpSp>
        <p:nvGrpSpPr>
          <p:cNvPr id="80903" name="Group 35">
            <a:extLst>
              <a:ext uri="{FF2B5EF4-FFF2-40B4-BE49-F238E27FC236}">
                <a16:creationId xmlns:a16="http://schemas.microsoft.com/office/drawing/2014/main" id="{827B03CC-E8B7-184C-A9EA-5E50EDF60137}"/>
              </a:ext>
            </a:extLst>
          </p:cNvPr>
          <p:cNvGrpSpPr>
            <a:grpSpLocks/>
          </p:cNvGrpSpPr>
          <p:nvPr/>
        </p:nvGrpSpPr>
        <p:grpSpPr bwMode="auto">
          <a:xfrm>
            <a:off x="5722938" y="4030663"/>
            <a:ext cx="2355850" cy="403225"/>
            <a:chOff x="3673" y="2539"/>
            <a:chExt cx="1416" cy="254"/>
          </a:xfrm>
        </p:grpSpPr>
        <p:grpSp>
          <p:nvGrpSpPr>
            <p:cNvPr id="80922" name="Group 36">
              <a:extLst>
                <a:ext uri="{FF2B5EF4-FFF2-40B4-BE49-F238E27FC236}">
                  <a16:creationId xmlns:a16="http://schemas.microsoft.com/office/drawing/2014/main" id="{2833D34A-2EC5-674C-8A91-01E64551F26B}"/>
                </a:ext>
              </a:extLst>
            </p:cNvPr>
            <p:cNvGrpSpPr>
              <a:grpSpLocks/>
            </p:cNvGrpSpPr>
            <p:nvPr/>
          </p:nvGrpSpPr>
          <p:grpSpPr bwMode="auto">
            <a:xfrm>
              <a:off x="3673" y="2552"/>
              <a:ext cx="1248" cy="192"/>
              <a:chOff x="3168" y="2304"/>
              <a:chExt cx="1248" cy="192"/>
            </a:xfrm>
          </p:grpSpPr>
          <p:sp>
            <p:nvSpPr>
              <p:cNvPr id="80925" name="Rectangle 37">
                <a:extLst>
                  <a:ext uri="{FF2B5EF4-FFF2-40B4-BE49-F238E27FC236}">
                    <a16:creationId xmlns:a16="http://schemas.microsoft.com/office/drawing/2014/main" id="{8730896E-F02A-2E4A-A847-86499A551762}"/>
                  </a:ext>
                </a:extLst>
              </p:cNvPr>
              <p:cNvSpPr>
                <a:spLocks noChangeArrowheads="1"/>
              </p:cNvSpPr>
              <p:nvPr/>
            </p:nvSpPr>
            <p:spPr bwMode="auto">
              <a:xfrm>
                <a:off x="3792" y="2304"/>
                <a:ext cx="62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it-IT" altLang="it-IT" sz="2400">
                  <a:latin typeface="Century Gothic" panose="020B0502020202020204" pitchFamily="34" charset="0"/>
                </a:endParaRPr>
              </a:p>
            </p:txBody>
          </p:sp>
          <p:sp>
            <p:nvSpPr>
              <p:cNvPr id="80926" name="Rectangle 38">
                <a:extLst>
                  <a:ext uri="{FF2B5EF4-FFF2-40B4-BE49-F238E27FC236}">
                    <a16:creationId xmlns:a16="http://schemas.microsoft.com/office/drawing/2014/main" id="{8352EC74-4F84-3649-8888-6F22F958589A}"/>
                  </a:ext>
                </a:extLst>
              </p:cNvPr>
              <p:cNvSpPr>
                <a:spLocks noChangeArrowheads="1"/>
              </p:cNvSpPr>
              <p:nvPr/>
            </p:nvSpPr>
            <p:spPr bwMode="auto">
              <a:xfrm>
                <a:off x="3168" y="2304"/>
                <a:ext cx="62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it-IT" altLang="it-IT" sz="2400">
                  <a:latin typeface="Century Gothic" panose="020B0502020202020204" pitchFamily="34" charset="0"/>
                </a:endParaRPr>
              </a:p>
            </p:txBody>
          </p:sp>
        </p:grpSp>
        <p:sp>
          <p:nvSpPr>
            <p:cNvPr id="80923" name="Text Box 39">
              <a:extLst>
                <a:ext uri="{FF2B5EF4-FFF2-40B4-BE49-F238E27FC236}">
                  <a16:creationId xmlns:a16="http://schemas.microsoft.com/office/drawing/2014/main" id="{CDD845BF-80CE-7943-93F7-BD67AB0C413D}"/>
                </a:ext>
              </a:extLst>
            </p:cNvPr>
            <p:cNvSpPr txBox="1">
              <a:spLocks noChangeArrowheads="1"/>
            </p:cNvSpPr>
            <p:nvPr/>
          </p:nvSpPr>
          <p:spPr bwMode="auto">
            <a:xfrm>
              <a:off x="3673" y="2543"/>
              <a:ext cx="62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GB" altLang="it-IT" sz="2000">
                  <a:latin typeface="Century Gothic" panose="020B0502020202020204" pitchFamily="34" charset="0"/>
                </a:rPr>
                <a:t>Exon 6</a:t>
              </a:r>
            </a:p>
          </p:txBody>
        </p:sp>
        <p:sp>
          <p:nvSpPr>
            <p:cNvPr id="80924" name="Text Box 40">
              <a:extLst>
                <a:ext uri="{FF2B5EF4-FFF2-40B4-BE49-F238E27FC236}">
                  <a16:creationId xmlns:a16="http://schemas.microsoft.com/office/drawing/2014/main" id="{77DF4F50-742A-3D44-8040-30587C17F8FA}"/>
                </a:ext>
              </a:extLst>
            </p:cNvPr>
            <p:cNvSpPr txBox="1">
              <a:spLocks noChangeArrowheads="1"/>
            </p:cNvSpPr>
            <p:nvPr/>
          </p:nvSpPr>
          <p:spPr bwMode="auto">
            <a:xfrm>
              <a:off x="4321" y="2539"/>
              <a:ext cx="76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GB" altLang="it-IT" sz="2000">
                  <a:latin typeface="Century Gothic" panose="020B0502020202020204" pitchFamily="34" charset="0"/>
                </a:rPr>
                <a:t>Exon 8</a:t>
              </a:r>
              <a:endParaRPr lang="en-GB" altLang="it-IT">
                <a:latin typeface="Century Gothic" panose="020B0502020202020204" pitchFamily="34" charset="0"/>
              </a:endParaRPr>
            </a:p>
          </p:txBody>
        </p:sp>
      </p:grpSp>
      <p:grpSp>
        <p:nvGrpSpPr>
          <p:cNvPr id="80904" name="Group 41">
            <a:extLst>
              <a:ext uri="{FF2B5EF4-FFF2-40B4-BE49-F238E27FC236}">
                <a16:creationId xmlns:a16="http://schemas.microsoft.com/office/drawing/2014/main" id="{DCDFF703-2303-3944-8FDE-BD5582E6E669}"/>
              </a:ext>
            </a:extLst>
          </p:cNvPr>
          <p:cNvGrpSpPr>
            <a:grpSpLocks/>
          </p:cNvGrpSpPr>
          <p:nvPr/>
        </p:nvGrpSpPr>
        <p:grpSpPr bwMode="auto">
          <a:xfrm>
            <a:off x="5419725" y="5186363"/>
            <a:ext cx="3421063" cy="398462"/>
            <a:chOff x="3450" y="3267"/>
            <a:chExt cx="2028" cy="251"/>
          </a:xfrm>
        </p:grpSpPr>
        <p:sp>
          <p:nvSpPr>
            <p:cNvPr id="80914" name="Text Box 42">
              <a:extLst>
                <a:ext uri="{FF2B5EF4-FFF2-40B4-BE49-F238E27FC236}">
                  <a16:creationId xmlns:a16="http://schemas.microsoft.com/office/drawing/2014/main" id="{051404C4-85E1-8645-90A9-DC7FC5A26CBE}"/>
                </a:ext>
              </a:extLst>
            </p:cNvPr>
            <p:cNvSpPr txBox="1">
              <a:spLocks noChangeArrowheads="1"/>
            </p:cNvSpPr>
            <p:nvPr/>
          </p:nvSpPr>
          <p:spPr bwMode="auto">
            <a:xfrm>
              <a:off x="3450" y="3267"/>
              <a:ext cx="62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GB" altLang="it-IT" sz="2000">
                  <a:latin typeface="Century Gothic" panose="020B0502020202020204" pitchFamily="34" charset="0"/>
                </a:rPr>
                <a:t>Exon 6</a:t>
              </a:r>
              <a:endParaRPr lang="en-GB" altLang="it-IT">
                <a:latin typeface="Century Gothic" panose="020B0502020202020204" pitchFamily="34" charset="0"/>
              </a:endParaRPr>
            </a:p>
          </p:txBody>
        </p:sp>
        <p:sp>
          <p:nvSpPr>
            <p:cNvPr id="80915" name="Text Box 43">
              <a:extLst>
                <a:ext uri="{FF2B5EF4-FFF2-40B4-BE49-F238E27FC236}">
                  <a16:creationId xmlns:a16="http://schemas.microsoft.com/office/drawing/2014/main" id="{3370675C-8B35-8140-8C78-7C23F5FD3298}"/>
                </a:ext>
              </a:extLst>
            </p:cNvPr>
            <p:cNvSpPr txBox="1">
              <a:spLocks noChangeArrowheads="1"/>
            </p:cNvSpPr>
            <p:nvPr/>
          </p:nvSpPr>
          <p:spPr bwMode="auto">
            <a:xfrm>
              <a:off x="4074" y="3267"/>
              <a:ext cx="62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GB" altLang="it-IT" sz="2000">
                  <a:latin typeface="Century Gothic" panose="020B0502020202020204" pitchFamily="34" charset="0"/>
                </a:rPr>
                <a:t>Exon 7</a:t>
              </a:r>
              <a:endParaRPr lang="en-GB" altLang="it-IT">
                <a:latin typeface="Century Gothic" panose="020B0502020202020204" pitchFamily="34" charset="0"/>
              </a:endParaRPr>
            </a:p>
          </p:txBody>
        </p:sp>
        <p:grpSp>
          <p:nvGrpSpPr>
            <p:cNvPr id="80916" name="Group 44">
              <a:extLst>
                <a:ext uri="{FF2B5EF4-FFF2-40B4-BE49-F238E27FC236}">
                  <a16:creationId xmlns:a16="http://schemas.microsoft.com/office/drawing/2014/main" id="{62E2CC09-6607-FF41-A3AC-142A0A13D4EB}"/>
                </a:ext>
              </a:extLst>
            </p:cNvPr>
            <p:cNvGrpSpPr>
              <a:grpSpLocks/>
            </p:cNvGrpSpPr>
            <p:nvPr/>
          </p:nvGrpSpPr>
          <p:grpSpPr bwMode="auto">
            <a:xfrm>
              <a:off x="3450" y="3268"/>
              <a:ext cx="2028" cy="250"/>
              <a:chOff x="3450" y="3268"/>
              <a:chExt cx="2028" cy="250"/>
            </a:xfrm>
          </p:grpSpPr>
          <p:grpSp>
            <p:nvGrpSpPr>
              <p:cNvPr id="80917" name="Group 45">
                <a:extLst>
                  <a:ext uri="{FF2B5EF4-FFF2-40B4-BE49-F238E27FC236}">
                    <a16:creationId xmlns:a16="http://schemas.microsoft.com/office/drawing/2014/main" id="{9C4ED627-3EA3-E445-A6BD-9B258DBA78C6}"/>
                  </a:ext>
                </a:extLst>
              </p:cNvPr>
              <p:cNvGrpSpPr>
                <a:grpSpLocks/>
              </p:cNvGrpSpPr>
              <p:nvPr/>
            </p:nvGrpSpPr>
            <p:grpSpPr bwMode="auto">
              <a:xfrm>
                <a:off x="3450" y="3292"/>
                <a:ext cx="1872" cy="192"/>
                <a:chOff x="2880" y="2736"/>
                <a:chExt cx="1872" cy="192"/>
              </a:xfrm>
            </p:grpSpPr>
            <p:sp>
              <p:nvSpPr>
                <p:cNvPr id="80919" name="Rectangle 46">
                  <a:extLst>
                    <a:ext uri="{FF2B5EF4-FFF2-40B4-BE49-F238E27FC236}">
                      <a16:creationId xmlns:a16="http://schemas.microsoft.com/office/drawing/2014/main" id="{9EBEA9FA-05E9-A64A-84F5-B4BCD90BA531}"/>
                    </a:ext>
                  </a:extLst>
                </p:cNvPr>
                <p:cNvSpPr>
                  <a:spLocks noChangeArrowheads="1"/>
                </p:cNvSpPr>
                <p:nvPr/>
              </p:nvSpPr>
              <p:spPr bwMode="auto">
                <a:xfrm>
                  <a:off x="4128" y="2736"/>
                  <a:ext cx="62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it-IT" altLang="it-IT" sz="2400">
                    <a:latin typeface="Century Gothic" panose="020B0502020202020204" pitchFamily="34" charset="0"/>
                  </a:endParaRPr>
                </a:p>
              </p:txBody>
            </p:sp>
            <p:sp>
              <p:nvSpPr>
                <p:cNvPr id="80920" name="Rectangle 47">
                  <a:extLst>
                    <a:ext uri="{FF2B5EF4-FFF2-40B4-BE49-F238E27FC236}">
                      <a16:creationId xmlns:a16="http://schemas.microsoft.com/office/drawing/2014/main" id="{FF27D092-1E85-5643-B3F8-7E0961AC00A3}"/>
                    </a:ext>
                  </a:extLst>
                </p:cNvPr>
                <p:cNvSpPr>
                  <a:spLocks noChangeArrowheads="1"/>
                </p:cNvSpPr>
                <p:nvPr/>
              </p:nvSpPr>
              <p:spPr bwMode="auto">
                <a:xfrm>
                  <a:off x="3504" y="2736"/>
                  <a:ext cx="62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it-IT" altLang="it-IT" sz="2400">
                    <a:latin typeface="Century Gothic" panose="020B0502020202020204" pitchFamily="34" charset="0"/>
                  </a:endParaRPr>
                </a:p>
              </p:txBody>
            </p:sp>
            <p:sp>
              <p:nvSpPr>
                <p:cNvPr id="80921" name="Rectangle 48">
                  <a:extLst>
                    <a:ext uri="{FF2B5EF4-FFF2-40B4-BE49-F238E27FC236}">
                      <a16:creationId xmlns:a16="http://schemas.microsoft.com/office/drawing/2014/main" id="{A4A38B41-B0AA-BC46-B914-99F9C7E5A8DD}"/>
                    </a:ext>
                  </a:extLst>
                </p:cNvPr>
                <p:cNvSpPr>
                  <a:spLocks noChangeArrowheads="1"/>
                </p:cNvSpPr>
                <p:nvPr/>
              </p:nvSpPr>
              <p:spPr bwMode="auto">
                <a:xfrm>
                  <a:off x="2880" y="2736"/>
                  <a:ext cx="62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it-IT" altLang="it-IT" sz="2400">
                    <a:latin typeface="Century Gothic" panose="020B0502020202020204" pitchFamily="34" charset="0"/>
                  </a:endParaRPr>
                </a:p>
              </p:txBody>
            </p:sp>
          </p:grpSp>
          <p:sp>
            <p:nvSpPr>
              <p:cNvPr id="80918" name="Text Box 49">
                <a:extLst>
                  <a:ext uri="{FF2B5EF4-FFF2-40B4-BE49-F238E27FC236}">
                    <a16:creationId xmlns:a16="http://schemas.microsoft.com/office/drawing/2014/main" id="{027C61BA-3185-6D4E-961B-E3AE0C552282}"/>
                  </a:ext>
                </a:extLst>
              </p:cNvPr>
              <p:cNvSpPr txBox="1">
                <a:spLocks noChangeArrowheads="1"/>
              </p:cNvSpPr>
              <p:nvPr/>
            </p:nvSpPr>
            <p:spPr bwMode="auto">
              <a:xfrm>
                <a:off x="4710" y="3268"/>
                <a:ext cx="76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GB" altLang="it-IT" sz="2000">
                    <a:latin typeface="Century Gothic" panose="020B0502020202020204" pitchFamily="34" charset="0"/>
                  </a:rPr>
                  <a:t>Exon 8</a:t>
                </a:r>
              </a:p>
            </p:txBody>
          </p:sp>
        </p:grpSp>
      </p:grpSp>
      <p:sp>
        <p:nvSpPr>
          <p:cNvPr id="80905" name="Text Box 50">
            <a:extLst>
              <a:ext uri="{FF2B5EF4-FFF2-40B4-BE49-F238E27FC236}">
                <a16:creationId xmlns:a16="http://schemas.microsoft.com/office/drawing/2014/main" id="{1E1FB983-0D2A-504D-9C33-81C8E5DB9A47}"/>
              </a:ext>
            </a:extLst>
          </p:cNvPr>
          <p:cNvSpPr txBox="1">
            <a:spLocks noChangeArrowheads="1"/>
          </p:cNvSpPr>
          <p:nvPr/>
        </p:nvSpPr>
        <p:spPr bwMode="auto">
          <a:xfrm>
            <a:off x="1874838" y="2117725"/>
            <a:ext cx="106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GB" altLang="it-IT" sz="2000" b="1">
                <a:latin typeface="Century Gothic" panose="020B0502020202020204" pitchFamily="34" charset="0"/>
              </a:rPr>
              <a:t>C</a:t>
            </a:r>
          </a:p>
        </p:txBody>
      </p:sp>
      <p:sp>
        <p:nvSpPr>
          <p:cNvPr id="80906" name="Text Box 51">
            <a:extLst>
              <a:ext uri="{FF2B5EF4-FFF2-40B4-BE49-F238E27FC236}">
                <a16:creationId xmlns:a16="http://schemas.microsoft.com/office/drawing/2014/main" id="{DFE7021C-F680-D646-A56A-EC17221B8B39}"/>
              </a:ext>
            </a:extLst>
          </p:cNvPr>
          <p:cNvSpPr txBox="1">
            <a:spLocks noChangeArrowheads="1"/>
          </p:cNvSpPr>
          <p:nvPr/>
        </p:nvSpPr>
        <p:spPr bwMode="auto">
          <a:xfrm>
            <a:off x="6330950" y="2111375"/>
            <a:ext cx="1219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GB" altLang="it-IT" sz="2000" b="1">
                <a:latin typeface="Century Gothic" panose="020B0502020202020204" pitchFamily="34" charset="0"/>
              </a:rPr>
              <a:t>T</a:t>
            </a:r>
          </a:p>
        </p:txBody>
      </p:sp>
      <p:sp>
        <p:nvSpPr>
          <p:cNvPr id="80907" name="Text Box 52">
            <a:extLst>
              <a:ext uri="{FF2B5EF4-FFF2-40B4-BE49-F238E27FC236}">
                <a16:creationId xmlns:a16="http://schemas.microsoft.com/office/drawing/2014/main" id="{775AF153-0124-5E47-A45B-145044CA26BB}"/>
              </a:ext>
            </a:extLst>
          </p:cNvPr>
          <p:cNvSpPr txBox="1">
            <a:spLocks noChangeArrowheads="1"/>
          </p:cNvSpPr>
          <p:nvPr/>
        </p:nvSpPr>
        <p:spPr bwMode="auto">
          <a:xfrm>
            <a:off x="1824038" y="1676400"/>
            <a:ext cx="6710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GB" altLang="it-IT" sz="2400" b="1" i="1" u="sng">
                <a:latin typeface="Century Gothic" panose="020B0502020202020204" pitchFamily="34" charset="0"/>
              </a:rPr>
              <a:t>SMN1</a:t>
            </a:r>
            <a:r>
              <a:rPr lang="en-GB" altLang="it-IT" sz="2400" b="1" u="sng">
                <a:latin typeface="Century Gothic" panose="020B0502020202020204" pitchFamily="34" charset="0"/>
              </a:rPr>
              <a:t>  </a:t>
            </a:r>
            <a:r>
              <a:rPr lang="en-GB" altLang="it-IT" sz="2400" b="1">
                <a:latin typeface="Century Gothic" panose="020B0502020202020204" pitchFamily="34" charset="0"/>
              </a:rPr>
              <a:t>                                         </a:t>
            </a:r>
            <a:r>
              <a:rPr lang="en-GB" altLang="it-IT" sz="2400" b="1" i="1" u="sng">
                <a:latin typeface="Century Gothic" panose="020B0502020202020204" pitchFamily="34" charset="0"/>
              </a:rPr>
              <a:t>SMN2 </a:t>
            </a:r>
            <a:r>
              <a:rPr lang="en-GB" altLang="it-IT" sz="2400" b="1" u="sng">
                <a:latin typeface="Century Gothic" panose="020B0502020202020204" pitchFamily="34" charset="0"/>
              </a:rPr>
              <a:t>                                      </a:t>
            </a:r>
          </a:p>
        </p:txBody>
      </p:sp>
      <p:sp>
        <p:nvSpPr>
          <p:cNvPr id="80908" name="AutoShape 53">
            <a:extLst>
              <a:ext uri="{FF2B5EF4-FFF2-40B4-BE49-F238E27FC236}">
                <a16:creationId xmlns:a16="http://schemas.microsoft.com/office/drawing/2014/main" id="{5B03C0C8-B223-B644-996C-018E4940D4E8}"/>
              </a:ext>
            </a:extLst>
          </p:cNvPr>
          <p:cNvSpPr>
            <a:spLocks noChangeArrowheads="1"/>
          </p:cNvSpPr>
          <p:nvPr/>
        </p:nvSpPr>
        <p:spPr bwMode="auto">
          <a:xfrm>
            <a:off x="2362200" y="3109913"/>
            <a:ext cx="228600" cy="1371600"/>
          </a:xfrm>
          <a:prstGeom prst="downArrow">
            <a:avLst>
              <a:gd name="adj1" fmla="val 50000"/>
              <a:gd name="adj2" fmla="val 150000"/>
            </a:avLst>
          </a:prstGeom>
          <a:solidFill>
            <a:srgbClr val="FFFFFF"/>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it-IT" altLang="it-IT" sz="2400">
              <a:latin typeface="Century Gothic" panose="020B0502020202020204" pitchFamily="34" charset="0"/>
            </a:endParaRPr>
          </a:p>
        </p:txBody>
      </p:sp>
      <p:sp>
        <p:nvSpPr>
          <p:cNvPr id="80909" name="AutoShape 54">
            <a:extLst>
              <a:ext uri="{FF2B5EF4-FFF2-40B4-BE49-F238E27FC236}">
                <a16:creationId xmlns:a16="http://schemas.microsoft.com/office/drawing/2014/main" id="{C675054C-3B79-0E45-AD0E-6295D372F8E7}"/>
              </a:ext>
            </a:extLst>
          </p:cNvPr>
          <p:cNvSpPr>
            <a:spLocks noChangeArrowheads="1"/>
          </p:cNvSpPr>
          <p:nvPr/>
        </p:nvSpPr>
        <p:spPr bwMode="auto">
          <a:xfrm>
            <a:off x="6705600" y="2978150"/>
            <a:ext cx="152400" cy="838200"/>
          </a:xfrm>
          <a:prstGeom prst="downArrow">
            <a:avLst>
              <a:gd name="adj1" fmla="val 50000"/>
              <a:gd name="adj2" fmla="val 137500"/>
            </a:avLst>
          </a:prstGeom>
          <a:solidFill>
            <a:srgbClr val="FFFFFF"/>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it-IT" altLang="it-IT" sz="2400">
              <a:latin typeface="Century Gothic" panose="020B0502020202020204" pitchFamily="34" charset="0"/>
            </a:endParaRPr>
          </a:p>
        </p:txBody>
      </p:sp>
      <p:sp>
        <p:nvSpPr>
          <p:cNvPr id="80910" name="Text Box 55">
            <a:extLst>
              <a:ext uri="{FF2B5EF4-FFF2-40B4-BE49-F238E27FC236}">
                <a16:creationId xmlns:a16="http://schemas.microsoft.com/office/drawing/2014/main" id="{73FCA0FA-0407-5449-90C2-85A52313DE73}"/>
              </a:ext>
            </a:extLst>
          </p:cNvPr>
          <p:cNvSpPr txBox="1">
            <a:spLocks noChangeArrowheads="1"/>
          </p:cNvSpPr>
          <p:nvPr/>
        </p:nvSpPr>
        <p:spPr bwMode="auto">
          <a:xfrm>
            <a:off x="1085850" y="5207000"/>
            <a:ext cx="381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GB" altLang="it-IT" sz="2400" b="1">
                <a:latin typeface="Century Gothic" panose="020B0502020202020204" pitchFamily="34" charset="0"/>
              </a:rPr>
              <a:t>90% of transcripts</a:t>
            </a:r>
          </a:p>
        </p:txBody>
      </p:sp>
      <p:sp>
        <p:nvSpPr>
          <p:cNvPr id="80911" name="Text Box 56">
            <a:extLst>
              <a:ext uri="{FF2B5EF4-FFF2-40B4-BE49-F238E27FC236}">
                <a16:creationId xmlns:a16="http://schemas.microsoft.com/office/drawing/2014/main" id="{FBB346B3-F42C-B141-81BD-5FCE5A8CE519}"/>
              </a:ext>
            </a:extLst>
          </p:cNvPr>
          <p:cNvSpPr txBox="1">
            <a:spLocks noChangeArrowheads="1"/>
          </p:cNvSpPr>
          <p:nvPr/>
        </p:nvSpPr>
        <p:spPr bwMode="auto">
          <a:xfrm>
            <a:off x="5553075" y="4500563"/>
            <a:ext cx="342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GB" altLang="it-IT" sz="2400" b="1">
                <a:latin typeface="Century Gothic" panose="020B0502020202020204" pitchFamily="34" charset="0"/>
              </a:rPr>
              <a:t>90% of transcripts</a:t>
            </a:r>
          </a:p>
        </p:txBody>
      </p:sp>
      <p:sp>
        <p:nvSpPr>
          <p:cNvPr id="80912" name="Text Box 57">
            <a:extLst>
              <a:ext uri="{FF2B5EF4-FFF2-40B4-BE49-F238E27FC236}">
                <a16:creationId xmlns:a16="http://schemas.microsoft.com/office/drawing/2014/main" id="{A175211B-6A38-6F45-8154-539F5EE61A29}"/>
              </a:ext>
            </a:extLst>
          </p:cNvPr>
          <p:cNvSpPr txBox="1">
            <a:spLocks noChangeArrowheads="1"/>
          </p:cNvSpPr>
          <p:nvPr/>
        </p:nvSpPr>
        <p:spPr bwMode="auto">
          <a:xfrm>
            <a:off x="7672388" y="2411413"/>
            <a:ext cx="974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GB" altLang="it-IT" sz="2000">
                <a:latin typeface="Century Gothic" panose="020B0502020202020204" pitchFamily="34" charset="0"/>
              </a:rPr>
              <a:t>Exon 8</a:t>
            </a:r>
            <a:endParaRPr lang="en-US" altLang="it-IT" sz="2000">
              <a:latin typeface="Century Gothic" panose="020B0502020202020204" pitchFamily="34" charset="0"/>
            </a:endParaRPr>
          </a:p>
        </p:txBody>
      </p:sp>
      <p:sp>
        <p:nvSpPr>
          <p:cNvPr id="80913" name="Text Box 58">
            <a:extLst>
              <a:ext uri="{FF2B5EF4-FFF2-40B4-BE49-F238E27FC236}">
                <a16:creationId xmlns:a16="http://schemas.microsoft.com/office/drawing/2014/main" id="{97BF9428-02BA-9B4F-A015-DB641B504D2D}"/>
              </a:ext>
            </a:extLst>
          </p:cNvPr>
          <p:cNvSpPr txBox="1">
            <a:spLocks noChangeArrowheads="1"/>
          </p:cNvSpPr>
          <p:nvPr/>
        </p:nvSpPr>
        <p:spPr bwMode="auto">
          <a:xfrm>
            <a:off x="5568950" y="5640388"/>
            <a:ext cx="342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GB" altLang="it-IT" sz="2400" b="1">
                <a:latin typeface="Century Gothic" panose="020B0502020202020204" pitchFamily="34" charset="0"/>
              </a:rPr>
              <a:t>10% of transcripts</a:t>
            </a:r>
          </a:p>
        </p:txBody>
      </p:sp>
    </p:spTree>
    <p:extLst>
      <p:ext uri="{BB962C8B-B14F-4D97-AF65-F5344CB8AC3E}">
        <p14:creationId xmlns:p14="http://schemas.microsoft.com/office/powerpoint/2010/main" val="34330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7" name="Rectangle 2">
            <a:extLst>
              <a:ext uri="{FF2B5EF4-FFF2-40B4-BE49-F238E27FC236}">
                <a16:creationId xmlns:a16="http://schemas.microsoft.com/office/drawing/2014/main" id="{6EAF3B99-2F31-CC45-8BCB-0169C0B3BFD3}"/>
              </a:ext>
            </a:extLst>
          </p:cNvPr>
          <p:cNvSpPr>
            <a:spLocks noGrp="1" noChangeArrowheads="1"/>
          </p:cNvSpPr>
          <p:nvPr>
            <p:ph type="title"/>
          </p:nvPr>
        </p:nvSpPr>
        <p:spPr>
          <a:xfrm>
            <a:off x="0" y="0"/>
            <a:ext cx="7772400" cy="457200"/>
          </a:xfrm>
        </p:spPr>
        <p:txBody>
          <a:bodyPr>
            <a:normAutofit fontScale="90000"/>
          </a:bodyPr>
          <a:lstStyle/>
          <a:p>
            <a:pPr algn="l" eaLnBrk="1" hangingPunct="1">
              <a:defRPr/>
            </a:pPr>
            <a:r>
              <a:rPr lang="en-US" altLang="it-IT" sz="4000">
                <a:solidFill>
                  <a:schemeClr val="accent2"/>
                </a:solidFill>
                <a:latin typeface="Century Gothic" panose="020B0502020202020204" pitchFamily="34" charset="0"/>
              </a:rPr>
              <a:t>•	SMN1 exon 7</a:t>
            </a:r>
          </a:p>
        </p:txBody>
      </p:sp>
      <p:pic>
        <p:nvPicPr>
          <p:cNvPr id="82946" name="Picture 4">
            <a:extLst>
              <a:ext uri="{FF2B5EF4-FFF2-40B4-BE49-F238E27FC236}">
                <a16:creationId xmlns:a16="http://schemas.microsoft.com/office/drawing/2014/main" id="{5342CAC2-6E27-5D4A-BEDB-FE8BBC03EF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9424"/>
          <a:stretch>
            <a:fillRect/>
          </a:stretch>
        </p:blipFill>
        <p:spPr bwMode="auto">
          <a:xfrm>
            <a:off x="466725" y="2586038"/>
            <a:ext cx="8410575" cy="173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7" name="Text Box 5">
            <a:extLst>
              <a:ext uri="{FF2B5EF4-FFF2-40B4-BE49-F238E27FC236}">
                <a16:creationId xmlns:a16="http://schemas.microsoft.com/office/drawing/2014/main" id="{AA48F750-6E66-DB4E-9F3D-E8E7CA30A04E}"/>
              </a:ext>
            </a:extLst>
          </p:cNvPr>
          <p:cNvSpPr txBox="1">
            <a:spLocks noChangeArrowheads="1"/>
          </p:cNvSpPr>
          <p:nvPr/>
        </p:nvSpPr>
        <p:spPr bwMode="auto">
          <a:xfrm>
            <a:off x="184150" y="6243638"/>
            <a:ext cx="43068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it-IT" sz="1400">
                <a:latin typeface="Century Gothic" panose="020B0502020202020204" pitchFamily="34" charset="0"/>
              </a:rPr>
              <a:t>From: Hofmann et al. (2000). PNAS 97, 9618-9623</a:t>
            </a:r>
          </a:p>
        </p:txBody>
      </p:sp>
      <p:sp>
        <p:nvSpPr>
          <p:cNvPr id="82948" name="Line 6">
            <a:extLst>
              <a:ext uri="{FF2B5EF4-FFF2-40B4-BE49-F238E27FC236}">
                <a16:creationId xmlns:a16="http://schemas.microsoft.com/office/drawing/2014/main" id="{84E1BF01-F409-7C40-9DF5-05F7D97FD354}"/>
              </a:ext>
            </a:extLst>
          </p:cNvPr>
          <p:cNvSpPr>
            <a:spLocks noChangeShapeType="1"/>
          </p:cNvSpPr>
          <p:nvPr/>
        </p:nvSpPr>
        <p:spPr bwMode="auto">
          <a:xfrm>
            <a:off x="4559300" y="2192338"/>
            <a:ext cx="0" cy="363537"/>
          </a:xfrm>
          <a:prstGeom prst="line">
            <a:avLst/>
          </a:prstGeom>
          <a:noFill/>
          <a:ln w="34925">
            <a:solidFill>
              <a:srgbClr val="10FF1C"/>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it-IT"/>
          </a:p>
        </p:txBody>
      </p:sp>
      <p:sp>
        <p:nvSpPr>
          <p:cNvPr id="82949" name="Text Box 7">
            <a:extLst>
              <a:ext uri="{FF2B5EF4-FFF2-40B4-BE49-F238E27FC236}">
                <a16:creationId xmlns:a16="http://schemas.microsoft.com/office/drawing/2014/main" id="{B40F3F86-035F-C748-AD51-13437E18A763}"/>
              </a:ext>
            </a:extLst>
          </p:cNvPr>
          <p:cNvSpPr txBox="1">
            <a:spLocks noChangeArrowheads="1"/>
          </p:cNvSpPr>
          <p:nvPr/>
        </p:nvSpPr>
        <p:spPr bwMode="auto">
          <a:xfrm>
            <a:off x="4089400" y="1889125"/>
            <a:ext cx="952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it-IT" sz="1400">
                <a:solidFill>
                  <a:srgbClr val="0DCF17"/>
                </a:solidFill>
                <a:latin typeface="Century Gothic" panose="020B0502020202020204" pitchFamily="34" charset="0"/>
              </a:rPr>
              <a:t>Tra2beta</a:t>
            </a:r>
          </a:p>
        </p:txBody>
      </p:sp>
      <p:sp>
        <p:nvSpPr>
          <p:cNvPr id="82950" name="Line 8">
            <a:extLst>
              <a:ext uri="{FF2B5EF4-FFF2-40B4-BE49-F238E27FC236}">
                <a16:creationId xmlns:a16="http://schemas.microsoft.com/office/drawing/2014/main" id="{000A70C0-AD3F-EC4E-B4DE-E3B9D5C0DFE0}"/>
              </a:ext>
            </a:extLst>
          </p:cNvPr>
          <p:cNvSpPr>
            <a:spLocks noChangeShapeType="1"/>
          </p:cNvSpPr>
          <p:nvPr/>
        </p:nvSpPr>
        <p:spPr bwMode="auto">
          <a:xfrm>
            <a:off x="3890963" y="1555750"/>
            <a:ext cx="227012" cy="365125"/>
          </a:xfrm>
          <a:prstGeom prst="line">
            <a:avLst/>
          </a:prstGeom>
          <a:noFill/>
          <a:ln w="34925">
            <a:solidFill>
              <a:srgbClr val="10FF1C"/>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it-IT"/>
          </a:p>
        </p:txBody>
      </p:sp>
      <p:sp>
        <p:nvSpPr>
          <p:cNvPr id="82951" name="Text Box 9">
            <a:extLst>
              <a:ext uri="{FF2B5EF4-FFF2-40B4-BE49-F238E27FC236}">
                <a16:creationId xmlns:a16="http://schemas.microsoft.com/office/drawing/2014/main" id="{4A5C7984-5C7D-B543-A795-F6F6D69FB346}"/>
              </a:ext>
            </a:extLst>
          </p:cNvPr>
          <p:cNvSpPr txBox="1">
            <a:spLocks noChangeArrowheads="1"/>
          </p:cNvSpPr>
          <p:nvPr/>
        </p:nvSpPr>
        <p:spPr bwMode="auto">
          <a:xfrm>
            <a:off x="3373438" y="1228725"/>
            <a:ext cx="8143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it-IT" sz="1400">
                <a:solidFill>
                  <a:srgbClr val="0DCF17"/>
                </a:solidFill>
                <a:latin typeface="Century Gothic" panose="020B0502020202020204" pitchFamily="34" charset="0"/>
              </a:rPr>
              <a:t>SRp30c</a:t>
            </a:r>
          </a:p>
        </p:txBody>
      </p:sp>
      <p:sp>
        <p:nvSpPr>
          <p:cNvPr id="82952" name="Line 10">
            <a:extLst>
              <a:ext uri="{FF2B5EF4-FFF2-40B4-BE49-F238E27FC236}">
                <a16:creationId xmlns:a16="http://schemas.microsoft.com/office/drawing/2014/main" id="{6B425CEB-2943-6843-8239-B77BD5CCE76F}"/>
              </a:ext>
            </a:extLst>
          </p:cNvPr>
          <p:cNvSpPr>
            <a:spLocks noChangeShapeType="1"/>
          </p:cNvSpPr>
          <p:nvPr/>
        </p:nvSpPr>
        <p:spPr bwMode="auto">
          <a:xfrm flipH="1">
            <a:off x="5010150" y="1589088"/>
            <a:ext cx="263525" cy="387350"/>
          </a:xfrm>
          <a:prstGeom prst="line">
            <a:avLst/>
          </a:prstGeom>
          <a:noFill/>
          <a:ln w="34925">
            <a:solidFill>
              <a:srgbClr val="10FF1C"/>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it-IT"/>
          </a:p>
        </p:txBody>
      </p:sp>
      <p:sp>
        <p:nvSpPr>
          <p:cNvPr id="82953" name="Text Box 11">
            <a:extLst>
              <a:ext uri="{FF2B5EF4-FFF2-40B4-BE49-F238E27FC236}">
                <a16:creationId xmlns:a16="http://schemas.microsoft.com/office/drawing/2014/main" id="{B0DEA468-08F8-4C4A-AC3A-1A02FE904559}"/>
              </a:ext>
            </a:extLst>
          </p:cNvPr>
          <p:cNvSpPr txBox="1">
            <a:spLocks noChangeArrowheads="1"/>
          </p:cNvSpPr>
          <p:nvPr/>
        </p:nvSpPr>
        <p:spPr bwMode="auto">
          <a:xfrm>
            <a:off x="4976813" y="1230313"/>
            <a:ext cx="9636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it-IT" sz="1400">
                <a:solidFill>
                  <a:srgbClr val="0DCF17"/>
                </a:solidFill>
                <a:latin typeface="Century Gothic" panose="020B0502020202020204" pitchFamily="34" charset="0"/>
              </a:rPr>
              <a:t>HnRNP G</a:t>
            </a:r>
          </a:p>
        </p:txBody>
      </p:sp>
      <p:sp>
        <p:nvSpPr>
          <p:cNvPr id="82954" name="Text Box 12">
            <a:extLst>
              <a:ext uri="{FF2B5EF4-FFF2-40B4-BE49-F238E27FC236}">
                <a16:creationId xmlns:a16="http://schemas.microsoft.com/office/drawing/2014/main" id="{F5ED9DA3-1B79-134B-B309-990063CECFA3}"/>
              </a:ext>
            </a:extLst>
          </p:cNvPr>
          <p:cNvSpPr txBox="1">
            <a:spLocks noChangeArrowheads="1"/>
          </p:cNvSpPr>
          <p:nvPr/>
        </p:nvSpPr>
        <p:spPr bwMode="auto">
          <a:xfrm>
            <a:off x="3417888" y="1006475"/>
            <a:ext cx="6524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it-IT" sz="1200">
                <a:latin typeface="Century Gothic" panose="020B0502020202020204" pitchFamily="34" charset="0"/>
              </a:rPr>
              <a:t>Lorson</a:t>
            </a:r>
          </a:p>
        </p:txBody>
      </p:sp>
      <p:sp>
        <p:nvSpPr>
          <p:cNvPr id="82955" name="Text Box 13">
            <a:extLst>
              <a:ext uri="{FF2B5EF4-FFF2-40B4-BE49-F238E27FC236}">
                <a16:creationId xmlns:a16="http://schemas.microsoft.com/office/drawing/2014/main" id="{89002051-9DED-FA45-B76A-0A23347AE7BA}"/>
              </a:ext>
            </a:extLst>
          </p:cNvPr>
          <p:cNvSpPr txBox="1">
            <a:spLocks noChangeArrowheads="1"/>
          </p:cNvSpPr>
          <p:nvPr/>
        </p:nvSpPr>
        <p:spPr bwMode="auto">
          <a:xfrm>
            <a:off x="5132388" y="1033463"/>
            <a:ext cx="5508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it-IT" sz="1200">
                <a:latin typeface="Century Gothic" panose="020B0502020202020204" pitchFamily="34" charset="0"/>
              </a:rPr>
              <a:t>Wirth</a:t>
            </a:r>
          </a:p>
        </p:txBody>
      </p:sp>
      <p:sp>
        <p:nvSpPr>
          <p:cNvPr id="82956" name="Line 14">
            <a:extLst>
              <a:ext uri="{FF2B5EF4-FFF2-40B4-BE49-F238E27FC236}">
                <a16:creationId xmlns:a16="http://schemas.microsoft.com/office/drawing/2014/main" id="{6BA215EA-5C46-4F46-BF35-D13379E93816}"/>
              </a:ext>
            </a:extLst>
          </p:cNvPr>
          <p:cNvSpPr>
            <a:spLocks noChangeShapeType="1"/>
          </p:cNvSpPr>
          <p:nvPr/>
        </p:nvSpPr>
        <p:spPr bwMode="auto">
          <a:xfrm>
            <a:off x="2508250" y="2043113"/>
            <a:ext cx="196850" cy="433387"/>
          </a:xfrm>
          <a:prstGeom prst="line">
            <a:avLst/>
          </a:prstGeom>
          <a:noFill/>
          <a:ln w="25400">
            <a:solidFill>
              <a:srgbClr val="DE0C0F"/>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it-IT"/>
          </a:p>
        </p:txBody>
      </p:sp>
      <p:sp>
        <p:nvSpPr>
          <p:cNvPr id="82957" name="Text Box 15">
            <a:extLst>
              <a:ext uri="{FF2B5EF4-FFF2-40B4-BE49-F238E27FC236}">
                <a16:creationId xmlns:a16="http://schemas.microsoft.com/office/drawing/2014/main" id="{C74B0D2B-D4D1-474B-98BE-75EFD3054158}"/>
              </a:ext>
            </a:extLst>
          </p:cNvPr>
          <p:cNvSpPr txBox="1">
            <a:spLocks noChangeArrowheads="1"/>
          </p:cNvSpPr>
          <p:nvPr/>
        </p:nvSpPr>
        <p:spPr bwMode="auto">
          <a:xfrm>
            <a:off x="2120900" y="1727200"/>
            <a:ext cx="8556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US" altLang="it-IT" sz="1400">
                <a:solidFill>
                  <a:srgbClr val="DE0C0F"/>
                </a:solidFill>
                <a:latin typeface="Century Gothic" panose="020B0502020202020204" pitchFamily="34" charset="0"/>
              </a:rPr>
              <a:t>SF2/ASF</a:t>
            </a:r>
          </a:p>
        </p:txBody>
      </p:sp>
      <p:sp>
        <p:nvSpPr>
          <p:cNvPr id="82958" name="Rectangle 16">
            <a:extLst>
              <a:ext uri="{FF2B5EF4-FFF2-40B4-BE49-F238E27FC236}">
                <a16:creationId xmlns:a16="http://schemas.microsoft.com/office/drawing/2014/main" id="{B8D0A492-8D01-D147-988F-28D27407585E}"/>
              </a:ext>
            </a:extLst>
          </p:cNvPr>
          <p:cNvSpPr>
            <a:spLocks noChangeArrowheads="1"/>
          </p:cNvSpPr>
          <p:nvPr/>
        </p:nvSpPr>
        <p:spPr bwMode="auto">
          <a:xfrm>
            <a:off x="2144713" y="2784475"/>
            <a:ext cx="1766887" cy="236538"/>
          </a:xfrm>
          <a:prstGeom prst="rect">
            <a:avLst/>
          </a:prstGeom>
          <a:solidFill>
            <a:srgbClr val="FDFE9D">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it-IT" altLang="it-IT" sz="2400">
              <a:latin typeface="Century Gothic" panose="020B0502020202020204" pitchFamily="34" charset="0"/>
            </a:endParaRPr>
          </a:p>
        </p:txBody>
      </p:sp>
      <p:sp>
        <p:nvSpPr>
          <p:cNvPr id="82959" name="Text Box 17">
            <a:extLst>
              <a:ext uri="{FF2B5EF4-FFF2-40B4-BE49-F238E27FC236}">
                <a16:creationId xmlns:a16="http://schemas.microsoft.com/office/drawing/2014/main" id="{EB922B47-92F0-F548-90AD-58D6C82719D6}"/>
              </a:ext>
            </a:extLst>
          </p:cNvPr>
          <p:cNvSpPr txBox="1">
            <a:spLocks noChangeArrowheads="1"/>
          </p:cNvSpPr>
          <p:nvPr/>
        </p:nvSpPr>
        <p:spPr bwMode="auto">
          <a:xfrm>
            <a:off x="2646363" y="45148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it-IT" altLang="it-IT" sz="2400">
              <a:latin typeface="Century Gothic" panose="020B0502020202020204" pitchFamily="34" charset="0"/>
            </a:endParaRPr>
          </a:p>
        </p:txBody>
      </p:sp>
      <p:sp>
        <p:nvSpPr>
          <p:cNvPr id="82960" name="Text Box 18">
            <a:extLst>
              <a:ext uri="{FF2B5EF4-FFF2-40B4-BE49-F238E27FC236}">
                <a16:creationId xmlns:a16="http://schemas.microsoft.com/office/drawing/2014/main" id="{D9C8C41F-C068-E644-BFE4-D4AB242442DA}"/>
              </a:ext>
            </a:extLst>
          </p:cNvPr>
          <p:cNvSpPr txBox="1">
            <a:spLocks noChangeArrowheads="1"/>
          </p:cNvSpPr>
          <p:nvPr/>
        </p:nvSpPr>
        <p:spPr bwMode="auto">
          <a:xfrm>
            <a:off x="2070100" y="4349750"/>
            <a:ext cx="2419350" cy="3048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it-IT" sz="1400">
                <a:latin typeface="Century Gothic" panose="020B0502020202020204" pitchFamily="34" charset="0"/>
              </a:rPr>
              <a:t>General inhibitory context</a:t>
            </a:r>
          </a:p>
        </p:txBody>
      </p:sp>
      <p:sp>
        <p:nvSpPr>
          <p:cNvPr id="82961" name="Text Box 19">
            <a:extLst>
              <a:ext uri="{FF2B5EF4-FFF2-40B4-BE49-F238E27FC236}">
                <a16:creationId xmlns:a16="http://schemas.microsoft.com/office/drawing/2014/main" id="{522CFA23-EB2F-AC46-A745-29C929C03EF2}"/>
              </a:ext>
            </a:extLst>
          </p:cNvPr>
          <p:cNvSpPr txBox="1">
            <a:spLocks noChangeArrowheads="1"/>
          </p:cNvSpPr>
          <p:nvPr/>
        </p:nvSpPr>
        <p:spPr bwMode="auto">
          <a:xfrm>
            <a:off x="2125663" y="4845050"/>
            <a:ext cx="847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US" altLang="it-IT" sz="1400">
                <a:solidFill>
                  <a:srgbClr val="DE0C0F"/>
                </a:solidFill>
                <a:latin typeface="Century Gothic" panose="020B0502020202020204" pitchFamily="34" charset="0"/>
              </a:rPr>
              <a:t>C-T A1</a:t>
            </a:r>
          </a:p>
        </p:txBody>
      </p:sp>
    </p:spTree>
    <p:extLst>
      <p:ext uri="{BB962C8B-B14F-4D97-AF65-F5344CB8AC3E}">
        <p14:creationId xmlns:p14="http://schemas.microsoft.com/office/powerpoint/2010/main" val="3110278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4993" name="Group 2">
            <a:extLst>
              <a:ext uri="{FF2B5EF4-FFF2-40B4-BE49-F238E27FC236}">
                <a16:creationId xmlns:a16="http://schemas.microsoft.com/office/drawing/2014/main" id="{BB3055D3-FB5E-A34B-8C6B-97B39AA49B6A}"/>
              </a:ext>
            </a:extLst>
          </p:cNvPr>
          <p:cNvGrpSpPr>
            <a:grpSpLocks/>
          </p:cNvGrpSpPr>
          <p:nvPr/>
        </p:nvGrpSpPr>
        <p:grpSpPr bwMode="auto">
          <a:xfrm>
            <a:off x="1346200" y="2101850"/>
            <a:ext cx="7059613" cy="598488"/>
            <a:chOff x="894" y="1871"/>
            <a:chExt cx="4447" cy="377"/>
          </a:xfrm>
        </p:grpSpPr>
        <p:grpSp>
          <p:nvGrpSpPr>
            <p:cNvPr id="85008" name="Group 3">
              <a:extLst>
                <a:ext uri="{FF2B5EF4-FFF2-40B4-BE49-F238E27FC236}">
                  <a16:creationId xmlns:a16="http://schemas.microsoft.com/office/drawing/2014/main" id="{503E306D-2E2C-884C-BF89-1689B802A5E4}"/>
                </a:ext>
              </a:extLst>
            </p:cNvPr>
            <p:cNvGrpSpPr>
              <a:grpSpLocks/>
            </p:cNvGrpSpPr>
            <p:nvPr/>
          </p:nvGrpSpPr>
          <p:grpSpPr bwMode="auto">
            <a:xfrm>
              <a:off x="894" y="1871"/>
              <a:ext cx="3931" cy="377"/>
              <a:chOff x="422" y="1362"/>
              <a:chExt cx="4912" cy="377"/>
            </a:xfrm>
          </p:grpSpPr>
          <p:sp>
            <p:nvSpPr>
              <p:cNvPr id="85013" name="Line 4">
                <a:extLst>
                  <a:ext uri="{FF2B5EF4-FFF2-40B4-BE49-F238E27FC236}">
                    <a16:creationId xmlns:a16="http://schemas.microsoft.com/office/drawing/2014/main" id="{979EAFD6-AD4B-EE44-8A85-DC69949DBE82}"/>
                  </a:ext>
                </a:extLst>
              </p:cNvPr>
              <p:cNvSpPr>
                <a:spLocks noChangeShapeType="1"/>
              </p:cNvSpPr>
              <p:nvPr/>
            </p:nvSpPr>
            <p:spPr bwMode="auto">
              <a:xfrm>
                <a:off x="422" y="1659"/>
                <a:ext cx="4912"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52229" name="Rectangle 5">
                <a:extLst>
                  <a:ext uri="{FF2B5EF4-FFF2-40B4-BE49-F238E27FC236}">
                    <a16:creationId xmlns:a16="http://schemas.microsoft.com/office/drawing/2014/main" id="{6CBE312B-E8FD-5449-B376-8268CDC5054C}"/>
                  </a:ext>
                </a:extLst>
              </p:cNvPr>
              <p:cNvSpPr>
                <a:spLocks noChangeArrowheads="1"/>
              </p:cNvSpPr>
              <p:nvPr/>
            </p:nvSpPr>
            <p:spPr bwMode="auto">
              <a:xfrm>
                <a:off x="4414" y="1585"/>
                <a:ext cx="464" cy="149"/>
              </a:xfrm>
              <a:prstGeom prst="rect">
                <a:avLst/>
              </a:prstGeom>
              <a:gradFill rotWithShape="0">
                <a:gsLst>
                  <a:gs pos="0">
                    <a:schemeClr val="accent2"/>
                  </a:gs>
                  <a:gs pos="50000">
                    <a:schemeClr val="bg1"/>
                  </a:gs>
                  <a:gs pos="100000">
                    <a:schemeClr val="accent2"/>
                  </a:gs>
                </a:gsLst>
                <a:lin ang="0" scaled="1"/>
              </a:gradFill>
              <a:ln w="9525">
                <a:solidFill>
                  <a:schemeClr val="tx1"/>
                </a:solidFill>
                <a:miter lim="800000"/>
                <a:headEnd/>
                <a:tailEnd/>
              </a:ln>
              <a:effectLst/>
            </p:spPr>
            <p:txBody>
              <a:bodyPr wrap="none" anchor="ctr"/>
              <a:lstStyle/>
              <a:p>
                <a:pPr>
                  <a:defRPr/>
                </a:pPr>
                <a:endParaRPr lang="it-IT">
                  <a:latin typeface="Century Gothic" charset="0"/>
                  <a:ea typeface="ＭＳ Ｐゴシック" charset="0"/>
                  <a:cs typeface="ＭＳ Ｐゴシック" charset="0"/>
                </a:endParaRPr>
              </a:p>
            </p:txBody>
          </p:sp>
          <p:sp>
            <p:nvSpPr>
              <p:cNvPr id="52230" name="Rectangle 6">
                <a:extLst>
                  <a:ext uri="{FF2B5EF4-FFF2-40B4-BE49-F238E27FC236}">
                    <a16:creationId xmlns:a16="http://schemas.microsoft.com/office/drawing/2014/main" id="{B058F16E-D68A-474A-9E3A-9ACDA378EFE8}"/>
                  </a:ext>
                </a:extLst>
              </p:cNvPr>
              <p:cNvSpPr>
                <a:spLocks noChangeArrowheads="1"/>
              </p:cNvSpPr>
              <p:nvPr/>
            </p:nvSpPr>
            <p:spPr bwMode="auto">
              <a:xfrm>
                <a:off x="923" y="1585"/>
                <a:ext cx="464" cy="149"/>
              </a:xfrm>
              <a:prstGeom prst="rect">
                <a:avLst/>
              </a:prstGeom>
              <a:gradFill rotWithShape="0">
                <a:gsLst>
                  <a:gs pos="0">
                    <a:schemeClr val="accent2"/>
                  </a:gs>
                  <a:gs pos="50000">
                    <a:schemeClr val="bg1"/>
                  </a:gs>
                  <a:gs pos="100000">
                    <a:schemeClr val="accent2"/>
                  </a:gs>
                </a:gsLst>
                <a:lin ang="0" scaled="1"/>
              </a:gradFill>
              <a:ln w="9525">
                <a:solidFill>
                  <a:schemeClr val="tx1"/>
                </a:solidFill>
                <a:miter lim="800000"/>
                <a:headEnd/>
                <a:tailEnd/>
              </a:ln>
              <a:effectLst/>
            </p:spPr>
            <p:txBody>
              <a:bodyPr wrap="none" anchor="ctr"/>
              <a:lstStyle/>
              <a:p>
                <a:pPr>
                  <a:defRPr/>
                </a:pPr>
                <a:endParaRPr lang="it-IT">
                  <a:latin typeface="Century Gothic" charset="0"/>
                  <a:ea typeface="ＭＳ Ｐゴシック" charset="0"/>
                  <a:cs typeface="ＭＳ Ｐゴシック" charset="0"/>
                </a:endParaRPr>
              </a:p>
            </p:txBody>
          </p:sp>
          <p:sp>
            <p:nvSpPr>
              <p:cNvPr id="85016" name="Freeform 7">
                <a:extLst>
                  <a:ext uri="{FF2B5EF4-FFF2-40B4-BE49-F238E27FC236}">
                    <a16:creationId xmlns:a16="http://schemas.microsoft.com/office/drawing/2014/main" id="{5720F615-E342-FF47-8C2C-92ECCFE3436C}"/>
                  </a:ext>
                </a:extLst>
              </p:cNvPr>
              <p:cNvSpPr>
                <a:spLocks/>
              </p:cNvSpPr>
              <p:nvPr/>
            </p:nvSpPr>
            <p:spPr bwMode="auto">
              <a:xfrm>
                <a:off x="1407" y="1362"/>
                <a:ext cx="2975" cy="167"/>
              </a:xfrm>
              <a:custGeom>
                <a:avLst/>
                <a:gdLst>
                  <a:gd name="T0" fmla="*/ 0 w 501"/>
                  <a:gd name="T1" fmla="*/ 162 h 167"/>
                  <a:gd name="T2" fmla="*/ 188478423 w 501"/>
                  <a:gd name="T3" fmla="*/ 29 h 167"/>
                  <a:gd name="T4" fmla="*/ 576659220 w 501"/>
                  <a:gd name="T5" fmla="*/ 23 h 167"/>
                  <a:gd name="T6" fmla="*/ 774522759 w 501"/>
                  <a:gd name="T7" fmla="*/ 167 h 167"/>
                  <a:gd name="T8" fmla="*/ 0 60000 65536"/>
                  <a:gd name="T9" fmla="*/ 0 60000 65536"/>
                  <a:gd name="T10" fmla="*/ 0 60000 65536"/>
                  <a:gd name="T11" fmla="*/ 0 60000 65536"/>
                  <a:gd name="T12" fmla="*/ 0 w 501"/>
                  <a:gd name="T13" fmla="*/ 0 h 167"/>
                  <a:gd name="T14" fmla="*/ 501 w 501"/>
                  <a:gd name="T15" fmla="*/ 167 h 167"/>
                </a:gdLst>
                <a:ahLst/>
                <a:cxnLst>
                  <a:cxn ang="T8">
                    <a:pos x="T0" y="T1"/>
                  </a:cxn>
                  <a:cxn ang="T9">
                    <a:pos x="T2" y="T3"/>
                  </a:cxn>
                  <a:cxn ang="T10">
                    <a:pos x="T4" y="T5"/>
                  </a:cxn>
                  <a:cxn ang="T11">
                    <a:pos x="T6" y="T7"/>
                  </a:cxn>
                </a:cxnLst>
                <a:rect l="T12" t="T13" r="T14" b="T15"/>
                <a:pathLst>
                  <a:path w="501" h="167">
                    <a:moveTo>
                      <a:pt x="0" y="162"/>
                    </a:moveTo>
                    <a:cubicBezTo>
                      <a:pt x="30" y="107"/>
                      <a:pt x="60" y="52"/>
                      <a:pt x="122" y="29"/>
                    </a:cubicBezTo>
                    <a:cubicBezTo>
                      <a:pt x="184" y="6"/>
                      <a:pt x="310" y="0"/>
                      <a:pt x="373" y="23"/>
                    </a:cubicBezTo>
                    <a:cubicBezTo>
                      <a:pt x="436" y="46"/>
                      <a:pt x="480" y="143"/>
                      <a:pt x="501" y="167"/>
                    </a:cubicBezTo>
                  </a:path>
                </a:pathLst>
              </a:custGeom>
              <a:noFill/>
              <a:ln w="57150">
                <a:solidFill>
                  <a:srgbClr val="57D95C"/>
                </a:solidFill>
                <a:round/>
                <a:headEnd type="stealth" w="med" len="me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52232" name="Rectangle 8">
                <a:extLst>
                  <a:ext uri="{FF2B5EF4-FFF2-40B4-BE49-F238E27FC236}">
                    <a16:creationId xmlns:a16="http://schemas.microsoft.com/office/drawing/2014/main" id="{F18A1148-6CD9-244E-BF69-CE908C0EAB24}"/>
                  </a:ext>
                </a:extLst>
              </p:cNvPr>
              <p:cNvSpPr>
                <a:spLocks noChangeArrowheads="1"/>
              </p:cNvSpPr>
              <p:nvPr/>
            </p:nvSpPr>
            <p:spPr bwMode="auto">
              <a:xfrm>
                <a:off x="2807" y="1590"/>
                <a:ext cx="464" cy="149"/>
              </a:xfrm>
              <a:prstGeom prst="rect">
                <a:avLst/>
              </a:prstGeom>
              <a:gradFill rotWithShape="0">
                <a:gsLst>
                  <a:gs pos="0">
                    <a:schemeClr val="accent2"/>
                  </a:gs>
                  <a:gs pos="50000">
                    <a:schemeClr val="bg1"/>
                  </a:gs>
                  <a:gs pos="100000">
                    <a:schemeClr val="accent2"/>
                  </a:gs>
                </a:gsLst>
                <a:lin ang="0" scaled="1"/>
              </a:gradFill>
              <a:ln w="9525">
                <a:solidFill>
                  <a:schemeClr val="tx1"/>
                </a:solidFill>
                <a:miter lim="800000"/>
                <a:headEnd/>
                <a:tailEnd/>
              </a:ln>
              <a:effectLst/>
            </p:spPr>
            <p:txBody>
              <a:bodyPr wrap="none" anchor="ctr"/>
              <a:lstStyle/>
              <a:p>
                <a:pPr>
                  <a:defRPr/>
                </a:pPr>
                <a:endParaRPr lang="it-IT">
                  <a:latin typeface="Century Gothic" charset="0"/>
                  <a:ea typeface="ＭＳ Ｐゴシック" charset="0"/>
                  <a:cs typeface="ＭＳ Ｐゴシック" charset="0"/>
                </a:endParaRPr>
              </a:p>
            </p:txBody>
          </p:sp>
        </p:grpSp>
        <p:sp>
          <p:nvSpPr>
            <p:cNvPr id="85009" name="Text Box 9">
              <a:extLst>
                <a:ext uri="{FF2B5EF4-FFF2-40B4-BE49-F238E27FC236}">
                  <a16:creationId xmlns:a16="http://schemas.microsoft.com/office/drawing/2014/main" id="{DDC08AA6-D2CF-044E-A7DD-1DEDEF0D68F9}"/>
                </a:ext>
              </a:extLst>
            </p:cNvPr>
            <p:cNvSpPr txBox="1">
              <a:spLocks noChangeArrowheads="1"/>
            </p:cNvSpPr>
            <p:nvPr/>
          </p:nvSpPr>
          <p:spPr bwMode="auto">
            <a:xfrm>
              <a:off x="2780" y="1944"/>
              <a:ext cx="19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it-IT" sz="2400" b="1">
                  <a:solidFill>
                    <a:srgbClr val="FF07D6"/>
                  </a:solidFill>
                  <a:latin typeface="Arial" panose="020B0604020202020204" pitchFamily="34" charset="0"/>
                </a:rPr>
                <a:t>*</a:t>
              </a:r>
              <a:endParaRPr lang="en-US" altLang="it-IT" sz="2400" b="1">
                <a:latin typeface="Arial" panose="020B0604020202020204" pitchFamily="34" charset="0"/>
              </a:endParaRPr>
            </a:p>
          </p:txBody>
        </p:sp>
        <p:sp>
          <p:nvSpPr>
            <p:cNvPr id="85010" name="Text Box 10">
              <a:extLst>
                <a:ext uri="{FF2B5EF4-FFF2-40B4-BE49-F238E27FC236}">
                  <a16:creationId xmlns:a16="http://schemas.microsoft.com/office/drawing/2014/main" id="{D2EFCE24-197E-224E-9E20-F4F8D4704510}"/>
                </a:ext>
              </a:extLst>
            </p:cNvPr>
            <p:cNvSpPr txBox="1">
              <a:spLocks noChangeArrowheads="1"/>
            </p:cNvSpPr>
            <p:nvPr/>
          </p:nvSpPr>
          <p:spPr bwMode="auto">
            <a:xfrm>
              <a:off x="4873" y="1873"/>
              <a:ext cx="46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it-IT" sz="2400" b="1">
                  <a:latin typeface="Arial" panose="020B0604020202020204" pitchFamily="34" charset="0"/>
                </a:rPr>
                <a:t>SF2</a:t>
              </a:r>
            </a:p>
          </p:txBody>
        </p:sp>
        <p:sp>
          <p:nvSpPr>
            <p:cNvPr id="85011" name="Line 11">
              <a:extLst>
                <a:ext uri="{FF2B5EF4-FFF2-40B4-BE49-F238E27FC236}">
                  <a16:creationId xmlns:a16="http://schemas.microsoft.com/office/drawing/2014/main" id="{574F61E5-E9C0-3641-BB04-F34525100C01}"/>
                </a:ext>
              </a:extLst>
            </p:cNvPr>
            <p:cNvSpPr>
              <a:spLocks noChangeShapeType="1"/>
            </p:cNvSpPr>
            <p:nvPr/>
          </p:nvSpPr>
          <p:spPr bwMode="auto">
            <a:xfrm>
              <a:off x="4911" y="1887"/>
              <a:ext cx="332" cy="272"/>
            </a:xfrm>
            <a:prstGeom prst="line">
              <a:avLst/>
            </a:prstGeom>
            <a:noFill/>
            <a:ln w="57150">
              <a:solidFill>
                <a:srgbClr val="FF07D6"/>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85012" name="Line 12">
              <a:extLst>
                <a:ext uri="{FF2B5EF4-FFF2-40B4-BE49-F238E27FC236}">
                  <a16:creationId xmlns:a16="http://schemas.microsoft.com/office/drawing/2014/main" id="{3FD1029B-73B5-9B4C-BAC8-E60E92971B97}"/>
                </a:ext>
              </a:extLst>
            </p:cNvPr>
            <p:cNvSpPr>
              <a:spLocks noChangeShapeType="1"/>
            </p:cNvSpPr>
            <p:nvPr/>
          </p:nvSpPr>
          <p:spPr bwMode="auto">
            <a:xfrm flipV="1">
              <a:off x="4927" y="1883"/>
              <a:ext cx="387" cy="261"/>
            </a:xfrm>
            <a:prstGeom prst="line">
              <a:avLst/>
            </a:prstGeom>
            <a:noFill/>
            <a:ln w="57150">
              <a:solidFill>
                <a:srgbClr val="FF07D6"/>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grpSp>
      <p:grpSp>
        <p:nvGrpSpPr>
          <p:cNvPr id="4" name="Group 13">
            <a:extLst>
              <a:ext uri="{FF2B5EF4-FFF2-40B4-BE49-F238E27FC236}">
                <a16:creationId xmlns:a16="http://schemas.microsoft.com/office/drawing/2014/main" id="{E6A13004-C49A-7348-9297-1EA6ACAA495E}"/>
              </a:ext>
            </a:extLst>
          </p:cNvPr>
          <p:cNvGrpSpPr>
            <a:grpSpLocks/>
          </p:cNvGrpSpPr>
          <p:nvPr/>
        </p:nvGrpSpPr>
        <p:grpSpPr bwMode="auto">
          <a:xfrm>
            <a:off x="1330325" y="3746500"/>
            <a:ext cx="6240463" cy="768350"/>
            <a:chOff x="838" y="2360"/>
            <a:chExt cx="3931" cy="484"/>
          </a:xfrm>
        </p:grpSpPr>
        <p:sp>
          <p:nvSpPr>
            <p:cNvPr id="84996" name="Line 14">
              <a:extLst>
                <a:ext uri="{FF2B5EF4-FFF2-40B4-BE49-F238E27FC236}">
                  <a16:creationId xmlns:a16="http://schemas.microsoft.com/office/drawing/2014/main" id="{2C1F6C74-613A-F04B-9C59-875BB7E7D061}"/>
                </a:ext>
              </a:extLst>
            </p:cNvPr>
            <p:cNvSpPr>
              <a:spLocks noChangeShapeType="1"/>
            </p:cNvSpPr>
            <p:nvPr/>
          </p:nvSpPr>
          <p:spPr bwMode="auto">
            <a:xfrm>
              <a:off x="838" y="2764"/>
              <a:ext cx="3931"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52239" name="Rectangle 15">
              <a:extLst>
                <a:ext uri="{FF2B5EF4-FFF2-40B4-BE49-F238E27FC236}">
                  <a16:creationId xmlns:a16="http://schemas.microsoft.com/office/drawing/2014/main" id="{06CDD3BA-4B6B-3449-BC51-546A7D42644D}"/>
                </a:ext>
              </a:extLst>
            </p:cNvPr>
            <p:cNvSpPr>
              <a:spLocks noChangeArrowheads="1"/>
            </p:cNvSpPr>
            <p:nvPr/>
          </p:nvSpPr>
          <p:spPr bwMode="auto">
            <a:xfrm>
              <a:off x="4033" y="2690"/>
              <a:ext cx="371" cy="149"/>
            </a:xfrm>
            <a:prstGeom prst="rect">
              <a:avLst/>
            </a:prstGeom>
            <a:gradFill rotWithShape="0">
              <a:gsLst>
                <a:gs pos="0">
                  <a:schemeClr val="accent2"/>
                </a:gs>
                <a:gs pos="50000">
                  <a:schemeClr val="bg1"/>
                </a:gs>
                <a:gs pos="100000">
                  <a:schemeClr val="accent2"/>
                </a:gs>
              </a:gsLst>
              <a:lin ang="0" scaled="1"/>
            </a:gradFill>
            <a:ln w="9525">
              <a:solidFill>
                <a:schemeClr val="tx1"/>
              </a:solidFill>
              <a:miter lim="800000"/>
              <a:headEnd/>
              <a:tailEnd/>
            </a:ln>
            <a:effectLst/>
          </p:spPr>
          <p:txBody>
            <a:bodyPr wrap="none" anchor="ctr"/>
            <a:lstStyle/>
            <a:p>
              <a:pPr>
                <a:defRPr/>
              </a:pPr>
              <a:endParaRPr lang="it-IT">
                <a:latin typeface="Century Gothic" charset="0"/>
                <a:ea typeface="ＭＳ Ｐゴシック" charset="0"/>
                <a:cs typeface="ＭＳ Ｐゴシック" charset="0"/>
              </a:endParaRPr>
            </a:p>
          </p:txBody>
        </p:sp>
        <p:sp>
          <p:nvSpPr>
            <p:cNvPr id="52240" name="Rectangle 16">
              <a:extLst>
                <a:ext uri="{FF2B5EF4-FFF2-40B4-BE49-F238E27FC236}">
                  <a16:creationId xmlns:a16="http://schemas.microsoft.com/office/drawing/2014/main" id="{7DE1A71D-38A0-DB4A-8DD4-CCB779FA6E82}"/>
                </a:ext>
              </a:extLst>
            </p:cNvPr>
            <p:cNvSpPr>
              <a:spLocks noChangeArrowheads="1"/>
            </p:cNvSpPr>
            <p:nvPr/>
          </p:nvSpPr>
          <p:spPr bwMode="auto">
            <a:xfrm>
              <a:off x="1239" y="2690"/>
              <a:ext cx="371" cy="149"/>
            </a:xfrm>
            <a:prstGeom prst="rect">
              <a:avLst/>
            </a:prstGeom>
            <a:gradFill rotWithShape="0">
              <a:gsLst>
                <a:gs pos="0">
                  <a:schemeClr val="accent2"/>
                </a:gs>
                <a:gs pos="50000">
                  <a:schemeClr val="bg1"/>
                </a:gs>
                <a:gs pos="100000">
                  <a:schemeClr val="accent2"/>
                </a:gs>
              </a:gsLst>
              <a:lin ang="0" scaled="1"/>
            </a:gradFill>
            <a:ln w="9525">
              <a:solidFill>
                <a:schemeClr val="tx1"/>
              </a:solidFill>
              <a:miter lim="800000"/>
              <a:headEnd/>
              <a:tailEnd/>
            </a:ln>
            <a:effectLst/>
          </p:spPr>
          <p:txBody>
            <a:bodyPr wrap="none" anchor="ctr"/>
            <a:lstStyle/>
            <a:p>
              <a:pPr>
                <a:defRPr/>
              </a:pPr>
              <a:endParaRPr lang="it-IT">
                <a:latin typeface="Century Gothic" charset="0"/>
                <a:ea typeface="ＭＳ Ｐゴシック" charset="0"/>
                <a:cs typeface="ＭＳ Ｐゴシック" charset="0"/>
              </a:endParaRPr>
            </a:p>
          </p:txBody>
        </p:sp>
        <p:sp>
          <p:nvSpPr>
            <p:cNvPr id="52241" name="Rectangle 17">
              <a:extLst>
                <a:ext uri="{FF2B5EF4-FFF2-40B4-BE49-F238E27FC236}">
                  <a16:creationId xmlns:a16="http://schemas.microsoft.com/office/drawing/2014/main" id="{B368950F-8F0E-8645-B71A-E17FD00EA146}"/>
                </a:ext>
              </a:extLst>
            </p:cNvPr>
            <p:cNvSpPr>
              <a:spLocks noChangeArrowheads="1"/>
            </p:cNvSpPr>
            <p:nvPr/>
          </p:nvSpPr>
          <p:spPr bwMode="auto">
            <a:xfrm>
              <a:off x="2747" y="2695"/>
              <a:ext cx="371" cy="149"/>
            </a:xfrm>
            <a:prstGeom prst="rect">
              <a:avLst/>
            </a:prstGeom>
            <a:gradFill rotWithShape="0">
              <a:gsLst>
                <a:gs pos="0">
                  <a:schemeClr val="accent2"/>
                </a:gs>
                <a:gs pos="50000">
                  <a:schemeClr val="bg1"/>
                </a:gs>
                <a:gs pos="100000">
                  <a:schemeClr val="accent2"/>
                </a:gs>
              </a:gsLst>
              <a:lin ang="0" scaled="1"/>
            </a:gradFill>
            <a:ln w="9525">
              <a:solidFill>
                <a:schemeClr val="tx1"/>
              </a:solidFill>
              <a:miter lim="800000"/>
              <a:headEnd/>
              <a:tailEnd/>
            </a:ln>
            <a:effectLst/>
          </p:spPr>
          <p:txBody>
            <a:bodyPr wrap="none" anchor="ctr"/>
            <a:lstStyle/>
            <a:p>
              <a:pPr>
                <a:defRPr/>
              </a:pPr>
              <a:endParaRPr lang="it-IT">
                <a:latin typeface="Century Gothic" charset="0"/>
                <a:ea typeface="ＭＳ Ｐゴシック" charset="0"/>
                <a:cs typeface="ＭＳ Ｐゴシック" charset="0"/>
              </a:endParaRPr>
            </a:p>
          </p:txBody>
        </p:sp>
        <p:sp>
          <p:nvSpPr>
            <p:cNvPr id="85000" name="Line 18">
              <a:extLst>
                <a:ext uri="{FF2B5EF4-FFF2-40B4-BE49-F238E27FC236}">
                  <a16:creationId xmlns:a16="http://schemas.microsoft.com/office/drawing/2014/main" id="{FA5BE55C-3835-A947-BC4E-60BA2797AF13}"/>
                </a:ext>
              </a:extLst>
            </p:cNvPr>
            <p:cNvSpPr>
              <a:spLocks noChangeShapeType="1"/>
            </p:cNvSpPr>
            <p:nvPr/>
          </p:nvSpPr>
          <p:spPr bwMode="auto">
            <a:xfrm flipH="1">
              <a:off x="2953" y="2522"/>
              <a:ext cx="70" cy="141"/>
            </a:xfrm>
            <a:prstGeom prst="line">
              <a:avLst/>
            </a:prstGeom>
            <a:noFill/>
            <a:ln w="38100">
              <a:solidFill>
                <a:srgbClr val="1919FF"/>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85001" name="Line 19">
              <a:extLst>
                <a:ext uri="{FF2B5EF4-FFF2-40B4-BE49-F238E27FC236}">
                  <a16:creationId xmlns:a16="http://schemas.microsoft.com/office/drawing/2014/main" id="{FAC34DEE-2F84-5F4B-89BA-E9CD0DACEF96}"/>
                </a:ext>
              </a:extLst>
            </p:cNvPr>
            <p:cNvSpPr>
              <a:spLocks noChangeShapeType="1"/>
            </p:cNvSpPr>
            <p:nvPr/>
          </p:nvSpPr>
          <p:spPr bwMode="auto">
            <a:xfrm flipH="1">
              <a:off x="2842" y="2658"/>
              <a:ext cx="121" cy="0"/>
            </a:xfrm>
            <a:prstGeom prst="line">
              <a:avLst/>
            </a:prstGeom>
            <a:noFill/>
            <a:ln w="38100">
              <a:solidFill>
                <a:srgbClr val="1919FF"/>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grpSp>
          <p:nvGrpSpPr>
            <p:cNvPr id="85002" name="Group 20">
              <a:extLst>
                <a:ext uri="{FF2B5EF4-FFF2-40B4-BE49-F238E27FC236}">
                  <a16:creationId xmlns:a16="http://schemas.microsoft.com/office/drawing/2014/main" id="{F82399E0-54BB-4F43-A14C-78CDE83AC4D1}"/>
                </a:ext>
              </a:extLst>
            </p:cNvPr>
            <p:cNvGrpSpPr>
              <a:grpSpLocks/>
            </p:cNvGrpSpPr>
            <p:nvPr/>
          </p:nvGrpSpPr>
          <p:grpSpPr bwMode="auto">
            <a:xfrm>
              <a:off x="2868" y="2360"/>
              <a:ext cx="211" cy="237"/>
              <a:chOff x="3975" y="2339"/>
              <a:chExt cx="101" cy="157"/>
            </a:xfrm>
          </p:grpSpPr>
          <p:sp>
            <p:nvSpPr>
              <p:cNvPr id="85005" name="Oval 21">
                <a:extLst>
                  <a:ext uri="{FF2B5EF4-FFF2-40B4-BE49-F238E27FC236}">
                    <a16:creationId xmlns:a16="http://schemas.microsoft.com/office/drawing/2014/main" id="{79FDEDB7-4D42-DC45-99AA-FEFC530CF6BF}"/>
                  </a:ext>
                </a:extLst>
              </p:cNvPr>
              <p:cNvSpPr>
                <a:spLocks noChangeArrowheads="1"/>
              </p:cNvSpPr>
              <p:nvPr/>
            </p:nvSpPr>
            <p:spPr bwMode="auto">
              <a:xfrm>
                <a:off x="3975" y="2364"/>
                <a:ext cx="60" cy="66"/>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it-IT" altLang="it-IT" sz="2400">
                  <a:latin typeface="Century Gothic" panose="020B0502020202020204" pitchFamily="34" charset="0"/>
                </a:endParaRPr>
              </a:p>
            </p:txBody>
          </p:sp>
          <p:sp>
            <p:nvSpPr>
              <p:cNvPr id="85006" name="Oval 22">
                <a:extLst>
                  <a:ext uri="{FF2B5EF4-FFF2-40B4-BE49-F238E27FC236}">
                    <a16:creationId xmlns:a16="http://schemas.microsoft.com/office/drawing/2014/main" id="{30E0C19E-309F-B645-B209-403E36CC0405}"/>
                  </a:ext>
                </a:extLst>
              </p:cNvPr>
              <p:cNvSpPr>
                <a:spLocks noChangeArrowheads="1"/>
              </p:cNvSpPr>
              <p:nvPr/>
            </p:nvSpPr>
            <p:spPr bwMode="auto">
              <a:xfrm>
                <a:off x="3975" y="2430"/>
                <a:ext cx="60" cy="66"/>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it-IT" altLang="it-IT" sz="2400">
                  <a:latin typeface="Century Gothic" panose="020B0502020202020204" pitchFamily="34" charset="0"/>
                </a:endParaRPr>
              </a:p>
            </p:txBody>
          </p:sp>
          <p:sp>
            <p:nvSpPr>
              <p:cNvPr id="85007" name="Freeform 23">
                <a:extLst>
                  <a:ext uri="{FF2B5EF4-FFF2-40B4-BE49-F238E27FC236}">
                    <a16:creationId xmlns:a16="http://schemas.microsoft.com/office/drawing/2014/main" id="{9084F180-5462-A94B-B614-14353913DA4F}"/>
                  </a:ext>
                </a:extLst>
              </p:cNvPr>
              <p:cNvSpPr>
                <a:spLocks/>
              </p:cNvSpPr>
              <p:nvPr/>
            </p:nvSpPr>
            <p:spPr bwMode="auto">
              <a:xfrm>
                <a:off x="4035" y="2339"/>
                <a:ext cx="41" cy="117"/>
              </a:xfrm>
              <a:custGeom>
                <a:avLst/>
                <a:gdLst>
                  <a:gd name="T0" fmla="*/ 0 w 41"/>
                  <a:gd name="T1" fmla="*/ 117 h 117"/>
                  <a:gd name="T2" fmla="*/ 31 w 41"/>
                  <a:gd name="T3" fmla="*/ 86 h 117"/>
                  <a:gd name="T4" fmla="*/ 21 w 41"/>
                  <a:gd name="T5" fmla="*/ 25 h 117"/>
                  <a:gd name="T6" fmla="*/ 26 w 41"/>
                  <a:gd name="T7" fmla="*/ 5 h 117"/>
                  <a:gd name="T8" fmla="*/ 41 w 41"/>
                  <a:gd name="T9" fmla="*/ 0 h 117"/>
                  <a:gd name="T10" fmla="*/ 0 60000 65536"/>
                  <a:gd name="T11" fmla="*/ 0 60000 65536"/>
                  <a:gd name="T12" fmla="*/ 0 60000 65536"/>
                  <a:gd name="T13" fmla="*/ 0 60000 65536"/>
                  <a:gd name="T14" fmla="*/ 0 60000 65536"/>
                  <a:gd name="T15" fmla="*/ 0 w 41"/>
                  <a:gd name="T16" fmla="*/ 0 h 117"/>
                  <a:gd name="T17" fmla="*/ 41 w 41"/>
                  <a:gd name="T18" fmla="*/ 117 h 117"/>
                </a:gdLst>
                <a:ahLst/>
                <a:cxnLst>
                  <a:cxn ang="T10">
                    <a:pos x="T0" y="T1"/>
                  </a:cxn>
                  <a:cxn ang="T11">
                    <a:pos x="T2" y="T3"/>
                  </a:cxn>
                  <a:cxn ang="T12">
                    <a:pos x="T4" y="T5"/>
                  </a:cxn>
                  <a:cxn ang="T13">
                    <a:pos x="T6" y="T7"/>
                  </a:cxn>
                  <a:cxn ang="T14">
                    <a:pos x="T8" y="T9"/>
                  </a:cxn>
                </a:cxnLst>
                <a:rect l="T15" t="T16" r="T17" b="T18"/>
                <a:pathLst>
                  <a:path w="41" h="117">
                    <a:moveTo>
                      <a:pt x="0" y="117"/>
                    </a:moveTo>
                    <a:cubicBezTo>
                      <a:pt x="14" y="101"/>
                      <a:pt x="24" y="106"/>
                      <a:pt x="31" y="86"/>
                    </a:cubicBezTo>
                    <a:cubicBezTo>
                      <a:pt x="28" y="65"/>
                      <a:pt x="21" y="45"/>
                      <a:pt x="21" y="25"/>
                    </a:cubicBezTo>
                    <a:cubicBezTo>
                      <a:pt x="21" y="18"/>
                      <a:pt x="21" y="10"/>
                      <a:pt x="26" y="5"/>
                    </a:cubicBezTo>
                    <a:cubicBezTo>
                      <a:pt x="29" y="0"/>
                      <a:pt x="41" y="0"/>
                      <a:pt x="41"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grpSp>
        <p:sp>
          <p:nvSpPr>
            <p:cNvPr id="85003" name="Freeform 24">
              <a:extLst>
                <a:ext uri="{FF2B5EF4-FFF2-40B4-BE49-F238E27FC236}">
                  <a16:creationId xmlns:a16="http://schemas.microsoft.com/office/drawing/2014/main" id="{02155B36-2993-6D4B-8069-7B340FD0353B}"/>
                </a:ext>
              </a:extLst>
            </p:cNvPr>
            <p:cNvSpPr>
              <a:spLocks/>
            </p:cNvSpPr>
            <p:nvPr/>
          </p:nvSpPr>
          <p:spPr bwMode="auto">
            <a:xfrm>
              <a:off x="1620" y="2462"/>
              <a:ext cx="1127" cy="201"/>
            </a:xfrm>
            <a:custGeom>
              <a:avLst/>
              <a:gdLst>
                <a:gd name="T0" fmla="*/ 0 w 1143"/>
                <a:gd name="T1" fmla="*/ 186 h 201"/>
                <a:gd name="T2" fmla="*/ 83 w 1143"/>
                <a:gd name="T3" fmla="*/ 120 h 201"/>
                <a:gd name="T4" fmla="*/ 482 w 1143"/>
                <a:gd name="T5" fmla="*/ 5 h 201"/>
                <a:gd name="T6" fmla="*/ 886 w 1143"/>
                <a:gd name="T7" fmla="*/ 90 h 201"/>
                <a:gd name="T8" fmla="*/ 1021 w 1143"/>
                <a:gd name="T9" fmla="*/ 201 h 201"/>
                <a:gd name="T10" fmla="*/ 0 60000 65536"/>
                <a:gd name="T11" fmla="*/ 0 60000 65536"/>
                <a:gd name="T12" fmla="*/ 0 60000 65536"/>
                <a:gd name="T13" fmla="*/ 0 60000 65536"/>
                <a:gd name="T14" fmla="*/ 0 60000 65536"/>
                <a:gd name="T15" fmla="*/ 0 w 1143"/>
                <a:gd name="T16" fmla="*/ 0 h 201"/>
                <a:gd name="T17" fmla="*/ 1143 w 1143"/>
                <a:gd name="T18" fmla="*/ 201 h 201"/>
              </a:gdLst>
              <a:ahLst/>
              <a:cxnLst>
                <a:cxn ang="T10">
                  <a:pos x="T0" y="T1"/>
                </a:cxn>
                <a:cxn ang="T11">
                  <a:pos x="T2" y="T3"/>
                </a:cxn>
                <a:cxn ang="T12">
                  <a:pos x="T4" y="T5"/>
                </a:cxn>
                <a:cxn ang="T13">
                  <a:pos x="T6" y="T7"/>
                </a:cxn>
                <a:cxn ang="T14">
                  <a:pos x="T8" y="T9"/>
                </a:cxn>
              </a:cxnLst>
              <a:rect l="T15" t="T16" r="T17" b="T18"/>
              <a:pathLst>
                <a:path w="1143" h="201">
                  <a:moveTo>
                    <a:pt x="0" y="186"/>
                  </a:moveTo>
                  <a:cubicBezTo>
                    <a:pt x="0" y="168"/>
                    <a:pt x="1" y="150"/>
                    <a:pt x="91" y="120"/>
                  </a:cubicBezTo>
                  <a:cubicBezTo>
                    <a:pt x="181" y="90"/>
                    <a:pt x="389" y="10"/>
                    <a:pt x="539" y="5"/>
                  </a:cubicBezTo>
                  <a:cubicBezTo>
                    <a:pt x="689" y="0"/>
                    <a:pt x="891" y="57"/>
                    <a:pt x="992" y="90"/>
                  </a:cubicBezTo>
                  <a:cubicBezTo>
                    <a:pt x="1093" y="123"/>
                    <a:pt x="1118" y="183"/>
                    <a:pt x="1143" y="201"/>
                  </a:cubicBezTo>
                </a:path>
              </a:pathLst>
            </a:custGeom>
            <a:noFill/>
            <a:ln w="57150">
              <a:solidFill>
                <a:srgbClr val="57D95C"/>
              </a:solidFill>
              <a:round/>
              <a:headEnd type="stealth" w="med" len="me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85004" name="Freeform 25">
              <a:extLst>
                <a:ext uri="{FF2B5EF4-FFF2-40B4-BE49-F238E27FC236}">
                  <a16:creationId xmlns:a16="http://schemas.microsoft.com/office/drawing/2014/main" id="{655876C3-24FD-D84C-89AA-B68932364D68}"/>
                </a:ext>
              </a:extLst>
            </p:cNvPr>
            <p:cNvSpPr>
              <a:spLocks/>
            </p:cNvSpPr>
            <p:nvPr/>
          </p:nvSpPr>
          <p:spPr bwMode="auto">
            <a:xfrm>
              <a:off x="3129" y="2468"/>
              <a:ext cx="907" cy="201"/>
            </a:xfrm>
            <a:custGeom>
              <a:avLst/>
              <a:gdLst>
                <a:gd name="T0" fmla="*/ 0 w 1143"/>
                <a:gd name="T1" fmla="*/ 186 h 201"/>
                <a:gd name="T2" fmla="*/ 14 w 1143"/>
                <a:gd name="T3" fmla="*/ 120 h 201"/>
                <a:gd name="T4" fmla="*/ 85 w 1143"/>
                <a:gd name="T5" fmla="*/ 5 h 201"/>
                <a:gd name="T6" fmla="*/ 156 w 1143"/>
                <a:gd name="T7" fmla="*/ 90 h 201"/>
                <a:gd name="T8" fmla="*/ 179 w 1143"/>
                <a:gd name="T9" fmla="*/ 201 h 201"/>
                <a:gd name="T10" fmla="*/ 0 60000 65536"/>
                <a:gd name="T11" fmla="*/ 0 60000 65536"/>
                <a:gd name="T12" fmla="*/ 0 60000 65536"/>
                <a:gd name="T13" fmla="*/ 0 60000 65536"/>
                <a:gd name="T14" fmla="*/ 0 60000 65536"/>
                <a:gd name="T15" fmla="*/ 0 w 1143"/>
                <a:gd name="T16" fmla="*/ 0 h 201"/>
                <a:gd name="T17" fmla="*/ 1143 w 1143"/>
                <a:gd name="T18" fmla="*/ 201 h 201"/>
              </a:gdLst>
              <a:ahLst/>
              <a:cxnLst>
                <a:cxn ang="T10">
                  <a:pos x="T0" y="T1"/>
                </a:cxn>
                <a:cxn ang="T11">
                  <a:pos x="T2" y="T3"/>
                </a:cxn>
                <a:cxn ang="T12">
                  <a:pos x="T4" y="T5"/>
                </a:cxn>
                <a:cxn ang="T13">
                  <a:pos x="T6" y="T7"/>
                </a:cxn>
                <a:cxn ang="T14">
                  <a:pos x="T8" y="T9"/>
                </a:cxn>
              </a:cxnLst>
              <a:rect l="T15" t="T16" r="T17" b="T18"/>
              <a:pathLst>
                <a:path w="1143" h="201">
                  <a:moveTo>
                    <a:pt x="0" y="186"/>
                  </a:moveTo>
                  <a:cubicBezTo>
                    <a:pt x="0" y="168"/>
                    <a:pt x="1" y="150"/>
                    <a:pt x="91" y="120"/>
                  </a:cubicBezTo>
                  <a:cubicBezTo>
                    <a:pt x="181" y="90"/>
                    <a:pt x="389" y="10"/>
                    <a:pt x="539" y="5"/>
                  </a:cubicBezTo>
                  <a:cubicBezTo>
                    <a:pt x="689" y="0"/>
                    <a:pt x="891" y="57"/>
                    <a:pt x="992" y="90"/>
                  </a:cubicBezTo>
                  <a:cubicBezTo>
                    <a:pt x="1093" y="123"/>
                    <a:pt x="1118" y="183"/>
                    <a:pt x="1143" y="201"/>
                  </a:cubicBezTo>
                </a:path>
              </a:pathLst>
            </a:custGeom>
            <a:noFill/>
            <a:ln w="57150">
              <a:solidFill>
                <a:srgbClr val="57D95C"/>
              </a:solidFill>
              <a:round/>
              <a:headEnd type="stealth" w="med" len="me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grpSp>
      <p:sp>
        <p:nvSpPr>
          <p:cNvPr id="84995" name="Text Box 26">
            <a:extLst>
              <a:ext uri="{FF2B5EF4-FFF2-40B4-BE49-F238E27FC236}">
                <a16:creationId xmlns:a16="http://schemas.microsoft.com/office/drawing/2014/main" id="{1437AB65-B2AE-104B-A91F-76FD63CE3E4E}"/>
              </a:ext>
            </a:extLst>
          </p:cNvPr>
          <p:cNvSpPr txBox="1">
            <a:spLocks noChangeArrowheads="1"/>
          </p:cNvSpPr>
          <p:nvPr/>
        </p:nvSpPr>
        <p:spPr bwMode="auto">
          <a:xfrm>
            <a:off x="0" y="0"/>
            <a:ext cx="439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it-IT" sz="2400" b="1">
                <a:solidFill>
                  <a:srgbClr val="252571"/>
                </a:solidFill>
                <a:latin typeface="Century Gothic" panose="020B0502020202020204" pitchFamily="34" charset="0"/>
              </a:rPr>
              <a:t>•	Can they be rescued?</a:t>
            </a:r>
          </a:p>
        </p:txBody>
      </p:sp>
    </p:spTree>
    <p:extLst>
      <p:ext uri="{BB962C8B-B14F-4D97-AF65-F5344CB8AC3E}">
        <p14:creationId xmlns:p14="http://schemas.microsoft.com/office/powerpoint/2010/main" val="7280676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1" name="Text Box 2">
            <a:extLst>
              <a:ext uri="{FF2B5EF4-FFF2-40B4-BE49-F238E27FC236}">
                <a16:creationId xmlns:a16="http://schemas.microsoft.com/office/drawing/2014/main" id="{7FF8D565-70A8-8C44-9DC2-1AD87F6A8476}"/>
              </a:ext>
            </a:extLst>
          </p:cNvPr>
          <p:cNvSpPr txBox="1">
            <a:spLocks noChangeArrowheads="1"/>
          </p:cNvSpPr>
          <p:nvPr/>
        </p:nvSpPr>
        <p:spPr bwMode="auto">
          <a:xfrm>
            <a:off x="1844675" y="3360738"/>
            <a:ext cx="19796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GB" altLang="it-IT" sz="1200">
                <a:solidFill>
                  <a:srgbClr val="000000"/>
                </a:solidFill>
                <a:latin typeface="Arial" panose="020B0604020202020204" pitchFamily="34" charset="0"/>
              </a:rPr>
              <a:t>3’-CAAAAUCUGUUUUAG</a:t>
            </a:r>
            <a:endParaRPr lang="en-US" altLang="it-IT" sz="1200" b="1">
              <a:solidFill>
                <a:srgbClr val="252571"/>
              </a:solidFill>
              <a:latin typeface="Arial" panose="020B0604020202020204" pitchFamily="34" charset="0"/>
            </a:endParaRPr>
          </a:p>
        </p:txBody>
      </p:sp>
      <p:sp>
        <p:nvSpPr>
          <p:cNvPr id="87042" name="Text Box 3">
            <a:extLst>
              <a:ext uri="{FF2B5EF4-FFF2-40B4-BE49-F238E27FC236}">
                <a16:creationId xmlns:a16="http://schemas.microsoft.com/office/drawing/2014/main" id="{0B98172D-04DD-DE49-9191-F7A301E1D771}"/>
              </a:ext>
            </a:extLst>
          </p:cNvPr>
          <p:cNvSpPr txBox="1">
            <a:spLocks noChangeArrowheads="1"/>
          </p:cNvSpPr>
          <p:nvPr/>
        </p:nvSpPr>
        <p:spPr bwMode="auto">
          <a:xfrm rot="-1735094">
            <a:off x="3427413" y="2505075"/>
            <a:ext cx="3387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GB" altLang="it-IT" sz="1800">
                <a:solidFill>
                  <a:srgbClr val="000000"/>
                </a:solidFill>
                <a:latin typeface="Arial" panose="020B0604020202020204" pitchFamily="34" charset="0"/>
              </a:rPr>
              <a:t>acaggaggcaggaggcaggagga -5’</a:t>
            </a:r>
            <a:endParaRPr lang="en-US" altLang="it-IT" sz="3600" b="1">
              <a:solidFill>
                <a:srgbClr val="252571"/>
              </a:solidFill>
              <a:latin typeface="Arial" panose="020B0604020202020204" pitchFamily="34" charset="0"/>
            </a:endParaRPr>
          </a:p>
        </p:txBody>
      </p:sp>
      <p:sp>
        <p:nvSpPr>
          <p:cNvPr id="87043" name="Text Box 7">
            <a:extLst>
              <a:ext uri="{FF2B5EF4-FFF2-40B4-BE49-F238E27FC236}">
                <a16:creationId xmlns:a16="http://schemas.microsoft.com/office/drawing/2014/main" id="{56282940-2DDB-6F46-9B4F-0E60600A9226}"/>
              </a:ext>
            </a:extLst>
          </p:cNvPr>
          <p:cNvSpPr txBox="1">
            <a:spLocks noChangeArrowheads="1"/>
          </p:cNvSpPr>
          <p:nvPr/>
        </p:nvSpPr>
        <p:spPr bwMode="auto">
          <a:xfrm>
            <a:off x="0" y="0"/>
            <a:ext cx="407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US" altLang="it-IT" sz="2400" b="1">
                <a:solidFill>
                  <a:srgbClr val="252571"/>
                </a:solidFill>
                <a:latin typeface="Century Gothic" panose="020B0502020202020204" pitchFamily="34" charset="0"/>
              </a:rPr>
              <a:t>•	SMN2 exon 7</a:t>
            </a:r>
          </a:p>
        </p:txBody>
      </p:sp>
      <p:grpSp>
        <p:nvGrpSpPr>
          <p:cNvPr id="87044" name="Group 11">
            <a:extLst>
              <a:ext uri="{FF2B5EF4-FFF2-40B4-BE49-F238E27FC236}">
                <a16:creationId xmlns:a16="http://schemas.microsoft.com/office/drawing/2014/main" id="{6B574DC9-6AAE-D349-AEB6-ECF30B3F9277}"/>
              </a:ext>
            </a:extLst>
          </p:cNvPr>
          <p:cNvGrpSpPr>
            <a:grpSpLocks/>
          </p:cNvGrpSpPr>
          <p:nvPr/>
        </p:nvGrpSpPr>
        <p:grpSpPr bwMode="auto">
          <a:xfrm>
            <a:off x="300038" y="3563938"/>
            <a:ext cx="8410575" cy="304800"/>
            <a:chOff x="274" y="2707"/>
            <a:chExt cx="5298" cy="192"/>
          </a:xfrm>
        </p:grpSpPr>
        <p:pic>
          <p:nvPicPr>
            <p:cNvPr id="87045" name="Picture 8">
              <a:extLst>
                <a:ext uri="{FF2B5EF4-FFF2-40B4-BE49-F238E27FC236}">
                  <a16:creationId xmlns:a16="http://schemas.microsoft.com/office/drawing/2014/main" id="{6C4A65D6-0CB0-F14D-9509-6466149C8E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214" b="63884"/>
            <a:stretch>
              <a:fillRect/>
            </a:stretch>
          </p:blipFill>
          <p:spPr bwMode="auto">
            <a:xfrm>
              <a:off x="274" y="2741"/>
              <a:ext cx="529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6" name="Rectangle 10">
              <a:extLst>
                <a:ext uri="{FF2B5EF4-FFF2-40B4-BE49-F238E27FC236}">
                  <a16:creationId xmlns:a16="http://schemas.microsoft.com/office/drawing/2014/main" id="{86F42AF9-ADE3-0940-980F-F6F5CA1F5967}"/>
                </a:ext>
              </a:extLst>
            </p:cNvPr>
            <p:cNvSpPr>
              <a:spLocks noChangeArrowheads="1"/>
            </p:cNvSpPr>
            <p:nvPr/>
          </p:nvSpPr>
          <p:spPr bwMode="auto">
            <a:xfrm>
              <a:off x="1679" y="2738"/>
              <a:ext cx="90" cy="1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it-IT" altLang="it-IT" sz="2400">
                <a:latin typeface="Century Gothic" panose="020B0502020202020204" pitchFamily="34" charset="0"/>
              </a:endParaRPr>
            </a:p>
          </p:txBody>
        </p:sp>
        <p:sp>
          <p:nvSpPr>
            <p:cNvPr id="87047" name="Text Box 9">
              <a:extLst>
                <a:ext uri="{FF2B5EF4-FFF2-40B4-BE49-F238E27FC236}">
                  <a16:creationId xmlns:a16="http://schemas.microsoft.com/office/drawing/2014/main" id="{3ED8C81A-0927-7449-9962-BE57875105CE}"/>
                </a:ext>
              </a:extLst>
            </p:cNvPr>
            <p:cNvSpPr txBox="1">
              <a:spLocks noChangeArrowheads="1"/>
            </p:cNvSpPr>
            <p:nvPr/>
          </p:nvSpPr>
          <p:spPr bwMode="auto">
            <a:xfrm>
              <a:off x="1626" y="2707"/>
              <a:ext cx="19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it-IT" sz="1400" b="1">
                  <a:latin typeface="Times" pitchFamily="2" charset="0"/>
                </a:rPr>
                <a:t>U</a:t>
              </a:r>
            </a:p>
          </p:txBody>
        </p:sp>
      </p:grpSp>
    </p:spTree>
    <p:extLst>
      <p:ext uri="{BB962C8B-B14F-4D97-AF65-F5344CB8AC3E}">
        <p14:creationId xmlns:p14="http://schemas.microsoft.com/office/powerpoint/2010/main" val="749733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9089" name="Group 2">
            <a:extLst>
              <a:ext uri="{FF2B5EF4-FFF2-40B4-BE49-F238E27FC236}">
                <a16:creationId xmlns:a16="http://schemas.microsoft.com/office/drawing/2014/main" id="{8F1149D9-A4B4-8F48-BDB9-8278608B6F09}"/>
              </a:ext>
            </a:extLst>
          </p:cNvPr>
          <p:cNvGrpSpPr>
            <a:grpSpLocks/>
          </p:cNvGrpSpPr>
          <p:nvPr/>
        </p:nvGrpSpPr>
        <p:grpSpPr bwMode="auto">
          <a:xfrm>
            <a:off x="1604963" y="1358900"/>
            <a:ext cx="5916612" cy="1195388"/>
            <a:chOff x="1016" y="1569"/>
            <a:chExt cx="3727" cy="753"/>
          </a:xfrm>
        </p:grpSpPr>
        <p:pic>
          <p:nvPicPr>
            <p:cNvPr id="89092" name="Picture 3">
              <a:extLst>
                <a:ext uri="{FF2B5EF4-FFF2-40B4-BE49-F238E27FC236}">
                  <a16:creationId xmlns:a16="http://schemas.microsoft.com/office/drawing/2014/main" id="{19B8E7FC-E4CB-9A4A-8A7A-6A09793063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32516" b="32108"/>
            <a:stretch>
              <a:fillRect/>
            </a:stretch>
          </p:blipFill>
          <p:spPr bwMode="auto">
            <a:xfrm>
              <a:off x="1016" y="1889"/>
              <a:ext cx="3727" cy="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3" name="AutoShape 4">
              <a:extLst>
                <a:ext uri="{FF2B5EF4-FFF2-40B4-BE49-F238E27FC236}">
                  <a16:creationId xmlns:a16="http://schemas.microsoft.com/office/drawing/2014/main" id="{5AD8619D-7D91-3D42-9CB7-5DFE31BEC23E}"/>
                </a:ext>
              </a:extLst>
            </p:cNvPr>
            <p:cNvSpPr>
              <a:spLocks noChangeArrowheads="1"/>
            </p:cNvSpPr>
            <p:nvPr/>
          </p:nvSpPr>
          <p:spPr bwMode="auto">
            <a:xfrm flipH="1">
              <a:off x="1734" y="1569"/>
              <a:ext cx="1513" cy="278"/>
            </a:xfrm>
            <a:prstGeom prst="rtTriangle">
              <a:avLst/>
            </a:prstGeom>
            <a:solidFill>
              <a:schemeClr val="bg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it-IT" altLang="it-IT" sz="2400">
                <a:latin typeface="Century Gothic" panose="020B0502020202020204" pitchFamily="34" charset="0"/>
              </a:endParaRPr>
            </a:p>
          </p:txBody>
        </p:sp>
        <p:sp>
          <p:nvSpPr>
            <p:cNvPr id="89094" name="Text Box 5">
              <a:extLst>
                <a:ext uri="{FF2B5EF4-FFF2-40B4-BE49-F238E27FC236}">
                  <a16:creationId xmlns:a16="http://schemas.microsoft.com/office/drawing/2014/main" id="{B243F948-B0FB-1C4B-8E1D-5B4ABCE412BD}"/>
                </a:ext>
              </a:extLst>
            </p:cNvPr>
            <p:cNvSpPr txBox="1">
              <a:spLocks noChangeArrowheads="1"/>
            </p:cNvSpPr>
            <p:nvPr/>
          </p:nvSpPr>
          <p:spPr bwMode="auto">
            <a:xfrm>
              <a:off x="1418" y="1597"/>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it-IT" sz="2400" b="1">
                  <a:solidFill>
                    <a:srgbClr val="252571"/>
                  </a:solidFill>
                  <a:latin typeface="Arial" panose="020B0604020202020204" pitchFamily="34" charset="0"/>
                </a:rPr>
                <a:t>0</a:t>
              </a:r>
            </a:p>
          </p:txBody>
        </p:sp>
        <p:sp>
          <p:nvSpPr>
            <p:cNvPr id="89095" name="Text Box 6">
              <a:extLst>
                <a:ext uri="{FF2B5EF4-FFF2-40B4-BE49-F238E27FC236}">
                  <a16:creationId xmlns:a16="http://schemas.microsoft.com/office/drawing/2014/main" id="{C90EF12C-473A-6741-81D4-E762679F4DB0}"/>
                </a:ext>
              </a:extLst>
            </p:cNvPr>
            <p:cNvSpPr txBox="1">
              <a:spLocks noChangeArrowheads="1"/>
            </p:cNvSpPr>
            <p:nvPr/>
          </p:nvSpPr>
          <p:spPr bwMode="auto">
            <a:xfrm>
              <a:off x="2844" y="1605"/>
              <a:ext cx="4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it-IT" sz="2400" b="1">
                  <a:solidFill>
                    <a:srgbClr val="252571"/>
                  </a:solidFill>
                  <a:latin typeface="Arial" panose="020B0604020202020204" pitchFamily="34" charset="0"/>
                </a:rPr>
                <a:t>500</a:t>
              </a:r>
            </a:p>
          </p:txBody>
        </p:sp>
        <p:sp>
          <p:nvSpPr>
            <p:cNvPr id="89096" name="Text Box 7">
              <a:extLst>
                <a:ext uri="{FF2B5EF4-FFF2-40B4-BE49-F238E27FC236}">
                  <a16:creationId xmlns:a16="http://schemas.microsoft.com/office/drawing/2014/main" id="{27792159-E442-FA4C-9527-2A5EF1D17A3C}"/>
                </a:ext>
              </a:extLst>
            </p:cNvPr>
            <p:cNvSpPr txBox="1">
              <a:spLocks noChangeArrowheads="1"/>
            </p:cNvSpPr>
            <p:nvPr/>
          </p:nvSpPr>
          <p:spPr bwMode="auto">
            <a:xfrm>
              <a:off x="3310" y="1595"/>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it-IT" sz="2400" b="1">
                  <a:solidFill>
                    <a:srgbClr val="252571"/>
                  </a:solidFill>
                  <a:latin typeface="Arial" panose="020B0604020202020204" pitchFamily="34" charset="0"/>
                </a:rPr>
                <a:t>N</a:t>
              </a:r>
            </a:p>
          </p:txBody>
        </p:sp>
      </p:grpSp>
      <p:sp>
        <p:nvSpPr>
          <p:cNvPr id="89090" name="Text Box 8">
            <a:extLst>
              <a:ext uri="{FF2B5EF4-FFF2-40B4-BE49-F238E27FC236}">
                <a16:creationId xmlns:a16="http://schemas.microsoft.com/office/drawing/2014/main" id="{4B5D0487-8EAC-6A4B-94D4-17D517E49B21}"/>
              </a:ext>
            </a:extLst>
          </p:cNvPr>
          <p:cNvSpPr txBox="1">
            <a:spLocks noChangeArrowheads="1"/>
          </p:cNvSpPr>
          <p:nvPr/>
        </p:nvSpPr>
        <p:spPr bwMode="auto">
          <a:xfrm>
            <a:off x="0" y="0"/>
            <a:ext cx="6330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it-IT" sz="2400" b="1">
                <a:solidFill>
                  <a:srgbClr val="252571"/>
                </a:solidFill>
                <a:latin typeface="Century Gothic" panose="020B0502020202020204" pitchFamily="34" charset="0"/>
              </a:rPr>
              <a:t>•	With endogenous SMN2</a:t>
            </a:r>
          </a:p>
        </p:txBody>
      </p:sp>
      <p:graphicFrame>
        <p:nvGraphicFramePr>
          <p:cNvPr id="89091" name="Object 2">
            <a:extLst>
              <a:ext uri="{FF2B5EF4-FFF2-40B4-BE49-F238E27FC236}">
                <a16:creationId xmlns:a16="http://schemas.microsoft.com/office/drawing/2014/main" id="{E0020708-0FC4-704D-85CB-74A4516249E2}"/>
              </a:ext>
            </a:extLst>
          </p:cNvPr>
          <p:cNvGraphicFramePr>
            <a:graphicFrameLocks noChangeAspect="1"/>
          </p:cNvGraphicFramePr>
          <p:nvPr/>
        </p:nvGraphicFramePr>
        <p:xfrm>
          <a:off x="1265238" y="2587625"/>
          <a:ext cx="6005512" cy="4286250"/>
        </p:xfrm>
        <a:graphic>
          <a:graphicData uri="http://schemas.openxmlformats.org/presentationml/2006/ole">
            <mc:AlternateContent xmlns:mc="http://schemas.openxmlformats.org/markup-compatibility/2006">
              <mc:Choice xmlns:v="urn:schemas-microsoft-com:vml" Requires="v">
                <p:oleObj spid="_x0000_s26626" name="Chart" r:id="rId5" imgW="3276600" imgH="2336800" progId="Excel.Chart.8">
                  <p:embed/>
                </p:oleObj>
              </mc:Choice>
              <mc:Fallback>
                <p:oleObj name="Chart" r:id="rId5" imgW="3276600" imgH="2336800" progId="Excel.Chart.8">
                  <p:embed/>
                  <p:pic>
                    <p:nvPicPr>
                      <p:cNvPr id="89091" name="Object 2">
                        <a:extLst>
                          <a:ext uri="{FF2B5EF4-FFF2-40B4-BE49-F238E27FC236}">
                            <a16:creationId xmlns:a16="http://schemas.microsoft.com/office/drawing/2014/main" id="{E0020708-0FC4-704D-85CB-74A4516249E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65238" y="2587625"/>
                        <a:ext cx="6005512"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03416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7" name="Rectangle 2">
            <a:extLst>
              <a:ext uri="{FF2B5EF4-FFF2-40B4-BE49-F238E27FC236}">
                <a16:creationId xmlns:a16="http://schemas.microsoft.com/office/drawing/2014/main" id="{640152C6-6629-524B-A0B7-82BD18CF1DFB}"/>
              </a:ext>
            </a:extLst>
          </p:cNvPr>
          <p:cNvSpPr>
            <a:spLocks noChangeArrowheads="1"/>
          </p:cNvSpPr>
          <p:nvPr/>
        </p:nvSpPr>
        <p:spPr bwMode="auto">
          <a:xfrm>
            <a:off x="276225" y="115888"/>
            <a:ext cx="8229600" cy="549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it-IT" altLang="it-IT" sz="1800" b="1">
                <a:solidFill>
                  <a:srgbClr val="000000"/>
                </a:solidFill>
                <a:latin typeface="Comic Sans MS" panose="030F0902030302020204" pitchFamily="66" charset="0"/>
              </a:rPr>
              <a:t>Figure 1: Design of synthetic compounds that specifically promote exon inclusion.</a:t>
            </a:r>
            <a:endParaRPr lang="it-IT" altLang="it-IT" sz="1800">
              <a:solidFill>
                <a:srgbClr val="000000"/>
              </a:solidFill>
              <a:latin typeface="Comic Sans MS" panose="030F0902030302020204" pitchFamily="66" charset="0"/>
            </a:endParaRPr>
          </a:p>
          <a:p>
            <a:pPr>
              <a:spcBef>
                <a:spcPct val="0"/>
              </a:spcBef>
              <a:buFontTx/>
              <a:buNone/>
            </a:pPr>
            <a:endParaRPr lang="it-IT" altLang="it-IT" sz="1400">
              <a:solidFill>
                <a:srgbClr val="000000"/>
              </a:solidFill>
              <a:latin typeface="Comic Sans MS" panose="030F0902030302020204" pitchFamily="66" charset="0"/>
            </a:endParaRPr>
          </a:p>
          <a:p>
            <a:pPr algn="just">
              <a:spcBef>
                <a:spcPct val="0"/>
              </a:spcBef>
              <a:buFontTx/>
              <a:buNone/>
            </a:pPr>
            <a:r>
              <a:rPr lang="it-IT" altLang="it-IT" sz="1400" b="1" i="1">
                <a:solidFill>
                  <a:srgbClr val="000000"/>
                </a:solidFill>
                <a:latin typeface="Comic Sans MS" panose="030F0902030302020204" pitchFamily="66" charset="0"/>
              </a:rPr>
              <a:t>a</a:t>
            </a:r>
            <a:r>
              <a:rPr lang="it-IT" altLang="it-IT" sz="1600">
                <a:solidFill>
                  <a:srgbClr val="000000"/>
                </a:solidFill>
                <a:latin typeface="Comic Sans MS" panose="030F0902030302020204" pitchFamily="66" charset="0"/>
              </a:rPr>
              <a:t>, ESSENCE emulates the ESE-dependent function of SR proteins. SR proteins (top) bind to an ESE through their RNA-binding domain (RBD) and promote exon inclusion by recruiting the splicing machinery through their RS domain (RS). In the absence of an ESE (middle), SR proteins cannot bind and the exon is skipped. An ESSENCE compound (bottom) tethers a minimal RS domain to the exon by Watson-Crick base pairing and rescues splicing. Any sequence along the exon can be chosen as the target site. </a:t>
            </a:r>
            <a:r>
              <a:rPr lang="it-IT" altLang="it-IT" sz="1600" b="1" i="1">
                <a:solidFill>
                  <a:srgbClr val="000000"/>
                </a:solidFill>
                <a:latin typeface="Comic Sans MS" panose="030F0902030302020204" pitchFamily="66" charset="0"/>
              </a:rPr>
              <a:t>b</a:t>
            </a:r>
            <a:r>
              <a:rPr lang="it-IT" altLang="it-IT" sz="1600">
                <a:solidFill>
                  <a:srgbClr val="000000"/>
                </a:solidFill>
                <a:latin typeface="Comic Sans MS" panose="030F0902030302020204" pitchFamily="66" charset="0"/>
              </a:rPr>
              <a:t>, Chemical structure of the PNA–peptide chimeric molecule. All compounds were HPLC-purified after direct synthesis with the PNA moiety at the N terminus and the recruiting peptide moiety at the C terminus to mimic the standard domain organization of SR proteins. A two-glycine linker separates the two minidomains to provide flexibility. Upper and lower case letters indicate amino acids and nucleotides, respectively. </a:t>
            </a:r>
            <a:r>
              <a:rPr lang="it-IT" altLang="it-IT" sz="1600" b="1" i="1">
                <a:solidFill>
                  <a:srgbClr val="000000"/>
                </a:solidFill>
                <a:latin typeface="Comic Sans MS" panose="030F0902030302020204" pitchFamily="66" charset="0"/>
              </a:rPr>
              <a:t>c</a:t>
            </a:r>
            <a:r>
              <a:rPr lang="it-IT" altLang="it-IT" sz="1600">
                <a:solidFill>
                  <a:srgbClr val="000000"/>
                </a:solidFill>
                <a:latin typeface="Comic Sans MS" panose="030F0902030302020204" pitchFamily="66" charset="0"/>
              </a:rPr>
              <a:t>, Sequences and targeting strategy of the chimeric compounds directed to </a:t>
            </a:r>
            <a:r>
              <a:rPr lang="it-IT" altLang="it-IT" sz="1600" i="1">
                <a:solidFill>
                  <a:srgbClr val="000000"/>
                </a:solidFill>
                <a:latin typeface="Comic Sans MS" panose="030F0902030302020204" pitchFamily="66" charset="0"/>
              </a:rPr>
              <a:t>BRCA1</a:t>
            </a:r>
            <a:r>
              <a:rPr lang="it-IT" altLang="it-IT" sz="1600">
                <a:solidFill>
                  <a:srgbClr val="000000"/>
                </a:solidFill>
                <a:latin typeface="Comic Sans MS" panose="030F0902030302020204" pitchFamily="66" charset="0"/>
              </a:rPr>
              <a:t> E1694X exon 18 and </a:t>
            </a:r>
            <a:r>
              <a:rPr lang="it-IT" altLang="it-IT" sz="1600" i="1">
                <a:solidFill>
                  <a:srgbClr val="000000"/>
                </a:solidFill>
                <a:latin typeface="Comic Sans MS" panose="030F0902030302020204" pitchFamily="66" charset="0"/>
              </a:rPr>
              <a:t>SMN2</a:t>
            </a:r>
            <a:r>
              <a:rPr lang="it-IT" altLang="it-IT" sz="1600">
                <a:solidFill>
                  <a:srgbClr val="000000"/>
                </a:solidFill>
                <a:latin typeface="Comic Sans MS" panose="030F0902030302020204" pitchFamily="66" charset="0"/>
              </a:rPr>
              <a:t> exon 7. The underlined nucleotide at position +6 of both exons is substituted by g or c in wild type </a:t>
            </a:r>
            <a:r>
              <a:rPr lang="it-IT" altLang="it-IT" sz="1600" i="1">
                <a:solidFill>
                  <a:srgbClr val="000000"/>
                </a:solidFill>
                <a:latin typeface="Comic Sans MS" panose="030F0902030302020204" pitchFamily="66" charset="0"/>
              </a:rPr>
              <a:t>BRCA1</a:t>
            </a:r>
            <a:r>
              <a:rPr lang="it-IT" altLang="it-IT" sz="1600">
                <a:solidFill>
                  <a:srgbClr val="000000"/>
                </a:solidFill>
                <a:latin typeface="Comic Sans MS" panose="030F0902030302020204" pitchFamily="66" charset="0"/>
              </a:rPr>
              <a:t> and in </a:t>
            </a:r>
            <a:r>
              <a:rPr lang="it-IT" altLang="it-IT" sz="1600" i="1">
                <a:solidFill>
                  <a:srgbClr val="000000"/>
                </a:solidFill>
                <a:latin typeface="Comic Sans MS" panose="030F0902030302020204" pitchFamily="66" charset="0"/>
              </a:rPr>
              <a:t>SMN1</a:t>
            </a:r>
            <a:r>
              <a:rPr lang="it-IT" altLang="it-IT" sz="1600">
                <a:solidFill>
                  <a:srgbClr val="000000"/>
                </a:solidFill>
                <a:latin typeface="Comic Sans MS" panose="030F0902030302020204" pitchFamily="66" charset="0"/>
              </a:rPr>
              <a:t>, respectively. The compounds are represented from C to N terminus to emphasize the base pairing to the target site (bold) on the exon (white box). Only partial sequences at the intron/exon boundaries are shown. BR and SMN compounds are directed to </a:t>
            </a:r>
            <a:r>
              <a:rPr lang="it-IT" altLang="it-IT" sz="1600" i="1">
                <a:solidFill>
                  <a:srgbClr val="000000"/>
                </a:solidFill>
                <a:latin typeface="Comic Sans MS" panose="030F0902030302020204" pitchFamily="66" charset="0"/>
              </a:rPr>
              <a:t>BRCA1</a:t>
            </a:r>
            <a:r>
              <a:rPr lang="it-IT" altLang="it-IT" sz="1600">
                <a:solidFill>
                  <a:srgbClr val="000000"/>
                </a:solidFill>
                <a:latin typeface="Comic Sans MS" panose="030F0902030302020204" pitchFamily="66" charset="0"/>
              </a:rPr>
              <a:t> E1694X exon 18 and </a:t>
            </a:r>
            <a:r>
              <a:rPr lang="it-IT" altLang="it-IT" sz="1600" i="1">
                <a:solidFill>
                  <a:srgbClr val="000000"/>
                </a:solidFill>
                <a:latin typeface="Comic Sans MS" panose="030F0902030302020204" pitchFamily="66" charset="0"/>
              </a:rPr>
              <a:t>SMN2</a:t>
            </a:r>
            <a:r>
              <a:rPr lang="it-IT" altLang="it-IT" sz="1600">
                <a:solidFill>
                  <a:srgbClr val="000000"/>
                </a:solidFill>
                <a:latin typeface="Comic Sans MS" panose="030F0902030302020204" pitchFamily="66" charset="0"/>
              </a:rPr>
              <a:t> exon 7, respectively. CON-PNA is a control PNA of unrelated sequence.</a:t>
            </a:r>
          </a:p>
        </p:txBody>
      </p:sp>
    </p:spTree>
    <p:extLst>
      <p:ext uri="{BB962C8B-B14F-4D97-AF65-F5344CB8AC3E}">
        <p14:creationId xmlns:p14="http://schemas.microsoft.com/office/powerpoint/2010/main" val="36498364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dirty="0" smtClean="0">
            <a:solidFill>
              <a:srgbClr val="FF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84859</TotalTime>
  <Words>1635</Words>
  <Application>Microsoft Macintosh PowerPoint</Application>
  <PresentationFormat>Presentazione su schermo (4:3)</PresentationFormat>
  <Paragraphs>337</Paragraphs>
  <Slides>25</Slides>
  <Notes>19</Notes>
  <HiddenSlides>0</HiddenSlides>
  <MMClips>0</MMClips>
  <ScaleCrop>false</ScaleCrop>
  <HeadingPairs>
    <vt:vector size="8" baseType="variant">
      <vt:variant>
        <vt:lpstr>Caratteri utilizzati</vt:lpstr>
      </vt:variant>
      <vt:variant>
        <vt:i4>9</vt:i4>
      </vt:variant>
      <vt:variant>
        <vt:lpstr>Tema</vt:lpstr>
      </vt:variant>
      <vt:variant>
        <vt:i4>2</vt:i4>
      </vt:variant>
      <vt:variant>
        <vt:lpstr>Server OLE incorporati</vt:lpstr>
      </vt:variant>
      <vt:variant>
        <vt:i4>1</vt:i4>
      </vt:variant>
      <vt:variant>
        <vt:lpstr>Titoli diapositive</vt:lpstr>
      </vt:variant>
      <vt:variant>
        <vt:i4>25</vt:i4>
      </vt:variant>
    </vt:vector>
  </HeadingPairs>
  <TitlesOfParts>
    <vt:vector size="37" baseType="lpstr">
      <vt:lpstr>맑은 고딕</vt:lpstr>
      <vt:lpstr>Arial</vt:lpstr>
      <vt:lpstr>Calibri</vt:lpstr>
      <vt:lpstr>Century Gothic</vt:lpstr>
      <vt:lpstr>Comic Sans MS</vt:lpstr>
      <vt:lpstr>Courier New</vt:lpstr>
      <vt:lpstr>Symbol</vt:lpstr>
      <vt:lpstr>Times</vt:lpstr>
      <vt:lpstr>Verdana</vt:lpstr>
      <vt:lpstr>Office Theme</vt:lpstr>
      <vt:lpstr>3_Office Theme</vt:lpstr>
      <vt:lpstr>Chart</vt:lpstr>
      <vt:lpstr>Presentazione standard di PowerPoint</vt:lpstr>
      <vt:lpstr>Presentazione standard di PowerPoint</vt:lpstr>
      <vt:lpstr> A single nucleotide difference causes  exon skipping in SMN2</vt:lpstr>
      <vt:lpstr>Presentazione standard di PowerPoint</vt:lpstr>
      <vt:lpstr>• SMN1 exon 7</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 computer</dc:creator>
  <cp:lastModifiedBy>Irene Bozzoni</cp:lastModifiedBy>
  <cp:revision>2956</cp:revision>
  <dcterms:created xsi:type="dcterms:W3CDTF">2016-04-07T01:46:15Z</dcterms:created>
  <dcterms:modified xsi:type="dcterms:W3CDTF">2021-12-15T15:58:23Z</dcterms:modified>
</cp:coreProperties>
</file>