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8FA50-B2D6-4AE5-9481-CDB11CA33DE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B1E3-A1B8-4F59-9A71-E3BB62018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0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AF7F3B-B674-41F0-901D-05EFC0E568DE}" type="slidenum">
              <a:rPr lang="it-IT" altLang="it-IT" sz="1200" smtClean="0">
                <a:solidFill>
                  <a:prstClr val="black"/>
                </a:solidFill>
              </a:rPr>
              <a:pPr/>
              <a:t>24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09953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EA937E-3379-4709-A8A8-82FFFDEBB16C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45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405365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B127CF-156D-4A15-AAB4-2B0BCD36FB2A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46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52249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E4058-DAB3-4EEC-B7A7-69D471C11BBF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47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12811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2D35D8-C88B-482E-A906-131223BFAEA7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48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49710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44069B-0E04-4A7C-BEF1-38A2B7EF4ADF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50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5542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6FF011-2984-40AD-9FAF-2F862ABFBB79}" type="slidenum">
              <a:rPr lang="it-IT" altLang="it-IT" sz="1200" smtClean="0">
                <a:solidFill>
                  <a:prstClr val="black"/>
                </a:solidFill>
              </a:rPr>
              <a:pPr/>
              <a:t>25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306873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DA4511-01B4-462D-AE76-04340B58C514}" type="slidenum">
              <a:rPr lang="it-IT" altLang="it-IT" sz="1200" smtClean="0">
                <a:solidFill>
                  <a:prstClr val="black"/>
                </a:solidFill>
              </a:rPr>
              <a:pPr/>
              <a:t>26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91280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72AC5E-D559-41C1-A937-811AD0C28FDD}" type="slidenum">
              <a:rPr lang="it-IT" altLang="it-IT" sz="1200" smtClean="0">
                <a:solidFill>
                  <a:prstClr val="black"/>
                </a:solidFill>
              </a:rPr>
              <a:pPr/>
              <a:t>27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97256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CF8BDE-6073-4E1C-AD48-59AC876C37A1}" type="slidenum">
              <a:rPr lang="it-IT" altLang="it-IT" sz="1200" smtClean="0">
                <a:solidFill>
                  <a:prstClr val="black"/>
                </a:solidFill>
              </a:rPr>
              <a:pPr/>
              <a:t>30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85679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29DC8-9B44-4677-A8D6-BB30924C4A82}" type="slidenum">
              <a:rPr lang="it-IT" altLang="it-IT" sz="1200" smtClean="0">
                <a:solidFill>
                  <a:prstClr val="black"/>
                </a:solidFill>
              </a:rPr>
              <a:pPr/>
              <a:t>31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349336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E08AAC-6B5E-4711-AF11-B93AAE6DD0A7}" type="slidenum">
              <a:rPr lang="it-IT" altLang="it-IT" sz="1200" smtClean="0">
                <a:solidFill>
                  <a:prstClr val="black"/>
                </a:solidFill>
              </a:rPr>
              <a:pPr/>
              <a:t>32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93284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CD21BD-1462-4DBB-9247-64C0CF42717B}" type="slidenum">
              <a:rPr lang="it-IT" altLang="it-IT" sz="1200" smtClean="0">
                <a:solidFill>
                  <a:prstClr val="black"/>
                </a:solidFill>
              </a:rPr>
              <a:pPr/>
              <a:t>33</a:t>
            </a:fld>
            <a:endParaRPr lang="it-IT" altLang="it-IT" sz="1200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90289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5E1163-2A34-46EC-9FE9-51F136008826}" type="slidenum">
              <a:rPr lang="it-IT" altLang="it-IT" sz="1300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44</a:t>
            </a:fld>
            <a:endParaRPr lang="it-IT" altLang="it-IT" sz="13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232152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7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DD67-EBD4-4979-9CC6-C820400F091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4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84C7-4C07-4929-9EA4-0DF9A1801FF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4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27D4-095C-4179-B9CE-213DA5FB172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D6E4-317F-4EC3-A8D7-FB490025235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AF4C-2F52-4FF1-B053-6FDA32B4A6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9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28553-1F97-42D2-9AF8-9EAED7020D1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5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2296-480D-4D35-86F3-12C9205766F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82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6FDC3-8669-4860-9145-46C0E1604D0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0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7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5E2D-5998-49A0-89B8-9D5A20A6F5D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3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8FF4-FEA1-47D3-8CDF-648A4865E3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4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DE5A-3607-437F-A292-86D0FD6D205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6B0C-9738-41D5-82A2-3FCB4B84B0D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19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86C3-999A-4295-949F-4E7A11FAC85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7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2248-C9C8-4777-9C61-D72D0E3B52E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2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13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8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62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5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83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26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A1D2-44B0-4336-B48A-1EB2EE6314FC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ABA1-D9AB-4762-9712-1C1860DFC4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1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D2AE1-0E14-4225-8D96-E6A2BB08C0B9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36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egnaposto contenuto 2"/>
          <p:cNvSpPr>
            <a:spLocks noGrp="1"/>
          </p:cNvSpPr>
          <p:nvPr>
            <p:ph idx="1"/>
          </p:nvPr>
        </p:nvSpPr>
        <p:spPr>
          <a:xfrm>
            <a:off x="2351088" y="1196975"/>
            <a:ext cx="7772400" cy="4114800"/>
          </a:xfrm>
        </p:spPr>
        <p:txBody>
          <a:bodyPr/>
          <a:lstStyle/>
          <a:p>
            <a:r>
              <a:rPr lang="en-US" altLang="it-IT" smtClean="0"/>
              <a:t>Log-change in PSA at 12 weeks was nominally greater in the LOW arm (-1.59 vs. -1.19). </a:t>
            </a:r>
          </a:p>
          <a:p>
            <a:r>
              <a:rPr lang="en-US" altLang="it-IT" smtClean="0"/>
              <a:t>Median time to PSA progression was ~14 month in both arms (p = 0.53). </a:t>
            </a:r>
          </a:p>
          <a:p>
            <a:r>
              <a:rPr lang="en-US" altLang="it-IT" smtClean="0"/>
              <a:t>Preliminary analysis of PK showed no difference in C</a:t>
            </a:r>
            <a:r>
              <a:rPr lang="en-US" altLang="it-IT" baseline="-25000" smtClean="0"/>
              <a:t>Max</a:t>
            </a:r>
            <a:r>
              <a:rPr lang="en-US" altLang="it-IT" smtClean="0"/>
              <a:t>beyond the first cycle with lower PK variability in the LOW arm. 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4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contenuto 2"/>
          <p:cNvSpPr>
            <a:spLocks noGrp="1"/>
          </p:cNvSpPr>
          <p:nvPr>
            <p:ph idx="1"/>
          </p:nvPr>
        </p:nvSpPr>
        <p:spPr>
          <a:xfrm>
            <a:off x="2208213" y="908050"/>
            <a:ext cx="7772400" cy="4114800"/>
          </a:xfrm>
        </p:spPr>
        <p:txBody>
          <a:bodyPr/>
          <a:lstStyle/>
          <a:p>
            <a:r>
              <a:rPr lang="en-US" altLang="it-IT" b="1" smtClean="0"/>
              <a:t>Conclusions:</a:t>
            </a:r>
            <a:r>
              <a:rPr lang="en-US" altLang="it-IT" smtClean="0"/>
              <a:t> Low-dose (250mg/day) abiraterone acetate with a low-fat breakfast is non-inferior to standard dosing in a fasted state with respect to PSA and PK metrics. </a:t>
            </a:r>
          </a:p>
          <a:p>
            <a:r>
              <a:rPr lang="en-US" altLang="it-IT" smtClean="0"/>
              <a:t>As a result of the dose reduction, the drug is 75% less expensive (retail cost of abiraterone is about </a:t>
            </a:r>
            <a:r>
              <a:rPr lang="en-US" altLang="it-IT" b="1" smtClean="0"/>
              <a:t>$ 9000 a month</a:t>
            </a:r>
            <a:r>
              <a:rPr lang="en-US" altLang="it-IT" smtClean="0"/>
              <a:t>)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312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84313"/>
            <a:ext cx="596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2711451" y="260350"/>
            <a:ext cx="691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Effetto del cibo su assorbimento di aliskiren, </a:t>
            </a:r>
            <a:r>
              <a:rPr lang="en-US" altLang="it-IT" sz="2400" b="1">
                <a:solidFill>
                  <a:srgbClr val="000000"/>
                </a:solidFill>
              </a:rPr>
              <a:t>BCS III</a:t>
            </a:r>
          </a:p>
        </p:txBody>
      </p:sp>
    </p:spTree>
    <p:extLst>
      <p:ext uri="{BB962C8B-B14F-4D97-AF65-F5344CB8AC3E}">
        <p14:creationId xmlns:p14="http://schemas.microsoft.com/office/powerpoint/2010/main" val="33883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7651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mtClean="0"/>
              <a:t>Fruit juices</a:t>
            </a:r>
          </a:p>
        </p:txBody>
      </p:sp>
      <p:pic>
        <p:nvPicPr>
          <p:cNvPr id="186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1" y="2032000"/>
            <a:ext cx="3808413" cy="405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063750" y="18891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Inibizione di trasportatori di assorbimento</a:t>
            </a:r>
          </a:p>
        </p:txBody>
      </p:sp>
    </p:spTree>
    <p:extLst>
      <p:ext uri="{BB962C8B-B14F-4D97-AF65-F5344CB8AC3E}">
        <p14:creationId xmlns:p14="http://schemas.microsoft.com/office/powerpoint/2010/main" val="7941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349500"/>
            <a:ext cx="59753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703388" y="5157789"/>
            <a:ext cx="896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The most likely mechanism of interaction is that fruit juice inhibits the </a:t>
            </a:r>
            <a:r>
              <a:rPr lang="en-US" altLang="it-IT" sz="2400" u="sng">
                <a:solidFill>
                  <a:srgbClr val="000000"/>
                </a:solidFill>
              </a:rPr>
              <a:t>OATP2B1-mediated absorption</a:t>
            </a:r>
            <a:r>
              <a:rPr lang="en-US" altLang="it-IT" sz="2400">
                <a:solidFill>
                  <a:srgbClr val="000000"/>
                </a:solidFill>
              </a:rPr>
              <a:t> of aliskiren from gut lumen</a:t>
            </a:r>
          </a:p>
        </p:txBody>
      </p:sp>
    </p:spTree>
    <p:extLst>
      <p:ext uri="{BB962C8B-B14F-4D97-AF65-F5344CB8AC3E}">
        <p14:creationId xmlns:p14="http://schemas.microsoft.com/office/powerpoint/2010/main" val="19630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341439"/>
            <a:ext cx="54737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892176"/>
            <a:ext cx="7404100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000376" y="260351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 sz="1800" b="1">
                <a:solidFill>
                  <a:srgbClr val="000000"/>
                </a:solidFill>
                <a:latin typeface="Arial" panose="020B0604020202020204" pitchFamily="34" charset="0"/>
              </a:rPr>
              <a:t>Vie di eliminazione probabili per Classi BCS</a:t>
            </a:r>
          </a:p>
        </p:txBody>
      </p:sp>
    </p:spTree>
    <p:extLst>
      <p:ext uri="{BB962C8B-B14F-4D97-AF65-F5344CB8AC3E}">
        <p14:creationId xmlns:p14="http://schemas.microsoft.com/office/powerpoint/2010/main" val="656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33376"/>
            <a:ext cx="773112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2208214" y="3141663"/>
            <a:ext cx="813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Componenti del succo di pompelmo inibiscono P-gp e CYP3A4</a:t>
            </a:r>
          </a:p>
        </p:txBody>
      </p:sp>
    </p:spTree>
    <p:extLst>
      <p:ext uri="{BB962C8B-B14F-4D97-AF65-F5344CB8AC3E}">
        <p14:creationId xmlns:p14="http://schemas.microsoft.com/office/powerpoint/2010/main" val="2790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55564"/>
            <a:ext cx="4772025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774826" y="260351"/>
            <a:ext cx="3673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Effetto di succo di pompelmo su assorbimento di lovastatina</a:t>
            </a:r>
          </a:p>
        </p:txBody>
      </p:sp>
    </p:spTree>
    <p:extLst>
      <p:ext uri="{BB962C8B-B14F-4D97-AF65-F5344CB8AC3E}">
        <p14:creationId xmlns:p14="http://schemas.microsoft.com/office/powerpoint/2010/main" val="34666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38114"/>
            <a:ext cx="7558087" cy="67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Effetto del cibo</a:t>
            </a:r>
          </a:p>
        </p:txBody>
      </p:sp>
    </p:spTree>
    <p:extLst>
      <p:ext uri="{BB962C8B-B14F-4D97-AF65-F5344CB8AC3E}">
        <p14:creationId xmlns:p14="http://schemas.microsoft.com/office/powerpoint/2010/main" val="1838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Effetto del succo di pompelmo </a:t>
            </a:r>
            <a:r>
              <a:rPr lang="en-US" altLang="it-IT" b="1" smtClean="0"/>
              <a:t>può </a:t>
            </a:r>
            <a:r>
              <a:rPr lang="en-US" altLang="it-IT" smtClean="0"/>
              <a:t>variare in base a farmaco </a:t>
            </a:r>
          </a:p>
          <a:p>
            <a:pPr eaLnBrk="1" hangingPunct="1"/>
            <a:r>
              <a:rPr lang="en-US" altLang="it-IT" smtClean="0"/>
              <a:t>Composizione del succo?</a:t>
            </a:r>
          </a:p>
        </p:txBody>
      </p:sp>
    </p:spTree>
    <p:extLst>
      <p:ext uri="{BB962C8B-B14F-4D97-AF65-F5344CB8AC3E}">
        <p14:creationId xmlns:p14="http://schemas.microsoft.com/office/powerpoint/2010/main" val="23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2800"/>
              <a:t>Durata dell’effetto del cibo</a:t>
            </a:r>
            <a:br>
              <a:rPr lang="en-US" altLang="it-IT" sz="2800"/>
            </a:br>
            <a:r>
              <a:rPr lang="it-IT" altLang="it-IT" sz="2800">
                <a:solidFill>
                  <a:schemeClr val="tx1"/>
                </a:solidFill>
              </a:rPr>
              <a:t>Studio sulla biodisponibilità di blonanserin</a:t>
            </a:r>
            <a:r>
              <a:rPr lang="it-IT" altLang="it-IT" sz="3200">
                <a:solidFill>
                  <a:schemeClr val="tx1"/>
                </a:solidFill>
              </a:rPr>
              <a:t/>
            </a:r>
            <a:br>
              <a:rPr lang="it-IT" altLang="it-IT" sz="3200">
                <a:solidFill>
                  <a:schemeClr val="tx1"/>
                </a:solidFill>
              </a:rPr>
            </a:br>
            <a:endParaRPr lang="en-US" altLang="it-IT" sz="320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00214"/>
            <a:ext cx="5905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Line 5"/>
          <p:cNvSpPr>
            <a:spLocks noChangeShapeType="1"/>
          </p:cNvSpPr>
          <p:nvPr/>
        </p:nvSpPr>
        <p:spPr bwMode="auto">
          <a:xfrm>
            <a:off x="6167438" y="3500438"/>
            <a:ext cx="22336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95589" name="Line 6"/>
          <p:cNvSpPr>
            <a:spLocks noChangeShapeType="1"/>
          </p:cNvSpPr>
          <p:nvPr/>
        </p:nvSpPr>
        <p:spPr bwMode="auto">
          <a:xfrm>
            <a:off x="6096000" y="2636838"/>
            <a:ext cx="23764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Eliminazione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Escrezione (renale e/o biliare) + metabolismo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74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Escrezione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Solo meccanismi di diffusione: teoricamente </a:t>
            </a:r>
            <a:r>
              <a:rPr lang="it-IT" dirty="0" err="1" smtClean="0"/>
              <a:t>nessuan</a:t>
            </a:r>
            <a:r>
              <a:rPr lang="it-IT" dirty="0" smtClean="0"/>
              <a:t> variabilità</a:t>
            </a:r>
          </a:p>
          <a:p>
            <a:r>
              <a:rPr lang="it-IT" dirty="0" smtClean="0"/>
              <a:t>Trasportatori: possibile saturazione; interazioni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5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Escrezione renale</a:t>
            </a:r>
            <a:endParaRPr lang="it-IT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137892"/>
            <a:ext cx="6375042" cy="2763834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it-IT" altLang="it-IT" sz="2800" b="1" dirty="0" smtClean="0"/>
              <a:t>Filtrazione glomerulare</a:t>
            </a:r>
          </a:p>
          <a:p>
            <a:pPr marL="0" indent="0" eaLnBrk="1" hangingPunct="1">
              <a:buNone/>
            </a:pPr>
            <a:r>
              <a:rPr lang="it-IT" altLang="it-IT" sz="2800" dirty="0" smtClean="0"/>
              <a:t>I </a:t>
            </a:r>
            <a:r>
              <a:rPr lang="it-IT" altLang="it-IT" sz="2800" dirty="0"/>
              <a:t>capillari glomerulari hanno una </a:t>
            </a:r>
            <a:r>
              <a:rPr lang="it-IT" altLang="it-IT" sz="2800" b="1" dirty="0"/>
              <a:t>permeabilità molto elevata</a:t>
            </a:r>
            <a:r>
              <a:rPr lang="it-IT" altLang="it-IT" sz="2800" dirty="0"/>
              <a:t>, anche perché hanno pori relativamente grandi; il </a:t>
            </a:r>
            <a:r>
              <a:rPr lang="it-IT" altLang="it-IT" sz="2800" i="1" dirty="0" err="1"/>
              <a:t>cut</a:t>
            </a:r>
            <a:r>
              <a:rPr lang="it-IT" altLang="it-IT" sz="2800" i="1" dirty="0"/>
              <a:t>-off</a:t>
            </a:r>
            <a:r>
              <a:rPr lang="it-IT" altLang="it-IT" sz="2800" dirty="0"/>
              <a:t> di peso molecolare è circa 60.000 </a:t>
            </a:r>
            <a:r>
              <a:rPr lang="it-IT" altLang="it-IT" sz="2800" dirty="0">
                <a:sym typeface="Symbol" panose="05050102010706020507" pitchFamily="18" charset="2"/>
              </a:rPr>
              <a:t> </a:t>
            </a:r>
            <a:r>
              <a:rPr lang="it-IT" altLang="it-IT" sz="2800" dirty="0" smtClean="0">
                <a:sym typeface="Symbol" panose="05050102010706020507" pitchFamily="18" charset="2"/>
              </a:rPr>
              <a:t>passano sostanze con </a:t>
            </a:r>
            <a:r>
              <a:rPr lang="it-IT" altLang="it-IT" sz="2800" dirty="0">
                <a:sym typeface="Symbol" panose="05050102010706020507" pitchFamily="18" charset="2"/>
              </a:rPr>
              <a:t>PM </a:t>
            </a:r>
            <a:r>
              <a:rPr lang="it-IT" altLang="it-IT" sz="2800" dirty="0" smtClean="0">
                <a:sym typeface="Symbol" panose="05050102010706020507" pitchFamily="18" charset="2"/>
              </a:rPr>
              <a:t>inferiore</a:t>
            </a:r>
            <a:endParaRPr lang="it-IT" altLang="it-IT" sz="2800" dirty="0">
              <a:sym typeface="Symbol" panose="05050102010706020507" pitchFamily="18" charset="2"/>
            </a:endParaRPr>
          </a:p>
        </p:txBody>
      </p:sp>
      <p:pic>
        <p:nvPicPr>
          <p:cNvPr id="5" name="Picture 3" descr="E33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429" y="2137892"/>
            <a:ext cx="434340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1079" y="494764"/>
            <a:ext cx="4038600" cy="3095625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it-IT" altLang="it-IT" sz="2400" b="1" dirty="0"/>
              <a:t>Riassorbimento tubulare</a:t>
            </a:r>
          </a:p>
          <a:p>
            <a:pPr eaLnBrk="1" hangingPunct="1">
              <a:buFontTx/>
              <a:buNone/>
            </a:pPr>
            <a:r>
              <a:rPr lang="it-IT" altLang="it-IT" sz="2400" dirty="0"/>
              <a:t>Nei tubuli, circa il 90% dell’acqua  filtrata dai glomeruli viene riassorbita    </a:t>
            </a:r>
            <a:r>
              <a:rPr lang="it-IT" altLang="it-IT" sz="2400" dirty="0">
                <a:sym typeface="Symbol" panose="05050102010706020507" pitchFamily="18" charset="2"/>
              </a:rPr>
              <a:t> creazione di un gradiente liquido tubulare  plasma    riassorbimento </a:t>
            </a:r>
            <a:r>
              <a:rPr lang="it-IT" altLang="it-IT" sz="2400" dirty="0" smtClean="0">
                <a:sym typeface="Symbol" panose="05050102010706020507" pitchFamily="18" charset="2"/>
              </a:rPr>
              <a:t>del farmaco</a:t>
            </a:r>
            <a:endParaRPr lang="it-IT" altLang="it-IT" sz="2400" b="1" dirty="0"/>
          </a:p>
        </p:txBody>
      </p:sp>
      <p:pic>
        <p:nvPicPr>
          <p:cNvPr id="84995" name="Picture 3" descr="E33_1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054" y="371342"/>
            <a:ext cx="4343400" cy="3833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120" y="4900210"/>
            <a:ext cx="8229600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L’entità del riassorbimento dipende dalla </a:t>
            </a:r>
            <a:r>
              <a:rPr lang="it-IT" altLang="it-IT" sz="2400" b="1" dirty="0">
                <a:solidFill>
                  <a:srgbClr val="000000"/>
                </a:solidFill>
              </a:rPr>
              <a:t>lipofilia</a:t>
            </a:r>
            <a:r>
              <a:rPr lang="it-IT" altLang="it-IT" sz="2400" dirty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del farmaco: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Alta per farmaci lipofili: escrezione molto bassa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Bassa per farmaci idrofili: escrezione alta</a:t>
            </a:r>
            <a:endParaRPr lang="it-IT" alt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Active </a:t>
            </a:r>
            <a:r>
              <a:rPr lang="it-IT" altLang="it-IT" dirty="0" err="1" smtClean="0"/>
              <a:t>secretion</a:t>
            </a:r>
            <a:r>
              <a:rPr lang="it-IT" altLang="it-IT" dirty="0" smtClean="0"/>
              <a:t> by </a:t>
            </a:r>
            <a:r>
              <a:rPr lang="it-IT" altLang="it-IT" b="1" dirty="0" err="1" smtClean="0"/>
              <a:t>transporters</a:t>
            </a:r>
            <a:endParaRPr lang="it-IT" altLang="it-IT" b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Mainly in the proximal tubules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Several transporters have been identified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Some transport anionic substances, others cationic substances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b="1" u="sng" smtClean="0"/>
              <a:t>High clearance capacity</a:t>
            </a:r>
            <a:r>
              <a:rPr lang="it-IT" altLang="it-IT" u="sng" smtClean="0"/>
              <a:t> </a:t>
            </a:r>
            <a:r>
              <a:rPr lang="it-IT" altLang="it-IT" smtClean="0"/>
              <a:t>and tremendous diversity of substances accepted, probably resulting from multiple transporters with </a:t>
            </a:r>
            <a:r>
              <a:rPr lang="it-IT" altLang="it-IT" b="1" u="sng" smtClean="0"/>
              <a:t>wide substrate specificities</a:t>
            </a:r>
            <a:r>
              <a:rPr lang="it-IT" altLang="it-IT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1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85439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08214" y="333375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Organic </a:t>
            </a:r>
            <a:r>
              <a:rPr lang="it-IT" altLang="it-IT" sz="2400" b="1" u="sng">
                <a:solidFill>
                  <a:srgbClr val="000000"/>
                </a:solidFill>
              </a:rPr>
              <a:t>anion</a:t>
            </a:r>
            <a:r>
              <a:rPr lang="it-IT" altLang="it-IT" sz="2400" b="1">
                <a:solidFill>
                  <a:srgbClr val="000000"/>
                </a:solidFill>
              </a:rPr>
              <a:t> trasport</a:t>
            </a:r>
          </a:p>
        </p:txBody>
      </p:sp>
    </p:spTree>
    <p:extLst>
      <p:ext uri="{BB962C8B-B14F-4D97-AF65-F5344CB8AC3E}">
        <p14:creationId xmlns:p14="http://schemas.microsoft.com/office/powerpoint/2010/main" val="37003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Saturazione e competizione</a:t>
            </a:r>
          </a:p>
        </p:txBody>
      </p:sp>
      <p:sp>
        <p:nvSpPr>
          <p:cNvPr id="993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Il sistema di trasporto per gli anioni è saturabile, come tutti i sistemi di trasporto.</a:t>
            </a:r>
          </a:p>
          <a:p>
            <a:r>
              <a:rPr lang="it-IT" altLang="it-IT" smtClean="0"/>
              <a:t>Può essere inibito competitivamente; es., metotrexato + penicillina → diminuzione della velocità di eliminazione del metotrexato → tossicità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198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836613"/>
            <a:ext cx="655637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3" y="6207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800"/>
              <a:t>Meccanismi dell’effetto cibo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800"/>
              <a:t>Diminuzione della conc. al sito di assorbimento </a:t>
            </a:r>
            <a:r>
              <a:rPr lang="en-US" altLang="it-IT" sz="2800">
                <a:sym typeface="Symbol" panose="05050102010706020507" pitchFamily="18" charset="2"/>
              </a:rPr>
              <a:t> diminuzione vel. di assorbimento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800">
                <a:sym typeface="Symbol" panose="05050102010706020507" pitchFamily="18" charset="2"/>
              </a:rPr>
              <a:t>Rallentamento svuotamento gastrico: rallentamento assorbimento (Tmax più alto)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800">
                <a:sym typeface="Symbol" panose="05050102010706020507" pitchFamily="18" charset="2"/>
              </a:rPr>
              <a:t>Interazione dei componenti alimentari con </a:t>
            </a:r>
            <a:r>
              <a:rPr lang="en-US" altLang="it-IT" sz="2800" b="1">
                <a:sym typeface="Symbol" panose="05050102010706020507" pitchFamily="18" charset="2"/>
              </a:rPr>
              <a:t>trasportatori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2800">
                <a:sym typeface="Symbol" panose="05050102010706020507" pitchFamily="18" charset="2"/>
              </a:rPr>
              <a:t>Influenza sulla </a:t>
            </a:r>
            <a:r>
              <a:rPr lang="en-US" altLang="it-IT" sz="2800" b="1">
                <a:sym typeface="Symbol" panose="05050102010706020507" pitchFamily="18" charset="2"/>
              </a:rPr>
              <a:t>dissoluzione</a:t>
            </a:r>
            <a:r>
              <a:rPr lang="en-US" altLang="it-IT" sz="2800">
                <a:sym typeface="Symbol" panose="05050102010706020507" pitchFamily="18" charset="2"/>
              </a:rPr>
              <a:t>: ritenzione nello stomaco; solubilizzazione per farmaci lipofili</a:t>
            </a:r>
          </a:p>
          <a:p>
            <a:pPr eaLnBrk="1" hangingPunct="1">
              <a:lnSpc>
                <a:spcPct val="90000"/>
              </a:lnSpc>
            </a:pPr>
            <a:endParaRPr lang="en-US" altLang="it-IT" sz="2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75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81076"/>
            <a:ext cx="8558212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08214" y="188913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Organic </a:t>
            </a:r>
            <a:r>
              <a:rPr lang="it-IT" altLang="it-IT" sz="2400" b="1" u="sng">
                <a:solidFill>
                  <a:srgbClr val="000000"/>
                </a:solidFill>
              </a:rPr>
              <a:t>cation</a:t>
            </a:r>
            <a:r>
              <a:rPr lang="it-IT" altLang="it-IT" sz="2400">
                <a:solidFill>
                  <a:srgbClr val="000000"/>
                </a:solidFill>
              </a:rPr>
              <a:t> transport</a:t>
            </a:r>
          </a:p>
        </p:txBody>
      </p:sp>
    </p:spTree>
    <p:extLst>
      <p:ext uri="{BB962C8B-B14F-4D97-AF65-F5344CB8AC3E}">
        <p14:creationId xmlns:p14="http://schemas.microsoft.com/office/powerpoint/2010/main" val="35281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650" y="981075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IT" sz="2800" dirty="0" err="1"/>
              <a:t>Consequences</a:t>
            </a:r>
            <a:r>
              <a:rPr lang="it-IT" altLang="it-IT" sz="2800" dirty="0"/>
              <a:t> of high clearance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err="1"/>
              <a:t>Transporter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substrates</a:t>
            </a:r>
            <a:r>
              <a:rPr lang="it-IT" altLang="it-IT" sz="2800" dirty="0"/>
              <a:t> are </a:t>
            </a:r>
            <a:r>
              <a:rPr lang="it-IT" altLang="it-IT" sz="2800" dirty="0" err="1"/>
              <a:t>cleared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rapidly</a:t>
            </a:r>
            <a:r>
              <a:rPr lang="it-IT" altLang="it-IT" sz="2800" dirty="0"/>
              <a:t> from the </a:t>
            </a:r>
            <a:r>
              <a:rPr lang="it-IT" altLang="it-IT" sz="2800" dirty="0" err="1"/>
              <a:t>blood</a:t>
            </a:r>
            <a:r>
              <a:rPr lang="it-IT" altLang="it-IT" sz="2800" dirty="0"/>
              <a:t> </a:t>
            </a:r>
            <a:r>
              <a:rPr lang="it-IT" altLang="it-IT" sz="2800" dirty="0">
                <a:sym typeface="Symbol" panose="05050102010706020507" pitchFamily="18" charset="2"/>
              </a:rPr>
              <a:t> short </a:t>
            </a:r>
            <a:r>
              <a:rPr lang="it-IT" altLang="it-IT" sz="2800" dirty="0" err="1">
                <a:sym typeface="Symbol" panose="05050102010706020507" pitchFamily="18" charset="2"/>
              </a:rPr>
              <a:t>half-lives</a:t>
            </a:r>
            <a:endParaRPr lang="it-IT" altLang="it-IT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err="1"/>
              <a:t>Anionic</a:t>
            </a:r>
            <a:r>
              <a:rPr lang="it-IT" altLang="it-IT" sz="2800" dirty="0"/>
              <a:t> and </a:t>
            </a:r>
            <a:r>
              <a:rPr lang="it-IT" altLang="it-IT" sz="2800" dirty="0" err="1"/>
              <a:t>cationic</a:t>
            </a:r>
            <a:r>
              <a:rPr lang="it-IT" altLang="it-IT" sz="2800" dirty="0"/>
              <a:t> </a:t>
            </a:r>
            <a:r>
              <a:rPr lang="it-IT" altLang="it-IT" sz="2800" dirty="0" err="1"/>
              <a:t>drugs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may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achieve</a:t>
            </a:r>
            <a:r>
              <a:rPr lang="it-IT" altLang="it-IT" sz="2800" dirty="0"/>
              <a:t> high </a:t>
            </a:r>
            <a:r>
              <a:rPr lang="it-IT" altLang="it-IT" sz="2800" dirty="0" err="1"/>
              <a:t>concentrations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within</a:t>
            </a:r>
            <a:r>
              <a:rPr lang="it-IT" altLang="it-IT" sz="2800" dirty="0"/>
              <a:t> the </a:t>
            </a:r>
            <a:r>
              <a:rPr lang="it-IT" altLang="it-IT" sz="2800" dirty="0" err="1"/>
              <a:t>proximal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tubular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cells</a:t>
            </a:r>
            <a:r>
              <a:rPr lang="it-IT" altLang="it-IT" sz="2800" dirty="0"/>
              <a:t> </a:t>
            </a:r>
            <a:r>
              <a:rPr lang="it-IT" altLang="it-IT" sz="2800" dirty="0">
                <a:sym typeface="Symbol" panose="05050102010706020507" pitchFamily="18" charset="2"/>
              </a:rPr>
              <a:t> </a:t>
            </a:r>
            <a:r>
              <a:rPr lang="it-IT" altLang="it-IT" sz="2800" dirty="0" err="1">
                <a:sym typeface="Symbol" panose="05050102010706020507" pitchFamily="18" charset="2"/>
              </a:rPr>
              <a:t>possible</a:t>
            </a:r>
            <a:r>
              <a:rPr lang="it-IT" altLang="it-IT" sz="2800" dirty="0"/>
              <a:t> </a:t>
            </a:r>
            <a:r>
              <a:rPr lang="it-IT" altLang="it-IT" sz="2800" dirty="0" err="1"/>
              <a:t>development</a:t>
            </a:r>
            <a:r>
              <a:rPr lang="it-IT" altLang="it-IT" sz="2800" dirty="0"/>
              <a:t> of </a:t>
            </a:r>
            <a:r>
              <a:rPr lang="it-IT" altLang="it-IT" sz="2800" dirty="0" err="1"/>
              <a:t>tubular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injury</a:t>
            </a:r>
            <a:r>
              <a:rPr lang="it-IT" altLang="it-IT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 dirty="0" err="1"/>
              <a:t>Examples</a:t>
            </a:r>
            <a:r>
              <a:rPr lang="it-IT" altLang="it-IT" sz="2800" dirty="0"/>
              <a:t> of </a:t>
            </a:r>
            <a:r>
              <a:rPr lang="it-IT" altLang="it-IT" sz="2800" dirty="0" err="1"/>
              <a:t>drug-induced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nephrotoxicity</a:t>
            </a:r>
            <a:r>
              <a:rPr lang="it-IT" altLang="it-IT" sz="2800" dirty="0"/>
              <a:t> (</a:t>
            </a:r>
            <a:r>
              <a:rPr lang="it-IT" altLang="it-IT" sz="2800" dirty="0" err="1"/>
              <a:t>mainly</a:t>
            </a:r>
            <a:r>
              <a:rPr lang="it-IT" altLang="it-IT" sz="2800" dirty="0"/>
              <a:t>  </a:t>
            </a:r>
            <a:r>
              <a:rPr lang="it-IT" altLang="it-IT" sz="2800" dirty="0" err="1"/>
              <a:t>organic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anions</a:t>
            </a:r>
            <a:r>
              <a:rPr lang="it-IT" altLang="it-IT" sz="2800" dirty="0"/>
              <a:t>): </a:t>
            </a:r>
            <a:r>
              <a:rPr lang="it-IT" altLang="it-IT" sz="2800" dirty="0" err="1"/>
              <a:t>cephalosporins</a:t>
            </a:r>
            <a:r>
              <a:rPr lang="it-IT" altLang="it-IT" sz="2800" dirty="0"/>
              <a:t>, anti-</a:t>
            </a:r>
            <a:r>
              <a:rPr lang="it-IT" altLang="it-IT" sz="2800" dirty="0" err="1"/>
              <a:t>inflammatory</a:t>
            </a:r>
            <a:r>
              <a:rPr lang="it-IT" altLang="it-IT" sz="2800" dirty="0"/>
              <a:t> agents (</a:t>
            </a:r>
            <a:r>
              <a:rPr lang="it-IT" altLang="it-IT" sz="2800" dirty="0" err="1"/>
              <a:t>NSAIDs</a:t>
            </a:r>
            <a:r>
              <a:rPr lang="it-IT" altLang="it-IT" sz="2800" dirty="0"/>
              <a:t>), radio-</a:t>
            </a:r>
            <a:r>
              <a:rPr lang="it-IT" altLang="it-IT" sz="2800" dirty="0" err="1"/>
              <a:t>contrast</a:t>
            </a:r>
            <a:r>
              <a:rPr lang="it-IT" altLang="it-IT" sz="2800" dirty="0"/>
              <a:t> agents,  </a:t>
            </a:r>
            <a:r>
              <a:rPr lang="it-IT" altLang="it-IT" sz="2800" dirty="0" err="1"/>
              <a:t>methotrexate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1945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1143000"/>
          </a:xfrm>
        </p:spPr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it-IT" altLang="it-IT" smtClean="0">
                <a:sym typeface="Symbol" panose="05050102010706020507" pitchFamily="18" charset="2"/>
              </a:rPr>
              <a:t>Insufficienza renale. Nell’IR cronica si ha una progressiva riduzione del numero dei nefroni funzionanti  riduzione della clearance renale   possibile tossicità di farmaci se non si riduce la dose o la frequenza di somministrazione.</a:t>
            </a:r>
          </a:p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09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0" y="1268413"/>
            <a:ext cx="7772400" cy="225908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it-IT" altLang="it-IT" b="1" smtClean="0"/>
              <a:t>Escrezione biliare </a:t>
            </a:r>
            <a:r>
              <a:rPr lang="it-IT" altLang="it-IT" smtClean="0"/>
              <a:t>(fecale).</a:t>
            </a:r>
          </a:p>
          <a:p>
            <a:pPr eaLnBrk="1" hangingPunct="1"/>
            <a:r>
              <a:rPr lang="it-IT" altLang="it-IT" smtClean="0"/>
              <a:t>Quantitativamente molto importante per molti farmaci (e metaboliti coniugati)</a:t>
            </a:r>
          </a:p>
          <a:p>
            <a:pPr marL="0" indent="0" eaLnBrk="1" hangingPunct="1">
              <a:buNone/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595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n external file that holds a picture, illustration, etc.&#10;Object name is nihms47897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17475"/>
            <a:ext cx="6810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CasellaDiTesto 3"/>
          <p:cNvSpPr txBox="1">
            <a:spLocks noChangeArrowheads="1"/>
          </p:cNvSpPr>
          <p:nvPr/>
        </p:nvSpPr>
        <p:spPr bwMode="auto">
          <a:xfrm>
            <a:off x="2079626" y="3933825"/>
            <a:ext cx="858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</a:rPr>
              <a:t>Basolateral uptake is the first step in hepatic clearance of compounds from the systemic circulation; this explains the high abundance of </a:t>
            </a:r>
            <a:r>
              <a:rPr lang="en-US" altLang="it-IT" sz="2000" b="1">
                <a:solidFill>
                  <a:srgbClr val="000000"/>
                </a:solidFill>
              </a:rPr>
              <a:t>uptake transporters </a:t>
            </a:r>
            <a:r>
              <a:rPr lang="en-US" altLang="it-IT" sz="2000">
                <a:solidFill>
                  <a:srgbClr val="000000"/>
                </a:solidFill>
              </a:rPr>
              <a:t>in the basolateral including the sodium-dependent taurocholate cotransporting polypeptide (</a:t>
            </a:r>
            <a:r>
              <a:rPr lang="en-US" altLang="it-IT" sz="2000" b="1">
                <a:solidFill>
                  <a:srgbClr val="000000"/>
                </a:solidFill>
              </a:rPr>
              <a:t>NTCP</a:t>
            </a:r>
            <a:r>
              <a:rPr lang="en-US" altLang="it-IT" sz="2000">
                <a:solidFill>
                  <a:srgbClr val="000000"/>
                </a:solidFill>
              </a:rPr>
              <a:t>), the organic anion transporting polypeptides (</a:t>
            </a:r>
            <a:r>
              <a:rPr lang="en-US" altLang="it-IT" sz="2000" b="1">
                <a:solidFill>
                  <a:srgbClr val="000000"/>
                </a:solidFill>
              </a:rPr>
              <a:t>OATP</a:t>
            </a:r>
            <a:r>
              <a:rPr lang="en-US" altLang="it-IT" sz="2000">
                <a:solidFill>
                  <a:srgbClr val="000000"/>
                </a:solidFill>
              </a:rPr>
              <a:t>s), organic anion transporters (</a:t>
            </a:r>
            <a:r>
              <a:rPr lang="en-US" altLang="it-IT" sz="2000" b="1">
                <a:solidFill>
                  <a:srgbClr val="000000"/>
                </a:solidFill>
              </a:rPr>
              <a:t>OATs</a:t>
            </a:r>
            <a:r>
              <a:rPr lang="en-US" altLang="it-IT" sz="2000">
                <a:solidFill>
                  <a:srgbClr val="000000"/>
                </a:solidFill>
              </a:rPr>
              <a:t>), and organic cation transporters (</a:t>
            </a:r>
            <a:r>
              <a:rPr lang="en-US" altLang="it-IT" sz="2000" b="1">
                <a:solidFill>
                  <a:srgbClr val="000000"/>
                </a:solidFill>
              </a:rPr>
              <a:t>OCTs</a:t>
            </a:r>
            <a:r>
              <a:rPr lang="en-US" altLang="it-IT" sz="2000">
                <a:solidFill>
                  <a:srgbClr val="000000"/>
                </a:solidFill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rgbClr val="000000"/>
                </a:solidFill>
              </a:rPr>
              <a:t>In contrast, efflux transporters located in both the canalicular and basolateral membrane leaflets mediate excretion into bile or into the systemic circulation, respectively.</a:t>
            </a: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120836" name="Ovale 4"/>
          <p:cNvSpPr>
            <a:spLocks noChangeArrowheads="1"/>
          </p:cNvSpPr>
          <p:nvPr/>
        </p:nvSpPr>
        <p:spPr bwMode="auto">
          <a:xfrm>
            <a:off x="5735639" y="908050"/>
            <a:ext cx="1368425" cy="776288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Possibili </a:t>
            </a:r>
            <a:r>
              <a:rPr lang="it-IT" b="1" dirty="0" smtClean="0"/>
              <a:t>interazioni</a:t>
            </a:r>
            <a:r>
              <a:rPr lang="it-IT" dirty="0" smtClean="0"/>
              <a:t> a livello di:</a:t>
            </a:r>
          </a:p>
          <a:p>
            <a:r>
              <a:rPr lang="it-IT" dirty="0" smtClean="0"/>
              <a:t>Trasportatori sangue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epatociti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Epatociti → 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Metabolismo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Fase 1 e Fase 2</a:t>
            </a:r>
          </a:p>
          <a:p>
            <a:r>
              <a:rPr lang="it-IT" dirty="0" smtClean="0"/>
              <a:t>Vie metaboliche complesse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52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8"/>
          <p:cNvGraphicFramePr>
            <a:graphicFrameLocks noChangeAspect="1"/>
          </p:cNvGraphicFramePr>
          <p:nvPr/>
        </p:nvGraphicFramePr>
        <p:xfrm>
          <a:off x="3432176" y="0"/>
          <a:ext cx="53260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3" imgW="5954505" imgH="7667174" progId="Word.Document.8">
                  <p:embed/>
                </p:oleObj>
              </mc:Choice>
              <mc:Fallback>
                <p:oleObj name="Documento" r:id="rId3" imgW="5954505" imgH="76671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0"/>
                        <a:ext cx="53260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 bwMode="auto">
          <a:xfrm>
            <a:off x="5100034" y="2331076"/>
            <a:ext cx="1300766" cy="83712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Variabilità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genere, un enzima è predominante per la velocità di eliminazione</a:t>
            </a:r>
          </a:p>
          <a:p>
            <a:r>
              <a:rPr lang="it-IT" smtClean="0"/>
              <a:t>Possibili </a:t>
            </a:r>
            <a:r>
              <a:rPr lang="it-IT" b="1" smtClean="0"/>
              <a:t>interazioni</a:t>
            </a:r>
            <a:r>
              <a:rPr lang="it-IT" smtClean="0"/>
              <a:t>: inibizione, induzione; </a:t>
            </a:r>
          </a:p>
          <a:p>
            <a:r>
              <a:rPr lang="it-IT" smtClean="0"/>
              <a:t>Possibile </a:t>
            </a:r>
            <a:r>
              <a:rPr lang="it-IT" b="1" dirty="0" smtClean="0"/>
              <a:t>polimorfismo genetico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723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2232025" y="14827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00"/>
                </a:solidFill>
              </a:rPr>
              <a:t>Farmacocinetica dopo somministrazioni ripetute</a:t>
            </a:r>
            <a:br>
              <a:rPr lang="it-IT" altLang="it-IT" sz="3600" b="1">
                <a:solidFill>
                  <a:srgbClr val="000000"/>
                </a:solidFill>
              </a:rPr>
            </a:br>
            <a:r>
              <a:rPr lang="it-IT" altLang="it-IT" sz="3600" b="1">
                <a:solidFill>
                  <a:srgbClr val="000000"/>
                </a:solidFill>
              </a:rPr>
              <a:t>Lo stato stazionario (steady-state)</a:t>
            </a:r>
            <a:endParaRPr lang="en-US" altLang="it-IT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An external file that holds a picture, illustration, etc.&#10;Object name is 12248_2012_9419_Fig3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557339"/>
            <a:ext cx="44402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CasellaDiTesto 3"/>
          <p:cNvSpPr txBox="1">
            <a:spLocks noChangeArrowheads="1"/>
          </p:cNvSpPr>
          <p:nvPr/>
        </p:nvSpPr>
        <p:spPr bwMode="auto">
          <a:xfrm>
            <a:off x="2495550" y="549276"/>
            <a:ext cx="7488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Effetto del cibo per un farmaco BCS classe I. </a:t>
            </a:r>
          </a:p>
        </p:txBody>
      </p:sp>
      <p:sp>
        <p:nvSpPr>
          <p:cNvPr id="177156" name="CasellaDiTesto 4"/>
          <p:cNvSpPr txBox="1">
            <a:spLocks noChangeArrowheads="1"/>
          </p:cNvSpPr>
          <p:nvPr/>
        </p:nvSpPr>
        <p:spPr bwMode="auto">
          <a:xfrm>
            <a:off x="2279650" y="5445126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Lieve diminuzione di Cmax. AUC non modificata</a:t>
            </a:r>
          </a:p>
        </p:txBody>
      </p:sp>
    </p:spTree>
    <p:extLst>
      <p:ext uri="{BB962C8B-B14F-4D97-AF65-F5344CB8AC3E}">
        <p14:creationId xmlns:p14="http://schemas.microsoft.com/office/powerpoint/2010/main" val="7341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5350" y="1155700"/>
            <a:ext cx="7772400" cy="10668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it-IT" smtClean="0"/>
              <a:t>Vass = Vel </a:t>
            </a:r>
            <a:r>
              <a:rPr lang="en-US" altLang="it-IT" smtClean="0">
                <a:sym typeface="Symbol" panose="05050102010706020507" pitchFamily="18" charset="2"/>
              </a:rPr>
              <a:t> conc. plasmatica (media) costante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2346326"/>
            <a:ext cx="6162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9" y="3476626"/>
            <a:ext cx="38385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All’inizio, Cp = 0 </a:t>
            </a:r>
            <a:r>
              <a:rPr lang="en-US" altLang="it-IT" smtClean="0">
                <a:sym typeface="Symbol" panose="05050102010706020507" pitchFamily="18" charset="2"/>
              </a:rPr>
              <a:t> Vel = 0</a:t>
            </a:r>
          </a:p>
          <a:p>
            <a:pPr eaLnBrk="1" hangingPunct="1"/>
            <a:r>
              <a:rPr lang="en-US" altLang="it-IT" smtClean="0">
                <a:sym typeface="Symbol" panose="05050102010706020507" pitchFamily="18" charset="2"/>
              </a:rPr>
              <a:t>Con le somministrazioni successive, Cp aumenta  aumenta progressivamente Vel, fino a raggiungere Vass </a:t>
            </a:r>
          </a:p>
          <a:p>
            <a:pPr eaLnBrk="1" hangingPunct="1"/>
            <a:r>
              <a:rPr lang="en-US" altLang="it-IT" smtClean="0">
                <a:sym typeface="Symbol" panose="05050102010706020507" pitchFamily="18" charset="2"/>
              </a:rPr>
              <a:t>Vass è determinata dalla dose e dalla frequenza delle somministrazioni</a:t>
            </a:r>
          </a:p>
        </p:txBody>
      </p:sp>
    </p:spTree>
    <p:extLst>
      <p:ext uri="{BB962C8B-B14F-4D97-AF65-F5344CB8AC3E}">
        <p14:creationId xmlns:p14="http://schemas.microsoft.com/office/powerpoint/2010/main" val="39974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N.B. se la somministrazione (esposizione) avviene con intervalli di tempo &gt; 5 emivite, non si ha accumulo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6" y="4029075"/>
            <a:ext cx="6765925" cy="206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856414" y="502458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835776" y="4945212"/>
            <a:ext cx="184731" cy="46166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905000"/>
            <a:ext cx="4943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2058988" y="406400"/>
            <a:ext cx="82296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Il </a:t>
            </a:r>
            <a:r>
              <a:rPr lang="it-IT" altLang="it-IT" sz="2400" b="1">
                <a:solidFill>
                  <a:srgbClr val="000000"/>
                </a:solidFill>
              </a:rPr>
              <a:t>tempo</a:t>
            </a:r>
            <a:r>
              <a:rPr lang="it-IT" altLang="it-IT" sz="2400">
                <a:solidFill>
                  <a:srgbClr val="000000"/>
                </a:solidFill>
              </a:rPr>
              <a:t> necessario al raggiungimento dello stato stazionario dipende solo dall’emivita della sostanza, ed è pari a </a:t>
            </a:r>
            <a:r>
              <a:rPr lang="it-IT" altLang="it-IT" sz="2400" b="1">
                <a:solidFill>
                  <a:srgbClr val="000000"/>
                </a:solidFill>
              </a:rPr>
              <a:t>5 emivite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9" y="2106614"/>
            <a:ext cx="38385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6319839" y="2201864"/>
            <a:ext cx="4187825" cy="1927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Aumentando la frequenza di somministrazione</a:t>
            </a:r>
            <a:r>
              <a:rPr lang="it-IT" altLang="it-IT" sz="2400">
                <a:solidFill>
                  <a:srgbClr val="000000"/>
                </a:solidFill>
              </a:rPr>
              <a:t>, non cambia il tempo per il raggiungimento dello stato stazionario ma </a:t>
            </a:r>
            <a:r>
              <a:rPr lang="it-IT" altLang="it-IT" sz="2400" b="1">
                <a:solidFill>
                  <a:srgbClr val="000000"/>
                </a:solidFill>
              </a:rPr>
              <a:t>aumenta la Css.</a:t>
            </a:r>
          </a:p>
        </p:txBody>
      </p:sp>
    </p:spTree>
    <p:extLst>
      <p:ext uri="{BB962C8B-B14F-4D97-AF65-F5344CB8AC3E}">
        <p14:creationId xmlns:p14="http://schemas.microsoft.com/office/powerpoint/2010/main" val="25172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743201"/>
            <a:ext cx="6162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362200" y="533401"/>
            <a:ext cx="7696200" cy="1744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La concentrazione allo stato stazionario dipende dal rapporto tra velocità di somministrazione (Q= D/</a:t>
            </a:r>
            <a:r>
              <a:rPr lang="it-IT" altLang="it-IT" sz="2400" b="1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it-IT" altLang="it-IT" sz="2400" b="1">
                <a:solidFill>
                  <a:srgbClr val="000000"/>
                </a:solidFill>
              </a:rPr>
              <a:t>) e clearance: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Css = Q/CL x </a:t>
            </a:r>
            <a:r>
              <a:rPr lang="it-IT" altLang="it-IT" sz="2400" b="1" i="1">
                <a:solidFill>
                  <a:srgbClr val="000000"/>
                </a:solidFill>
              </a:rPr>
              <a:t>F (biodisponibilità)</a:t>
            </a:r>
            <a:endParaRPr lang="it-IT" altLang="it-IT" sz="2400" b="1">
              <a:solidFill>
                <a:srgbClr val="000000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905000" y="5334000"/>
            <a:ext cx="8305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A parità di condizioni di esposizione, variazioni della clearance determinano variazioni della Css </a:t>
            </a:r>
            <a:r>
              <a:rPr lang="it-IT" altLang="it-IT" sz="2400">
                <a:solidFill>
                  <a:srgbClr val="000000"/>
                </a:solidFill>
                <a:sym typeface="Symbol" panose="05050102010706020507" pitchFamily="18" charset="2"/>
              </a:rPr>
              <a:t> variabilità dell’effetto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362200" y="533401"/>
            <a:ext cx="70866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5 x t</a:t>
            </a:r>
            <a:r>
              <a:rPr lang="it-IT" altLang="it-IT" sz="2400" b="1" baseline="-25000">
                <a:solidFill>
                  <a:srgbClr val="000000"/>
                </a:solidFill>
              </a:rPr>
              <a:t>1/2</a:t>
            </a:r>
            <a:r>
              <a:rPr lang="it-IT" altLang="it-IT" sz="2400" b="1">
                <a:solidFill>
                  <a:srgbClr val="000000"/>
                </a:solidFill>
              </a:rPr>
              <a:t> (hrs, min)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Five times the elimination half-life determines: 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000000"/>
                </a:solidFill>
              </a:rPr>
              <a:t>97% of the time to reach steady state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000000"/>
                </a:solidFill>
              </a:rPr>
              <a:t>The time to eliminate 97% of the drug</a:t>
            </a:r>
          </a:p>
          <a:p>
            <a:pPr>
              <a:spcBef>
                <a:spcPct val="50000"/>
              </a:spcBef>
              <a:buFontTx/>
              <a:buNone/>
            </a:pPr>
            <a:endParaRPr lang="it-IT" altLang="it-IT" sz="2400" b="1">
              <a:solidFill>
                <a:srgbClr val="00000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86200"/>
            <a:ext cx="6765925" cy="206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9" y="1116013"/>
            <a:ext cx="7056437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1954214" y="385763"/>
            <a:ext cx="790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rgbClr val="000000"/>
                </a:solidFill>
                <a:latin typeface="Arial" panose="020B0604020202020204" pitchFamily="34" charset="0"/>
              </a:rPr>
              <a:t>Relazione tra dose giornaliera e Css per la Paroxetina</a:t>
            </a:r>
          </a:p>
        </p:txBody>
      </p:sp>
    </p:spTree>
    <p:extLst>
      <p:ext uri="{BB962C8B-B14F-4D97-AF65-F5344CB8AC3E}">
        <p14:creationId xmlns:p14="http://schemas.microsoft.com/office/powerpoint/2010/main" val="29548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1" y="981076"/>
            <a:ext cx="5548313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mtClean="0"/>
              <a:t>Linearità/non linearità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z="2800" b="1"/>
              <a:t>Cinetica lineare</a:t>
            </a:r>
            <a:r>
              <a:rPr lang="en-US" altLang="it-IT" sz="2800"/>
              <a:t>: relazione lineare tra esposizione e dose; </a:t>
            </a:r>
            <a:r>
              <a:rPr lang="en-US" altLang="it-IT" sz="2800" b="1"/>
              <a:t>non c’è saturazione del meccanismo di eliminazione</a:t>
            </a:r>
            <a:r>
              <a:rPr lang="en-US" altLang="it-IT" sz="2800"/>
              <a:t> nel range di dosi terapeutico; cinetica di eliminazione sempre del primo ordine</a:t>
            </a:r>
          </a:p>
          <a:p>
            <a:pPr eaLnBrk="1" hangingPunct="1"/>
            <a:r>
              <a:rPr lang="en-US" altLang="it-IT" sz="2800"/>
              <a:t>Cinetica </a:t>
            </a:r>
            <a:r>
              <a:rPr lang="en-US" altLang="it-IT" sz="2800" b="1"/>
              <a:t>non lineare</a:t>
            </a:r>
            <a:r>
              <a:rPr lang="en-US" altLang="it-IT" sz="2800"/>
              <a:t>: relazione non lineare tra esposizione e dose; c’è saturazione nel range di dosi terapeutico; passaggio da cinetica di primo ordine a ordine zero</a:t>
            </a:r>
          </a:p>
          <a:p>
            <a:pPr eaLnBrk="1" hangingPunct="1"/>
            <a:endParaRPr lang="en-US" altLang="it-IT" sz="2800"/>
          </a:p>
        </p:txBody>
      </p:sp>
    </p:spTree>
    <p:extLst>
      <p:ext uri="{BB962C8B-B14F-4D97-AF65-F5344CB8AC3E}">
        <p14:creationId xmlns:p14="http://schemas.microsoft.com/office/powerpoint/2010/main" val="38183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692151"/>
            <a:ext cx="66008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1703389" y="0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it-IT" sz="2400">
                <a:solidFill>
                  <a:srgbClr val="000000"/>
                </a:solidFill>
              </a:rPr>
              <a:t>Effetto cibo e formulazione su assorbimento posaconazolo, </a:t>
            </a:r>
            <a:r>
              <a:rPr lang="en-US" altLang="it-IT" sz="2400" b="1">
                <a:solidFill>
                  <a:srgbClr val="000000"/>
                </a:solidFill>
              </a:rPr>
              <a:t>BCS II</a:t>
            </a:r>
          </a:p>
        </p:txBody>
      </p:sp>
      <p:sp>
        <p:nvSpPr>
          <p:cNvPr id="178180" name="Line 5"/>
          <p:cNvSpPr>
            <a:spLocks noChangeShapeType="1"/>
          </p:cNvSpPr>
          <p:nvPr/>
        </p:nvSpPr>
        <p:spPr bwMode="auto">
          <a:xfrm>
            <a:off x="5232400" y="6381750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78181" name="Line 6"/>
          <p:cNvSpPr>
            <a:spLocks noChangeShapeType="1"/>
          </p:cNvSpPr>
          <p:nvPr/>
        </p:nvSpPr>
        <p:spPr bwMode="auto">
          <a:xfrm>
            <a:off x="8040689" y="6381750"/>
            <a:ext cx="7207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52550"/>
            <a:ext cx="66484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575050" y="476250"/>
            <a:ext cx="468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0000"/>
                </a:solidFill>
              </a:rPr>
              <a:t>Fenitoina</a:t>
            </a:r>
          </a:p>
        </p:txBody>
      </p:sp>
    </p:spTree>
    <p:extLst>
      <p:ext uri="{BB962C8B-B14F-4D97-AF65-F5344CB8AC3E}">
        <p14:creationId xmlns:p14="http://schemas.microsoft.com/office/powerpoint/2010/main" val="1785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Abiraterone acetato</a:t>
            </a:r>
          </a:p>
        </p:txBody>
      </p:sp>
      <p:sp>
        <p:nvSpPr>
          <p:cNvPr id="179203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altLang="it-IT" sz="2400"/>
              <a:t>Classe BCS?</a:t>
            </a:r>
          </a:p>
        </p:txBody>
      </p:sp>
      <p:pic>
        <p:nvPicPr>
          <p:cNvPr id="179204" name="Picture 2" descr="2D chemical structure of 154229-18-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509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olo 1"/>
          <p:cNvSpPr>
            <a:spLocks noGrp="1"/>
          </p:cNvSpPr>
          <p:nvPr>
            <p:ph type="title"/>
          </p:nvPr>
        </p:nvSpPr>
        <p:spPr>
          <a:xfrm>
            <a:off x="2220913" y="260350"/>
            <a:ext cx="7772400" cy="1143000"/>
          </a:xfrm>
        </p:spPr>
        <p:txBody>
          <a:bodyPr/>
          <a:lstStyle/>
          <a:p>
            <a:r>
              <a:rPr lang="it-IT" altLang="it-IT" smtClean="0"/>
              <a:t>Studio fase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54250" y="1700213"/>
            <a:ext cx="7772400" cy="4616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Healthy </a:t>
            </a:r>
            <a:r>
              <a:rPr lang="en-US" dirty="0"/>
              <a:t>subjects </a:t>
            </a:r>
            <a:r>
              <a:rPr lang="en-US" dirty="0" smtClean="0"/>
              <a:t>randomized to:</a:t>
            </a:r>
          </a:p>
          <a:p>
            <a:pPr>
              <a:defRPr/>
            </a:pPr>
            <a:r>
              <a:rPr lang="en-US" dirty="0" err="1" smtClean="0"/>
              <a:t>abiraterone</a:t>
            </a:r>
            <a:r>
              <a:rPr lang="en-US" dirty="0" smtClean="0"/>
              <a:t> acetate</a:t>
            </a:r>
            <a:r>
              <a:rPr lang="en-US" dirty="0"/>
              <a:t> + low-fat meal, 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abiraterone</a:t>
            </a:r>
            <a:r>
              <a:rPr lang="en-US" dirty="0" smtClean="0"/>
              <a:t> acetate +</a:t>
            </a:r>
            <a:r>
              <a:rPr lang="en-US" dirty="0"/>
              <a:t> high-fat meal,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fasted </a:t>
            </a:r>
            <a:r>
              <a:rPr lang="en-US" dirty="0"/>
              <a:t>state.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Dose 1,000 mg. 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AUC </a:t>
            </a:r>
            <a:r>
              <a:rPr lang="en-US" dirty="0"/>
              <a:t>increased ∼5- and ∼10-fold, respectively, with low-fat and high-fat meals versus fasted state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2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olo 1"/>
          <p:cNvSpPr>
            <a:spLocks noGrp="1"/>
          </p:cNvSpPr>
          <p:nvPr>
            <p:ph type="title"/>
          </p:nvPr>
        </p:nvSpPr>
        <p:spPr>
          <a:xfrm>
            <a:off x="2197100" y="620713"/>
            <a:ext cx="7772400" cy="1143000"/>
          </a:xfrm>
        </p:spPr>
        <p:txBody>
          <a:bodyPr/>
          <a:lstStyle/>
          <a:p>
            <a:r>
              <a:rPr lang="it-IT" altLang="it-IT" smtClean="0"/>
              <a:t>Studio fase 2</a:t>
            </a:r>
            <a:br>
              <a:rPr lang="it-IT" altLang="it-IT" smtClean="0"/>
            </a:br>
            <a:r>
              <a:rPr lang="it-IT" altLang="it-IT" sz="2800"/>
              <a:t>Szmulewitz et al., 2017</a:t>
            </a:r>
          </a:p>
        </p:txBody>
      </p:sp>
      <p:sp>
        <p:nvSpPr>
          <p:cNvPr id="1812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smtClean="0"/>
              <a:t>AA was administered under fasting conditions in its pivotal trials. </a:t>
            </a:r>
          </a:p>
          <a:p>
            <a:r>
              <a:rPr lang="en-US" altLang="it-IT" smtClean="0"/>
              <a:t>We sought to test the hypothesis that LOW (</a:t>
            </a:r>
            <a:r>
              <a:rPr lang="en-US" altLang="it-IT" b="1" smtClean="0"/>
              <a:t>250 mg </a:t>
            </a:r>
            <a:r>
              <a:rPr lang="en-US" altLang="it-IT" smtClean="0"/>
              <a:t>w/food) would have </a:t>
            </a:r>
            <a:r>
              <a:rPr lang="en-US" altLang="it-IT" b="1" smtClean="0"/>
              <a:t>similar PK/PD and safety</a:t>
            </a:r>
            <a:r>
              <a:rPr lang="en-US" altLang="it-IT" smtClean="0"/>
              <a:t> to standard (STD, </a:t>
            </a:r>
            <a:r>
              <a:rPr lang="en-US" altLang="it-IT" b="1" smtClean="0"/>
              <a:t>1000 mg </a:t>
            </a:r>
            <a:r>
              <a:rPr lang="en-US" altLang="it-IT" smtClean="0"/>
              <a:t>fasting) in patients with progressive </a:t>
            </a:r>
            <a:r>
              <a:rPr lang="it-IT" altLang="it-IT" smtClean="0"/>
              <a:t>castration-resistant prostate cancer (</a:t>
            </a:r>
            <a:r>
              <a:rPr lang="en-US" altLang="it-IT" smtClean="0"/>
              <a:t>CRPC)</a:t>
            </a: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867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egnaposto contenuto 2"/>
          <p:cNvSpPr>
            <a:spLocks noGrp="1"/>
          </p:cNvSpPr>
          <p:nvPr>
            <p:ph idx="1"/>
          </p:nvPr>
        </p:nvSpPr>
        <p:spPr>
          <a:xfrm>
            <a:off x="2063750" y="692151"/>
            <a:ext cx="7772400" cy="4968875"/>
          </a:xfrm>
        </p:spPr>
        <p:txBody>
          <a:bodyPr/>
          <a:lstStyle/>
          <a:p>
            <a:r>
              <a:rPr lang="en-US" altLang="it-IT" smtClean="0"/>
              <a:t>Patients (n = 72) with progressive CRPC were randomized to treatment with STD or LOW. </a:t>
            </a:r>
          </a:p>
          <a:p>
            <a:r>
              <a:rPr lang="en-US" altLang="it-IT" smtClean="0"/>
              <a:t>PK samples were collected at day 1, 8 and months 2, 3, 4.</a:t>
            </a:r>
          </a:p>
          <a:p>
            <a:r>
              <a:rPr lang="en-US" altLang="it-IT" smtClean="0"/>
              <a:t>PSA was assessed monthly, and testosterone, DHEA/DHEAS were assessed every 12 weeks along with standard disease burden assessments. </a:t>
            </a:r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918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Widescreen</PresentationFormat>
  <Paragraphs>115</Paragraphs>
  <Slides>50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Struttura predefinita</vt:lpstr>
      <vt:lpstr>Documento</vt:lpstr>
      <vt:lpstr>Presentazione standard di PowerPoint</vt:lpstr>
      <vt:lpstr>Effetto del cibo</vt:lpstr>
      <vt:lpstr>Presentazione standard di PowerPoint</vt:lpstr>
      <vt:lpstr>Presentazione standard di PowerPoint</vt:lpstr>
      <vt:lpstr>Presentazione standard di PowerPoint</vt:lpstr>
      <vt:lpstr>Abiraterone acetato</vt:lpstr>
      <vt:lpstr>Studio fase 1</vt:lpstr>
      <vt:lpstr>Studio fase 2 Szmulewitz et al., 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Fruit juices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Durata dell’effetto del cibo Studio sulla biodisponibilità di blonanserin </vt:lpstr>
      <vt:lpstr>Eliminazione</vt:lpstr>
      <vt:lpstr>Escrezione</vt:lpstr>
      <vt:lpstr>Escrezione renale</vt:lpstr>
      <vt:lpstr>Presentazione standard di PowerPoint</vt:lpstr>
      <vt:lpstr>Active secretion by transporters</vt:lpstr>
      <vt:lpstr>Presentazione standard di PowerPoint</vt:lpstr>
      <vt:lpstr>Saturazione e competizione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Metabolismo</vt:lpstr>
      <vt:lpstr>Presentazione standard di PowerPoint</vt:lpstr>
      <vt:lpstr>Variabilità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Linearità/non linearità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Luca</cp:lastModifiedBy>
  <cp:revision>1</cp:revision>
  <dcterms:created xsi:type="dcterms:W3CDTF">2018-05-09T11:07:50Z</dcterms:created>
  <dcterms:modified xsi:type="dcterms:W3CDTF">2018-05-09T11:08:03Z</dcterms:modified>
</cp:coreProperties>
</file>