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0"/>
  </p:notesMasterIdLst>
  <p:sldIdLst>
    <p:sldId id="263" r:id="rId2"/>
    <p:sldId id="264" r:id="rId3"/>
    <p:sldId id="265" r:id="rId4"/>
    <p:sldId id="286" r:id="rId5"/>
    <p:sldId id="266" r:id="rId6"/>
    <p:sldId id="267" r:id="rId7"/>
    <p:sldId id="284" r:id="rId8"/>
    <p:sldId id="282" r:id="rId9"/>
    <p:sldId id="288" r:id="rId10"/>
    <p:sldId id="283" r:id="rId11"/>
    <p:sldId id="256" r:id="rId12"/>
    <p:sldId id="257" r:id="rId13"/>
    <p:sldId id="281" r:id="rId14"/>
    <p:sldId id="260" r:id="rId15"/>
    <p:sldId id="262" r:id="rId16"/>
    <p:sldId id="273" r:id="rId17"/>
    <p:sldId id="261" r:id="rId18"/>
    <p:sldId id="259" r:id="rId19"/>
    <p:sldId id="276" r:id="rId20"/>
    <p:sldId id="268" r:id="rId21"/>
    <p:sldId id="274" r:id="rId22"/>
    <p:sldId id="277" r:id="rId23"/>
    <p:sldId id="269" r:id="rId24"/>
    <p:sldId id="275" r:id="rId25"/>
    <p:sldId id="278" r:id="rId26"/>
    <p:sldId id="287" r:id="rId27"/>
    <p:sldId id="285" r:id="rId28"/>
    <p:sldId id="279" r:id="rId2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592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DDD28-BAE7-AD4E-BDA6-507E9E510374}" type="datetimeFigureOut">
              <a:rPr lang="it-IT" smtClean="0"/>
              <a:pPr/>
              <a:t>20-04-2016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0E975-7137-3E44-BB28-DC4E09D25669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455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51F20E-D999-AD4C-BCEB-47EF991F7725}" type="slidenum">
              <a:rPr lang="en-GB"/>
              <a:pPr/>
              <a:t>1</a:t>
            </a:fld>
            <a:endParaRPr lang="en-GB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152-74AF-0048-9502-5287BF4E1A12}" type="datetimeFigureOut">
              <a:rPr lang="it-IT" smtClean="0"/>
              <a:pPr/>
              <a:t>20-04-2016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1EAD-0DF4-0746-88CF-22D479927CD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152-74AF-0048-9502-5287BF4E1A12}" type="datetimeFigureOut">
              <a:rPr lang="it-IT" smtClean="0"/>
              <a:pPr/>
              <a:t>20-04-2016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1EAD-0DF4-0746-88CF-22D479927CD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152-74AF-0048-9502-5287BF4E1A12}" type="datetimeFigureOut">
              <a:rPr lang="it-IT" smtClean="0"/>
              <a:pPr/>
              <a:t>20-04-2016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1EAD-0DF4-0746-88CF-22D479927CD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152-74AF-0048-9502-5287BF4E1A12}" type="datetimeFigureOut">
              <a:rPr lang="it-IT" smtClean="0"/>
              <a:pPr/>
              <a:t>20-04-2016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1EAD-0DF4-0746-88CF-22D479927CD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152-74AF-0048-9502-5287BF4E1A12}" type="datetimeFigureOut">
              <a:rPr lang="it-IT" smtClean="0"/>
              <a:pPr/>
              <a:t>20-04-2016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1EAD-0DF4-0746-88CF-22D479927CD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152-74AF-0048-9502-5287BF4E1A12}" type="datetimeFigureOut">
              <a:rPr lang="it-IT" smtClean="0"/>
              <a:pPr/>
              <a:t>20-04-2016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1EAD-0DF4-0746-88CF-22D479927CD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152-74AF-0048-9502-5287BF4E1A12}" type="datetimeFigureOut">
              <a:rPr lang="it-IT" smtClean="0"/>
              <a:pPr/>
              <a:t>20-04-2016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1EAD-0DF4-0746-88CF-22D479927CD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152-74AF-0048-9502-5287BF4E1A12}" type="datetimeFigureOut">
              <a:rPr lang="it-IT" smtClean="0"/>
              <a:pPr/>
              <a:t>20-04-2016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1EAD-0DF4-0746-88CF-22D479927CD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152-74AF-0048-9502-5287BF4E1A12}" type="datetimeFigureOut">
              <a:rPr lang="it-IT" smtClean="0"/>
              <a:pPr/>
              <a:t>20-04-2016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1EAD-0DF4-0746-88CF-22D479927CD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152-74AF-0048-9502-5287BF4E1A12}" type="datetimeFigureOut">
              <a:rPr lang="it-IT" smtClean="0"/>
              <a:pPr/>
              <a:t>20-04-2016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1EAD-0DF4-0746-88CF-22D479927CD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152-74AF-0048-9502-5287BF4E1A12}" type="datetimeFigureOut">
              <a:rPr lang="it-IT" smtClean="0"/>
              <a:pPr/>
              <a:t>20-04-2016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1EAD-0DF4-0746-88CF-22D479927CD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FC152-74AF-0048-9502-5287BF4E1A12}" type="datetimeFigureOut">
              <a:rPr lang="it-IT" smtClean="0"/>
              <a:pPr/>
              <a:t>20-04-2016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C1EAD-0DF4-0746-88CF-22D479927CD6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8"/>
            <a:ext cx="9144000" cy="760412"/>
          </a:xfrm>
          <a:solidFill>
            <a:srgbClr val="000090"/>
          </a:solidFill>
        </p:spPr>
        <p:txBody>
          <a:bodyPr>
            <a:normAutofit/>
          </a:bodyPr>
          <a:lstStyle/>
          <a:p>
            <a:r>
              <a:rPr lang="en-GB" sz="3200" dirty="0" err="1" smtClean="0">
                <a:solidFill>
                  <a:srgbClr val="FFFFFF"/>
                </a:solidFill>
                <a:latin typeface="Arial"/>
                <a:cs typeface="Arial"/>
              </a:rPr>
              <a:t>Ricombinazione</a:t>
            </a:r>
            <a:r>
              <a:rPr lang="en-GB" sz="3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  <a:latin typeface="Arial"/>
                <a:cs typeface="Arial"/>
              </a:rPr>
              <a:t>sito</a:t>
            </a:r>
            <a:r>
              <a:rPr lang="en-GB" sz="3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  <a:latin typeface="Arial"/>
                <a:cs typeface="Arial"/>
              </a:rPr>
              <a:t>specifica</a:t>
            </a:r>
            <a:endParaRPr lang="en-GB" sz="32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304800" y="914400"/>
            <a:ext cx="83486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600" dirty="0" err="1">
                <a:solidFill>
                  <a:srgbClr val="000000"/>
                </a:solidFill>
                <a:latin typeface="Arial"/>
                <a:cs typeface="Arial"/>
              </a:rPr>
              <a:t>Nei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/>
                <a:cs typeface="Arial"/>
              </a:rPr>
              <a:t>microorganismi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/>
                <a:cs typeface="Arial"/>
              </a:rPr>
              <a:t>sono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/>
                <a:cs typeface="Arial"/>
              </a:rPr>
              <a:t>stati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/>
                <a:cs typeface="Arial"/>
              </a:rPr>
              <a:t>individuati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latin typeface="Arial"/>
                <a:cs typeface="Arial"/>
              </a:rPr>
              <a:t>enzimi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/>
                <a:cs typeface="Arial"/>
              </a:rPr>
              <a:t>che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/>
                <a:cs typeface="Arial"/>
              </a:rPr>
              <a:t>fanno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/>
                <a:cs typeface="Arial"/>
              </a:rPr>
              <a:t>avvenire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latin typeface="Arial"/>
                <a:cs typeface="Arial"/>
              </a:rPr>
              <a:t>ricombinazione</a:t>
            </a:r>
            <a:r>
              <a:rPr lang="en-GB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latin typeface="Arial"/>
                <a:cs typeface="Arial"/>
              </a:rPr>
              <a:t>sito</a:t>
            </a:r>
            <a:r>
              <a:rPr lang="en-GB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latin typeface="Arial"/>
                <a:cs typeface="Arial"/>
              </a:rPr>
              <a:t>specifica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/>
                <a:cs typeface="Arial"/>
              </a:rPr>
              <a:t>riconoscendo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cs typeface="Arial"/>
              </a:rPr>
              <a:t>e </a:t>
            </a:r>
            <a:r>
              <a:rPr lang="en-GB" sz="1600" dirty="0" err="1" smtClean="0">
                <a:solidFill>
                  <a:srgbClr val="000000"/>
                </a:solidFill>
                <a:latin typeface="Arial"/>
                <a:cs typeface="Arial"/>
              </a:rPr>
              <a:t>tagliando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Arial"/>
                <a:cs typeface="Arial"/>
              </a:rPr>
              <a:t>delle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Arial"/>
                <a:cs typeface="Arial"/>
              </a:rPr>
              <a:t>specifiche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Arial"/>
                <a:cs typeface="Arial"/>
              </a:rPr>
              <a:t>sequenze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cs typeface="Arial"/>
              </a:rPr>
              <a:t> di DNA</a:t>
            </a:r>
            <a:endParaRPr lang="en-GB" sz="1600" dirty="0" smtClean="0">
              <a:solidFill>
                <a:srgbClr val="000000"/>
              </a:solidFill>
              <a:latin typeface="Arial"/>
              <a:ea typeface="Arial" charset="0"/>
              <a:cs typeface="Arial"/>
            </a:endParaRPr>
          </a:p>
          <a:p>
            <a:endParaRPr lang="en-GB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GB" sz="1600" dirty="0" err="1">
                <a:solidFill>
                  <a:srgbClr val="000000"/>
                </a:solidFill>
                <a:latin typeface="Arial"/>
                <a:cs typeface="Arial"/>
              </a:rPr>
              <a:t>Q</a:t>
            </a:r>
            <a:r>
              <a:rPr lang="en-GB" sz="1600" dirty="0" err="1" smtClean="0">
                <a:solidFill>
                  <a:srgbClr val="000000"/>
                </a:solidFill>
                <a:latin typeface="Arial"/>
                <a:cs typeface="Arial"/>
              </a:rPr>
              <a:t>uesti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/>
                <a:cs typeface="Arial"/>
              </a:rPr>
              <a:t>sistemi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/>
                <a:cs typeface="Arial"/>
              </a:rPr>
              <a:t>derivano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Arial"/>
                <a:cs typeface="Arial"/>
              </a:rPr>
              <a:t>dal’applicazione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di un </a:t>
            </a:r>
            <a:r>
              <a:rPr lang="en-GB" sz="1600" dirty="0" err="1">
                <a:solidFill>
                  <a:srgbClr val="000000"/>
                </a:solidFill>
                <a:latin typeface="Arial"/>
                <a:cs typeface="Arial"/>
              </a:rPr>
              <a:t>processo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/>
                <a:cs typeface="Arial"/>
              </a:rPr>
              <a:t>naturale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 di </a:t>
            </a:r>
            <a:r>
              <a:rPr lang="en-GB" sz="1600" dirty="0" err="1">
                <a:solidFill>
                  <a:srgbClr val="000000"/>
                </a:solidFill>
                <a:latin typeface="Arial"/>
                <a:cs typeface="Arial"/>
              </a:rPr>
              <a:t>ricombinazione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/>
                <a:cs typeface="Arial"/>
              </a:rPr>
              <a:t>utilizzabile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/>
                <a:cs typeface="Arial"/>
              </a:rPr>
              <a:t>anche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en-GB" sz="1600" dirty="0" err="1">
                <a:solidFill>
                  <a:srgbClr val="000000"/>
                </a:solidFill>
                <a:latin typeface="Arial"/>
                <a:cs typeface="Arial"/>
              </a:rPr>
              <a:t>altri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Arial"/>
                <a:cs typeface="Arial"/>
              </a:rPr>
              <a:t>organismi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cs typeface="Arial"/>
              </a:rPr>
              <a:t>; </a:t>
            </a:r>
            <a:r>
              <a:rPr lang="en-GB" sz="1600" dirty="0" err="1" smtClean="0">
                <a:solidFill>
                  <a:srgbClr val="000000"/>
                </a:solidFill>
                <a:latin typeface="Arial"/>
                <a:cs typeface="Arial"/>
              </a:rPr>
              <a:t>il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principio </a:t>
            </a:r>
            <a:r>
              <a:rPr lang="en-GB" sz="1600" dirty="0" err="1">
                <a:solidFill>
                  <a:srgbClr val="000000"/>
                </a:solidFill>
                <a:latin typeface="Arial"/>
                <a:cs typeface="Arial"/>
              </a:rPr>
              <a:t>è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/>
                <a:cs typeface="Arial"/>
              </a:rPr>
              <a:t>applicabile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/>
                <a:cs typeface="Arial"/>
              </a:rPr>
              <a:t>perchè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/>
                <a:cs typeface="Arial"/>
              </a:rPr>
              <a:t>il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 DNA </a:t>
            </a:r>
            <a:r>
              <a:rPr lang="en-GB" sz="1600" dirty="0" err="1">
                <a:solidFill>
                  <a:srgbClr val="000000"/>
                </a:solidFill>
                <a:latin typeface="Arial"/>
                <a:cs typeface="Arial"/>
              </a:rPr>
              <a:t>è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Arial"/>
                <a:cs typeface="Arial"/>
              </a:rPr>
              <a:t>universale</a:t>
            </a:r>
            <a:endParaRPr lang="en-GB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3796" name="Immagine 7" descr="Schermata 2015-03-08 alle 15.52.1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606" y="2463800"/>
            <a:ext cx="7928794" cy="418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UGENWebsitepictures2010GEN13_July10AssayTutorialSigmaSigma_Fig118631227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72532" y="1100668"/>
            <a:ext cx="8301390" cy="4947628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-6862"/>
            <a:ext cx="9144000" cy="1015663"/>
          </a:xfrm>
          <a:prstGeom prst="rect">
            <a:avLst/>
          </a:prstGeom>
          <a:solidFill>
            <a:srgbClr val="00009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Il </a:t>
            </a:r>
            <a:r>
              <a:rPr lang="en-US" sz="3200" dirty="0" err="1" smtClean="0">
                <a:solidFill>
                  <a:srgbClr val="FFFFFF"/>
                </a:solidFill>
              </a:rPr>
              <a:t>sistema</a:t>
            </a:r>
            <a:r>
              <a:rPr lang="en-US" sz="3200" dirty="0" smtClean="0">
                <a:solidFill>
                  <a:srgbClr val="FFFFFF"/>
                </a:solidFill>
              </a:rPr>
              <a:t> ZNF-FOK-I</a:t>
            </a:r>
          </a:p>
          <a:p>
            <a:pPr algn="ctr"/>
            <a:endParaRPr lang="it-IT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34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2927"/>
            <a:ext cx="9144000" cy="553998"/>
          </a:xfrm>
          <a:prstGeom prst="rect">
            <a:avLst/>
          </a:prstGeom>
          <a:solidFill>
            <a:srgbClr val="000090"/>
          </a:solidFill>
        </p:spPr>
        <p:txBody>
          <a:bodyPr wrap="square">
            <a:spAutoFit/>
          </a:bodyPr>
          <a:lstStyle/>
          <a:p>
            <a:pPr algn="ctr"/>
            <a:r>
              <a:rPr lang="it-IT" sz="3000" dirty="0" smtClean="0">
                <a:solidFill>
                  <a:srgbClr val="FFFFFF"/>
                </a:solidFill>
                <a:latin typeface="Arial"/>
                <a:ea typeface="Comic Sans MS" charset="0"/>
                <a:cs typeface="Arial"/>
              </a:rPr>
              <a:t>Gene editing: il Sistema CRISPR-Cas9</a:t>
            </a:r>
            <a:endParaRPr lang="it-IT" sz="3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-6347" y="4318385"/>
            <a:ext cx="93852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ial"/>
                <a:cs typeface="Arial"/>
              </a:rPr>
              <a:t>Il sistema è stato scoperto in E. coli</a:t>
            </a:r>
            <a:r>
              <a:rPr lang="it-IT" sz="1400" dirty="0" smtClean="0">
                <a:latin typeface="Arial"/>
                <a:cs typeface="Arial"/>
              </a:rPr>
              <a:t> negli anni ‘80 e </a:t>
            </a:r>
            <a:r>
              <a:rPr lang="it-IT" sz="1400" dirty="0" smtClean="0">
                <a:latin typeface="Arial"/>
                <a:cs typeface="Arial"/>
              </a:rPr>
              <a:t>rappresenta un </a:t>
            </a:r>
            <a:r>
              <a:rPr lang="it-IT" sz="1400" b="1" dirty="0" smtClean="0">
                <a:latin typeface="Arial"/>
                <a:cs typeface="Arial"/>
              </a:rPr>
              <a:t>sistema adattativo di immunità </a:t>
            </a:r>
            <a:r>
              <a:rPr lang="it-IT" sz="1400" dirty="0" smtClean="0">
                <a:latin typeface="Arial"/>
                <a:cs typeface="Arial"/>
              </a:rPr>
              <a:t>nei batteri contro invasioni di sequenze estranee (batteriofagi, plasmidi ecc).</a:t>
            </a:r>
          </a:p>
          <a:p>
            <a:endParaRPr lang="it-IT" sz="1400" dirty="0" smtClean="0">
              <a:latin typeface="Arial"/>
              <a:cs typeface="Arial"/>
            </a:endParaRPr>
          </a:p>
          <a:p>
            <a:r>
              <a:rPr lang="it-IT" sz="1400" dirty="0" smtClean="0">
                <a:latin typeface="Arial"/>
                <a:cs typeface="Arial"/>
              </a:rPr>
              <a:t>Una </a:t>
            </a:r>
            <a:r>
              <a:rPr lang="it-IT" sz="1400" b="1" dirty="0" smtClean="0">
                <a:latin typeface="Arial"/>
                <a:cs typeface="Arial"/>
              </a:rPr>
              <a:t>nucleasi CAS-9</a:t>
            </a:r>
            <a:r>
              <a:rPr lang="it-IT" sz="1400" dirty="0" smtClean="0">
                <a:latin typeface="Arial"/>
                <a:cs typeface="Arial"/>
              </a:rPr>
              <a:t>, </a:t>
            </a:r>
            <a:r>
              <a:rPr lang="it-IT" sz="1400" dirty="0" err="1" smtClean="0">
                <a:latin typeface="Arial"/>
                <a:cs typeface="Arial"/>
              </a:rPr>
              <a:t>CRISPR-associated</a:t>
            </a:r>
            <a:r>
              <a:rPr lang="it-IT" sz="1400" dirty="0" smtClean="0">
                <a:latin typeface="Arial"/>
                <a:cs typeface="Arial"/>
              </a:rPr>
              <a:t> </a:t>
            </a:r>
            <a:r>
              <a:rPr lang="it-IT" sz="1400" dirty="0" err="1" smtClean="0">
                <a:latin typeface="Arial"/>
                <a:cs typeface="Arial"/>
              </a:rPr>
              <a:t>nuclease</a:t>
            </a:r>
            <a:r>
              <a:rPr lang="it-IT" sz="1400" dirty="0" smtClean="0">
                <a:latin typeface="Arial"/>
                <a:cs typeface="Arial"/>
              </a:rPr>
              <a:t> gene</a:t>
            </a:r>
          </a:p>
          <a:p>
            <a:endParaRPr lang="it-IT" sz="1400" dirty="0" smtClean="0">
              <a:latin typeface="Arial"/>
              <a:cs typeface="Arial"/>
            </a:endParaRPr>
          </a:p>
          <a:p>
            <a:r>
              <a:rPr lang="it-IT" sz="1400" dirty="0" smtClean="0">
                <a:latin typeface="Arial"/>
                <a:cs typeface="Arial"/>
              </a:rPr>
              <a:t>Un </a:t>
            </a:r>
            <a:r>
              <a:rPr lang="it-IT" sz="1400" b="1" dirty="0" smtClean="0">
                <a:latin typeface="Arial"/>
                <a:cs typeface="Arial"/>
              </a:rPr>
              <a:t>CRISPR </a:t>
            </a:r>
            <a:r>
              <a:rPr lang="it-IT" sz="1400" b="1" dirty="0">
                <a:latin typeface="Arial"/>
                <a:cs typeface="Arial"/>
              </a:rPr>
              <a:t>RNA (</a:t>
            </a:r>
            <a:r>
              <a:rPr lang="it-IT" sz="1400" b="1" dirty="0" err="1">
                <a:latin typeface="Arial"/>
                <a:cs typeface="Arial"/>
              </a:rPr>
              <a:t>crRNA</a:t>
            </a:r>
            <a:r>
              <a:rPr lang="it-IT" sz="1400" dirty="0" smtClean="0">
                <a:latin typeface="Arial"/>
                <a:cs typeface="Arial"/>
              </a:rPr>
              <a:t>) che contiene una </a:t>
            </a:r>
            <a:r>
              <a:rPr lang="it-IT" sz="1400" b="1" dirty="0" smtClean="0">
                <a:latin typeface="Arial"/>
                <a:cs typeface="Arial"/>
              </a:rPr>
              <a:t>sequenza complementare al DNA esogeno</a:t>
            </a:r>
            <a:r>
              <a:rPr lang="it-IT" sz="1400" dirty="0" smtClean="0">
                <a:latin typeface="Arial"/>
                <a:cs typeface="Arial"/>
              </a:rPr>
              <a:t>,  virus o plasmide</a:t>
            </a:r>
          </a:p>
          <a:p>
            <a:r>
              <a:rPr lang="it-IT" sz="1400" dirty="0" smtClean="0">
                <a:latin typeface="Arial"/>
                <a:cs typeface="Arial"/>
              </a:rPr>
              <a:t> </a:t>
            </a:r>
          </a:p>
          <a:p>
            <a:r>
              <a:rPr lang="it-IT" sz="1400" dirty="0" smtClean="0">
                <a:latin typeface="Arial"/>
                <a:cs typeface="Arial"/>
              </a:rPr>
              <a:t>Un </a:t>
            </a:r>
            <a:r>
              <a:rPr lang="it-IT" sz="1400" b="1" dirty="0" smtClean="0">
                <a:latin typeface="Arial"/>
                <a:cs typeface="Arial"/>
              </a:rPr>
              <a:t>trans </a:t>
            </a:r>
            <a:r>
              <a:rPr lang="it-IT" sz="1400" b="1" dirty="0" err="1" smtClean="0">
                <a:latin typeface="Arial"/>
                <a:cs typeface="Arial"/>
              </a:rPr>
              <a:t>activating</a:t>
            </a:r>
            <a:r>
              <a:rPr lang="it-IT" sz="1400" b="1" dirty="0" smtClean="0">
                <a:latin typeface="Arial"/>
                <a:cs typeface="Arial"/>
              </a:rPr>
              <a:t> RNA </a:t>
            </a:r>
            <a:r>
              <a:rPr lang="it-IT" sz="1400" b="1" dirty="0">
                <a:latin typeface="Arial"/>
                <a:cs typeface="Arial"/>
              </a:rPr>
              <a:t>(</a:t>
            </a:r>
            <a:r>
              <a:rPr lang="it-IT" sz="1400" b="1" dirty="0" err="1">
                <a:latin typeface="Arial"/>
                <a:cs typeface="Arial"/>
              </a:rPr>
              <a:t>tracrRNA</a:t>
            </a:r>
            <a:r>
              <a:rPr lang="it-IT" sz="1400" b="1" dirty="0">
                <a:latin typeface="Arial"/>
                <a:cs typeface="Arial"/>
              </a:rPr>
              <a:t>)</a:t>
            </a:r>
            <a:r>
              <a:rPr lang="it-IT" sz="1400" b="1" dirty="0" smtClean="0">
                <a:latin typeface="Arial"/>
                <a:cs typeface="Arial"/>
              </a:rPr>
              <a:t> che interagisce con CAS9 </a:t>
            </a:r>
            <a:r>
              <a:rPr lang="it-IT" sz="1400" dirty="0" smtClean="0">
                <a:latin typeface="Arial"/>
                <a:cs typeface="Arial"/>
              </a:rPr>
              <a:t>per dirigere la degradazione sequenza specifica del DNA esogeno.</a:t>
            </a:r>
          </a:p>
          <a:p>
            <a:endParaRPr lang="it-IT" sz="1400" dirty="0" smtClean="0">
              <a:latin typeface="Arial"/>
              <a:cs typeface="Arial"/>
            </a:endParaRPr>
          </a:p>
          <a:p>
            <a:r>
              <a:rPr lang="it-IT" sz="1400" b="1" dirty="0" err="1" smtClean="0">
                <a:latin typeface="Arial"/>
                <a:cs typeface="Arial"/>
              </a:rPr>
              <a:t>crRNA</a:t>
            </a:r>
            <a:r>
              <a:rPr lang="it-IT" sz="1400" b="1" dirty="0" smtClean="0">
                <a:latin typeface="Arial"/>
                <a:cs typeface="Arial"/>
              </a:rPr>
              <a:t> e </a:t>
            </a:r>
            <a:r>
              <a:rPr lang="it-IT" sz="1400" b="1" dirty="0" err="1" smtClean="0">
                <a:latin typeface="Arial"/>
                <a:cs typeface="Arial"/>
              </a:rPr>
              <a:t>tracrRNA</a:t>
            </a:r>
            <a:r>
              <a:rPr lang="it-IT" sz="1400" b="1" dirty="0" smtClean="0">
                <a:latin typeface="Arial"/>
                <a:cs typeface="Arial"/>
              </a:rPr>
              <a:t> si appiano per </a:t>
            </a:r>
            <a:r>
              <a:rPr lang="it-IT" sz="1400" dirty="0" smtClean="0">
                <a:latin typeface="Arial"/>
                <a:cs typeface="Arial"/>
              </a:rPr>
              <a:t>formare un </a:t>
            </a:r>
            <a:r>
              <a:rPr lang="it-IT" sz="1400" b="1" dirty="0" smtClean="0">
                <a:latin typeface="Arial"/>
                <a:cs typeface="Arial"/>
              </a:rPr>
              <a:t>RNA guida (</a:t>
            </a:r>
            <a:r>
              <a:rPr lang="it-IT" sz="1400" b="1" dirty="0" err="1" smtClean="0">
                <a:latin typeface="Arial"/>
                <a:cs typeface="Arial"/>
              </a:rPr>
              <a:t>sgRNA</a:t>
            </a:r>
            <a:r>
              <a:rPr lang="it-IT" sz="1400" dirty="0">
                <a:latin typeface="Arial"/>
                <a:cs typeface="Arial"/>
              </a:rPr>
              <a:t>)</a:t>
            </a:r>
            <a:r>
              <a:rPr lang="it-IT" sz="1400" dirty="0" smtClean="0">
                <a:latin typeface="Arial"/>
                <a:cs typeface="Arial"/>
              </a:rPr>
              <a:t>  </a:t>
            </a:r>
          </a:p>
        </p:txBody>
      </p:sp>
      <p:pic>
        <p:nvPicPr>
          <p:cNvPr id="6" name="Immagine 5" descr="Schermata 2015-02-11 a 15.36.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1" y="551071"/>
            <a:ext cx="6007100" cy="380315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" y="1213007"/>
            <a:ext cx="3423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err="1" smtClean="0">
                <a:latin typeface="Arial"/>
                <a:cs typeface="Arial"/>
              </a:rPr>
              <a:t>CRISPRs</a:t>
            </a:r>
            <a:r>
              <a:rPr lang="it-IT" sz="1600" b="1" dirty="0" smtClean="0">
                <a:latin typeface="Arial"/>
                <a:cs typeface="Arial"/>
              </a:rPr>
              <a:t> </a:t>
            </a:r>
          </a:p>
          <a:p>
            <a:r>
              <a:rPr lang="it-IT" sz="1600" b="1" dirty="0" smtClean="0">
                <a:latin typeface="Arial"/>
                <a:cs typeface="Arial"/>
              </a:rPr>
              <a:t>(</a:t>
            </a:r>
            <a:r>
              <a:rPr lang="it-IT" sz="1600" b="1" dirty="0" err="1" smtClean="0">
                <a:latin typeface="Arial"/>
                <a:cs typeface="Arial"/>
              </a:rPr>
              <a:t>clustered</a:t>
            </a:r>
            <a:r>
              <a:rPr lang="it-IT" sz="1600" b="1" dirty="0" smtClean="0">
                <a:latin typeface="Arial"/>
                <a:cs typeface="Arial"/>
              </a:rPr>
              <a:t> </a:t>
            </a:r>
            <a:r>
              <a:rPr lang="it-IT" sz="1600" b="1" dirty="0" err="1" smtClean="0">
                <a:latin typeface="Arial"/>
                <a:cs typeface="Arial"/>
              </a:rPr>
              <a:t>regularly</a:t>
            </a:r>
            <a:r>
              <a:rPr lang="it-IT" sz="1600" b="1" dirty="0" smtClean="0">
                <a:latin typeface="Arial"/>
                <a:cs typeface="Arial"/>
              </a:rPr>
              <a:t> </a:t>
            </a:r>
            <a:r>
              <a:rPr lang="it-IT" sz="1600" b="1" dirty="0" err="1" smtClean="0">
                <a:latin typeface="Arial"/>
                <a:cs typeface="Arial"/>
              </a:rPr>
              <a:t>interspaced</a:t>
            </a:r>
            <a:r>
              <a:rPr lang="it-IT" sz="1600" b="1" dirty="0" smtClean="0">
                <a:latin typeface="Arial"/>
                <a:cs typeface="Arial"/>
              </a:rPr>
              <a:t> </a:t>
            </a:r>
          </a:p>
          <a:p>
            <a:r>
              <a:rPr lang="it-IT" sz="1600" b="1" dirty="0" smtClean="0">
                <a:latin typeface="Arial"/>
                <a:cs typeface="Arial"/>
              </a:rPr>
              <a:t>short </a:t>
            </a:r>
            <a:r>
              <a:rPr lang="it-IT" sz="1600" b="1" dirty="0" err="1" smtClean="0">
                <a:latin typeface="Arial"/>
                <a:cs typeface="Arial"/>
              </a:rPr>
              <a:t>palindromic</a:t>
            </a:r>
            <a:r>
              <a:rPr lang="it-IT" sz="1600" b="1" dirty="0" smtClean="0">
                <a:latin typeface="Arial"/>
                <a:cs typeface="Arial"/>
              </a:rPr>
              <a:t> </a:t>
            </a:r>
            <a:r>
              <a:rPr lang="it-IT" sz="1600" b="1" dirty="0" err="1" smtClean="0">
                <a:latin typeface="Arial"/>
                <a:cs typeface="Arial"/>
              </a:rPr>
              <a:t>repeats</a:t>
            </a:r>
            <a:r>
              <a:rPr lang="it-IT" sz="1600" b="1" dirty="0" smtClean="0">
                <a:latin typeface="Arial"/>
                <a:cs typeface="Arial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87400"/>
            <a:ext cx="8229600" cy="88817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it-IT" sz="1600" dirty="0" smtClean="0">
                <a:latin typeface="Arial"/>
                <a:cs typeface="Arial"/>
              </a:rPr>
              <a:t>      Il sistema </a:t>
            </a:r>
            <a:r>
              <a:rPr lang="it-IT" sz="1600" b="1" dirty="0" smtClean="0">
                <a:latin typeface="Arial"/>
                <a:cs typeface="Arial"/>
              </a:rPr>
              <a:t>CRISPR </a:t>
            </a:r>
            <a:r>
              <a:rPr lang="it-IT" sz="1600" b="1" dirty="0">
                <a:latin typeface="Arial"/>
                <a:cs typeface="Arial"/>
              </a:rPr>
              <a:t>RNA/Cas9</a:t>
            </a:r>
            <a:r>
              <a:rPr lang="it-IT" sz="1600" b="1" dirty="0" smtClean="0">
                <a:latin typeface="Arial"/>
                <a:cs typeface="Arial"/>
              </a:rPr>
              <a:t> </a:t>
            </a:r>
            <a:r>
              <a:rPr lang="it-IT" sz="1600" dirty="0" smtClean="0">
                <a:latin typeface="Arial"/>
                <a:cs typeface="Arial"/>
              </a:rPr>
              <a:t>può indurre rotture del DNA a doppia elica </a:t>
            </a:r>
            <a:r>
              <a:rPr lang="it-IT" sz="1600" dirty="0" err="1" smtClean="0">
                <a:latin typeface="Arial"/>
                <a:cs typeface="Arial"/>
              </a:rPr>
              <a:t>sito-specifiche</a:t>
            </a:r>
            <a:r>
              <a:rPr lang="it-IT" sz="1600" dirty="0" smtClean="0">
                <a:latin typeface="Arial"/>
                <a:cs typeface="Arial"/>
              </a:rPr>
              <a:t>  </a:t>
            </a:r>
          </a:p>
          <a:p>
            <a:pPr>
              <a:buNone/>
            </a:pPr>
            <a:r>
              <a:rPr lang="it-IT" sz="1600" dirty="0" smtClean="0">
                <a:latin typeface="Arial"/>
                <a:cs typeface="Arial"/>
              </a:rPr>
              <a:t>     (</a:t>
            </a:r>
            <a:r>
              <a:rPr lang="it-IT" sz="1600" b="1" dirty="0" smtClean="0">
                <a:latin typeface="Arial"/>
                <a:cs typeface="Arial"/>
              </a:rPr>
              <a:t>site</a:t>
            </a:r>
            <a:r>
              <a:rPr lang="it-IT" sz="1600" b="1" dirty="0">
                <a:latin typeface="Arial"/>
                <a:cs typeface="Arial"/>
              </a:rPr>
              <a:t>-</a:t>
            </a:r>
            <a:r>
              <a:rPr lang="it-IT" sz="1600" b="1" dirty="0" err="1" smtClean="0">
                <a:latin typeface="Arial"/>
                <a:cs typeface="Arial"/>
              </a:rPr>
              <a:t>specific</a:t>
            </a:r>
            <a:r>
              <a:rPr lang="it-IT" sz="1600" b="1" dirty="0" smtClean="0">
                <a:latin typeface="Arial"/>
                <a:cs typeface="Arial"/>
              </a:rPr>
              <a:t> </a:t>
            </a:r>
            <a:r>
              <a:rPr lang="it-IT" sz="1600" b="1" dirty="0" err="1" smtClean="0">
                <a:latin typeface="Arial"/>
                <a:cs typeface="Arial"/>
              </a:rPr>
              <a:t>DSBs</a:t>
            </a:r>
            <a:r>
              <a:rPr lang="it-IT" sz="1600" b="1" dirty="0" smtClean="0">
                <a:latin typeface="Arial"/>
                <a:cs typeface="Arial"/>
              </a:rPr>
              <a:t>) anche in genomi eucariotici</a:t>
            </a:r>
            <a:r>
              <a:rPr lang="it-IT" sz="1600" dirty="0" smtClean="0">
                <a:latin typeface="Arial"/>
                <a:cs typeface="Arial"/>
              </a:rPr>
              <a:t> (cellule di mammifero, cellule umane staminali, </a:t>
            </a:r>
            <a:r>
              <a:rPr lang="it-IT" sz="1600" dirty="0" err="1" smtClean="0">
                <a:latin typeface="Arial"/>
                <a:cs typeface="Arial"/>
              </a:rPr>
              <a:t>zebrafish</a:t>
            </a:r>
            <a:r>
              <a:rPr lang="it-IT" sz="1600" dirty="0" smtClean="0">
                <a:latin typeface="Arial"/>
                <a:cs typeface="Arial"/>
              </a:rPr>
              <a:t>, </a:t>
            </a:r>
            <a:r>
              <a:rPr lang="it-IT" sz="1600" dirty="0" err="1" smtClean="0">
                <a:latin typeface="Arial"/>
                <a:cs typeface="Arial"/>
              </a:rPr>
              <a:t>Drosophila</a:t>
            </a:r>
            <a:r>
              <a:rPr lang="it-IT" sz="1600" dirty="0" smtClean="0">
                <a:latin typeface="Arial"/>
                <a:cs typeface="Arial"/>
              </a:rPr>
              <a:t> e lievito)</a:t>
            </a:r>
            <a:endParaRPr lang="it-IT" sz="1600" dirty="0">
              <a:latin typeface="Arial"/>
              <a:cs typeface="Arial"/>
            </a:endParaRPr>
          </a:p>
        </p:txBody>
      </p:sp>
      <p:pic>
        <p:nvPicPr>
          <p:cNvPr id="5" name="Immagine 4" descr="Schermata 2015-02-11 a 15.22.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45" y="1675573"/>
            <a:ext cx="7449205" cy="475145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FFFF"/>
                </a:solidFill>
                <a:latin typeface="Arial"/>
                <a:cs typeface="Arial"/>
              </a:rPr>
              <a:t>Utilizzo di CRISPR RNA/Cas9 di tipo II nei genomi </a:t>
            </a:r>
            <a:r>
              <a:rPr lang="it-IT" sz="2800" dirty="0" err="1" smtClean="0">
                <a:solidFill>
                  <a:srgbClr val="FFFFFF"/>
                </a:solidFill>
                <a:latin typeface="Arial"/>
                <a:cs typeface="Arial"/>
              </a:rPr>
              <a:t>eucariotici</a:t>
            </a:r>
            <a:endParaRPr lang="it-IT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6-04-15 alle 20.30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1" y="584201"/>
            <a:ext cx="8177443" cy="6121400"/>
          </a:xfrm>
          <a:prstGeom prst="rect">
            <a:avLst/>
          </a:prstGeom>
        </p:spPr>
      </p:pic>
      <p:pic>
        <p:nvPicPr>
          <p:cNvPr id="5" name="Immagine 4" descr="Schermata 2016-04-15 alle 20.46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770058" y="1574799"/>
            <a:ext cx="2285041" cy="236537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70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CRIS_CAS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681295"/>
            <a:ext cx="7327900" cy="563358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FFFF"/>
                </a:solidFill>
                <a:latin typeface="Arial"/>
                <a:cs typeface="Arial"/>
              </a:rPr>
              <a:t>CRISPR RNA/Cas9: gene </a:t>
            </a:r>
            <a:r>
              <a:rPr lang="it-IT" sz="2800" dirty="0" err="1" smtClean="0">
                <a:solidFill>
                  <a:srgbClr val="FFFFFF"/>
                </a:solidFill>
                <a:latin typeface="Arial"/>
                <a:cs typeface="Arial"/>
              </a:rPr>
              <a:t>disruption</a:t>
            </a:r>
            <a:r>
              <a:rPr lang="it-IT" sz="2800" dirty="0" smtClean="0">
                <a:solidFill>
                  <a:srgbClr val="FFFFFF"/>
                </a:solidFill>
                <a:latin typeface="Arial"/>
                <a:cs typeface="Arial"/>
              </a:rPr>
              <a:t> e gene editing</a:t>
            </a:r>
            <a:endParaRPr lang="it-IT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4762"/>
            <a:ext cx="9144000" cy="57626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it-IT" sz="3200" dirty="0" smtClean="0">
                <a:solidFill>
                  <a:srgbClr val="FFFFFF"/>
                </a:solidFill>
                <a:latin typeface="Arial"/>
                <a:cs typeface="Arial"/>
              </a:rPr>
              <a:t>Gene </a:t>
            </a:r>
            <a:r>
              <a:rPr lang="it-IT" sz="3200" dirty="0" err="1" smtClean="0">
                <a:solidFill>
                  <a:srgbClr val="FFFFFF"/>
                </a:solidFill>
                <a:latin typeface="Arial"/>
                <a:cs typeface="Arial"/>
              </a:rPr>
              <a:t>disruption</a:t>
            </a:r>
            <a:r>
              <a:rPr lang="it-IT" sz="3200" dirty="0" smtClean="0">
                <a:solidFill>
                  <a:srgbClr val="FFFFFF"/>
                </a:solidFill>
                <a:latin typeface="Arial"/>
                <a:cs typeface="Arial"/>
              </a:rPr>
              <a:t> mediante riparazione NHEJ </a:t>
            </a:r>
            <a:endParaRPr lang="it-IT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" name="Immagine 5" descr="CRIS_CASP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31" y="1193800"/>
            <a:ext cx="8261969" cy="50938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0" y="-4762"/>
            <a:ext cx="9144000" cy="576262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it-IT" sz="3200" dirty="0" smtClean="0">
                <a:solidFill>
                  <a:srgbClr val="FFFFFF"/>
                </a:solidFill>
                <a:latin typeface="Arial"/>
                <a:cs typeface="Arial"/>
              </a:rPr>
              <a:t>Gene editing mediante riparazione HDR</a:t>
            </a:r>
            <a:endParaRPr lang="it-IT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5" name="Immagine 4" descr="Schermata 04-2457131 alle 22.20.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990600"/>
            <a:ext cx="7778896" cy="500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RIS_CASP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1738"/>
            <a:ext cx="9144000" cy="303212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FFFF"/>
                </a:solidFill>
                <a:latin typeface="Arial"/>
                <a:cs typeface="Arial"/>
              </a:rPr>
              <a:t> CRISPR RNA/Cas9 per attivare o inattivare geni  </a:t>
            </a:r>
            <a:endParaRPr lang="it-IT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5-04-18 alle 21.07.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70" y="1460500"/>
            <a:ext cx="8502367" cy="2927350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54062"/>
          </a:xfrm>
          <a:solidFill>
            <a:srgbClr val="000090"/>
          </a:solidFill>
        </p:spPr>
        <p:txBody>
          <a:bodyPr/>
          <a:lstStyle/>
          <a:p>
            <a:r>
              <a:rPr lang="it-IT" sz="2800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Il metodo MCR (</a:t>
            </a:r>
            <a:r>
              <a:rPr lang="it-IT" sz="2800" dirty="0" err="1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mutagenic</a:t>
            </a:r>
            <a:r>
              <a:rPr lang="it-IT" sz="2800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it-IT" sz="2800" dirty="0" err="1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chain</a:t>
            </a:r>
            <a:r>
              <a:rPr lang="it-IT" sz="2800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it-IT" sz="2800" dirty="0" err="1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reaction</a:t>
            </a:r>
            <a:r>
              <a:rPr lang="it-IT" sz="2800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) in </a:t>
            </a:r>
            <a:r>
              <a:rPr lang="it-IT" sz="2800" dirty="0" err="1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Drosophila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44674" y="4494768"/>
            <a:ext cx="259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/>
                <a:cs typeface="Arial"/>
              </a:rPr>
              <a:t>Science, 24 aprile 2015</a:t>
            </a:r>
            <a:endParaRPr lang="it-IT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5-04-28 a 14.41.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225" y="0"/>
            <a:ext cx="351155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87325" y="321736"/>
            <a:ext cx="4829176" cy="5755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Arial"/>
                <a:cs typeface="Arial"/>
              </a:rPr>
              <a:t>La </a:t>
            </a:r>
            <a:r>
              <a:rPr lang="it-IT" sz="1600" b="1" dirty="0" err="1" smtClean="0">
                <a:latin typeface="Arial"/>
                <a:cs typeface="Arial"/>
              </a:rPr>
              <a:t>mutagenic</a:t>
            </a:r>
            <a:r>
              <a:rPr lang="it-IT" sz="1600" b="1" dirty="0" smtClean="0">
                <a:latin typeface="Arial"/>
                <a:cs typeface="Arial"/>
              </a:rPr>
              <a:t> </a:t>
            </a:r>
            <a:r>
              <a:rPr lang="it-IT" sz="1600" b="1" dirty="0" err="1" smtClean="0">
                <a:latin typeface="Arial"/>
                <a:cs typeface="Arial"/>
              </a:rPr>
              <a:t>chain</a:t>
            </a:r>
            <a:r>
              <a:rPr lang="it-IT" sz="1600" b="1" dirty="0" smtClean="0">
                <a:latin typeface="Arial"/>
                <a:cs typeface="Arial"/>
              </a:rPr>
              <a:t> </a:t>
            </a:r>
            <a:r>
              <a:rPr lang="it-IT" sz="1600" b="1" dirty="0" err="1" smtClean="0">
                <a:latin typeface="Arial"/>
                <a:cs typeface="Arial"/>
              </a:rPr>
              <a:t>reaction</a:t>
            </a:r>
            <a:r>
              <a:rPr lang="it-IT" sz="1600" b="1" dirty="0" smtClean="0">
                <a:latin typeface="Arial"/>
                <a:cs typeface="Arial"/>
              </a:rPr>
              <a:t> </a:t>
            </a:r>
            <a:r>
              <a:rPr lang="it-IT" sz="1600" dirty="0" smtClean="0">
                <a:latin typeface="Arial"/>
                <a:cs typeface="Arial"/>
              </a:rPr>
              <a:t>(</a:t>
            </a:r>
            <a:r>
              <a:rPr lang="it-IT" sz="1600" b="1" dirty="0" smtClean="0">
                <a:latin typeface="Arial"/>
                <a:cs typeface="Arial"/>
              </a:rPr>
              <a:t>MCR</a:t>
            </a:r>
            <a:r>
              <a:rPr lang="it-IT" sz="1600" dirty="0" smtClean="0">
                <a:latin typeface="Arial"/>
                <a:cs typeface="Arial"/>
              </a:rPr>
              <a:t>) si base sul sistema CRISPR/CAS9.</a:t>
            </a:r>
          </a:p>
          <a:p>
            <a:endParaRPr lang="it-IT" sz="1600" dirty="0" smtClean="0">
              <a:latin typeface="Arial"/>
              <a:cs typeface="Arial"/>
            </a:endParaRPr>
          </a:p>
          <a:p>
            <a:r>
              <a:rPr lang="it-IT" sz="1600" dirty="0" smtClean="0">
                <a:latin typeface="Arial"/>
                <a:cs typeface="Arial"/>
              </a:rPr>
              <a:t>Un costrutto </a:t>
            </a:r>
            <a:r>
              <a:rPr lang="it-IT" sz="1600" b="1" dirty="0" smtClean="0">
                <a:latin typeface="Arial"/>
                <a:cs typeface="Arial"/>
              </a:rPr>
              <a:t>gRNA-CAS9 </a:t>
            </a:r>
            <a:r>
              <a:rPr lang="it-IT" sz="1600" dirty="0" smtClean="0">
                <a:latin typeface="Arial"/>
                <a:cs typeface="Arial"/>
              </a:rPr>
              <a:t>viene inserito nel genoma.</a:t>
            </a:r>
          </a:p>
          <a:p>
            <a:endParaRPr lang="it-IT" sz="1600" dirty="0" smtClean="0">
              <a:latin typeface="Arial"/>
              <a:cs typeface="Arial"/>
            </a:endParaRPr>
          </a:p>
          <a:p>
            <a:r>
              <a:rPr lang="it-IT" sz="1600" dirty="0" smtClean="0">
                <a:latin typeface="Arial"/>
                <a:cs typeface="Arial"/>
              </a:rPr>
              <a:t>L’attività costitutiva di </a:t>
            </a:r>
            <a:r>
              <a:rPr lang="it-IT" sz="1600" dirty="0" err="1" smtClean="0">
                <a:latin typeface="Arial"/>
                <a:cs typeface="Arial"/>
              </a:rPr>
              <a:t>gRNA</a:t>
            </a:r>
            <a:r>
              <a:rPr lang="it-IT" sz="1600" dirty="0" smtClean="0">
                <a:latin typeface="Arial"/>
                <a:cs typeface="Arial"/>
              </a:rPr>
              <a:t> e CAS9 permette di ottenere </a:t>
            </a:r>
            <a:r>
              <a:rPr lang="it-IT" sz="1600" b="1" dirty="0" smtClean="0">
                <a:latin typeface="Arial"/>
                <a:cs typeface="Arial"/>
              </a:rPr>
              <a:t>mutazioni </a:t>
            </a:r>
            <a:r>
              <a:rPr lang="it-IT" sz="1600" b="1" dirty="0" err="1" smtClean="0">
                <a:latin typeface="Arial"/>
                <a:cs typeface="Arial"/>
              </a:rPr>
              <a:t>autocatalitiche</a:t>
            </a:r>
            <a:r>
              <a:rPr lang="it-IT" sz="1600" dirty="0" smtClean="0">
                <a:latin typeface="Arial"/>
                <a:cs typeface="Arial"/>
              </a:rPr>
              <a:t> e </a:t>
            </a:r>
            <a:r>
              <a:rPr lang="it-IT" sz="1600" b="1" dirty="0" smtClean="0">
                <a:latin typeface="Arial"/>
                <a:cs typeface="Arial"/>
              </a:rPr>
              <a:t>produrre individui omozigoti per mutazioni </a:t>
            </a:r>
            <a:r>
              <a:rPr lang="it-IT" sz="1600" dirty="0" smtClean="0">
                <a:latin typeface="Arial"/>
                <a:cs typeface="Arial"/>
              </a:rPr>
              <a:t>loss </a:t>
            </a:r>
            <a:r>
              <a:rPr lang="it-IT" sz="1600" dirty="0" err="1" smtClean="0">
                <a:latin typeface="Arial"/>
                <a:cs typeface="Arial"/>
              </a:rPr>
              <a:t>of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function</a:t>
            </a:r>
            <a:r>
              <a:rPr lang="it-IT" sz="1600" dirty="0" smtClean="0">
                <a:latin typeface="Arial"/>
                <a:cs typeface="Arial"/>
              </a:rPr>
              <a:t> (perdita di funzione).</a:t>
            </a:r>
          </a:p>
          <a:p>
            <a:endParaRPr lang="it-IT" sz="1600" dirty="0" smtClean="0">
              <a:latin typeface="Arial"/>
              <a:cs typeface="Arial"/>
            </a:endParaRPr>
          </a:p>
          <a:p>
            <a:r>
              <a:rPr lang="it-IT" sz="1600" dirty="0" smtClean="0">
                <a:latin typeface="Arial"/>
                <a:cs typeface="Arial"/>
              </a:rPr>
              <a:t>Le </a:t>
            </a:r>
            <a:r>
              <a:rPr lang="it-IT" sz="1600" b="1" dirty="0" smtClean="0">
                <a:latin typeface="Arial"/>
                <a:cs typeface="Arial"/>
              </a:rPr>
              <a:t>mutazioni MCR si diffondono </a:t>
            </a:r>
            <a:r>
              <a:rPr lang="it-IT" sz="1600" dirty="0" smtClean="0">
                <a:latin typeface="Arial"/>
                <a:cs typeface="Arial"/>
              </a:rPr>
              <a:t>efficientemente </a:t>
            </a:r>
            <a:r>
              <a:rPr lang="it-IT" sz="1600" b="1" dirty="0" smtClean="0">
                <a:latin typeface="Arial"/>
                <a:cs typeface="Arial"/>
              </a:rPr>
              <a:t>dal locus mutato a quello presente sul cromosoma omologo</a:t>
            </a:r>
            <a:r>
              <a:rPr lang="it-IT" sz="1600" dirty="0" smtClean="0">
                <a:latin typeface="Arial"/>
                <a:cs typeface="Arial"/>
              </a:rPr>
              <a:t> convertendo il genotipo di cellule somatiche e germinali </a:t>
            </a:r>
            <a:r>
              <a:rPr lang="it-IT" sz="1600" b="1" dirty="0" smtClean="0">
                <a:latin typeface="Arial"/>
                <a:cs typeface="Arial"/>
              </a:rPr>
              <a:t>da eterozigote a omozigote.</a:t>
            </a:r>
          </a:p>
          <a:p>
            <a:endParaRPr lang="it-IT" sz="1600" dirty="0" smtClean="0">
              <a:latin typeface="Arial"/>
              <a:cs typeface="Arial"/>
            </a:endParaRPr>
          </a:p>
          <a:p>
            <a:r>
              <a:rPr lang="it-IT" sz="1600" dirty="0" smtClean="0">
                <a:latin typeface="Arial"/>
                <a:cs typeface="Arial"/>
              </a:rPr>
              <a:t>In precedenza, i due elementi </a:t>
            </a:r>
            <a:r>
              <a:rPr lang="it-IT" sz="1600" b="1" dirty="0" err="1" smtClean="0">
                <a:latin typeface="Arial"/>
                <a:cs typeface="Arial"/>
              </a:rPr>
              <a:t>gRNA</a:t>
            </a:r>
            <a:r>
              <a:rPr lang="it-IT" sz="1600" b="1" dirty="0" smtClean="0">
                <a:latin typeface="Arial"/>
                <a:cs typeface="Arial"/>
              </a:rPr>
              <a:t> e CAS9 </a:t>
            </a:r>
            <a:r>
              <a:rPr lang="it-IT" sz="1600" dirty="0" smtClean="0">
                <a:latin typeface="Arial"/>
                <a:cs typeface="Arial"/>
              </a:rPr>
              <a:t>venivano stati </a:t>
            </a:r>
            <a:r>
              <a:rPr lang="it-IT" sz="1600" b="1" dirty="0" smtClean="0">
                <a:latin typeface="Arial"/>
                <a:cs typeface="Arial"/>
              </a:rPr>
              <a:t>introdotti nei genomi separatamente ed espressi in modo transiente.</a:t>
            </a:r>
          </a:p>
          <a:p>
            <a:endParaRPr lang="it-IT" sz="1600" dirty="0" smtClean="0">
              <a:latin typeface="Arial"/>
              <a:cs typeface="Arial"/>
            </a:endParaRPr>
          </a:p>
          <a:p>
            <a:r>
              <a:rPr lang="it-IT" sz="1600" dirty="0" smtClean="0">
                <a:latin typeface="Arial"/>
                <a:cs typeface="Arial"/>
              </a:rPr>
              <a:t>In questo caso </a:t>
            </a:r>
            <a:r>
              <a:rPr lang="it-IT" sz="1600" b="1" dirty="0" smtClean="0">
                <a:latin typeface="Arial"/>
                <a:cs typeface="Arial"/>
              </a:rPr>
              <a:t>sono presenti </a:t>
            </a:r>
            <a:r>
              <a:rPr lang="it-IT" sz="1600" dirty="0" smtClean="0">
                <a:latin typeface="Arial"/>
                <a:cs typeface="Arial"/>
              </a:rPr>
              <a:t>in una “</a:t>
            </a:r>
            <a:r>
              <a:rPr lang="it-IT" sz="1600" b="1" dirty="0" smtClean="0">
                <a:latin typeface="Arial"/>
                <a:cs typeface="Arial"/>
              </a:rPr>
              <a:t>cassetta</a:t>
            </a:r>
            <a:r>
              <a:rPr lang="it-IT" sz="1600" dirty="0" smtClean="0">
                <a:latin typeface="Arial"/>
                <a:cs typeface="Arial"/>
              </a:rPr>
              <a:t>”</a:t>
            </a:r>
          </a:p>
          <a:p>
            <a:r>
              <a:rPr lang="it-IT" sz="1600" dirty="0" smtClean="0">
                <a:latin typeface="Arial"/>
                <a:cs typeface="Arial"/>
              </a:rPr>
              <a:t>sotto controllo di un promotore ubiquitario</a:t>
            </a:r>
            <a:endParaRPr lang="it-IT"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88963"/>
          </a:xfrm>
          <a:solidFill>
            <a:srgbClr val="000090"/>
          </a:solidFill>
        </p:spPr>
        <p:txBody>
          <a:bodyPr/>
          <a:lstStyle/>
          <a:p>
            <a:r>
              <a:rPr lang="it-IT" sz="32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La ricombinasi FLP  e i siti FRT</a:t>
            </a:r>
          </a:p>
        </p:txBody>
      </p:sp>
      <p:sp>
        <p:nvSpPr>
          <p:cNvPr id="35843" name="Sottotitolo 2"/>
          <p:cNvSpPr>
            <a:spLocks noGrp="1"/>
          </p:cNvSpPr>
          <p:nvPr>
            <p:ph type="subTitle" idx="1"/>
          </p:nvPr>
        </p:nvSpPr>
        <p:spPr>
          <a:xfrm>
            <a:off x="0" y="775066"/>
            <a:ext cx="4376101" cy="5574934"/>
          </a:xfrm>
        </p:spPr>
        <p:txBody>
          <a:bodyPr>
            <a:noAutofit/>
          </a:bodyPr>
          <a:lstStyle/>
          <a:p>
            <a:pPr algn="l"/>
            <a:r>
              <a:rPr lang="it-IT" sz="16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Un plasmide di lievito codifica un enzima noto come </a:t>
            </a:r>
            <a:r>
              <a:rPr lang="it-IT" sz="16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FLIP</a:t>
            </a:r>
            <a:r>
              <a:rPr lang="it-IT" sz="16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una ricombinasi che riconosce le </a:t>
            </a:r>
            <a:r>
              <a:rPr lang="it-IT" sz="16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sequenze FRT </a:t>
            </a:r>
            <a:r>
              <a:rPr lang="it-IT" sz="16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 le taglia  (FLP </a:t>
            </a:r>
            <a:r>
              <a:rPr lang="it-IT" sz="16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recombination</a:t>
            </a:r>
            <a:r>
              <a:rPr lang="it-IT" sz="16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target site) catalizzando una ricombinazione sito specifica</a:t>
            </a:r>
            <a:r>
              <a:rPr lang="it-IT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endParaRPr lang="it-IT" sz="160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it-IT" sz="16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it-IT" sz="16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 siti FRT </a:t>
            </a:r>
            <a:r>
              <a:rPr lang="it-IT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sono costituiti da due distinte sequenze palindromiche di 13 nucleotidi ciascuna interrotte da una sequenza asimmetrica di 8 nucleotidi detta “</a:t>
            </a:r>
            <a:r>
              <a:rPr lang="it-IT" sz="16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spacer</a:t>
            </a:r>
            <a:r>
              <a:rPr lang="it-IT" sz="16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”</a:t>
            </a:r>
          </a:p>
          <a:p>
            <a:pPr algn="l"/>
            <a:endParaRPr lang="it-IT" sz="160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pt-BR" sz="2400" b="1" baseline="30000" dirty="0">
                <a:solidFill>
                  <a:srgbClr val="0000FF"/>
                </a:solidFill>
              </a:rPr>
              <a:t>5'GAAGTTCCTATTCtctagaaaGtATAGGAACTTC3'</a:t>
            </a:r>
            <a:endParaRPr lang="it-IT" sz="2400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algn="l" eaLnBrk="1" hangingPunct="1"/>
            <a:r>
              <a:rPr lang="it-IT" sz="16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La posizione e l’orientamento relativo di </a:t>
            </a:r>
            <a:r>
              <a:rPr lang="it-IT" sz="16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due FRT </a:t>
            </a:r>
            <a:r>
              <a:rPr lang="it-IT" sz="16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(orientamento uguale od opposto) o determina l’esito della reazione di ricombinazione mediata da FLP  (inserzione, escissione, inversione o traslocazione reciproca)</a:t>
            </a:r>
          </a:p>
          <a:p>
            <a:pPr algn="l" eaLnBrk="1" hangingPunct="1"/>
            <a:endParaRPr lang="it-IT" sz="160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l" eaLnBrk="1" hangingPunct="1"/>
            <a:r>
              <a:rPr lang="it-IT" sz="16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l" eaLnBrk="1" hangingPunct="1"/>
            <a:endParaRPr lang="it-IT" sz="160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5844" name="Immagine 6" descr="Schermata 2015-03-08 alle 15.03.1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6101" y="1028700"/>
            <a:ext cx="4367849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5-04-18 alle 21.06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040" y="304800"/>
            <a:ext cx="6544098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30162"/>
            <a:ext cx="9144000" cy="919162"/>
          </a:xfrm>
          <a:solidFill>
            <a:srgbClr val="000090"/>
          </a:solidFill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FFFFFF"/>
                </a:solidFill>
                <a:latin typeface="Arial"/>
                <a:cs typeface="Arial"/>
              </a:rPr>
              <a:t>Gli incroci genetici</a:t>
            </a:r>
            <a:endParaRPr lang="it-IT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574801"/>
            <a:ext cx="4178300" cy="28321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1800" dirty="0" smtClean="0">
                <a:latin typeface="Arial"/>
                <a:cs typeface="Arial"/>
              </a:rPr>
              <a:t>     Embrioni wild-</a:t>
            </a:r>
            <a:r>
              <a:rPr lang="it-IT" sz="1800" dirty="0" err="1" smtClean="0">
                <a:latin typeface="Arial"/>
                <a:cs typeface="Arial"/>
              </a:rPr>
              <a:t>type</a:t>
            </a:r>
            <a:r>
              <a:rPr lang="it-IT" sz="1800" dirty="0" smtClean="0">
                <a:latin typeface="Arial"/>
                <a:cs typeface="Arial"/>
              </a:rPr>
              <a:t> </a:t>
            </a:r>
            <a:r>
              <a:rPr lang="it-IT" sz="1800" i="1" dirty="0" smtClean="0">
                <a:latin typeface="Arial"/>
                <a:cs typeface="Arial"/>
              </a:rPr>
              <a:t>(</a:t>
            </a:r>
            <a:r>
              <a:rPr lang="it-IT" sz="1800" b="1" i="1" dirty="0" smtClean="0">
                <a:latin typeface="Arial"/>
                <a:cs typeface="Arial"/>
              </a:rPr>
              <a:t>y +</a:t>
            </a:r>
            <a:r>
              <a:rPr lang="it-IT" sz="1800" b="1" dirty="0" smtClean="0">
                <a:latin typeface="Arial"/>
                <a:cs typeface="Arial"/>
              </a:rPr>
              <a:t>) </a:t>
            </a:r>
            <a:r>
              <a:rPr lang="it-IT" sz="1800" dirty="0" smtClean="0">
                <a:latin typeface="Arial"/>
                <a:cs typeface="Arial"/>
              </a:rPr>
              <a:t>sono stati </a:t>
            </a:r>
            <a:r>
              <a:rPr lang="it-IT" sz="1800" b="1" dirty="0" smtClean="0">
                <a:latin typeface="Arial"/>
                <a:cs typeface="Arial"/>
              </a:rPr>
              <a:t>iniettati con y-MCR </a:t>
            </a:r>
            <a:r>
              <a:rPr lang="it-IT" sz="1800" b="1" dirty="0" err="1" smtClean="0">
                <a:latin typeface="Arial"/>
                <a:cs typeface="Arial"/>
              </a:rPr>
              <a:t>element</a:t>
            </a:r>
            <a:r>
              <a:rPr lang="it-IT" sz="1800" b="1" dirty="0" smtClean="0">
                <a:latin typeface="Arial"/>
                <a:cs typeface="Arial"/>
              </a:rPr>
              <a:t> </a:t>
            </a:r>
            <a:r>
              <a:rPr lang="it-IT" sz="1800" dirty="0" smtClean="0">
                <a:latin typeface="Arial"/>
                <a:cs typeface="Arial"/>
              </a:rPr>
              <a:t>e i moscerini F0 sono stati incrociati con individui di una linea </a:t>
            </a:r>
            <a:r>
              <a:rPr lang="it-IT" sz="1800" b="1" i="1" dirty="0" smtClean="0">
                <a:latin typeface="Arial"/>
                <a:cs typeface="Arial"/>
              </a:rPr>
              <a:t>y +.</a:t>
            </a:r>
          </a:p>
          <a:p>
            <a:pPr>
              <a:buNone/>
            </a:pPr>
            <a:endParaRPr lang="it-IT" sz="1800" b="1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it-IT" sz="1800" b="1" dirty="0" smtClean="0">
                <a:latin typeface="Arial"/>
                <a:cs typeface="Arial"/>
              </a:rPr>
              <a:t>     </a:t>
            </a:r>
            <a:r>
              <a:rPr lang="it-IT" sz="1800" dirty="0" smtClean="0">
                <a:latin typeface="Arial"/>
                <a:cs typeface="Arial"/>
              </a:rPr>
              <a:t>Tutte le femmine F1 dovrebbero avere fenotipo </a:t>
            </a:r>
            <a:r>
              <a:rPr lang="it-IT" sz="1800" b="1" i="1" dirty="0" smtClean="0">
                <a:latin typeface="Arial"/>
                <a:cs typeface="Arial"/>
              </a:rPr>
              <a:t>y +</a:t>
            </a:r>
            <a:r>
              <a:rPr lang="it-IT" sz="1800" b="1" dirty="0" smtClean="0">
                <a:latin typeface="Arial"/>
                <a:cs typeface="Arial"/>
              </a:rPr>
              <a:t> (corpo marrone) </a:t>
            </a:r>
            <a:r>
              <a:rPr lang="it-IT" sz="1800" dirty="0" smtClean="0">
                <a:latin typeface="Arial"/>
                <a:cs typeface="Arial"/>
              </a:rPr>
              <a:t>, mentre da incroci indipendenti si recuperano solo  </a:t>
            </a:r>
            <a:r>
              <a:rPr lang="it-IT" sz="1800" b="1" i="1" dirty="0" smtClean="0">
                <a:latin typeface="Arial"/>
                <a:cs typeface="Arial"/>
              </a:rPr>
              <a:t>y – </a:t>
            </a:r>
            <a:r>
              <a:rPr lang="it-IT" sz="1800" b="1" dirty="0" smtClean="0">
                <a:latin typeface="Arial"/>
                <a:cs typeface="Arial"/>
              </a:rPr>
              <a:t>(corpo giallo)</a:t>
            </a:r>
            <a:endParaRPr lang="it-IT" sz="1800" dirty="0">
              <a:latin typeface="Arial"/>
              <a:cs typeface="Arial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900" y="966260"/>
            <a:ext cx="5195043" cy="5627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92100" y="2387600"/>
            <a:ext cx="47371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"/>
                <a:cs typeface="Arial"/>
              </a:rPr>
              <a:t>Sei </a:t>
            </a:r>
            <a:r>
              <a:rPr lang="it-IT" b="1" dirty="0" smtClean="0">
                <a:latin typeface="Arial"/>
                <a:cs typeface="Arial"/>
              </a:rPr>
              <a:t>femmine </a:t>
            </a:r>
            <a:r>
              <a:rPr lang="it-IT" b="1" i="1" dirty="0" smtClean="0">
                <a:latin typeface="Arial"/>
                <a:cs typeface="Arial"/>
              </a:rPr>
              <a:t>y –</a:t>
            </a:r>
            <a:r>
              <a:rPr lang="it-IT" b="1" dirty="0" smtClean="0">
                <a:latin typeface="Arial"/>
                <a:cs typeface="Arial"/>
              </a:rPr>
              <a:t> </a:t>
            </a:r>
            <a:r>
              <a:rPr lang="it-IT" dirty="0" smtClean="0">
                <a:latin typeface="Arial"/>
                <a:cs typeface="Arial"/>
              </a:rPr>
              <a:t>( </a:t>
            </a:r>
            <a:r>
              <a:rPr lang="it-IT" b="1" i="1" dirty="0" err="1" smtClean="0">
                <a:latin typeface="Arial"/>
                <a:cs typeface="Arial"/>
              </a:rPr>
              <a:t>yMCR</a:t>
            </a:r>
            <a:r>
              <a:rPr lang="it-IT" b="1" dirty="0" smtClean="0">
                <a:latin typeface="Arial"/>
                <a:cs typeface="Arial"/>
              </a:rPr>
              <a:t>)  della F1 </a:t>
            </a:r>
            <a:r>
              <a:rPr lang="it-IT" dirty="0" smtClean="0">
                <a:latin typeface="Arial"/>
                <a:cs typeface="Arial"/>
              </a:rPr>
              <a:t>sono state incrociate individualmente </a:t>
            </a:r>
            <a:r>
              <a:rPr lang="it-IT" b="1" dirty="0" smtClean="0">
                <a:latin typeface="Arial"/>
                <a:cs typeface="Arial"/>
              </a:rPr>
              <a:t>con maschi </a:t>
            </a:r>
            <a:r>
              <a:rPr lang="it-IT" b="1" i="1" dirty="0" smtClean="0">
                <a:latin typeface="Arial"/>
                <a:cs typeface="Arial"/>
              </a:rPr>
              <a:t>y +</a:t>
            </a:r>
            <a:r>
              <a:rPr lang="it-IT" b="1" dirty="0" smtClean="0">
                <a:latin typeface="Arial"/>
                <a:cs typeface="Arial"/>
              </a:rPr>
              <a:t> (corpo marrone) </a:t>
            </a:r>
            <a:r>
              <a:rPr lang="it-IT" dirty="0" smtClean="0">
                <a:latin typeface="Arial"/>
                <a:cs typeface="Arial"/>
              </a:rPr>
              <a:t>dando luogo ad una </a:t>
            </a:r>
            <a:r>
              <a:rPr lang="it-IT" b="1" dirty="0" smtClean="0">
                <a:latin typeface="Arial"/>
                <a:cs typeface="Arial"/>
              </a:rPr>
              <a:t>F2</a:t>
            </a:r>
            <a:r>
              <a:rPr lang="it-IT" dirty="0" smtClean="0">
                <a:latin typeface="Arial"/>
                <a:cs typeface="Arial"/>
              </a:rPr>
              <a:t> che  per il 95-100% (media= 97%) mostra fenotipo </a:t>
            </a:r>
            <a:r>
              <a:rPr lang="it-IT" b="1" i="1" dirty="0" smtClean="0">
                <a:latin typeface="Arial"/>
                <a:cs typeface="Arial"/>
              </a:rPr>
              <a:t>y – </a:t>
            </a:r>
            <a:r>
              <a:rPr lang="it-IT" b="1" dirty="0" smtClean="0">
                <a:latin typeface="Arial"/>
                <a:cs typeface="Arial"/>
              </a:rPr>
              <a:t>(corpo giallo)</a:t>
            </a:r>
            <a:endParaRPr lang="it-IT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0" y="-30162"/>
            <a:ext cx="9144000" cy="828945"/>
          </a:xfrm>
          <a:solidFill>
            <a:srgbClr val="000090"/>
          </a:solidFill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FFFFFF"/>
                </a:solidFill>
                <a:latin typeface="Arial"/>
                <a:cs typeface="Arial"/>
              </a:rPr>
              <a:t>Gli incroci utilizzati da </a:t>
            </a:r>
            <a:r>
              <a:rPr lang="it-IT" sz="3200" dirty="0" err="1" smtClean="0">
                <a:solidFill>
                  <a:srgbClr val="FFFFFF"/>
                </a:solidFill>
                <a:latin typeface="Arial"/>
                <a:cs typeface="Arial"/>
              </a:rPr>
              <a:t>Gantz</a:t>
            </a:r>
            <a:r>
              <a:rPr lang="it-IT" sz="3200" dirty="0" smtClean="0">
                <a:solidFill>
                  <a:srgbClr val="FFFFFF"/>
                </a:solidFill>
                <a:latin typeface="Arial"/>
                <a:cs typeface="Arial"/>
              </a:rPr>
              <a:t> e </a:t>
            </a:r>
            <a:r>
              <a:rPr lang="it-IT" sz="3200" dirty="0" err="1" smtClean="0">
                <a:solidFill>
                  <a:srgbClr val="FFFFFF"/>
                </a:solidFill>
                <a:latin typeface="Arial"/>
                <a:cs typeface="Arial"/>
              </a:rPr>
              <a:t>Bier</a:t>
            </a:r>
            <a:endParaRPr lang="it-IT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356" y="827831"/>
            <a:ext cx="3916843" cy="6030169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-30162"/>
            <a:ext cx="9144000" cy="828945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Gli incroci genetici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hermata 2015-04-18 alle 21.06.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9" y="203200"/>
            <a:ext cx="8666381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  <a:solidFill>
            <a:srgbClr val="000090"/>
          </a:solidFill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chemeClr val="bg1"/>
                </a:solidFill>
                <a:latin typeface="Arial"/>
                <a:cs typeface="Arial"/>
              </a:rPr>
              <a:t>Uso e conseguenze del sistema MCR</a:t>
            </a:r>
            <a:endParaRPr lang="it-IT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16000"/>
            <a:ext cx="8229600" cy="5473700"/>
          </a:xfrm>
        </p:spPr>
        <p:txBody>
          <a:bodyPr>
            <a:noAutofit/>
          </a:bodyPr>
          <a:lstStyle/>
          <a:p>
            <a:r>
              <a:rPr lang="it-IT" sz="1800" dirty="0" smtClean="0">
                <a:latin typeface="Arial"/>
                <a:cs typeface="Arial"/>
              </a:rPr>
              <a:t> Velocizzazione delle tecniche di manipolazione genetica e genomica</a:t>
            </a:r>
          </a:p>
          <a:p>
            <a:endParaRPr lang="it-IT" sz="1800" dirty="0" smtClean="0">
              <a:latin typeface="Arial"/>
              <a:cs typeface="Arial"/>
            </a:endParaRPr>
          </a:p>
          <a:p>
            <a:r>
              <a:rPr lang="it-IT" sz="1800" dirty="0" smtClean="0">
                <a:latin typeface="Arial"/>
                <a:cs typeface="Arial"/>
              </a:rPr>
              <a:t>Potente sistema per inserire geni modificati in vettori di malattie o in insetti dannosi per le coltivazioni o per la salute (</a:t>
            </a:r>
            <a:r>
              <a:rPr lang="it-IT" sz="1800" dirty="0" err="1" smtClean="0">
                <a:latin typeface="Arial"/>
                <a:cs typeface="Arial"/>
              </a:rPr>
              <a:t>es</a:t>
            </a:r>
            <a:r>
              <a:rPr lang="it-IT" sz="1800" dirty="0" smtClean="0">
                <a:latin typeface="Arial"/>
                <a:cs typeface="Arial"/>
              </a:rPr>
              <a:t>: </a:t>
            </a:r>
            <a:r>
              <a:rPr lang="it-IT" sz="1800" dirty="0" err="1" smtClean="0">
                <a:latin typeface="Arial"/>
                <a:cs typeface="Arial"/>
              </a:rPr>
              <a:t>Anopheles</a:t>
            </a:r>
            <a:r>
              <a:rPr lang="it-IT" sz="1800" dirty="0" smtClean="0">
                <a:latin typeface="Arial"/>
                <a:cs typeface="Arial"/>
              </a:rPr>
              <a:t>/malaria)</a:t>
            </a:r>
          </a:p>
          <a:p>
            <a:endParaRPr lang="it-IT" sz="1800" dirty="0" smtClean="0">
              <a:latin typeface="Arial"/>
              <a:cs typeface="Arial"/>
            </a:endParaRPr>
          </a:p>
          <a:p>
            <a:r>
              <a:rPr lang="it-IT" sz="1800" dirty="0" smtClean="0">
                <a:latin typeface="Arial"/>
                <a:cs typeface="Arial"/>
              </a:rPr>
              <a:t>Terapia genica: inserire nell’embrione geni </a:t>
            </a:r>
            <a:r>
              <a:rPr lang="it-IT" sz="1800" dirty="0" err="1" smtClean="0">
                <a:latin typeface="Arial"/>
                <a:cs typeface="Arial"/>
              </a:rPr>
              <a:t>wild-type</a:t>
            </a:r>
            <a:r>
              <a:rPr lang="it-IT" sz="1800" dirty="0" smtClean="0">
                <a:latin typeface="Arial"/>
                <a:cs typeface="Arial"/>
              </a:rPr>
              <a:t> al posto di quelli mutati e curare malattie genetiche</a:t>
            </a:r>
          </a:p>
          <a:p>
            <a:endParaRPr lang="it-IT" sz="1800" dirty="0" smtClean="0">
              <a:latin typeface="Arial"/>
              <a:cs typeface="Arial"/>
            </a:endParaRPr>
          </a:p>
          <a:p>
            <a:r>
              <a:rPr lang="it-IT" sz="1800" dirty="0" smtClean="0">
                <a:latin typeface="Arial"/>
                <a:cs typeface="Arial"/>
              </a:rPr>
              <a:t>Possibili conseguenze negative: una cassetta che contiene entrambi gli elementi può accidentalmente incorporare altri geni e diffondersi nell’ambiente.</a:t>
            </a:r>
          </a:p>
          <a:p>
            <a:pPr>
              <a:buNone/>
            </a:pPr>
            <a:endParaRPr lang="it-IT" sz="1800" dirty="0" smtClean="0">
              <a:latin typeface="Arial"/>
              <a:cs typeface="Arial"/>
            </a:endParaRPr>
          </a:p>
          <a:p>
            <a:r>
              <a:rPr lang="it-IT" sz="1800" dirty="0" smtClean="0">
                <a:latin typeface="Arial"/>
                <a:cs typeface="Arial"/>
              </a:rPr>
              <a:t>“I </a:t>
            </a:r>
            <a:r>
              <a:rPr lang="it-IT" sz="1800" dirty="0" err="1" smtClean="0">
                <a:latin typeface="Arial"/>
                <a:cs typeface="Arial"/>
              </a:rPr>
              <a:t>think</a:t>
            </a:r>
            <a:r>
              <a:rPr lang="it-IT" sz="1800" dirty="0" smtClean="0">
                <a:latin typeface="Arial"/>
                <a:cs typeface="Arial"/>
              </a:rPr>
              <a:t> </a:t>
            </a:r>
            <a:r>
              <a:rPr lang="it-IT" sz="1800" dirty="0" err="1" smtClean="0">
                <a:latin typeface="Arial"/>
                <a:cs typeface="Arial"/>
              </a:rPr>
              <a:t>having</a:t>
            </a:r>
            <a:r>
              <a:rPr lang="it-IT" sz="1800" dirty="0" smtClean="0">
                <a:latin typeface="Arial"/>
                <a:cs typeface="Arial"/>
              </a:rPr>
              <a:t> </a:t>
            </a:r>
            <a:r>
              <a:rPr lang="it-IT" sz="1800" dirty="0" err="1" smtClean="0">
                <a:latin typeface="Arial"/>
                <a:cs typeface="Arial"/>
              </a:rPr>
              <a:t>both</a:t>
            </a:r>
            <a:r>
              <a:rPr lang="it-IT" sz="1800" dirty="0" smtClean="0">
                <a:latin typeface="Arial"/>
                <a:cs typeface="Arial"/>
              </a:rPr>
              <a:t> </a:t>
            </a:r>
            <a:r>
              <a:rPr lang="it-IT" sz="1800" dirty="0" err="1" smtClean="0">
                <a:latin typeface="Arial"/>
                <a:cs typeface="Arial"/>
              </a:rPr>
              <a:t>of</a:t>
            </a:r>
            <a:r>
              <a:rPr lang="it-IT" sz="1800" dirty="0" smtClean="0">
                <a:latin typeface="Arial"/>
                <a:cs typeface="Arial"/>
              </a:rPr>
              <a:t> the </a:t>
            </a:r>
            <a:r>
              <a:rPr lang="it-IT" sz="1800" dirty="0" err="1" smtClean="0">
                <a:latin typeface="Arial"/>
                <a:cs typeface="Arial"/>
              </a:rPr>
              <a:t>elements</a:t>
            </a:r>
            <a:r>
              <a:rPr lang="it-IT" sz="1800" dirty="0" smtClean="0">
                <a:latin typeface="Arial"/>
                <a:cs typeface="Arial"/>
              </a:rPr>
              <a:t> </a:t>
            </a:r>
            <a:r>
              <a:rPr lang="it-IT" sz="1800" dirty="0" err="1" smtClean="0">
                <a:latin typeface="Arial"/>
                <a:cs typeface="Arial"/>
              </a:rPr>
              <a:t>continuously</a:t>
            </a:r>
            <a:r>
              <a:rPr lang="it-IT" sz="1800" dirty="0" smtClean="0">
                <a:latin typeface="Arial"/>
                <a:cs typeface="Arial"/>
              </a:rPr>
              <a:t> </a:t>
            </a:r>
            <a:r>
              <a:rPr lang="it-IT" sz="1800" dirty="0" err="1" smtClean="0">
                <a:latin typeface="Arial"/>
                <a:cs typeface="Arial"/>
              </a:rPr>
              <a:t>expressed</a:t>
            </a:r>
            <a:r>
              <a:rPr lang="it-IT" sz="1800" dirty="0" smtClean="0">
                <a:latin typeface="Arial"/>
                <a:cs typeface="Arial"/>
              </a:rPr>
              <a:t> at a high </a:t>
            </a:r>
            <a:r>
              <a:rPr lang="it-IT" sz="1800" dirty="0" err="1" smtClean="0">
                <a:latin typeface="Arial"/>
                <a:cs typeface="Arial"/>
              </a:rPr>
              <a:t>level</a:t>
            </a:r>
            <a:r>
              <a:rPr lang="it-IT" sz="1800" dirty="0" smtClean="0">
                <a:latin typeface="Arial"/>
                <a:cs typeface="Arial"/>
              </a:rPr>
              <a:t> </a:t>
            </a:r>
            <a:r>
              <a:rPr lang="it-IT" sz="1800" dirty="0" err="1" smtClean="0">
                <a:latin typeface="Arial"/>
                <a:cs typeface="Arial"/>
              </a:rPr>
              <a:t>is</a:t>
            </a:r>
            <a:r>
              <a:rPr lang="it-IT" sz="1800" dirty="0" smtClean="0">
                <a:latin typeface="Arial"/>
                <a:cs typeface="Arial"/>
              </a:rPr>
              <a:t> just </a:t>
            </a:r>
            <a:r>
              <a:rPr lang="it-IT" sz="1800" dirty="0" err="1" smtClean="0">
                <a:latin typeface="Arial"/>
                <a:cs typeface="Arial"/>
              </a:rPr>
              <a:t>asking</a:t>
            </a:r>
            <a:r>
              <a:rPr lang="it-IT" sz="1800" dirty="0" smtClean="0">
                <a:latin typeface="Arial"/>
                <a:cs typeface="Arial"/>
              </a:rPr>
              <a:t> </a:t>
            </a:r>
            <a:r>
              <a:rPr lang="it-IT" sz="1800" dirty="0" err="1" smtClean="0">
                <a:latin typeface="Arial"/>
                <a:cs typeface="Arial"/>
              </a:rPr>
              <a:t>for</a:t>
            </a:r>
            <a:r>
              <a:rPr lang="it-IT" sz="1800" dirty="0" smtClean="0">
                <a:latin typeface="Arial"/>
                <a:cs typeface="Arial"/>
              </a:rPr>
              <a:t> a </a:t>
            </a:r>
            <a:r>
              <a:rPr lang="it-IT" sz="1800" dirty="0" err="1" smtClean="0">
                <a:latin typeface="Arial"/>
                <a:cs typeface="Arial"/>
              </a:rPr>
              <a:t>problem</a:t>
            </a:r>
            <a:r>
              <a:rPr lang="it-IT" sz="1800" dirty="0" smtClean="0">
                <a:latin typeface="Arial"/>
                <a:cs typeface="Arial"/>
              </a:rPr>
              <a:t> </a:t>
            </a:r>
            <a:r>
              <a:rPr lang="it-IT" sz="1800" dirty="0" err="1" smtClean="0">
                <a:latin typeface="Arial"/>
                <a:cs typeface="Arial"/>
              </a:rPr>
              <a:t>to</a:t>
            </a:r>
            <a:r>
              <a:rPr lang="it-IT" sz="1800" dirty="0" smtClean="0">
                <a:latin typeface="Arial"/>
                <a:cs typeface="Arial"/>
              </a:rPr>
              <a:t> </a:t>
            </a:r>
            <a:r>
              <a:rPr lang="it-IT" sz="1800" dirty="0" err="1" smtClean="0">
                <a:latin typeface="Arial"/>
                <a:cs typeface="Arial"/>
              </a:rPr>
              <a:t>arise</a:t>
            </a:r>
            <a:r>
              <a:rPr lang="it-IT" sz="1800" dirty="0" smtClean="0">
                <a:latin typeface="Arial"/>
                <a:cs typeface="Arial"/>
              </a:rPr>
              <a:t>,” </a:t>
            </a:r>
            <a:r>
              <a:rPr lang="it-IT" sz="1800" dirty="0" err="1" smtClean="0">
                <a:latin typeface="Arial"/>
                <a:cs typeface="Arial"/>
              </a:rPr>
              <a:t>said</a:t>
            </a:r>
            <a:r>
              <a:rPr lang="it-IT" sz="1800" dirty="0" smtClean="0">
                <a:latin typeface="Arial"/>
                <a:cs typeface="Arial"/>
              </a:rPr>
              <a:t> </a:t>
            </a:r>
            <a:r>
              <a:rPr lang="it-IT" sz="1800" dirty="0" err="1" smtClean="0">
                <a:latin typeface="Arial"/>
                <a:cs typeface="Arial"/>
              </a:rPr>
              <a:t>Sekelsky</a:t>
            </a:r>
            <a:r>
              <a:rPr lang="it-IT" sz="1800" dirty="0" smtClean="0">
                <a:latin typeface="Arial"/>
                <a:cs typeface="Arial"/>
              </a:rPr>
              <a:t>. </a:t>
            </a:r>
          </a:p>
          <a:p>
            <a:endParaRPr lang="it-IT" sz="1800" dirty="0" smtClean="0">
              <a:latin typeface="Arial"/>
              <a:cs typeface="Arial"/>
            </a:endParaRPr>
          </a:p>
          <a:p>
            <a:r>
              <a:rPr lang="it-IT" sz="1800" dirty="0" smtClean="0">
                <a:latin typeface="Arial"/>
                <a:cs typeface="Arial"/>
              </a:rPr>
              <a:t>Sono necessarie delle precauzione e dei limiti nell’utilizzo di questo ed altri sistemi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5-05-03 alle 10.40.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0"/>
            <a:ext cx="84359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28064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6-04-20 a 10.33.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43" y="1600199"/>
            <a:ext cx="7600657" cy="480820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40339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6-04-15 alle 20.29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57758" y="50802"/>
            <a:ext cx="7404094" cy="684152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226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1"/>
          <p:cNvSpPr>
            <a:spLocks noGrp="1"/>
          </p:cNvSpPr>
          <p:nvPr>
            <p:ph type="ctrTitle"/>
          </p:nvPr>
        </p:nvSpPr>
        <p:spPr>
          <a:xfrm>
            <a:off x="0" y="-12700"/>
            <a:ext cx="9144000" cy="914400"/>
          </a:xfrm>
          <a:solidFill>
            <a:srgbClr val="000090"/>
          </a:solidFill>
        </p:spPr>
        <p:txBody>
          <a:bodyPr/>
          <a:lstStyle/>
          <a:p>
            <a:pPr eaLnBrk="1" hangingPunct="1"/>
            <a:r>
              <a:rPr lang="it-IT" sz="32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Flp-FRT</a:t>
            </a:r>
            <a:r>
              <a:rPr lang="it-IT" sz="3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per generare </a:t>
            </a:r>
            <a:r>
              <a:rPr lang="it-IT" sz="32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delezioni</a:t>
            </a:r>
            <a:endParaRPr lang="it-IT" sz="32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Immagine 6" descr="Schermata 2016-04-17 alle 18.43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603767" y="1659467"/>
            <a:ext cx="5888181" cy="3386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6-04-17 alle 18.31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05563" y="973667"/>
            <a:ext cx="7137769" cy="513027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394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sellaDiTesto 4"/>
          <p:cNvSpPr txBox="1">
            <a:spLocks noChangeArrowheads="1"/>
          </p:cNvSpPr>
          <p:nvPr/>
        </p:nvSpPr>
        <p:spPr bwMode="auto">
          <a:xfrm>
            <a:off x="431795" y="697489"/>
            <a:ext cx="8610600" cy="652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b="1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Mutagenesi </a:t>
            </a:r>
            <a:r>
              <a:rPr lang="it-IT" b="1" dirty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inserzionale sito-specifica indotta da ricombinazione omologa:</a:t>
            </a:r>
          </a:p>
          <a:p>
            <a:r>
              <a:rPr lang="it-IT" sz="1600" dirty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Consiste nella sostituzione, mediante ricombinazione omologa, di un gene endogeno wild-</a:t>
            </a:r>
            <a:r>
              <a:rPr lang="it-IT" sz="1600" dirty="0" err="1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type</a:t>
            </a:r>
            <a:r>
              <a:rPr lang="it-IT" sz="1600" dirty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 con una sequenza di DNA alterata (costrutto donatore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).</a:t>
            </a:r>
          </a:p>
          <a:p>
            <a:r>
              <a:rPr lang="it-IT" sz="1600" dirty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 </a:t>
            </a:r>
            <a:endParaRPr lang="it-IT" sz="1600" dirty="0">
              <a:solidFill>
                <a:srgbClr val="000000"/>
              </a:solidFill>
              <a:latin typeface="Arial"/>
              <a:ea typeface="Comic Sans MS" charset="0"/>
              <a:cs typeface="Arial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Rong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 YS,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Golic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 KG (2000) Gene targeting by homologous recombination in Drosophila.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Science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 2000 Jun 16;288(5473):2013-8</a:t>
            </a:r>
            <a:endParaRPr lang="it-IT" sz="1600" dirty="0">
              <a:solidFill>
                <a:srgbClr val="000000"/>
              </a:solidFill>
              <a:latin typeface="Arial"/>
              <a:ea typeface="Comic Sans MS" charset="0"/>
              <a:cs typeface="Arial"/>
            </a:endParaRPr>
          </a:p>
          <a:p>
            <a:endParaRPr lang="it-IT" sz="1600" dirty="0" smtClean="0">
              <a:solidFill>
                <a:srgbClr val="000000"/>
              </a:solidFill>
              <a:latin typeface="Arial"/>
              <a:ea typeface="Comic Sans MS" charset="0"/>
              <a:cs typeface="Arial"/>
            </a:endParaRPr>
          </a:p>
          <a:p>
            <a:endParaRPr lang="it-IT" sz="1600" dirty="0" smtClean="0">
              <a:solidFill>
                <a:srgbClr val="000000"/>
              </a:solidFill>
              <a:latin typeface="Arial"/>
              <a:ea typeface="Comic Sans MS" charset="0"/>
              <a:cs typeface="Arial"/>
            </a:endParaRPr>
          </a:p>
          <a:p>
            <a:endParaRPr lang="it-IT" sz="1600" dirty="0" smtClean="0">
              <a:solidFill>
                <a:srgbClr val="000000"/>
              </a:solidFill>
              <a:latin typeface="Arial"/>
              <a:ea typeface="Comic Sans MS" charset="0"/>
              <a:cs typeface="Arial"/>
            </a:endParaRPr>
          </a:p>
          <a:p>
            <a:endParaRPr lang="it-IT" sz="1600" dirty="0" smtClean="0">
              <a:solidFill>
                <a:srgbClr val="000000"/>
              </a:solidFill>
              <a:latin typeface="Arial"/>
              <a:ea typeface="Comic Sans MS" charset="0"/>
              <a:cs typeface="Arial"/>
            </a:endParaRPr>
          </a:p>
          <a:p>
            <a:endParaRPr lang="it-IT" sz="1600" dirty="0" smtClean="0">
              <a:solidFill>
                <a:srgbClr val="000000"/>
              </a:solidFill>
              <a:latin typeface="Arial"/>
              <a:ea typeface="Comic Sans MS" charset="0"/>
              <a:cs typeface="Arial"/>
            </a:endParaRPr>
          </a:p>
          <a:p>
            <a:endParaRPr lang="it-IT" sz="1600" dirty="0" smtClean="0">
              <a:solidFill>
                <a:srgbClr val="000000"/>
              </a:solidFill>
              <a:latin typeface="Arial"/>
              <a:ea typeface="Comic Sans MS" charset="0"/>
              <a:cs typeface="Arial"/>
            </a:endParaRPr>
          </a:p>
          <a:p>
            <a:r>
              <a:rPr lang="it-IT" sz="16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Il </a:t>
            </a:r>
            <a:r>
              <a:rPr lang="it-IT" sz="1600" b="1" dirty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costrutto donatore </a:t>
            </a:r>
            <a:r>
              <a:rPr lang="it-IT" sz="1600" dirty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ha </a:t>
            </a:r>
            <a:r>
              <a:rPr lang="it-IT" sz="1600" dirty="0" err="1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4</a:t>
            </a:r>
            <a:r>
              <a:rPr lang="it-IT" sz="1600" dirty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 caratteristiche chiave:</a:t>
            </a:r>
          </a:p>
          <a:p>
            <a:endParaRPr lang="it-IT" sz="1600" dirty="0" smtClean="0">
              <a:solidFill>
                <a:srgbClr val="000000"/>
              </a:solidFill>
              <a:latin typeface="Arial"/>
              <a:ea typeface="Comic Sans MS" charset="0"/>
              <a:cs typeface="Arial"/>
            </a:endParaRPr>
          </a:p>
          <a:p>
            <a:r>
              <a:rPr lang="it-IT" sz="1600" dirty="0" err="1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1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) </a:t>
            </a:r>
            <a:r>
              <a:rPr lang="it-IT" sz="1600" b="1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Una sequenza alterata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(</a:t>
            </a:r>
            <a:r>
              <a:rPr lang="it-IT" sz="1600" dirty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ad esempio attraverso l’introduzione di una mutazione puntiforme)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 corrispondente al gene endogeno bersaglio</a:t>
            </a:r>
          </a:p>
          <a:p>
            <a:pPr>
              <a:buFont typeface="Arial" charset="0"/>
              <a:buChar char="•"/>
            </a:pPr>
            <a:endParaRPr lang="it-IT" sz="1600" dirty="0" smtClean="0">
              <a:solidFill>
                <a:srgbClr val="000000"/>
              </a:solidFill>
              <a:latin typeface="Arial"/>
              <a:ea typeface="Comic Sans MS" charset="0"/>
              <a:cs typeface="Arial"/>
            </a:endParaRPr>
          </a:p>
          <a:p>
            <a:r>
              <a:rPr lang="it-IT" sz="1600" dirty="0" err="1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2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) </a:t>
            </a:r>
            <a:r>
              <a:rPr lang="it-IT" sz="1600" b="1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Un </a:t>
            </a:r>
            <a:r>
              <a:rPr lang="it-IT" sz="1600" b="1" dirty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sito di riconoscimento per</a:t>
            </a:r>
            <a:r>
              <a:rPr lang="it-IT" sz="1600" b="1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 gli enzimi </a:t>
            </a:r>
            <a:r>
              <a:rPr lang="it-IT" sz="1600" b="1" dirty="0" err="1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I</a:t>
            </a:r>
            <a:r>
              <a:rPr lang="it-IT" sz="1600" b="1" dirty="0" err="1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-</a:t>
            </a:r>
            <a:r>
              <a:rPr lang="it-IT" sz="1600" b="1" dirty="0" err="1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SceI</a:t>
            </a:r>
            <a:r>
              <a:rPr lang="it-IT" sz="1600" b="1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 e I-CreI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, due </a:t>
            </a:r>
            <a:r>
              <a:rPr lang="it-IT" sz="1600" b="1" dirty="0" err="1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endonucleasi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 </a:t>
            </a:r>
            <a:r>
              <a:rPr lang="it-IT" sz="1600" dirty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che non 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hanno </a:t>
            </a:r>
            <a:r>
              <a:rPr lang="it-IT" sz="1600" dirty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siti di taglio nel genoma di </a:t>
            </a:r>
            <a:r>
              <a:rPr lang="it-IT" sz="1600" dirty="0" err="1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Drosophila</a:t>
            </a:r>
            <a:endParaRPr lang="it-IT" sz="1600" dirty="0">
              <a:solidFill>
                <a:srgbClr val="000000"/>
              </a:solidFill>
              <a:latin typeface="Arial"/>
              <a:ea typeface="Comic Sans MS" charset="0"/>
              <a:cs typeface="Arial"/>
            </a:endParaRPr>
          </a:p>
          <a:p>
            <a:pPr>
              <a:buFont typeface="Arial" charset="0"/>
              <a:buChar char="•"/>
            </a:pPr>
            <a:endParaRPr lang="it-IT" sz="1600" dirty="0" smtClean="0">
              <a:solidFill>
                <a:srgbClr val="000000"/>
              </a:solidFill>
              <a:latin typeface="Arial"/>
              <a:ea typeface="Comic Sans MS" charset="0"/>
              <a:cs typeface="Arial"/>
            </a:endParaRPr>
          </a:p>
          <a:p>
            <a:r>
              <a:rPr lang="it-IT" sz="1600" dirty="0" err="1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3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) Un </a:t>
            </a:r>
            <a:r>
              <a:rPr lang="it-IT" sz="1600" b="1" dirty="0" err="1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mini</a:t>
            </a:r>
            <a:r>
              <a:rPr lang="it-IT" sz="1600" b="1" dirty="0" err="1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-white</a:t>
            </a:r>
            <a:r>
              <a:rPr lang="it-IT" sz="1600" b="1" dirty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 </a:t>
            </a:r>
            <a:r>
              <a:rPr lang="it-IT" sz="1600" dirty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come </a:t>
            </a:r>
            <a:r>
              <a:rPr lang="it-IT" sz="1600" dirty="0" err="1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marker</a:t>
            </a:r>
            <a:endParaRPr lang="it-IT" sz="1600" dirty="0">
              <a:solidFill>
                <a:srgbClr val="000000"/>
              </a:solidFill>
              <a:latin typeface="Arial"/>
              <a:ea typeface="Comic Sans MS" charset="0"/>
              <a:cs typeface="Arial"/>
            </a:endParaRPr>
          </a:p>
          <a:p>
            <a:pPr>
              <a:buFont typeface="Arial" charset="0"/>
              <a:buChar char="•"/>
            </a:pPr>
            <a:endParaRPr lang="it-IT" sz="1600" dirty="0" smtClean="0">
              <a:solidFill>
                <a:srgbClr val="000000"/>
              </a:solidFill>
              <a:latin typeface="Arial"/>
              <a:ea typeface="Comic Sans MS" charset="0"/>
              <a:cs typeface="Arial"/>
            </a:endParaRPr>
          </a:p>
          <a:p>
            <a:r>
              <a:rPr lang="it-IT" sz="16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4) </a:t>
            </a:r>
            <a:r>
              <a:rPr lang="it-IT" sz="1600" b="1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Due </a:t>
            </a:r>
            <a:r>
              <a:rPr lang="it-IT" sz="1600" b="1" dirty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sequenze </a:t>
            </a:r>
            <a:r>
              <a:rPr lang="it-IT" sz="1600" b="1" dirty="0" err="1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FRTs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 </a:t>
            </a:r>
            <a:r>
              <a:rPr lang="it-IT" sz="1600" b="1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di 34pb,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 </a:t>
            </a:r>
            <a:r>
              <a:rPr lang="it-IT" sz="1600" dirty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target della ricombinasi sito specifica </a:t>
            </a:r>
            <a:r>
              <a:rPr lang="it-IT" sz="1600" b="1" dirty="0" err="1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Flip</a:t>
            </a:r>
            <a:endParaRPr lang="it-IT" sz="1600" b="1" dirty="0">
              <a:solidFill>
                <a:srgbClr val="000000"/>
              </a:solidFill>
              <a:latin typeface="Arial"/>
              <a:ea typeface="Comic Sans MS" charset="0"/>
              <a:cs typeface="Arial"/>
            </a:endParaRPr>
          </a:p>
          <a:p>
            <a:endParaRPr lang="it-IT" sz="1600" dirty="0">
              <a:solidFill>
                <a:srgbClr val="000000"/>
              </a:solidFill>
              <a:latin typeface="Arial"/>
              <a:ea typeface="Comic Sans MS" charset="0"/>
              <a:cs typeface="Arial"/>
            </a:endParaRPr>
          </a:p>
          <a:p>
            <a:endParaRPr lang="it-IT" sz="1600" dirty="0">
              <a:solidFill>
                <a:srgbClr val="000000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37891" name="Rettangolo 2"/>
          <p:cNvSpPr>
            <a:spLocks noChangeArrowheads="1"/>
          </p:cNvSpPr>
          <p:nvPr/>
        </p:nvSpPr>
        <p:spPr bwMode="auto">
          <a:xfrm>
            <a:off x="0" y="-1587"/>
            <a:ext cx="9144000" cy="584776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200" dirty="0">
                <a:solidFill>
                  <a:srgbClr val="FFFFFF"/>
                </a:solidFill>
                <a:ea typeface="Comic Sans MS" charset="0"/>
                <a:cs typeface="Comic Sans MS" charset="0"/>
              </a:rPr>
              <a:t>Gene </a:t>
            </a:r>
            <a:r>
              <a:rPr lang="it-IT" sz="3200" dirty="0" err="1">
                <a:solidFill>
                  <a:srgbClr val="FFFFFF"/>
                </a:solidFill>
                <a:ea typeface="Comic Sans MS" charset="0"/>
                <a:cs typeface="Comic Sans MS" charset="0"/>
              </a:rPr>
              <a:t>targeting</a:t>
            </a:r>
            <a:r>
              <a:rPr lang="it-IT" sz="3200" dirty="0">
                <a:solidFill>
                  <a:srgbClr val="FFFFFF"/>
                </a:solidFill>
                <a:ea typeface="Comic Sans MS" charset="0"/>
                <a:cs typeface="Comic Sans MS" charset="0"/>
              </a:rPr>
              <a:t> in </a:t>
            </a:r>
            <a:r>
              <a:rPr lang="it-IT" sz="3200" dirty="0" err="1" smtClean="0">
                <a:solidFill>
                  <a:srgbClr val="FFFFFF"/>
                </a:solidFill>
                <a:ea typeface="Comic Sans MS" charset="0"/>
                <a:cs typeface="Comic Sans MS" charset="0"/>
              </a:rPr>
              <a:t>Drosophila</a:t>
            </a:r>
            <a:r>
              <a:rPr lang="it-IT" sz="3200" dirty="0" smtClean="0">
                <a:solidFill>
                  <a:srgbClr val="FFFFFF"/>
                </a:solidFill>
                <a:ea typeface="Comic Sans MS" charset="0"/>
                <a:cs typeface="Comic Sans MS" charset="0"/>
              </a:rPr>
              <a:t> con FRT-FLIP</a:t>
            </a:r>
            <a:endParaRPr lang="it-IT" sz="3200" dirty="0">
              <a:solidFill>
                <a:srgbClr val="FFFFFF"/>
              </a:solidFill>
            </a:endParaRPr>
          </a:p>
        </p:txBody>
      </p:sp>
      <p:pic>
        <p:nvPicPr>
          <p:cNvPr id="5" name="Immagine 4" descr="Schermata 2015-04-18 alle 20.17.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87" y="2608158"/>
            <a:ext cx="7816363" cy="858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 noGrp="1"/>
          </p:cNvSpPr>
          <p:nvPr>
            <p:ph type="title"/>
          </p:nvPr>
        </p:nvSpPr>
        <p:spPr>
          <a:xfrm>
            <a:off x="4191000" y="241300"/>
            <a:ext cx="4953000" cy="2794000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sz="14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a) L’espressione </a:t>
            </a:r>
            <a:r>
              <a:rPr lang="it-IT" sz="1400" i="1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in vivo </a:t>
            </a:r>
            <a:r>
              <a:rPr lang="it-IT" sz="14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della </a:t>
            </a:r>
            <a:r>
              <a:rPr lang="it-IT" sz="1400" dirty="0" err="1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ricombinasi</a:t>
            </a:r>
            <a:r>
              <a:rPr lang="it-IT" sz="14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 </a:t>
            </a:r>
            <a:r>
              <a:rPr lang="it-IT" sz="1400" b="1" dirty="0" err="1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Flip</a:t>
            </a:r>
            <a:r>
              <a:rPr lang="it-IT" sz="1400" b="1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 </a:t>
            </a:r>
            <a:r>
              <a:rPr lang="it-IT" sz="14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produce </a:t>
            </a:r>
            <a:r>
              <a:rPr lang="it-IT" sz="1400" b="1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ricombinazione</a:t>
            </a:r>
            <a:r>
              <a:rPr lang="it-IT" sz="14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 in corrispondenza delle sequenze </a:t>
            </a:r>
            <a:r>
              <a:rPr lang="it-IT" sz="1400" b="1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FRT </a:t>
            </a:r>
            <a:r>
              <a:rPr lang="it-IT" sz="14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con b) </a:t>
            </a:r>
            <a:r>
              <a:rPr lang="it-IT" sz="1400" b="1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l’escissione</a:t>
            </a:r>
            <a:r>
              <a:rPr lang="it-IT" sz="14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 del costrutto donatore in forma circolare</a:t>
            </a:r>
            <a:br>
              <a:rPr lang="it-IT" sz="14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</a:br>
            <a:r>
              <a:rPr lang="it-IT" sz="14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/>
            </a:r>
            <a:br>
              <a:rPr lang="it-IT" sz="14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</a:br>
            <a:r>
              <a:rPr lang="it-IT" sz="14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c) e d) La contemporanea espressione dell’enzima </a:t>
            </a:r>
            <a:r>
              <a:rPr lang="it-IT" sz="1400" b="1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I-</a:t>
            </a:r>
            <a:r>
              <a:rPr lang="it-IT" sz="1400" b="1" dirty="0" err="1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SceI</a:t>
            </a:r>
            <a:r>
              <a:rPr lang="it-IT" sz="1400" b="1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 linearizza la forma circolare </a:t>
            </a:r>
            <a:r>
              <a:rPr lang="it-IT" sz="14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innescando la </a:t>
            </a:r>
            <a:r>
              <a:rPr lang="it-IT" sz="1400" b="1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ricombinazione omologa sito specifica </a:t>
            </a:r>
            <a:r>
              <a:rPr lang="it-IT" sz="14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che genera una duplicazione</a:t>
            </a:r>
            <a:br>
              <a:rPr lang="it-IT" sz="14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</a:br>
            <a:r>
              <a:rPr lang="it-IT" sz="14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/>
            </a:r>
            <a:br>
              <a:rPr lang="it-IT" sz="14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</a:br>
            <a:r>
              <a:rPr lang="it-IT" sz="14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e) La </a:t>
            </a:r>
            <a:r>
              <a:rPr lang="it-IT" sz="1400" b="1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singola copia si forma </a:t>
            </a:r>
            <a:r>
              <a:rPr lang="it-IT" sz="14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grazie ad un taglio a doppia elica generato da </a:t>
            </a:r>
            <a:r>
              <a:rPr lang="it-IT" sz="1400" b="1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I-</a:t>
            </a:r>
            <a:r>
              <a:rPr lang="it-IT" sz="1400" b="1" dirty="0" err="1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Crel</a:t>
            </a:r>
            <a:r>
              <a:rPr lang="it-IT" sz="1400" b="1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 </a:t>
            </a:r>
            <a:r>
              <a:rPr lang="it-IT" sz="14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seguito da riparazione mediante </a:t>
            </a:r>
            <a:r>
              <a:rPr lang="it-IT" sz="1400" b="1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single-</a:t>
            </a:r>
            <a:r>
              <a:rPr lang="it-IT" sz="1400" b="1" dirty="0" err="1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strand</a:t>
            </a:r>
            <a:r>
              <a:rPr lang="it-IT" sz="1400" b="1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 </a:t>
            </a:r>
            <a:r>
              <a:rPr lang="it-IT" sz="1400" b="1" dirty="0" err="1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annealing</a:t>
            </a:r>
            <a:r>
              <a:rPr lang="it-IT" sz="14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/>
            </a:r>
            <a:br>
              <a:rPr lang="it-IT" sz="14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</a:br>
            <a:endParaRPr lang="it-IT" sz="1400" dirty="0" smtClean="0">
              <a:solidFill>
                <a:srgbClr val="000000"/>
              </a:solidFill>
              <a:latin typeface="Arial"/>
              <a:ea typeface="Arial" charset="0"/>
              <a:cs typeface="Arial"/>
            </a:endParaRPr>
          </a:p>
        </p:txBody>
      </p:sp>
      <p:pic>
        <p:nvPicPr>
          <p:cNvPr id="38915" name="Immagine 3" descr="Senza titolo-6.ps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41300"/>
            <a:ext cx="4114800" cy="662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Schermata 2015-04-26 alle 10.55.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0" y="3675977"/>
            <a:ext cx="3073400" cy="31877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778500" y="3477123"/>
            <a:ext cx="2340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Single-</a:t>
            </a:r>
            <a:r>
              <a:rPr lang="it-IT" sz="1600" dirty="0" err="1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strand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annealing</a:t>
            </a:r>
            <a:endParaRPr lang="it-IT" sz="1600" dirty="0"/>
          </a:p>
        </p:txBody>
      </p:sp>
      <p:sp>
        <p:nvSpPr>
          <p:cNvPr id="2" name="Rettangolo 1"/>
          <p:cNvSpPr/>
          <p:nvPr/>
        </p:nvSpPr>
        <p:spPr>
          <a:xfrm>
            <a:off x="1485786" y="5056201"/>
            <a:ext cx="355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>
                <a:solidFill>
                  <a:srgbClr val="000000"/>
                </a:solidFill>
                <a:latin typeface="Arial"/>
                <a:ea typeface="Comic Sans MS" charset="0"/>
                <a:cs typeface="Arial"/>
              </a:rPr>
              <a:t>X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0"/>
          </a:solidFill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FFFFFF"/>
                </a:solidFill>
              </a:rPr>
              <a:t>Riparazione delle rotture a doppia elica (</a:t>
            </a:r>
            <a:r>
              <a:rPr lang="it-IT" sz="3200" dirty="0" err="1" smtClean="0">
                <a:solidFill>
                  <a:srgbClr val="FFFFFF"/>
                </a:solidFill>
              </a:rPr>
              <a:t>DSBs</a:t>
            </a:r>
            <a:r>
              <a:rPr lang="it-IT" sz="3200" dirty="0" smtClean="0">
                <a:solidFill>
                  <a:srgbClr val="FFFFFF"/>
                </a:solidFill>
              </a:rPr>
              <a:t>)</a:t>
            </a:r>
            <a:endParaRPr lang="it-IT" sz="3200" dirty="0">
              <a:solidFill>
                <a:srgbClr val="FFFFFF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4799" y="1879305"/>
            <a:ext cx="85174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Il </a:t>
            </a:r>
            <a:r>
              <a:rPr lang="en-US" sz="2000" dirty="0" err="1" smtClean="0">
                <a:latin typeface="Arial"/>
                <a:cs typeface="Arial"/>
              </a:rPr>
              <a:t>termine</a:t>
            </a:r>
            <a:r>
              <a:rPr lang="en-US" sz="2000" dirty="0" smtClean="0">
                <a:latin typeface="Arial"/>
                <a:cs typeface="Arial"/>
              </a:rPr>
              <a:t> "</a:t>
            </a:r>
            <a:r>
              <a:rPr lang="en-US" sz="2000" b="1" dirty="0" smtClean="0">
                <a:latin typeface="Arial"/>
                <a:cs typeface="Arial"/>
              </a:rPr>
              <a:t>non-homologous end joining</a:t>
            </a:r>
            <a:r>
              <a:rPr lang="en-US" sz="2000" dirty="0" smtClean="0">
                <a:latin typeface="Arial"/>
                <a:cs typeface="Arial"/>
              </a:rPr>
              <a:t>" (</a:t>
            </a:r>
            <a:r>
              <a:rPr lang="en-US" sz="2000" b="1" dirty="0" smtClean="0">
                <a:latin typeface="Arial"/>
                <a:cs typeface="Arial"/>
              </a:rPr>
              <a:t>NHEJ</a:t>
            </a:r>
            <a:r>
              <a:rPr lang="en-US" sz="2000" dirty="0" smtClean="0">
                <a:latin typeface="Arial"/>
                <a:cs typeface="Arial"/>
              </a:rPr>
              <a:t>) </a:t>
            </a:r>
            <a:r>
              <a:rPr lang="en-US" sz="2000" dirty="0" err="1" smtClean="0">
                <a:latin typeface="Arial"/>
                <a:cs typeface="Arial"/>
              </a:rPr>
              <a:t>coniato</a:t>
            </a:r>
            <a:r>
              <a:rPr lang="en-US" sz="2000" dirty="0" smtClean="0">
                <a:latin typeface="Arial"/>
                <a:cs typeface="Arial"/>
              </a:rPr>
              <a:t> da Moore and Haber (1996) </a:t>
            </a:r>
            <a:r>
              <a:rPr lang="en-US" sz="2000" dirty="0" err="1" smtClean="0">
                <a:latin typeface="Arial"/>
                <a:cs typeface="Arial"/>
              </a:rPr>
              <a:t>si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riferisce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alla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riparazione</a:t>
            </a:r>
            <a:r>
              <a:rPr lang="en-US" sz="2000" dirty="0" smtClean="0">
                <a:latin typeface="Arial"/>
                <a:cs typeface="Arial"/>
              </a:rPr>
              <a:t> di </a:t>
            </a:r>
            <a:r>
              <a:rPr lang="en-US" sz="2000" dirty="0" err="1" smtClean="0">
                <a:latin typeface="Arial"/>
                <a:cs typeface="Arial"/>
              </a:rPr>
              <a:t>rotture</a:t>
            </a:r>
            <a:r>
              <a:rPr lang="en-US" sz="2000" dirty="0" smtClean="0">
                <a:latin typeface="Arial"/>
                <a:cs typeface="Arial"/>
              </a:rPr>
              <a:t>  a </a:t>
            </a:r>
            <a:r>
              <a:rPr lang="en-US" sz="2000" dirty="0" err="1" smtClean="0">
                <a:latin typeface="Arial"/>
                <a:cs typeface="Arial"/>
              </a:rPr>
              <a:t>doppia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elica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ed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è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definito</a:t>
            </a:r>
            <a:r>
              <a:rPr lang="en-US" sz="2000" dirty="0" smtClean="0">
                <a:latin typeface="Arial"/>
                <a:cs typeface="Arial"/>
              </a:rPr>
              <a:t> "non-homologous" </a:t>
            </a:r>
            <a:r>
              <a:rPr lang="en-US" sz="2000" dirty="0" err="1" smtClean="0">
                <a:latin typeface="Arial"/>
                <a:cs typeface="Arial"/>
              </a:rPr>
              <a:t>perchè</a:t>
            </a:r>
            <a:r>
              <a:rPr lang="en-US" sz="2000" dirty="0" smtClean="0">
                <a:latin typeface="Arial"/>
                <a:cs typeface="Arial"/>
              </a:rPr>
              <a:t> le </a:t>
            </a:r>
            <a:r>
              <a:rPr lang="en-US" sz="2000" dirty="0" err="1" smtClean="0">
                <a:latin typeface="Arial"/>
                <a:cs typeface="Arial"/>
              </a:rPr>
              <a:t>estremità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rotte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vengono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risaldate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senza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utilizzare</a:t>
            </a:r>
            <a:r>
              <a:rPr lang="en-US" sz="2000" dirty="0" smtClean="0">
                <a:latin typeface="Arial"/>
                <a:cs typeface="Arial"/>
              </a:rPr>
              <a:t> un DNA </a:t>
            </a:r>
            <a:r>
              <a:rPr lang="en-US" sz="2000" dirty="0" err="1" smtClean="0">
                <a:latin typeface="Arial"/>
                <a:cs typeface="Arial"/>
              </a:rPr>
              <a:t>stampo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omologo</a:t>
            </a:r>
            <a:r>
              <a:rPr lang="en-US" sz="2000" dirty="0" smtClean="0">
                <a:latin typeface="Arial"/>
                <a:cs typeface="Arial"/>
              </a:rPr>
              <a:t>, a </a:t>
            </a:r>
            <a:r>
              <a:rPr lang="en-US" sz="2000" dirty="0" err="1" smtClean="0">
                <a:latin typeface="Arial"/>
                <a:cs typeface="Arial"/>
              </a:rPr>
              <a:t>differenza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dell’</a:t>
            </a:r>
            <a:r>
              <a:rPr lang="en-US" sz="2000" b="1" dirty="0" err="1" smtClean="0">
                <a:latin typeface="Arial"/>
                <a:cs typeface="Arial"/>
              </a:rPr>
              <a:t>homology</a:t>
            </a:r>
            <a:r>
              <a:rPr lang="en-US" sz="2000" b="1" dirty="0" smtClean="0">
                <a:latin typeface="Arial"/>
                <a:cs typeface="Arial"/>
              </a:rPr>
              <a:t> directed repair” </a:t>
            </a:r>
            <a:r>
              <a:rPr lang="en-US" sz="2000" dirty="0" smtClean="0">
                <a:latin typeface="Arial"/>
                <a:cs typeface="Arial"/>
              </a:rPr>
              <a:t>(</a:t>
            </a:r>
            <a:r>
              <a:rPr lang="en-US" sz="2000" b="1" dirty="0" smtClean="0">
                <a:latin typeface="Arial"/>
                <a:cs typeface="Arial"/>
              </a:rPr>
              <a:t>HDR</a:t>
            </a:r>
            <a:r>
              <a:rPr lang="en-US" sz="2000" dirty="0" smtClean="0">
                <a:latin typeface="Arial"/>
                <a:cs typeface="Arial"/>
              </a:rPr>
              <a:t>). </a:t>
            </a:r>
            <a:r>
              <a:rPr lang="en-US" sz="2000" b="1" dirty="0" smtClean="0">
                <a:latin typeface="Arial"/>
                <a:cs typeface="Arial"/>
              </a:rPr>
              <a:t>NHEJ </a:t>
            </a:r>
            <a:r>
              <a:rPr lang="en-US" sz="2000" dirty="0" err="1" smtClean="0">
                <a:latin typeface="Arial"/>
                <a:cs typeface="Arial"/>
              </a:rPr>
              <a:t>è</a:t>
            </a:r>
            <a:r>
              <a:rPr lang="en-US" sz="2000" dirty="0" smtClean="0">
                <a:latin typeface="Arial"/>
                <a:cs typeface="Arial"/>
              </a:rPr>
              <a:t> “error prone”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La </a:t>
            </a:r>
            <a:r>
              <a:rPr lang="en-US" sz="2000" dirty="0" err="1" smtClean="0">
                <a:latin typeface="Arial"/>
                <a:cs typeface="Arial"/>
              </a:rPr>
              <a:t>riparazione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b="1" dirty="0" smtClean="0">
                <a:latin typeface="Arial"/>
                <a:cs typeface="Arial"/>
              </a:rPr>
              <a:t>HDR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può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avvenire</a:t>
            </a:r>
            <a:r>
              <a:rPr lang="en-US" sz="2000" dirty="0" smtClean="0">
                <a:latin typeface="Arial"/>
                <a:cs typeface="Arial"/>
              </a:rPr>
              <a:t> solo in </a:t>
            </a:r>
            <a:r>
              <a:rPr lang="en-US" sz="2000" b="1" dirty="0" err="1" smtClean="0">
                <a:latin typeface="Arial"/>
                <a:cs typeface="Arial"/>
              </a:rPr>
              <a:t>presenza</a:t>
            </a:r>
            <a:r>
              <a:rPr lang="en-US" sz="2000" b="1" dirty="0" smtClean="0">
                <a:latin typeface="Arial"/>
                <a:cs typeface="Arial"/>
              </a:rPr>
              <a:t> di </a:t>
            </a:r>
            <a:r>
              <a:rPr lang="en-US" sz="2000" b="1" dirty="0" err="1" smtClean="0">
                <a:latin typeface="Arial"/>
                <a:cs typeface="Arial"/>
              </a:rPr>
              <a:t>una</a:t>
            </a:r>
            <a:r>
              <a:rPr lang="en-US" sz="2000" b="1" dirty="0" smtClean="0">
                <a:latin typeface="Arial"/>
                <a:cs typeface="Arial"/>
              </a:rPr>
              <a:t> </a:t>
            </a:r>
            <a:r>
              <a:rPr lang="en-US" sz="2000" b="1" dirty="0" err="1" smtClean="0">
                <a:latin typeface="Arial"/>
                <a:cs typeface="Arial"/>
              </a:rPr>
              <a:t>porzione</a:t>
            </a:r>
            <a:r>
              <a:rPr lang="en-US" sz="2000" b="1" dirty="0" smtClean="0">
                <a:latin typeface="Arial"/>
                <a:cs typeface="Arial"/>
              </a:rPr>
              <a:t> di DNA </a:t>
            </a:r>
            <a:r>
              <a:rPr lang="en-US" sz="2000" b="1" dirty="0" err="1" smtClean="0">
                <a:latin typeface="Arial"/>
                <a:cs typeface="Arial"/>
              </a:rPr>
              <a:t>omologo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presente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nel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nucleo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cellulare</a:t>
            </a:r>
            <a:r>
              <a:rPr lang="en-US" sz="2000" dirty="0" smtClean="0">
                <a:latin typeface="Arial"/>
                <a:cs typeface="Arial"/>
              </a:rPr>
              <a:t>. L’HDR </a:t>
            </a:r>
            <a:r>
              <a:rPr lang="en-US" sz="2000" dirty="0" err="1" smtClean="0">
                <a:latin typeface="Arial"/>
                <a:cs typeface="Arial"/>
              </a:rPr>
              <a:t>contribuisce</a:t>
            </a:r>
            <a:r>
              <a:rPr lang="en-US" sz="2000" dirty="0" smtClean="0">
                <a:latin typeface="Arial"/>
                <a:cs typeface="Arial"/>
              </a:rPr>
              <a:t> a </a:t>
            </a:r>
            <a:r>
              <a:rPr lang="en-US" sz="2000" dirty="0" err="1" smtClean="0">
                <a:latin typeface="Arial"/>
                <a:cs typeface="Arial"/>
              </a:rPr>
              <a:t>mantenere</a:t>
            </a:r>
            <a:r>
              <a:rPr lang="en-US" sz="2000" dirty="0" smtClean="0">
                <a:latin typeface="Arial"/>
                <a:cs typeface="Arial"/>
              </a:rPr>
              <a:t> la </a:t>
            </a:r>
            <a:r>
              <a:rPr lang="en-US" sz="2000" dirty="0" err="1" smtClean="0">
                <a:latin typeface="Arial"/>
                <a:cs typeface="Arial"/>
              </a:rPr>
              <a:t>stabilità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genomica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ed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è</a:t>
            </a:r>
            <a:r>
              <a:rPr lang="en-US" sz="2000" dirty="0" smtClean="0">
                <a:latin typeface="Arial"/>
                <a:cs typeface="Arial"/>
              </a:rPr>
              <a:t> “error free”. </a:t>
            </a:r>
            <a:endParaRPr lang="it-IT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27994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nihms429552f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35466" y="1150335"/>
            <a:ext cx="8854017" cy="472214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-35803"/>
            <a:ext cx="9144000" cy="954107"/>
          </a:xfrm>
          <a:prstGeom prst="rect">
            <a:avLst/>
          </a:prstGeom>
          <a:solidFill>
            <a:srgbClr val="00009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FF"/>
                </a:solidFill>
              </a:rPr>
              <a:t>Differenze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tra</a:t>
            </a:r>
            <a:r>
              <a:rPr lang="en-US" sz="2800" dirty="0" smtClean="0">
                <a:solidFill>
                  <a:srgbClr val="FFFFFF"/>
                </a:solidFill>
              </a:rPr>
              <a:t> NHEJ e HDR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 </a:t>
            </a:r>
            <a:endParaRPr lang="it-IT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276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6-04-19 alle 20.31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33826" y="696388"/>
            <a:ext cx="7099300" cy="5156200"/>
          </a:xfrm>
          <a:prstGeom prst="rect">
            <a:avLst/>
          </a:prstGeom>
        </p:spPr>
      </p:pic>
      <p:pic>
        <p:nvPicPr>
          <p:cNvPr id="5" name="Immagine 4" descr="Schermata 2016-04-19 alle 20.33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051305" y="4976009"/>
            <a:ext cx="1866900" cy="508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7260362" y="4440271"/>
            <a:ext cx="18622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DELEZIONE</a:t>
            </a:r>
            <a:endParaRPr lang="en-US" sz="22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223904" y="1170022"/>
            <a:ext cx="1956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INSERZIONE</a:t>
            </a:r>
            <a:endParaRPr lang="en-US" sz="22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125195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4208</TotalTime>
  <Words>1095</Words>
  <Application>Microsoft Macintosh PowerPoint</Application>
  <PresentationFormat>Presentazione su schermo (4:3)</PresentationFormat>
  <Paragraphs>100</Paragraphs>
  <Slides>28</Slides>
  <Notes>1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Tema di Office</vt:lpstr>
      <vt:lpstr>Ricombinazione sito specifica</vt:lpstr>
      <vt:lpstr>La ricombinasi FLP  e i siti FRT</vt:lpstr>
      <vt:lpstr>Flp-FRT per generare delezioni</vt:lpstr>
      <vt:lpstr>Diapositiva 4</vt:lpstr>
      <vt:lpstr>Diapositiva 5</vt:lpstr>
      <vt:lpstr>a) L’espressione in vivo della ricombinasi Flip produce ricombinazione in corrispondenza delle sequenze FRT con b) l’escissione del costrutto donatore in forma circolare  c) e d) La contemporanea espressione dell’enzima I-SceI linearizza la forma circolare innescando la ricombinazione omologa sito specifica che genera una duplicazione  e) La singola copia si forma grazie ad un taglio a doppia elica generato da I-Crel seguito da riparazione mediante single-strand annealing </vt:lpstr>
      <vt:lpstr>Riparazione delle rotture a doppia elica (DSBs)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Gene disruption mediante riparazione NHEJ </vt:lpstr>
      <vt:lpstr>Gene editing mediante riparazione HDR</vt:lpstr>
      <vt:lpstr>Diapositiva 17</vt:lpstr>
      <vt:lpstr>Il metodo MCR (mutagenic chain reaction) in Drosophila</vt:lpstr>
      <vt:lpstr>Diapositiva 19</vt:lpstr>
      <vt:lpstr>Diapositiva 20</vt:lpstr>
      <vt:lpstr>Gli incroci genetici</vt:lpstr>
      <vt:lpstr>Gli incroci utilizzati da Gantz e Bier</vt:lpstr>
      <vt:lpstr>Diapositiva 23</vt:lpstr>
      <vt:lpstr>Uso e conseguenze del sistema MCR</vt:lpstr>
      <vt:lpstr>Diapositiva 25</vt:lpstr>
      <vt:lpstr>Diapositiva 26</vt:lpstr>
      <vt:lpstr>Diapositiva 27</vt:lpstr>
      <vt:lpstr>Diapositiva 28</vt:lpstr>
    </vt:vector>
  </TitlesOfParts>
  <Company>Università La Sapienza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Patrizio Dimitri</dc:creator>
  <cp:lastModifiedBy>Patrizio Dimitri</cp:lastModifiedBy>
  <cp:revision>74</cp:revision>
  <dcterms:created xsi:type="dcterms:W3CDTF">2016-04-20T08:36:07Z</dcterms:created>
  <dcterms:modified xsi:type="dcterms:W3CDTF">2016-04-20T08:37:00Z</dcterms:modified>
</cp:coreProperties>
</file>